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0"/>
  </p:notesMasterIdLst>
  <p:sldIdLst>
    <p:sldId id="256" r:id="rId2"/>
    <p:sldId id="278" r:id="rId3"/>
    <p:sldId id="275" r:id="rId4"/>
    <p:sldId id="265" r:id="rId5"/>
    <p:sldId id="281" r:id="rId6"/>
    <p:sldId id="277" r:id="rId7"/>
    <p:sldId id="276"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FFFFFF"/>
    <a:srgbClr val="BFBFB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74422" autoAdjust="0"/>
  </p:normalViewPr>
  <p:slideViewPr>
    <p:cSldViewPr snapToGrid="0" snapToObjects="1">
      <p:cViewPr>
        <p:scale>
          <a:sx n="100" d="100"/>
          <a:sy n="100" d="100"/>
        </p:scale>
        <p:origin x="166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21E6E-FE16-9A40-AB2C-836EE77C1262}" type="datetimeFigureOut">
              <a:rPr lang="en-US" smtClean="0"/>
              <a:t>11/30/23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CB8A7-3D04-284F-AD06-94F2B5597B39}" type="slidenum">
              <a:rPr lang="en-US" smtClean="0"/>
              <a:t>‹#›</a:t>
            </a:fld>
            <a:endParaRPr lang="en-US"/>
          </a:p>
        </p:txBody>
      </p:sp>
    </p:spTree>
    <p:extLst>
      <p:ext uri="{BB962C8B-B14F-4D97-AF65-F5344CB8AC3E}">
        <p14:creationId xmlns:p14="http://schemas.microsoft.com/office/powerpoint/2010/main" val="147847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2</a:t>
            </a:fld>
            <a:endParaRPr lang="en-US"/>
          </a:p>
        </p:txBody>
      </p:sp>
    </p:spTree>
    <p:extLst>
      <p:ext uri="{BB962C8B-B14F-4D97-AF65-F5344CB8AC3E}">
        <p14:creationId xmlns:p14="http://schemas.microsoft.com/office/powerpoint/2010/main" val="308087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a:t>
            </a:r>
            <a:r>
              <a:rPr lang="en-US" i="1" u="none" dirty="0"/>
              <a:t>: </a:t>
            </a:r>
            <a:r>
              <a:rPr lang="en-US" i="0" u="none" dirty="0"/>
              <a:t>You may need to define “reservoir”; it refers the viral “load” (amount) in its animal hosts. The three most commonly reported environmental factors that influence risk of zoonotic illnesses are land use change, biodiversity loss, and climate change. These three factors, of course, can interact in complex ways. </a:t>
            </a:r>
            <a:endParaRPr lang="en-US" i="1" dirty="0"/>
          </a:p>
        </p:txBody>
      </p:sp>
      <p:sp>
        <p:nvSpPr>
          <p:cNvPr id="4" name="Slide Number Placeholder 3"/>
          <p:cNvSpPr>
            <a:spLocks noGrp="1"/>
          </p:cNvSpPr>
          <p:nvPr>
            <p:ph type="sldNum" sz="quarter" idx="5"/>
          </p:nvPr>
        </p:nvSpPr>
        <p:spPr/>
        <p:txBody>
          <a:bodyPr/>
          <a:lstStyle/>
          <a:p>
            <a:fld id="{F1ECB8A7-3D04-284F-AD06-94F2B5597B39}" type="slidenum">
              <a:rPr lang="en-US" smtClean="0"/>
              <a:t>3</a:t>
            </a:fld>
            <a:endParaRPr lang="en-US"/>
          </a:p>
        </p:txBody>
      </p:sp>
    </p:spTree>
    <p:extLst>
      <p:ext uri="{BB962C8B-B14F-4D97-AF65-F5344CB8AC3E}">
        <p14:creationId xmlns:p14="http://schemas.microsoft.com/office/powerpoint/2010/main" val="363561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F1ECB8A7-3D04-284F-AD06-94F2B5597B39}" type="slidenum">
              <a:rPr lang="en-US" smtClean="0"/>
              <a:t>4</a:t>
            </a:fld>
            <a:endParaRPr lang="en-US"/>
          </a:p>
        </p:txBody>
      </p:sp>
    </p:spTree>
    <p:extLst>
      <p:ext uri="{BB962C8B-B14F-4D97-AF65-F5344CB8AC3E}">
        <p14:creationId xmlns:p14="http://schemas.microsoft.com/office/powerpoint/2010/main" val="2702742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a:t>
            </a:r>
            <a:r>
              <a:rPr lang="en-US" i="1" u="none" dirty="0"/>
              <a:t>: </a:t>
            </a:r>
            <a:r>
              <a:rPr lang="en-US" i="0" u="none" dirty="0"/>
              <a:t>Instead of you going over these slides, the article by </a:t>
            </a:r>
            <a:r>
              <a:rPr lang="en-US" i="0" u="none" dirty="0" err="1"/>
              <a:t>Semenza</a:t>
            </a:r>
            <a:r>
              <a:rPr lang="en-US" i="0" u="none" dirty="0"/>
              <a:t> should be summarized by advanced learners if it was assigned to them; they should do a more in-depth coverage than these slides here and next. The article is worth reviewing because climate change will only get worse over time, and it is impacting disease burden everywhere. </a:t>
            </a:r>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5</a:t>
            </a:fld>
            <a:endParaRPr lang="en-US"/>
          </a:p>
        </p:txBody>
      </p:sp>
    </p:spTree>
    <p:extLst>
      <p:ext uri="{BB962C8B-B14F-4D97-AF65-F5344CB8AC3E}">
        <p14:creationId xmlns:p14="http://schemas.microsoft.com/office/powerpoint/2010/main" val="3104856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6</a:t>
            </a:fld>
            <a:endParaRPr lang="en-US"/>
          </a:p>
        </p:txBody>
      </p:sp>
    </p:spTree>
    <p:extLst>
      <p:ext uri="{BB962C8B-B14F-4D97-AF65-F5344CB8AC3E}">
        <p14:creationId xmlns:p14="http://schemas.microsoft.com/office/powerpoint/2010/main" val="139111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Notes to Instructor</a:t>
            </a:r>
            <a:r>
              <a:rPr lang="en-US" i="0" dirty="0"/>
              <a:t>: </a:t>
            </a:r>
            <a:r>
              <a:rPr lang="en-US" i="0" u="sng" dirty="0"/>
              <a:t>Hazard</a:t>
            </a:r>
            <a:r>
              <a:rPr lang="en-US" i="0" u="none" dirty="0"/>
              <a:t>: </a:t>
            </a:r>
            <a:r>
              <a:rPr lang="en-US" i="0" dirty="0"/>
              <a:t>People who, for example, work in mining jobs or more generally those in pollution-heavy or dangerous jobs are more likely to be poor, and thus, they can’t take leave and isolate during an outbreak. Those living in polluted urban areas or near hazardous zones climatically may experience disasters more frequently, and thus, they are less able to cope when a new one comes along. They also tend to have poorer health in general, meaning they are more susceptible to illness and to have poorer outcomes. </a:t>
            </a:r>
            <a:r>
              <a:rPr lang="en-US" i="0" u="sng" dirty="0"/>
              <a:t>Vulnerability</a:t>
            </a:r>
            <a:r>
              <a:rPr lang="en-US" i="0" u="none" dirty="0"/>
              <a:t>: As covered in previous slides, vulnerable individuals include those who have a small social network, those who are experiencing poverty, or those who have poor health. </a:t>
            </a:r>
            <a:r>
              <a:rPr lang="en-US" i="0" u="sng" dirty="0"/>
              <a:t>Exposure</a:t>
            </a:r>
            <a:r>
              <a:rPr lang="en-US" i="0" u="none" dirty="0"/>
              <a:t>: Examples of people who are more exposed are those living or working in close quarters or interacting with many people every day.  </a:t>
            </a:r>
          </a:p>
          <a:p>
            <a:r>
              <a:rPr lang="en-US" b="1" i="0" u="none" dirty="0"/>
              <a:t>NOTE: SESYNC has an extensive resource focused on the three dimensions of risk and how they </a:t>
            </a:r>
            <a:r>
              <a:rPr lang="en-US" b="1" i="1" u="none" dirty="0"/>
              <a:t>together</a:t>
            </a:r>
            <a:r>
              <a:rPr lang="en-US" b="1" i="0" u="none" dirty="0"/>
              <a:t> determine socio-environmental resistance and resilience  </a:t>
            </a:r>
          </a:p>
          <a:p>
            <a:r>
              <a:rPr lang="en-US" i="0" u="none" dirty="0"/>
              <a:t>Explainer -  https://www.sesync.org/resources/sustainability-resilience-and-dimensions-risk-hazard-exposure-vulnerability</a:t>
            </a:r>
          </a:p>
          <a:p>
            <a:r>
              <a:rPr lang="en-US" i="0" u="none" dirty="0"/>
              <a:t>Lesson - https://www.sesync.org/resources/lesson-introduction-resilience-and-sustainability-ecological-social-socio-environmental</a:t>
            </a:r>
          </a:p>
        </p:txBody>
      </p:sp>
      <p:sp>
        <p:nvSpPr>
          <p:cNvPr id="4" name="Slide Number Placeholder 3"/>
          <p:cNvSpPr>
            <a:spLocks noGrp="1"/>
          </p:cNvSpPr>
          <p:nvPr>
            <p:ph type="sldNum" sz="quarter" idx="5"/>
          </p:nvPr>
        </p:nvSpPr>
        <p:spPr/>
        <p:txBody>
          <a:bodyPr/>
          <a:lstStyle/>
          <a:p>
            <a:fld id="{F1ECB8A7-3D04-284F-AD06-94F2B5597B39}" type="slidenum">
              <a:rPr lang="en-US" smtClean="0"/>
              <a:t>7</a:t>
            </a:fld>
            <a:endParaRPr lang="en-US"/>
          </a:p>
        </p:txBody>
      </p:sp>
    </p:spTree>
    <p:extLst>
      <p:ext uri="{BB962C8B-B14F-4D97-AF65-F5344CB8AC3E}">
        <p14:creationId xmlns:p14="http://schemas.microsoft.com/office/powerpoint/2010/main" val="47262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E505-7CC3-6860-DEF6-A4D2D441B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8FBC372-2970-1D7E-F857-E8B293310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0D65A4-50CF-3993-2244-0F461D6980F5}"/>
              </a:ext>
            </a:extLst>
          </p:cNvPr>
          <p:cNvSpPr>
            <a:spLocks noGrp="1"/>
          </p:cNvSpPr>
          <p:nvPr>
            <p:ph type="dt" sz="half" idx="10"/>
          </p:nvPr>
        </p:nvSpPr>
        <p:spPr/>
        <p:txBody>
          <a:bodyPr/>
          <a:lstStyle/>
          <a:p>
            <a:fld id="{C6F21814-73B6-E247-A125-AAD0C0BD6F74}" type="datetime1">
              <a:rPr lang="en-US" smtClean="0"/>
              <a:t>11/30/23</a:t>
            </a:fld>
            <a:endParaRPr lang="en-US"/>
          </a:p>
        </p:txBody>
      </p:sp>
      <p:sp>
        <p:nvSpPr>
          <p:cNvPr id="5" name="Footer Placeholder 4">
            <a:extLst>
              <a:ext uri="{FF2B5EF4-FFF2-40B4-BE49-F238E27FC236}">
                <a16:creationId xmlns:a16="http://schemas.microsoft.com/office/drawing/2014/main" id="{BDE0471F-A42F-FD90-79AC-D2FC56ED4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BF0F6-9680-E312-9D3B-D61DD56BF8AB}"/>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39504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11E1-1222-6942-20C7-DB27834CF1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499D3-8E38-B604-27F3-9FD4E8A26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810BF-7742-4860-FFF2-4B7B36DBB77B}"/>
              </a:ext>
            </a:extLst>
          </p:cNvPr>
          <p:cNvSpPr>
            <a:spLocks noGrp="1"/>
          </p:cNvSpPr>
          <p:nvPr>
            <p:ph type="dt" sz="half" idx="10"/>
          </p:nvPr>
        </p:nvSpPr>
        <p:spPr/>
        <p:txBody>
          <a:bodyPr/>
          <a:lstStyle/>
          <a:p>
            <a:fld id="{993979F8-54D7-3248-B55A-56DBC039385F}" type="datetime1">
              <a:rPr lang="en-US" smtClean="0"/>
              <a:t>11/30/23</a:t>
            </a:fld>
            <a:endParaRPr lang="en-US"/>
          </a:p>
        </p:txBody>
      </p:sp>
      <p:sp>
        <p:nvSpPr>
          <p:cNvPr id="5" name="Footer Placeholder 4">
            <a:extLst>
              <a:ext uri="{FF2B5EF4-FFF2-40B4-BE49-F238E27FC236}">
                <a16:creationId xmlns:a16="http://schemas.microsoft.com/office/drawing/2014/main" id="{5C9683B3-FEE1-E886-7B4B-61D155F5B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9E1AF-6BC2-13F7-A806-1B077EEDF3F5}"/>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07840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1D038B-1D48-A1F6-3210-0DAA323FE1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D5CF6-4271-6592-B214-14DFAA63D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D4DE9-1CA1-4F14-33C5-A768B0E314BE}"/>
              </a:ext>
            </a:extLst>
          </p:cNvPr>
          <p:cNvSpPr>
            <a:spLocks noGrp="1"/>
          </p:cNvSpPr>
          <p:nvPr>
            <p:ph type="dt" sz="half" idx="10"/>
          </p:nvPr>
        </p:nvSpPr>
        <p:spPr/>
        <p:txBody>
          <a:bodyPr/>
          <a:lstStyle/>
          <a:p>
            <a:fld id="{F37FA7F0-A6EE-BF4C-B90F-9130F523F16F}" type="datetime1">
              <a:rPr lang="en-US" smtClean="0"/>
              <a:t>11/30/23</a:t>
            </a:fld>
            <a:endParaRPr lang="en-US"/>
          </a:p>
        </p:txBody>
      </p:sp>
      <p:sp>
        <p:nvSpPr>
          <p:cNvPr id="5" name="Footer Placeholder 4">
            <a:extLst>
              <a:ext uri="{FF2B5EF4-FFF2-40B4-BE49-F238E27FC236}">
                <a16:creationId xmlns:a16="http://schemas.microsoft.com/office/drawing/2014/main" id="{ED962EF3-8636-20CB-32CA-D0F636F3D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C1E35-F84C-3D8D-F869-038837994C7D}"/>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424072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B1F5-D793-CF20-3E1D-CD32532AD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5A74D5-8EA1-AA84-A68C-0A0D818A8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3708D7-0661-94EC-D920-1572085A8279}"/>
              </a:ext>
            </a:extLst>
          </p:cNvPr>
          <p:cNvSpPr>
            <a:spLocks noGrp="1"/>
          </p:cNvSpPr>
          <p:nvPr>
            <p:ph type="dt" sz="half" idx="10"/>
          </p:nvPr>
        </p:nvSpPr>
        <p:spPr/>
        <p:txBody>
          <a:bodyPr/>
          <a:lstStyle/>
          <a:p>
            <a:fld id="{32749CE3-5938-A846-9221-39148D6184C7}" type="datetime1">
              <a:rPr lang="en-US" smtClean="0"/>
              <a:t>11/30/23</a:t>
            </a:fld>
            <a:endParaRPr lang="en-US"/>
          </a:p>
        </p:txBody>
      </p:sp>
      <p:sp>
        <p:nvSpPr>
          <p:cNvPr id="5" name="Footer Placeholder 4">
            <a:extLst>
              <a:ext uri="{FF2B5EF4-FFF2-40B4-BE49-F238E27FC236}">
                <a16:creationId xmlns:a16="http://schemas.microsoft.com/office/drawing/2014/main" id="{0AD87CA1-EC4E-6503-348A-898C521CF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8B036-2728-6609-B995-7371B7BC23E2}"/>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94489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0D07-DAB4-2ACB-4991-BAC9F9C2C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8B27871-F450-D289-0FD0-033676773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40FC0-F908-BC21-3363-384669E60B4F}"/>
              </a:ext>
            </a:extLst>
          </p:cNvPr>
          <p:cNvSpPr>
            <a:spLocks noGrp="1"/>
          </p:cNvSpPr>
          <p:nvPr>
            <p:ph type="dt" sz="half" idx="10"/>
          </p:nvPr>
        </p:nvSpPr>
        <p:spPr/>
        <p:txBody>
          <a:bodyPr/>
          <a:lstStyle/>
          <a:p>
            <a:fld id="{9BA854F6-5640-FE4E-A5A0-2B3702EC4545}" type="datetime1">
              <a:rPr lang="en-US" smtClean="0"/>
              <a:t>11/30/23</a:t>
            </a:fld>
            <a:endParaRPr lang="en-US"/>
          </a:p>
        </p:txBody>
      </p:sp>
      <p:sp>
        <p:nvSpPr>
          <p:cNvPr id="5" name="Footer Placeholder 4">
            <a:extLst>
              <a:ext uri="{FF2B5EF4-FFF2-40B4-BE49-F238E27FC236}">
                <a16:creationId xmlns:a16="http://schemas.microsoft.com/office/drawing/2014/main" id="{13A5EB7A-DA01-63C3-20E1-30EC499BA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BB5F2-1751-41A4-DA97-D2383C5E718A}"/>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45184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57C4-096E-0AC2-8F88-F03AEA2FB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EF170-3775-1624-4F11-C60C3EB9C6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B76AD-3C14-A3E5-CB22-D2FD02BBC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B4A12-4283-B58C-C9D4-DCD7BE163076}"/>
              </a:ext>
            </a:extLst>
          </p:cNvPr>
          <p:cNvSpPr>
            <a:spLocks noGrp="1"/>
          </p:cNvSpPr>
          <p:nvPr>
            <p:ph type="dt" sz="half" idx="10"/>
          </p:nvPr>
        </p:nvSpPr>
        <p:spPr/>
        <p:txBody>
          <a:bodyPr/>
          <a:lstStyle/>
          <a:p>
            <a:fld id="{8DDF021F-57FC-CB41-B070-E237181AF3A0}" type="datetime1">
              <a:rPr lang="en-US" smtClean="0"/>
              <a:t>11/30/23</a:t>
            </a:fld>
            <a:endParaRPr lang="en-US"/>
          </a:p>
        </p:txBody>
      </p:sp>
      <p:sp>
        <p:nvSpPr>
          <p:cNvPr id="6" name="Footer Placeholder 5">
            <a:extLst>
              <a:ext uri="{FF2B5EF4-FFF2-40B4-BE49-F238E27FC236}">
                <a16:creationId xmlns:a16="http://schemas.microsoft.com/office/drawing/2014/main" id="{C8642D3B-0FA6-90E7-9A5F-579082C31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2299C-E0F5-8136-303F-99A82A5FC14C}"/>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8749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AEB9-0BBB-C2C4-14A1-74497A05C3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0DD4D1-B7EF-6EA9-9C22-0C6F751372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82041-0EBD-A7B8-1959-66960100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8B0E3-8323-B84B-1D31-6C1D0853A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90006-8313-0A2B-150F-4C156D9667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0A33A-9D97-FF11-4F5D-F501C5998019}"/>
              </a:ext>
            </a:extLst>
          </p:cNvPr>
          <p:cNvSpPr>
            <a:spLocks noGrp="1"/>
          </p:cNvSpPr>
          <p:nvPr>
            <p:ph type="dt" sz="half" idx="10"/>
          </p:nvPr>
        </p:nvSpPr>
        <p:spPr/>
        <p:txBody>
          <a:bodyPr/>
          <a:lstStyle/>
          <a:p>
            <a:fld id="{CF8E0EDB-E9C6-C64F-9FA8-C75EFCBFA1DA}" type="datetime1">
              <a:rPr lang="en-US" smtClean="0"/>
              <a:t>11/30/23</a:t>
            </a:fld>
            <a:endParaRPr lang="en-US"/>
          </a:p>
        </p:txBody>
      </p:sp>
      <p:sp>
        <p:nvSpPr>
          <p:cNvPr id="8" name="Footer Placeholder 7">
            <a:extLst>
              <a:ext uri="{FF2B5EF4-FFF2-40B4-BE49-F238E27FC236}">
                <a16:creationId xmlns:a16="http://schemas.microsoft.com/office/drawing/2014/main" id="{A40D3499-E618-6482-52FF-8B0923646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070E96-B6FE-19FD-4C27-79219E199542}"/>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88962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F522-9F8B-A762-3638-D73B09212A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01B24-09F8-AD6D-31C2-84C1BE6B962D}"/>
              </a:ext>
            </a:extLst>
          </p:cNvPr>
          <p:cNvSpPr>
            <a:spLocks noGrp="1"/>
          </p:cNvSpPr>
          <p:nvPr>
            <p:ph type="dt" sz="half" idx="10"/>
          </p:nvPr>
        </p:nvSpPr>
        <p:spPr/>
        <p:txBody>
          <a:bodyPr/>
          <a:lstStyle/>
          <a:p>
            <a:fld id="{0CD52D58-8A9D-6343-9552-AFE7C0FA253B}" type="datetime1">
              <a:rPr lang="en-US" smtClean="0"/>
              <a:t>11/30/23</a:t>
            </a:fld>
            <a:endParaRPr lang="en-US"/>
          </a:p>
        </p:txBody>
      </p:sp>
      <p:sp>
        <p:nvSpPr>
          <p:cNvPr id="4" name="Footer Placeholder 3">
            <a:extLst>
              <a:ext uri="{FF2B5EF4-FFF2-40B4-BE49-F238E27FC236}">
                <a16:creationId xmlns:a16="http://schemas.microsoft.com/office/drawing/2014/main" id="{8661ACE7-82EB-D869-1369-5DE7292C8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8BE9D3-05ED-1A8D-7534-0AC2F3FEE889}"/>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02119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9FA50-6BBA-5A73-164F-F7C2DF181339}"/>
              </a:ext>
            </a:extLst>
          </p:cNvPr>
          <p:cNvSpPr>
            <a:spLocks noGrp="1"/>
          </p:cNvSpPr>
          <p:nvPr>
            <p:ph type="dt" sz="half" idx="10"/>
          </p:nvPr>
        </p:nvSpPr>
        <p:spPr/>
        <p:txBody>
          <a:bodyPr/>
          <a:lstStyle/>
          <a:p>
            <a:fld id="{D8C6B899-C999-6D45-B0CA-642239F1843B}" type="datetime1">
              <a:rPr lang="en-US" smtClean="0"/>
              <a:t>11/30/23</a:t>
            </a:fld>
            <a:endParaRPr lang="en-US"/>
          </a:p>
        </p:txBody>
      </p:sp>
      <p:sp>
        <p:nvSpPr>
          <p:cNvPr id="3" name="Footer Placeholder 2">
            <a:extLst>
              <a:ext uri="{FF2B5EF4-FFF2-40B4-BE49-F238E27FC236}">
                <a16:creationId xmlns:a16="http://schemas.microsoft.com/office/drawing/2014/main" id="{2A219ACF-55DB-23D9-8657-74E9F7C223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1CA59-F36B-06B9-D290-0DBEC7BEF565}"/>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415021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06B3-EC05-77D0-0BB7-A4909A9A2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DC816C-BFD5-A785-7B36-276BC46AB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DA37B-505B-C2FD-5CDB-C7D8D4085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A421A-28A3-9A17-4A61-7A2A9214C601}"/>
              </a:ext>
            </a:extLst>
          </p:cNvPr>
          <p:cNvSpPr>
            <a:spLocks noGrp="1"/>
          </p:cNvSpPr>
          <p:nvPr>
            <p:ph type="dt" sz="half" idx="10"/>
          </p:nvPr>
        </p:nvSpPr>
        <p:spPr/>
        <p:txBody>
          <a:bodyPr/>
          <a:lstStyle/>
          <a:p>
            <a:fld id="{C279F4C6-A235-114B-8A8B-750AB4DB3249}" type="datetime1">
              <a:rPr lang="en-US" smtClean="0"/>
              <a:t>11/30/23</a:t>
            </a:fld>
            <a:endParaRPr lang="en-US"/>
          </a:p>
        </p:txBody>
      </p:sp>
      <p:sp>
        <p:nvSpPr>
          <p:cNvPr id="6" name="Footer Placeholder 5">
            <a:extLst>
              <a:ext uri="{FF2B5EF4-FFF2-40B4-BE49-F238E27FC236}">
                <a16:creationId xmlns:a16="http://schemas.microsoft.com/office/drawing/2014/main" id="{761F576C-0BCD-B3D7-CF34-5ECAF6A07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44FFF-1157-293C-A830-A1C55A707DA4}"/>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616515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4FDB-ECE7-CADF-CC03-2779085C9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8F69A-EC6F-7AE7-20BE-0EFC328AC0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CF0A42-D5EF-D3A5-95CA-B9B19F97D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8DFCD-A879-2667-EF62-94FE3D6B98C9}"/>
              </a:ext>
            </a:extLst>
          </p:cNvPr>
          <p:cNvSpPr>
            <a:spLocks noGrp="1"/>
          </p:cNvSpPr>
          <p:nvPr>
            <p:ph type="dt" sz="half" idx="10"/>
          </p:nvPr>
        </p:nvSpPr>
        <p:spPr/>
        <p:txBody>
          <a:bodyPr/>
          <a:lstStyle/>
          <a:p>
            <a:fld id="{D462133F-8DE8-7241-86CD-FC661D3A3D72}" type="datetime1">
              <a:rPr lang="en-US" smtClean="0"/>
              <a:t>11/30/23</a:t>
            </a:fld>
            <a:endParaRPr lang="en-US"/>
          </a:p>
        </p:txBody>
      </p:sp>
      <p:sp>
        <p:nvSpPr>
          <p:cNvPr id="6" name="Footer Placeholder 5">
            <a:extLst>
              <a:ext uri="{FF2B5EF4-FFF2-40B4-BE49-F238E27FC236}">
                <a16:creationId xmlns:a16="http://schemas.microsoft.com/office/drawing/2014/main" id="{2F12AA17-CCEE-4923-1ED0-47F718B18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15644-73F1-A0D9-2C0A-AEE64D9BAEB9}"/>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83820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1C8AE-5668-EEB0-62F5-1240A10CE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14F34-7FB9-984C-C44C-1BFCD2C85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AB6A6-A9F2-B34E-A5BC-BB1A5F388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44D9B-9F95-3A4A-B1F9-9E6F88F09312}" type="datetime1">
              <a:rPr lang="en-US" smtClean="0"/>
              <a:t>11/30/23</a:t>
            </a:fld>
            <a:endParaRPr lang="en-US"/>
          </a:p>
        </p:txBody>
      </p:sp>
      <p:sp>
        <p:nvSpPr>
          <p:cNvPr id="5" name="Footer Placeholder 4">
            <a:extLst>
              <a:ext uri="{FF2B5EF4-FFF2-40B4-BE49-F238E27FC236}">
                <a16:creationId xmlns:a16="http://schemas.microsoft.com/office/drawing/2014/main" id="{E50EA822-3B54-FA95-612F-10D035B50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3556C3-201C-5B46-6E24-9E769E767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227B3-BD4B-B146-9DD9-5D91D71F00EA}" type="slidenum">
              <a:rPr lang="en-US" smtClean="0"/>
              <a:t>‹#›</a:t>
            </a:fld>
            <a:endParaRPr lang="en-US"/>
          </a:p>
        </p:txBody>
      </p:sp>
    </p:spTree>
    <p:extLst>
      <p:ext uri="{BB962C8B-B14F-4D97-AF65-F5344CB8AC3E}">
        <p14:creationId xmlns:p14="http://schemas.microsoft.com/office/powerpoint/2010/main" val="130573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doi.org/10.1007/s40011-023-01445-8"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doi.org/10.1111/mam.12201" TargetMode="External"/><Relationship Id="rId3" Type="http://schemas.openxmlformats.org/officeDocument/2006/relationships/image" Target="../media/image4.png"/><Relationship Id="rId7" Type="http://schemas.openxmlformats.org/officeDocument/2006/relationships/hyperlink" Target="https://doi.org/10.1038/s41467-017-00923-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4.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doi.org/10.1111/mam.12201" TargetMode="External"/><Relationship Id="rId4" Type="http://schemas.openxmlformats.org/officeDocument/2006/relationships/hyperlink" Target="https://doi.org/10.1038/s41467-017-00923-8" TargetMode="External"/><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hyperlink" Target="https://doi.org/10.1007/s40121-022-00647-3"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doi.org/10.1007/s40121-022-00647-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51EE67-DF32-3A01-7F6E-D3371B19FF5E}"/>
              </a:ext>
            </a:extLst>
          </p:cNvPr>
          <p:cNvSpPr>
            <a:spLocks noGrp="1"/>
          </p:cNvSpPr>
          <p:nvPr>
            <p:ph type="ctrTitle"/>
          </p:nvPr>
        </p:nvSpPr>
        <p:spPr>
          <a:xfrm>
            <a:off x="1039536" y="2916180"/>
            <a:ext cx="10640754" cy="775845"/>
          </a:xfrm>
        </p:spPr>
        <p:txBody>
          <a:bodyPr anchor="b">
            <a:noAutofit/>
          </a:bodyPr>
          <a:lstStyle/>
          <a:p>
            <a:r>
              <a:rPr lang="en-US" sz="4000" b="1" dirty="0">
                <a:effectLst/>
                <a:latin typeface="Calibri" panose="020F0502020204030204" pitchFamily="34" charset="0"/>
                <a:ea typeface="Calibri" panose="020F0502020204030204" pitchFamily="34" charset="0"/>
              </a:rPr>
              <a:t>Understanding Disease and Illness as a </a:t>
            </a:r>
            <a:br>
              <a:rPr lang="en-US" sz="4000" b="1" dirty="0">
                <a:effectLst/>
                <a:latin typeface="Calibri" panose="020F0502020204030204" pitchFamily="34" charset="0"/>
                <a:ea typeface="Calibri" panose="020F0502020204030204" pitchFamily="34" charset="0"/>
              </a:rPr>
            </a:br>
            <a:r>
              <a:rPr lang="en-US" sz="4000" b="1" dirty="0">
                <a:effectLst/>
                <a:latin typeface="Calibri" panose="020F0502020204030204" pitchFamily="34" charset="0"/>
                <a:ea typeface="Calibri" panose="020F0502020204030204" pitchFamily="34" charset="0"/>
              </a:rPr>
              <a:t>Socio-Environmental Problem </a:t>
            </a:r>
            <a:br>
              <a:rPr lang="en-US" sz="4000" dirty="0">
                <a:effectLst/>
                <a:latin typeface="Calibri" panose="020F0502020204030204" pitchFamily="34" charset="0"/>
                <a:ea typeface="Calibri" panose="020F0502020204030204" pitchFamily="34" charset="0"/>
              </a:rPr>
            </a:br>
            <a:endParaRPr lang="en-US" sz="4000" dirty="0"/>
          </a:p>
        </p:txBody>
      </p:sp>
      <p:grpSp>
        <p:nvGrpSpPr>
          <p:cNvPr id="33" name="Group 3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34" name="Freeform: Shape 3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7" name="Freeform: Shape 3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text, clipart&#10;&#10;Description automatically generated">
            <a:extLst>
              <a:ext uri="{FF2B5EF4-FFF2-40B4-BE49-F238E27FC236}">
                <a16:creationId xmlns:a16="http://schemas.microsoft.com/office/drawing/2014/main" id="{7AF539DA-A600-619A-D3DD-CC7659DDF3DD}"/>
              </a:ext>
            </a:extLst>
          </p:cNvPr>
          <p:cNvPicPr>
            <a:picLocks noChangeAspect="1"/>
          </p:cNvPicPr>
          <p:nvPr/>
        </p:nvPicPr>
        <p:blipFill>
          <a:blip r:embed="rId2"/>
          <a:stretch>
            <a:fillRect/>
          </a:stretch>
        </p:blipFill>
        <p:spPr>
          <a:xfrm>
            <a:off x="402723" y="539346"/>
            <a:ext cx="3421356" cy="1248796"/>
          </a:xfrm>
          <a:prstGeom prst="rect">
            <a:avLst/>
          </a:prstGeom>
        </p:spPr>
      </p:pic>
      <p:grpSp>
        <p:nvGrpSpPr>
          <p:cNvPr id="39" name="Group 3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40" name="Freeform: Shape 3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A4E2AAC7-1A37-FE11-5582-E5AC23062400}"/>
              </a:ext>
            </a:extLst>
          </p:cNvPr>
          <p:cNvSpPr>
            <a:spLocks noGrp="1"/>
          </p:cNvSpPr>
          <p:nvPr>
            <p:ph type="dt" sz="half" idx="10"/>
          </p:nvPr>
        </p:nvSpPr>
        <p:spPr/>
        <p:txBody>
          <a:bodyPr/>
          <a:lstStyle/>
          <a:p>
            <a:r>
              <a:rPr lang="en-US" dirty="0"/>
              <a:t>11/29/23</a:t>
            </a:r>
          </a:p>
        </p:txBody>
      </p:sp>
      <p:pic>
        <p:nvPicPr>
          <p:cNvPr id="8" name="Picture 7" descr="A painting of a group of people&#10;&#10;Description automatically generated">
            <a:extLst>
              <a:ext uri="{FF2B5EF4-FFF2-40B4-BE49-F238E27FC236}">
                <a16:creationId xmlns:a16="http://schemas.microsoft.com/office/drawing/2014/main" id="{72514758-1900-8C14-4C77-D29DA6C830F8}"/>
              </a:ext>
            </a:extLst>
          </p:cNvPr>
          <p:cNvPicPr>
            <a:picLocks noChangeAspect="1"/>
          </p:cNvPicPr>
          <p:nvPr/>
        </p:nvPicPr>
        <p:blipFill>
          <a:blip r:embed="rId3"/>
          <a:stretch>
            <a:fillRect/>
          </a:stretch>
        </p:blipFill>
        <p:spPr>
          <a:xfrm>
            <a:off x="3153296" y="3111605"/>
            <a:ext cx="6270621" cy="3561470"/>
          </a:xfrm>
          <a:prstGeom prst="rect">
            <a:avLst/>
          </a:prstGeom>
        </p:spPr>
      </p:pic>
    </p:spTree>
    <p:extLst>
      <p:ext uri="{BB962C8B-B14F-4D97-AF65-F5344CB8AC3E}">
        <p14:creationId xmlns:p14="http://schemas.microsoft.com/office/powerpoint/2010/main" val="328630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C1371D-E533-F0ED-F101-BE921EB471AF}"/>
              </a:ext>
            </a:extLst>
          </p:cNvPr>
          <p:cNvSpPr>
            <a:spLocks noGrp="1"/>
          </p:cNvSpPr>
          <p:nvPr>
            <p:ph type="sldNum" sz="quarter" idx="12"/>
          </p:nvPr>
        </p:nvSpPr>
        <p:spPr/>
        <p:txBody>
          <a:bodyPr/>
          <a:lstStyle/>
          <a:p>
            <a:fld id="{856227B3-BD4B-B146-9DD9-5D91D71F00EA}" type="slidenum">
              <a:rPr lang="en-US" smtClean="0"/>
              <a:t>1</a:t>
            </a:fld>
            <a:endParaRPr lang="en-US"/>
          </a:p>
        </p:txBody>
      </p:sp>
      <p:pic>
        <p:nvPicPr>
          <p:cNvPr id="9" name="Picture 8" descr="A map of the united states&#10;&#10;Description automatically generated">
            <a:extLst>
              <a:ext uri="{FF2B5EF4-FFF2-40B4-BE49-F238E27FC236}">
                <a16:creationId xmlns:a16="http://schemas.microsoft.com/office/drawing/2014/main" id="{52E573BE-0DAD-060C-BF30-EEB149BB0516}"/>
              </a:ext>
            </a:extLst>
          </p:cNvPr>
          <p:cNvPicPr>
            <a:picLocks noChangeAspect="1"/>
          </p:cNvPicPr>
          <p:nvPr/>
        </p:nvPicPr>
        <p:blipFill>
          <a:blip r:embed="rId2"/>
          <a:stretch>
            <a:fillRect/>
          </a:stretch>
        </p:blipFill>
        <p:spPr>
          <a:xfrm>
            <a:off x="1272790" y="0"/>
            <a:ext cx="9646419" cy="6858000"/>
          </a:xfrm>
          <a:prstGeom prst="rect">
            <a:avLst/>
          </a:prstGeom>
        </p:spPr>
      </p:pic>
    </p:spTree>
    <p:extLst>
      <p:ext uri="{BB962C8B-B14F-4D97-AF65-F5344CB8AC3E}">
        <p14:creationId xmlns:p14="http://schemas.microsoft.com/office/powerpoint/2010/main" val="392526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3002335" y="511638"/>
            <a:ext cx="7857688" cy="1281113"/>
          </a:xfrm>
        </p:spPr>
        <p:txBody>
          <a:bodyPr>
            <a:normAutofit/>
          </a:bodyPr>
          <a:lstStyle/>
          <a:p>
            <a:pPr algn="ctr"/>
            <a:r>
              <a:rPr lang="en-US" sz="3600" dirty="0">
                <a:effectLst/>
                <a:latin typeface="Calibri" panose="020F0502020204030204" pitchFamily="34" charset="0"/>
                <a:ea typeface="Calibri" panose="020F0502020204030204" pitchFamily="34" charset="0"/>
              </a:rPr>
              <a:t>Strong Linkages </a:t>
            </a:r>
            <a:r>
              <a:rPr lang="en-US" sz="3600" dirty="0">
                <a:latin typeface="Calibri" panose="020F0502020204030204" pitchFamily="34" charset="0"/>
                <a:ea typeface="Calibri" panose="020F0502020204030204" pitchFamily="34" charset="0"/>
              </a:rPr>
              <a:t>Between Human Health, Social Dynamics, &amp; the Environment</a:t>
            </a:r>
            <a:endParaRPr lang="en-US" sz="3600"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536161" y="2307692"/>
            <a:ext cx="3739357" cy="4048658"/>
          </a:xfrm>
        </p:spPr>
        <p:txBody>
          <a:bodyPr>
            <a:normAutofit fontScale="85000" lnSpcReduction="10000"/>
          </a:bodyPr>
          <a:lstStyle/>
          <a:p>
            <a:pPr marL="0" indent="0">
              <a:buNone/>
            </a:pPr>
            <a:r>
              <a:rPr lang="en-US" dirty="0"/>
              <a:t>		</a:t>
            </a:r>
          </a:p>
          <a:p>
            <a:r>
              <a:rPr lang="en-US" dirty="0"/>
              <a:t>Zoonotic (animal in origin) </a:t>
            </a:r>
          </a:p>
          <a:p>
            <a:r>
              <a:rPr lang="en-US" dirty="0"/>
              <a:t>Environmental aspects: pollution, climate, and urbanization influenced risk and severity. </a:t>
            </a:r>
          </a:p>
          <a:p>
            <a:r>
              <a:rPr lang="en-US" dirty="0"/>
              <a:t>Social aspects: controversy existed about how it spread to humans; a lack of trust in government, vaccines, and policies spread.</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2</a:t>
            </a:fld>
            <a:endParaRPr lang="en-US" dirty="0"/>
          </a:p>
        </p:txBody>
      </p:sp>
      <p:grpSp>
        <p:nvGrpSpPr>
          <p:cNvPr id="21" name="Group 20">
            <a:extLst>
              <a:ext uri="{FF2B5EF4-FFF2-40B4-BE49-F238E27FC236}">
                <a16:creationId xmlns:a16="http://schemas.microsoft.com/office/drawing/2014/main" id="{9D0692AA-6097-91A7-9783-D40904F68E22}"/>
              </a:ext>
            </a:extLst>
          </p:cNvPr>
          <p:cNvGrpSpPr/>
          <p:nvPr/>
        </p:nvGrpSpPr>
        <p:grpSpPr>
          <a:xfrm>
            <a:off x="5491182" y="1818186"/>
            <a:ext cx="6392027" cy="3338014"/>
            <a:chOff x="3624754" y="3874546"/>
            <a:chExt cx="6288851" cy="2828777"/>
          </a:xfrm>
        </p:grpSpPr>
        <p:sp>
          <p:nvSpPr>
            <p:cNvPr id="20" name="Arrow: Curved Up 19">
              <a:extLst>
                <a:ext uri="{FF2B5EF4-FFF2-40B4-BE49-F238E27FC236}">
                  <a16:creationId xmlns:a16="http://schemas.microsoft.com/office/drawing/2014/main" id="{6CF8A147-E685-0C7A-FA03-9337A060504E}"/>
                </a:ext>
              </a:extLst>
            </p:cNvPr>
            <p:cNvSpPr/>
            <p:nvPr/>
          </p:nvSpPr>
          <p:spPr>
            <a:xfrm rot="18438375" flipV="1">
              <a:off x="7829965" y="4037508"/>
              <a:ext cx="589227" cy="409677"/>
            </a:xfrm>
            <a:prstGeom prst="curvedUpArrow">
              <a:avLst>
                <a:gd name="adj1" fmla="val 15242"/>
                <a:gd name="adj2" fmla="val 41982"/>
                <a:gd name="adj3" fmla="val 2766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4" name="Arrow: Curved Up 13">
              <a:extLst>
                <a:ext uri="{FF2B5EF4-FFF2-40B4-BE49-F238E27FC236}">
                  <a16:creationId xmlns:a16="http://schemas.microsoft.com/office/drawing/2014/main" id="{A6A6CEC5-B443-49DE-33F2-58BF8B453C27}"/>
                </a:ext>
              </a:extLst>
            </p:cNvPr>
            <p:cNvSpPr/>
            <p:nvPr/>
          </p:nvSpPr>
          <p:spPr>
            <a:xfrm rot="12979592">
              <a:off x="4663717" y="3874546"/>
              <a:ext cx="589227" cy="484852"/>
            </a:xfrm>
            <a:prstGeom prst="curvedUpArrow">
              <a:avLst>
                <a:gd name="adj1" fmla="val 15242"/>
                <a:gd name="adj2" fmla="val 41982"/>
                <a:gd name="adj3" fmla="val 2766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13" name="Rectangle 12">
              <a:extLst>
                <a:ext uri="{FF2B5EF4-FFF2-40B4-BE49-F238E27FC236}">
                  <a16:creationId xmlns:a16="http://schemas.microsoft.com/office/drawing/2014/main" id="{15433D5F-5D3C-7D1B-4947-C4979283314A}"/>
                </a:ext>
              </a:extLst>
            </p:cNvPr>
            <p:cNvSpPr/>
            <p:nvPr/>
          </p:nvSpPr>
          <p:spPr>
            <a:xfrm>
              <a:off x="8317420" y="4224447"/>
              <a:ext cx="1408922" cy="253278"/>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viral amplification </a:t>
              </a:r>
            </a:p>
          </p:txBody>
        </p:sp>
        <p:sp>
          <p:nvSpPr>
            <p:cNvPr id="7" name="Rectangle 6">
              <a:extLst>
                <a:ext uri="{FF2B5EF4-FFF2-40B4-BE49-F238E27FC236}">
                  <a16:creationId xmlns:a16="http://schemas.microsoft.com/office/drawing/2014/main" id="{D26812AF-85A9-124E-3B34-847F4D6F11B4}"/>
                </a:ext>
              </a:extLst>
            </p:cNvPr>
            <p:cNvSpPr/>
            <p:nvPr/>
          </p:nvSpPr>
          <p:spPr>
            <a:xfrm>
              <a:off x="3624754" y="4201712"/>
              <a:ext cx="1408922"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maintaining natural infection </a:t>
              </a:r>
            </a:p>
          </p:txBody>
        </p:sp>
        <p:sp>
          <p:nvSpPr>
            <p:cNvPr id="8" name="Rectangle 7">
              <a:extLst>
                <a:ext uri="{FF2B5EF4-FFF2-40B4-BE49-F238E27FC236}">
                  <a16:creationId xmlns:a16="http://schemas.microsoft.com/office/drawing/2014/main" id="{49F49047-82DE-49B7-9E61-5C5F373EDEF8}"/>
                </a:ext>
              </a:extLst>
            </p:cNvPr>
            <p:cNvSpPr/>
            <p:nvPr/>
          </p:nvSpPr>
          <p:spPr>
            <a:xfrm>
              <a:off x="3827867" y="4737728"/>
              <a:ext cx="1408922"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primary host (bat) </a:t>
              </a:r>
            </a:p>
          </p:txBody>
        </p:sp>
        <p:sp>
          <p:nvSpPr>
            <p:cNvPr id="9" name="Rectangle 8">
              <a:extLst>
                <a:ext uri="{FF2B5EF4-FFF2-40B4-BE49-F238E27FC236}">
                  <a16:creationId xmlns:a16="http://schemas.microsoft.com/office/drawing/2014/main" id="{86E60E0E-B317-D72F-67FE-443821BC22F9}"/>
                </a:ext>
              </a:extLst>
            </p:cNvPr>
            <p:cNvSpPr/>
            <p:nvPr/>
          </p:nvSpPr>
          <p:spPr>
            <a:xfrm>
              <a:off x="4345242" y="5656781"/>
              <a:ext cx="1408922"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secondary  (pangolin)  </a:t>
              </a:r>
            </a:p>
          </p:txBody>
        </p:sp>
        <p:sp>
          <p:nvSpPr>
            <p:cNvPr id="10" name="Rectangle 9">
              <a:extLst>
                <a:ext uri="{FF2B5EF4-FFF2-40B4-BE49-F238E27FC236}">
                  <a16:creationId xmlns:a16="http://schemas.microsoft.com/office/drawing/2014/main" id="{8FF466FF-1149-CBAB-77B2-CAE111906C9C}"/>
                </a:ext>
              </a:extLst>
            </p:cNvPr>
            <p:cNvSpPr/>
            <p:nvPr/>
          </p:nvSpPr>
          <p:spPr>
            <a:xfrm>
              <a:off x="6680792" y="6016557"/>
              <a:ext cx="2090936" cy="6867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intermediate hosts </a:t>
              </a:r>
            </a:p>
            <a:p>
              <a:pPr algn="ctr"/>
              <a:r>
                <a:rPr lang="en-US" sz="1100" dirty="0"/>
                <a:t>(yet to be determined)</a:t>
              </a:r>
            </a:p>
          </p:txBody>
        </p:sp>
        <p:sp>
          <p:nvSpPr>
            <p:cNvPr id="11" name="Rectangle 10">
              <a:extLst>
                <a:ext uri="{FF2B5EF4-FFF2-40B4-BE49-F238E27FC236}">
                  <a16:creationId xmlns:a16="http://schemas.microsoft.com/office/drawing/2014/main" id="{07A367CB-FEDF-BCC0-88BD-A4E8706826FD}"/>
                </a:ext>
              </a:extLst>
            </p:cNvPr>
            <p:cNvSpPr/>
            <p:nvPr/>
          </p:nvSpPr>
          <p:spPr>
            <a:xfrm>
              <a:off x="7787614" y="4496113"/>
              <a:ext cx="1408922" cy="45720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human  </a:t>
              </a:r>
            </a:p>
          </p:txBody>
        </p:sp>
        <p:sp>
          <p:nvSpPr>
            <p:cNvPr id="12" name="Rectangle 11">
              <a:extLst>
                <a:ext uri="{FF2B5EF4-FFF2-40B4-BE49-F238E27FC236}">
                  <a16:creationId xmlns:a16="http://schemas.microsoft.com/office/drawing/2014/main" id="{03A491D4-DD73-D6BC-BB17-C269E8951601}"/>
                </a:ext>
              </a:extLst>
            </p:cNvPr>
            <p:cNvSpPr/>
            <p:nvPr/>
          </p:nvSpPr>
          <p:spPr>
            <a:xfrm>
              <a:off x="8504683" y="5396299"/>
              <a:ext cx="1408922" cy="45720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human  </a:t>
              </a:r>
            </a:p>
          </p:txBody>
        </p:sp>
        <p:sp>
          <p:nvSpPr>
            <p:cNvPr id="15" name="Arrow: Down 14">
              <a:extLst>
                <a:ext uri="{FF2B5EF4-FFF2-40B4-BE49-F238E27FC236}">
                  <a16:creationId xmlns:a16="http://schemas.microsoft.com/office/drawing/2014/main" id="{3FD91510-3818-4518-107C-BCAB1F54832B}"/>
                </a:ext>
              </a:extLst>
            </p:cNvPr>
            <p:cNvSpPr/>
            <p:nvPr/>
          </p:nvSpPr>
          <p:spPr>
            <a:xfrm rot="17837111">
              <a:off x="4352934" y="5111450"/>
              <a:ext cx="155277" cy="6278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Arrow: Down 15">
              <a:extLst>
                <a:ext uri="{FF2B5EF4-FFF2-40B4-BE49-F238E27FC236}">
                  <a16:creationId xmlns:a16="http://schemas.microsoft.com/office/drawing/2014/main" id="{85B3D46D-C9C7-8E1C-91CB-80CCDC6035F4}"/>
                </a:ext>
              </a:extLst>
            </p:cNvPr>
            <p:cNvSpPr/>
            <p:nvPr/>
          </p:nvSpPr>
          <p:spPr>
            <a:xfrm rot="17246361">
              <a:off x="6133941" y="5865558"/>
              <a:ext cx="155277" cy="6278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8" name="Arrow: Down 17">
              <a:extLst>
                <a:ext uri="{FF2B5EF4-FFF2-40B4-BE49-F238E27FC236}">
                  <a16:creationId xmlns:a16="http://schemas.microsoft.com/office/drawing/2014/main" id="{C036E832-3F5E-8CE2-B39B-19196BBF2456}"/>
                </a:ext>
              </a:extLst>
            </p:cNvPr>
            <p:cNvSpPr/>
            <p:nvPr/>
          </p:nvSpPr>
          <p:spPr>
            <a:xfrm rot="13061936">
              <a:off x="7573946" y="4917442"/>
              <a:ext cx="212807" cy="11475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Arrow: Down 18">
              <a:extLst>
                <a:ext uri="{FF2B5EF4-FFF2-40B4-BE49-F238E27FC236}">
                  <a16:creationId xmlns:a16="http://schemas.microsoft.com/office/drawing/2014/main" id="{FBF83CFA-3AD7-379B-1EAD-91DC829EA0E5}"/>
                </a:ext>
              </a:extLst>
            </p:cNvPr>
            <p:cNvSpPr/>
            <p:nvPr/>
          </p:nvSpPr>
          <p:spPr>
            <a:xfrm rot="17837111">
              <a:off x="8834353" y="4870695"/>
              <a:ext cx="155277" cy="627816"/>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22" name="TextBox 21">
            <a:extLst>
              <a:ext uri="{FF2B5EF4-FFF2-40B4-BE49-F238E27FC236}">
                <a16:creationId xmlns:a16="http://schemas.microsoft.com/office/drawing/2014/main" id="{5A3587F7-21B6-DDAE-E4A7-08BA698D00A2}"/>
              </a:ext>
            </a:extLst>
          </p:cNvPr>
          <p:cNvSpPr txBox="1"/>
          <p:nvPr/>
        </p:nvSpPr>
        <p:spPr>
          <a:xfrm>
            <a:off x="7330294" y="2352127"/>
            <a:ext cx="2620449" cy="646331"/>
          </a:xfrm>
          <a:prstGeom prst="rect">
            <a:avLst/>
          </a:prstGeom>
          <a:noFill/>
        </p:spPr>
        <p:txBody>
          <a:bodyPr wrap="square" rtlCol="0">
            <a:spAutoFit/>
          </a:bodyPr>
          <a:lstStyle/>
          <a:p>
            <a:pPr algn="ctr"/>
            <a:r>
              <a:rPr lang="en-US" dirty="0"/>
              <a:t>probable COVID-19 transmission path</a:t>
            </a:r>
          </a:p>
        </p:txBody>
      </p:sp>
      <p:sp>
        <p:nvSpPr>
          <p:cNvPr id="23" name="Rectangle 22">
            <a:extLst>
              <a:ext uri="{FF2B5EF4-FFF2-40B4-BE49-F238E27FC236}">
                <a16:creationId xmlns:a16="http://schemas.microsoft.com/office/drawing/2014/main" id="{BA9FE646-AC3D-6A98-CE89-29B3262E5AE6}"/>
              </a:ext>
            </a:extLst>
          </p:cNvPr>
          <p:cNvSpPr/>
          <p:nvPr/>
        </p:nvSpPr>
        <p:spPr>
          <a:xfrm>
            <a:off x="389088" y="2021491"/>
            <a:ext cx="4117079" cy="520273"/>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rPr>
              <a:t>Recent Example: COVID-19</a:t>
            </a:r>
            <a:endParaRPr lang="en-US" sz="2800" dirty="0"/>
          </a:p>
        </p:txBody>
      </p:sp>
      <p:pic>
        <p:nvPicPr>
          <p:cNvPr id="24" name="Picture 23" descr="A child wearing a mask&#10;&#10;Description automatically generated">
            <a:extLst>
              <a:ext uri="{FF2B5EF4-FFF2-40B4-BE49-F238E27FC236}">
                <a16:creationId xmlns:a16="http://schemas.microsoft.com/office/drawing/2014/main" id="{4F06387E-CF9F-5134-D332-3E9A3A656214}"/>
              </a:ext>
            </a:extLst>
          </p:cNvPr>
          <p:cNvPicPr>
            <a:picLocks noChangeAspect="1"/>
          </p:cNvPicPr>
          <p:nvPr/>
        </p:nvPicPr>
        <p:blipFill>
          <a:blip r:embed="rId4"/>
          <a:stretch>
            <a:fillRect/>
          </a:stretch>
        </p:blipFill>
        <p:spPr>
          <a:xfrm>
            <a:off x="4497424" y="4636823"/>
            <a:ext cx="2400406" cy="2005278"/>
          </a:xfrm>
          <a:prstGeom prst="rect">
            <a:avLst/>
          </a:prstGeom>
        </p:spPr>
      </p:pic>
      <p:sp>
        <p:nvSpPr>
          <p:cNvPr id="25" name="TextBox 24">
            <a:extLst>
              <a:ext uri="{FF2B5EF4-FFF2-40B4-BE49-F238E27FC236}">
                <a16:creationId xmlns:a16="http://schemas.microsoft.com/office/drawing/2014/main" id="{86D99CEA-B638-2116-1884-59EE702F2F3C}"/>
              </a:ext>
            </a:extLst>
          </p:cNvPr>
          <p:cNvSpPr txBox="1"/>
          <p:nvPr/>
        </p:nvSpPr>
        <p:spPr>
          <a:xfrm>
            <a:off x="8235674" y="5428003"/>
            <a:ext cx="3016152" cy="861774"/>
          </a:xfrm>
          <a:prstGeom prst="rect">
            <a:avLst/>
          </a:prstGeom>
          <a:noFill/>
        </p:spPr>
        <p:txBody>
          <a:bodyPr wrap="square" rtlCol="0">
            <a:spAutoFit/>
          </a:bodyPr>
          <a:lstStyle/>
          <a:p>
            <a:pPr algn="ctr"/>
            <a:r>
              <a:rPr lang="en-US" sz="1000" dirty="0"/>
              <a:t>From: Ray, A.S., &amp; </a:t>
            </a:r>
            <a:r>
              <a:rPr lang="en-US" sz="1000" i="0" u="none" strike="noStrike" baseline="0" dirty="0"/>
              <a:t>Bhattacharya, K. (2023). An Overview on the Zoonotic Aspects of COVID-19. </a:t>
            </a:r>
            <a:r>
              <a:rPr lang="en-US" sz="1000" b="0" i="0" u="none" strike="noStrike" baseline="0" dirty="0"/>
              <a:t>Proceedings of the National Academy of Sciences, India, Section B Biological Sciences. </a:t>
            </a:r>
            <a:r>
              <a:rPr lang="en-US" sz="1000" dirty="0">
                <a:effectLst/>
                <a:hlinkClick r:id="rId5"/>
              </a:rPr>
              <a:t>https://doi.org/10.1007/s40011-023-01445-8</a:t>
            </a:r>
            <a:endParaRPr lang="en-US" sz="1000" dirty="0"/>
          </a:p>
        </p:txBody>
      </p:sp>
    </p:spTree>
    <p:extLst>
      <p:ext uri="{BB962C8B-B14F-4D97-AF65-F5344CB8AC3E}">
        <p14:creationId xmlns:p14="http://schemas.microsoft.com/office/powerpoint/2010/main" val="421482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044839" y="324983"/>
            <a:ext cx="9845164" cy="1281113"/>
          </a:xfrm>
        </p:spPr>
        <p:txBody>
          <a:bodyPr>
            <a:noAutofit/>
          </a:bodyPr>
          <a:lstStyle/>
          <a:p>
            <a:pPr algn="ctr"/>
            <a:r>
              <a:rPr lang="en-US" sz="3200" dirty="0">
                <a:effectLst/>
                <a:latin typeface="Calibri" panose="020F0502020204030204" pitchFamily="34" charset="0"/>
                <a:ea typeface="Calibri" panose="020F0502020204030204" pitchFamily="34" charset="0"/>
              </a:rPr>
              <a:t>The Most-Influential Environmental </a:t>
            </a:r>
            <a:br>
              <a:rPr lang="en-US" sz="3200" dirty="0">
                <a:effectLst/>
                <a:latin typeface="Calibri" panose="020F0502020204030204" pitchFamily="34" charset="0"/>
                <a:ea typeface="Calibri" panose="020F0502020204030204" pitchFamily="34" charset="0"/>
              </a:rPr>
            </a:br>
            <a:r>
              <a:rPr lang="en-US" sz="3200" dirty="0">
                <a:effectLst/>
                <a:latin typeface="Calibri" panose="020F0502020204030204" pitchFamily="34" charset="0"/>
                <a:ea typeface="Calibri" panose="020F0502020204030204" pitchFamily="34" charset="0"/>
              </a:rPr>
              <a:t>Factors Affecting Zoonotic Illnesses</a:t>
            </a:r>
            <a:endParaRPr lang="en-US" sz="3200"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3</a:t>
            </a:fld>
            <a:endParaRPr lang="en-US"/>
          </a:p>
        </p:txBody>
      </p:sp>
      <p:sp>
        <p:nvSpPr>
          <p:cNvPr id="5" name="Rectangle 4">
            <a:extLst>
              <a:ext uri="{FF2B5EF4-FFF2-40B4-BE49-F238E27FC236}">
                <a16:creationId xmlns:a16="http://schemas.microsoft.com/office/drawing/2014/main" id="{F8F8C302-A5AF-227C-9975-7B15029B5EDC}"/>
              </a:ext>
            </a:extLst>
          </p:cNvPr>
          <p:cNvSpPr/>
          <p:nvPr/>
        </p:nvSpPr>
        <p:spPr>
          <a:xfrm>
            <a:off x="301997" y="1402504"/>
            <a:ext cx="3191509" cy="645952"/>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cap="all" dirty="0">
                <a:solidFill>
                  <a:srgbClr val="0070C0"/>
                </a:solidFill>
              </a:rPr>
              <a:t>land use change </a:t>
            </a:r>
          </a:p>
        </p:txBody>
      </p:sp>
      <p:sp>
        <p:nvSpPr>
          <p:cNvPr id="8" name="Rectangle 7">
            <a:extLst>
              <a:ext uri="{FF2B5EF4-FFF2-40B4-BE49-F238E27FC236}">
                <a16:creationId xmlns:a16="http://schemas.microsoft.com/office/drawing/2014/main" id="{FE48ED85-19C5-9845-C71E-0861CF7D8BF5}"/>
              </a:ext>
            </a:extLst>
          </p:cNvPr>
          <p:cNvSpPr/>
          <p:nvPr/>
        </p:nvSpPr>
        <p:spPr>
          <a:xfrm>
            <a:off x="4500245" y="1432089"/>
            <a:ext cx="3191509" cy="645952"/>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cap="all" dirty="0">
                <a:solidFill>
                  <a:srgbClr val="0070C0"/>
                </a:solidFill>
              </a:rPr>
              <a:t>biodiversity loss</a:t>
            </a:r>
          </a:p>
        </p:txBody>
      </p:sp>
      <p:sp>
        <p:nvSpPr>
          <p:cNvPr id="9" name="Rectangle 8">
            <a:extLst>
              <a:ext uri="{FF2B5EF4-FFF2-40B4-BE49-F238E27FC236}">
                <a16:creationId xmlns:a16="http://schemas.microsoft.com/office/drawing/2014/main" id="{E0712325-D990-A0ED-935F-4F6C15271636}"/>
              </a:ext>
            </a:extLst>
          </p:cNvPr>
          <p:cNvSpPr/>
          <p:nvPr/>
        </p:nvSpPr>
        <p:spPr>
          <a:xfrm>
            <a:off x="8698493" y="1407969"/>
            <a:ext cx="3143064" cy="645952"/>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cap="all" dirty="0">
                <a:solidFill>
                  <a:srgbClr val="0070C0"/>
                </a:solidFill>
              </a:rPr>
              <a:t>climate change</a:t>
            </a:r>
          </a:p>
        </p:txBody>
      </p:sp>
      <p:sp>
        <p:nvSpPr>
          <p:cNvPr id="17" name="Arrow: Right 16">
            <a:extLst>
              <a:ext uri="{FF2B5EF4-FFF2-40B4-BE49-F238E27FC236}">
                <a16:creationId xmlns:a16="http://schemas.microsoft.com/office/drawing/2014/main" id="{9190F490-3557-4BFC-F206-CA3960B1F860}"/>
              </a:ext>
            </a:extLst>
          </p:cNvPr>
          <p:cNvSpPr/>
          <p:nvPr/>
        </p:nvSpPr>
        <p:spPr>
          <a:xfrm>
            <a:off x="3721386" y="1600032"/>
            <a:ext cx="550978" cy="3208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F4CDFAC-5C84-0B92-DF75-24A56F91EB40}"/>
              </a:ext>
            </a:extLst>
          </p:cNvPr>
          <p:cNvSpPr/>
          <p:nvPr/>
        </p:nvSpPr>
        <p:spPr>
          <a:xfrm rot="10800000">
            <a:off x="7911004" y="1588380"/>
            <a:ext cx="568238" cy="3208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14992C8-3831-DDC1-01E7-1B5FCDD28923}"/>
              </a:ext>
            </a:extLst>
          </p:cNvPr>
          <p:cNvSpPr txBox="1"/>
          <p:nvPr/>
        </p:nvSpPr>
        <p:spPr>
          <a:xfrm>
            <a:off x="4794854" y="3839864"/>
            <a:ext cx="2657843" cy="430887"/>
          </a:xfrm>
          <a:prstGeom prst="rect">
            <a:avLst/>
          </a:prstGeom>
          <a:noFill/>
        </p:spPr>
        <p:txBody>
          <a:bodyPr wrap="none" rtlCol="0">
            <a:spAutoFit/>
          </a:bodyPr>
          <a:lstStyle/>
          <a:p>
            <a:r>
              <a:rPr lang="en-US" sz="2200" dirty="0"/>
              <a:t>Example Mechanisms</a:t>
            </a:r>
          </a:p>
        </p:txBody>
      </p:sp>
      <p:sp>
        <p:nvSpPr>
          <p:cNvPr id="25" name="Arrow: Left-Right 24">
            <a:extLst>
              <a:ext uri="{FF2B5EF4-FFF2-40B4-BE49-F238E27FC236}">
                <a16:creationId xmlns:a16="http://schemas.microsoft.com/office/drawing/2014/main" id="{C078356C-BDEA-FE5C-DF06-1B60CDE64879}"/>
              </a:ext>
            </a:extLst>
          </p:cNvPr>
          <p:cNvSpPr/>
          <p:nvPr/>
        </p:nvSpPr>
        <p:spPr>
          <a:xfrm>
            <a:off x="1201193" y="4184261"/>
            <a:ext cx="9845164" cy="22177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ield of vegetables and trees&#10;&#10;Description automatically generated">
            <a:extLst>
              <a:ext uri="{FF2B5EF4-FFF2-40B4-BE49-F238E27FC236}">
                <a16:creationId xmlns:a16="http://schemas.microsoft.com/office/drawing/2014/main" id="{3FBD4D86-8354-EA0E-9C7B-E71545332D10}"/>
              </a:ext>
            </a:extLst>
          </p:cNvPr>
          <p:cNvPicPr>
            <a:picLocks noChangeAspect="1"/>
          </p:cNvPicPr>
          <p:nvPr/>
        </p:nvPicPr>
        <p:blipFill rotWithShape="1">
          <a:blip r:embed="rId4"/>
          <a:srcRect l="5681" t="11919" r="4995" b="31986"/>
          <a:stretch/>
        </p:blipFill>
        <p:spPr>
          <a:xfrm>
            <a:off x="668584" y="2185478"/>
            <a:ext cx="2468880" cy="1647205"/>
          </a:xfrm>
          <a:prstGeom prst="rect">
            <a:avLst/>
          </a:prstGeom>
        </p:spPr>
      </p:pic>
      <p:sp>
        <p:nvSpPr>
          <p:cNvPr id="11" name="TextBox 10">
            <a:extLst>
              <a:ext uri="{FF2B5EF4-FFF2-40B4-BE49-F238E27FC236}">
                <a16:creationId xmlns:a16="http://schemas.microsoft.com/office/drawing/2014/main" id="{FBDFBC2C-B161-9869-C4CB-652BC32FD7EE}"/>
              </a:ext>
            </a:extLst>
          </p:cNvPr>
          <p:cNvSpPr txBox="1"/>
          <p:nvPr/>
        </p:nvSpPr>
        <p:spPr>
          <a:xfrm>
            <a:off x="995382" y="2334536"/>
            <a:ext cx="1863728" cy="1349087"/>
          </a:xfrm>
          <a:prstGeom prst="rect">
            <a:avLst/>
          </a:prstGeom>
          <a:solidFill>
            <a:srgbClr val="FFFFFF">
              <a:alpha val="60000"/>
            </a:srgbClr>
          </a:solidFill>
        </p:spPr>
        <p:txBody>
          <a:bodyPr wrap="square" rtlCol="0">
            <a:spAutoFit/>
          </a:bodyPr>
          <a:lstStyle/>
          <a:p>
            <a:pPr>
              <a:spcAft>
                <a:spcPts val="800"/>
              </a:spcAft>
            </a:pPr>
            <a:r>
              <a:rPr lang="en-US" sz="1100" dirty="0"/>
              <a:t>built environment</a:t>
            </a:r>
          </a:p>
          <a:p>
            <a:pPr>
              <a:spcAft>
                <a:spcPts val="800"/>
              </a:spcAft>
            </a:pPr>
            <a:r>
              <a:rPr lang="en-US" sz="1100" dirty="0"/>
              <a:t>habitat degradation</a:t>
            </a:r>
          </a:p>
          <a:p>
            <a:pPr>
              <a:spcAft>
                <a:spcPts val="800"/>
              </a:spcAft>
            </a:pPr>
            <a:r>
              <a:rPr lang="en-US" sz="1100" dirty="0"/>
              <a:t>agricultural intensification</a:t>
            </a:r>
          </a:p>
          <a:p>
            <a:pPr>
              <a:spcAft>
                <a:spcPts val="800"/>
              </a:spcAft>
            </a:pPr>
            <a:r>
              <a:rPr lang="en-US" sz="1100" dirty="0"/>
              <a:t>deforestation</a:t>
            </a:r>
          </a:p>
          <a:p>
            <a:pPr>
              <a:spcAft>
                <a:spcPts val="800"/>
              </a:spcAft>
            </a:pPr>
            <a:r>
              <a:rPr lang="en-US" sz="1100" dirty="0"/>
              <a:t>microclimatic changes</a:t>
            </a:r>
          </a:p>
        </p:txBody>
      </p:sp>
      <p:pic>
        <p:nvPicPr>
          <p:cNvPr id="12" name="Picture 11" descr="A display of fish on ice&#10;&#10;Description automatically generated">
            <a:extLst>
              <a:ext uri="{FF2B5EF4-FFF2-40B4-BE49-F238E27FC236}">
                <a16:creationId xmlns:a16="http://schemas.microsoft.com/office/drawing/2014/main" id="{AB914048-43F2-2B2D-8CB3-73123A81F9D8}"/>
              </a:ext>
            </a:extLst>
          </p:cNvPr>
          <p:cNvPicPr>
            <a:picLocks noChangeAspect="1"/>
          </p:cNvPicPr>
          <p:nvPr/>
        </p:nvPicPr>
        <p:blipFill>
          <a:blip r:embed="rId5"/>
          <a:stretch>
            <a:fillRect/>
          </a:stretch>
        </p:blipFill>
        <p:spPr>
          <a:xfrm>
            <a:off x="4861559" y="2184331"/>
            <a:ext cx="2468880" cy="1648352"/>
          </a:xfrm>
          <a:prstGeom prst="rect">
            <a:avLst/>
          </a:prstGeom>
        </p:spPr>
      </p:pic>
      <p:pic>
        <p:nvPicPr>
          <p:cNvPr id="14" name="Picture 13" descr="A person drinking water from a bottle&#10;&#10;Description automatically generated">
            <a:extLst>
              <a:ext uri="{FF2B5EF4-FFF2-40B4-BE49-F238E27FC236}">
                <a16:creationId xmlns:a16="http://schemas.microsoft.com/office/drawing/2014/main" id="{E2401E29-2C51-8E37-E9AE-1902CCC6514F}"/>
              </a:ext>
            </a:extLst>
          </p:cNvPr>
          <p:cNvPicPr>
            <a:picLocks noChangeAspect="1"/>
          </p:cNvPicPr>
          <p:nvPr/>
        </p:nvPicPr>
        <p:blipFill>
          <a:blip r:embed="rId6"/>
          <a:stretch>
            <a:fillRect/>
          </a:stretch>
        </p:blipFill>
        <p:spPr>
          <a:xfrm>
            <a:off x="9035485" y="2179042"/>
            <a:ext cx="2469080" cy="1645920"/>
          </a:xfrm>
          <a:prstGeom prst="rect">
            <a:avLst/>
          </a:prstGeom>
        </p:spPr>
      </p:pic>
      <p:sp>
        <p:nvSpPr>
          <p:cNvPr id="16" name="TextBox 15">
            <a:extLst>
              <a:ext uri="{FF2B5EF4-FFF2-40B4-BE49-F238E27FC236}">
                <a16:creationId xmlns:a16="http://schemas.microsoft.com/office/drawing/2014/main" id="{908F113D-224B-7C6C-D594-97CD93C012B2}"/>
              </a:ext>
            </a:extLst>
          </p:cNvPr>
          <p:cNvSpPr txBox="1"/>
          <p:nvPr/>
        </p:nvSpPr>
        <p:spPr>
          <a:xfrm>
            <a:off x="473394" y="4458786"/>
            <a:ext cx="2777980" cy="2031325"/>
          </a:xfrm>
          <a:prstGeom prst="rect">
            <a:avLst/>
          </a:prstGeom>
          <a:solidFill>
            <a:schemeClr val="accent1">
              <a:lumMod val="20000"/>
              <a:lumOff val="80000"/>
            </a:schemeClr>
          </a:solidFill>
        </p:spPr>
        <p:txBody>
          <a:bodyPr wrap="square" rtlCol="0">
            <a:spAutoFit/>
          </a:bodyPr>
          <a:lstStyle/>
          <a:p>
            <a:r>
              <a:rPr lang="en-US" dirty="0"/>
              <a:t>Viral hosts (“reservoirs” of virus) often proliferate in modified habitats where predators may be excluded; altered temperatures from land cover simplification are often beneficial. </a:t>
            </a:r>
          </a:p>
        </p:txBody>
      </p:sp>
      <p:sp>
        <p:nvSpPr>
          <p:cNvPr id="30" name="TextBox 29">
            <a:extLst>
              <a:ext uri="{FF2B5EF4-FFF2-40B4-BE49-F238E27FC236}">
                <a16:creationId xmlns:a16="http://schemas.microsoft.com/office/drawing/2014/main" id="{C4D752FC-FDA5-4DAC-6FE2-CE74E8045D64}"/>
              </a:ext>
            </a:extLst>
          </p:cNvPr>
          <p:cNvSpPr txBox="1"/>
          <p:nvPr/>
        </p:nvSpPr>
        <p:spPr>
          <a:xfrm>
            <a:off x="4740376" y="4469856"/>
            <a:ext cx="2777980" cy="2031325"/>
          </a:xfrm>
          <a:prstGeom prst="rect">
            <a:avLst/>
          </a:prstGeom>
          <a:solidFill>
            <a:schemeClr val="accent1">
              <a:lumMod val="20000"/>
              <a:lumOff val="80000"/>
            </a:schemeClr>
          </a:solidFill>
        </p:spPr>
        <p:txBody>
          <a:bodyPr wrap="square" rtlCol="0">
            <a:spAutoFit/>
          </a:bodyPr>
          <a:lstStyle/>
          <a:p>
            <a:r>
              <a:rPr lang="en-US" dirty="0"/>
              <a:t>Loss of species may open niches and/or result in higher resources for viral hosts; in some more cases, biodiverse areas have more mammals that are viral hosts.</a:t>
            </a:r>
          </a:p>
        </p:txBody>
      </p:sp>
      <p:sp>
        <p:nvSpPr>
          <p:cNvPr id="31" name="TextBox 30">
            <a:extLst>
              <a:ext uri="{FF2B5EF4-FFF2-40B4-BE49-F238E27FC236}">
                <a16:creationId xmlns:a16="http://schemas.microsoft.com/office/drawing/2014/main" id="{8013513A-6225-83F0-ECF4-4E29856FD4FB}"/>
              </a:ext>
            </a:extLst>
          </p:cNvPr>
          <p:cNvSpPr txBox="1"/>
          <p:nvPr/>
        </p:nvSpPr>
        <p:spPr>
          <a:xfrm>
            <a:off x="8940526" y="4480927"/>
            <a:ext cx="2777980" cy="2031325"/>
          </a:xfrm>
          <a:prstGeom prst="rect">
            <a:avLst/>
          </a:prstGeom>
          <a:solidFill>
            <a:schemeClr val="accent1">
              <a:lumMod val="20000"/>
              <a:lumOff val="80000"/>
            </a:schemeClr>
          </a:solidFill>
        </p:spPr>
        <p:txBody>
          <a:bodyPr wrap="square" rtlCol="0">
            <a:spAutoFit/>
          </a:bodyPr>
          <a:lstStyle/>
          <a:p>
            <a:r>
              <a:rPr lang="en-US" dirty="0"/>
              <a:t>Altered temperatures and increased natural hazards may benefit viral hosts or make people more susceptible to disease. </a:t>
            </a:r>
          </a:p>
          <a:p>
            <a:pPr algn="ctr"/>
            <a:endParaRPr lang="en-US" dirty="0"/>
          </a:p>
          <a:p>
            <a:pPr algn="ctr"/>
            <a:r>
              <a:rPr lang="en-US" dirty="0"/>
              <a:t> </a:t>
            </a:r>
          </a:p>
        </p:txBody>
      </p:sp>
      <p:sp>
        <p:nvSpPr>
          <p:cNvPr id="32" name="TextBox 31">
            <a:extLst>
              <a:ext uri="{FF2B5EF4-FFF2-40B4-BE49-F238E27FC236}">
                <a16:creationId xmlns:a16="http://schemas.microsoft.com/office/drawing/2014/main" id="{47DFB9E7-7AF6-030C-E98B-E9AF8F8F2A4D}"/>
              </a:ext>
            </a:extLst>
          </p:cNvPr>
          <p:cNvSpPr txBox="1"/>
          <p:nvPr/>
        </p:nvSpPr>
        <p:spPr>
          <a:xfrm>
            <a:off x="4581002" y="6518171"/>
            <a:ext cx="3029996" cy="276999"/>
          </a:xfrm>
          <a:prstGeom prst="rect">
            <a:avLst/>
          </a:prstGeom>
          <a:noFill/>
        </p:spPr>
        <p:txBody>
          <a:bodyPr wrap="none" rtlCol="0">
            <a:spAutoFit/>
          </a:bodyPr>
          <a:lstStyle/>
          <a:p>
            <a:pPr algn="ctr"/>
            <a:r>
              <a:rPr lang="en-US" sz="1200" b="0" i="0" u="none" strike="noStrike" baseline="0" dirty="0">
                <a:latin typeface="AdvPTimes"/>
                <a:hlinkClick r:id="rId7"/>
              </a:rPr>
              <a:t>Allen et al. (2017</a:t>
            </a:r>
            <a:r>
              <a:rPr lang="en-US" sz="1200" b="0" i="0" u="none" strike="noStrike" baseline="0" dirty="0">
                <a:latin typeface="AdvPTimes"/>
              </a:rPr>
              <a:t>);  </a:t>
            </a:r>
            <a:r>
              <a:rPr lang="en-US" sz="1200" b="0" i="0" u="none" strike="noStrike" baseline="0" dirty="0">
                <a:latin typeface="AdvPTimes"/>
                <a:hlinkClick r:id="rId8"/>
              </a:rPr>
              <a:t>White and </a:t>
            </a:r>
            <a:r>
              <a:rPr lang="en-US" sz="1200" b="0" i="0" u="none" strike="noStrike" baseline="0" dirty="0" err="1">
                <a:latin typeface="AdvPTimes"/>
                <a:hlinkClick r:id="rId8"/>
              </a:rPr>
              <a:t>Razgour</a:t>
            </a:r>
            <a:r>
              <a:rPr lang="en-US" sz="1200" b="0" i="0" u="none" strike="noStrike" baseline="0" dirty="0">
                <a:latin typeface="AdvPTimes"/>
                <a:hlinkClick r:id="rId8"/>
              </a:rPr>
              <a:t> (2020)</a:t>
            </a:r>
            <a:endParaRPr lang="en-US" sz="1200" dirty="0"/>
          </a:p>
        </p:txBody>
      </p:sp>
    </p:spTree>
    <p:extLst>
      <p:ext uri="{BB962C8B-B14F-4D97-AF65-F5344CB8AC3E}">
        <p14:creationId xmlns:p14="http://schemas.microsoft.com/office/powerpoint/2010/main" val="267242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1707833" y="298266"/>
            <a:ext cx="9845164" cy="1281113"/>
          </a:xfrm>
        </p:spPr>
        <p:txBody>
          <a:bodyPr>
            <a:noAutofit/>
          </a:bodyPr>
          <a:lstStyle/>
          <a:p>
            <a:pPr algn="ctr"/>
            <a:r>
              <a:rPr lang="en-US" sz="3200" dirty="0">
                <a:effectLst/>
                <a:latin typeface="Calibri" panose="020F0502020204030204" pitchFamily="34" charset="0"/>
                <a:ea typeface="Calibri" panose="020F0502020204030204" pitchFamily="34" charset="0"/>
              </a:rPr>
              <a:t>The Most-Influential Social </a:t>
            </a:r>
            <a:br>
              <a:rPr lang="en-US" sz="3200" dirty="0">
                <a:effectLst/>
                <a:latin typeface="Calibri" panose="020F0502020204030204" pitchFamily="34" charset="0"/>
                <a:ea typeface="Calibri" panose="020F0502020204030204" pitchFamily="34" charset="0"/>
              </a:rPr>
            </a:br>
            <a:r>
              <a:rPr lang="en-US" sz="3200" dirty="0">
                <a:effectLst/>
                <a:latin typeface="Calibri" panose="020F0502020204030204" pitchFamily="34" charset="0"/>
                <a:ea typeface="Calibri" panose="020F0502020204030204" pitchFamily="34" charset="0"/>
              </a:rPr>
              <a:t>Factors Affecting Zoonotic Illnesses</a:t>
            </a:r>
            <a:endParaRPr lang="en-US" sz="3200" dirty="0"/>
          </a:p>
        </p:txBody>
      </p:sp>
      <p:sp>
        <p:nvSpPr>
          <p:cNvPr id="5" name="Rectangle 4">
            <a:extLst>
              <a:ext uri="{FF2B5EF4-FFF2-40B4-BE49-F238E27FC236}">
                <a16:creationId xmlns:a16="http://schemas.microsoft.com/office/drawing/2014/main" id="{F8F8C302-A5AF-227C-9975-7B15029B5EDC}"/>
              </a:ext>
            </a:extLst>
          </p:cNvPr>
          <p:cNvSpPr/>
          <p:nvPr/>
        </p:nvSpPr>
        <p:spPr>
          <a:xfrm>
            <a:off x="561677" y="1645488"/>
            <a:ext cx="2292313" cy="702620"/>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cap="all" dirty="0">
                <a:solidFill>
                  <a:srgbClr val="0070C0"/>
                </a:solidFill>
              </a:rPr>
              <a:t>POVERTY</a:t>
            </a:r>
          </a:p>
        </p:txBody>
      </p:sp>
      <p:sp>
        <p:nvSpPr>
          <p:cNvPr id="9" name="Rectangle 8">
            <a:extLst>
              <a:ext uri="{FF2B5EF4-FFF2-40B4-BE49-F238E27FC236}">
                <a16:creationId xmlns:a16="http://schemas.microsoft.com/office/drawing/2014/main" id="{E0712325-D990-A0ED-935F-4F6C15271636}"/>
              </a:ext>
            </a:extLst>
          </p:cNvPr>
          <p:cNvSpPr/>
          <p:nvPr/>
        </p:nvSpPr>
        <p:spPr>
          <a:xfrm>
            <a:off x="9354873" y="1621891"/>
            <a:ext cx="2292313" cy="718736"/>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cap="all" dirty="0" err="1">
                <a:solidFill>
                  <a:srgbClr val="0070C0"/>
                </a:solidFill>
              </a:rPr>
              <a:t>cONFLICT</a:t>
            </a:r>
            <a:endParaRPr lang="en-US" sz="2800" cap="all" dirty="0">
              <a:solidFill>
                <a:srgbClr val="0070C0"/>
              </a:solidFill>
            </a:endParaRPr>
          </a:p>
        </p:txBody>
      </p:sp>
      <p:sp>
        <p:nvSpPr>
          <p:cNvPr id="24" name="TextBox 23">
            <a:extLst>
              <a:ext uri="{FF2B5EF4-FFF2-40B4-BE49-F238E27FC236}">
                <a16:creationId xmlns:a16="http://schemas.microsoft.com/office/drawing/2014/main" id="{814992C8-3831-DDC1-01E7-1B5FCDD28923}"/>
              </a:ext>
            </a:extLst>
          </p:cNvPr>
          <p:cNvSpPr txBox="1"/>
          <p:nvPr/>
        </p:nvSpPr>
        <p:spPr>
          <a:xfrm>
            <a:off x="4918811" y="4090152"/>
            <a:ext cx="2549031" cy="415498"/>
          </a:xfrm>
          <a:prstGeom prst="rect">
            <a:avLst/>
          </a:prstGeom>
          <a:noFill/>
        </p:spPr>
        <p:txBody>
          <a:bodyPr wrap="none" rtlCol="0">
            <a:spAutoFit/>
          </a:bodyPr>
          <a:lstStyle/>
          <a:p>
            <a:r>
              <a:rPr lang="en-US" sz="2100" dirty="0"/>
              <a:t>Example Mechanisms</a:t>
            </a:r>
          </a:p>
        </p:txBody>
      </p:sp>
      <p:sp>
        <p:nvSpPr>
          <p:cNvPr id="25" name="Arrow: Left-Right 24">
            <a:extLst>
              <a:ext uri="{FF2B5EF4-FFF2-40B4-BE49-F238E27FC236}">
                <a16:creationId xmlns:a16="http://schemas.microsoft.com/office/drawing/2014/main" id="{C078356C-BDEA-FE5C-DF06-1B60CDE64879}"/>
              </a:ext>
            </a:extLst>
          </p:cNvPr>
          <p:cNvSpPr/>
          <p:nvPr/>
        </p:nvSpPr>
        <p:spPr>
          <a:xfrm>
            <a:off x="1201193" y="4397212"/>
            <a:ext cx="9845164" cy="22177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5DCA720-9C96-B337-7849-02BAEC5CD086}"/>
              </a:ext>
            </a:extLst>
          </p:cNvPr>
          <p:cNvSpPr txBox="1"/>
          <p:nvPr/>
        </p:nvSpPr>
        <p:spPr>
          <a:xfrm>
            <a:off x="4581002" y="6518171"/>
            <a:ext cx="3029996" cy="276999"/>
          </a:xfrm>
          <a:prstGeom prst="rect">
            <a:avLst/>
          </a:prstGeom>
          <a:noFill/>
        </p:spPr>
        <p:txBody>
          <a:bodyPr wrap="none" rtlCol="0">
            <a:spAutoFit/>
          </a:bodyPr>
          <a:lstStyle/>
          <a:p>
            <a:pPr algn="ctr"/>
            <a:r>
              <a:rPr lang="en-US" sz="1200" b="0" i="0" u="none" strike="noStrike" baseline="0" dirty="0">
                <a:latin typeface="AdvPTimes"/>
                <a:hlinkClick r:id="rId4"/>
              </a:rPr>
              <a:t>Allen et al. (2017</a:t>
            </a:r>
            <a:r>
              <a:rPr lang="en-US" sz="1200" b="0" i="0" u="none" strike="noStrike" baseline="0" dirty="0">
                <a:latin typeface="AdvPTimes"/>
              </a:rPr>
              <a:t>);  </a:t>
            </a:r>
            <a:r>
              <a:rPr lang="en-US" sz="1200" b="0" i="0" u="none" strike="noStrike" baseline="0" dirty="0">
                <a:latin typeface="AdvPTimes"/>
                <a:hlinkClick r:id="rId5"/>
              </a:rPr>
              <a:t>White and </a:t>
            </a:r>
            <a:r>
              <a:rPr lang="en-US" sz="1200" b="0" i="0" u="none" strike="noStrike" baseline="0" dirty="0" err="1">
                <a:latin typeface="AdvPTimes"/>
                <a:hlinkClick r:id="rId5"/>
              </a:rPr>
              <a:t>Razgour</a:t>
            </a:r>
            <a:r>
              <a:rPr lang="en-US" sz="1200" b="0" i="0" u="none" strike="noStrike" baseline="0" dirty="0">
                <a:latin typeface="AdvPTimes"/>
                <a:hlinkClick r:id="rId5"/>
              </a:rPr>
              <a:t> (2020)</a:t>
            </a:r>
            <a:endParaRPr lang="en-US" sz="1200" dirty="0"/>
          </a:p>
        </p:txBody>
      </p:sp>
      <p:pic>
        <p:nvPicPr>
          <p:cNvPr id="3" name="Picture 2">
            <a:extLst>
              <a:ext uri="{FF2B5EF4-FFF2-40B4-BE49-F238E27FC236}">
                <a16:creationId xmlns:a16="http://schemas.microsoft.com/office/drawing/2014/main" id="{3FBD4D86-8354-EA0E-9C7B-E71545332D10}"/>
              </a:ext>
            </a:extLst>
          </p:cNvPr>
          <p:cNvPicPr>
            <a:picLocks noChangeAspect="1"/>
          </p:cNvPicPr>
          <p:nvPr/>
        </p:nvPicPr>
        <p:blipFill>
          <a:blip r:embed="rId6"/>
          <a:srcRect l="168" r="168"/>
          <a:stretch/>
        </p:blipFill>
        <p:spPr>
          <a:xfrm>
            <a:off x="473394" y="2442947"/>
            <a:ext cx="2468880" cy="1647205"/>
          </a:xfrm>
          <a:prstGeom prst="rect">
            <a:avLst/>
          </a:prstGeom>
        </p:spPr>
      </p:pic>
      <p:sp>
        <p:nvSpPr>
          <p:cNvPr id="11" name="TextBox 10">
            <a:extLst>
              <a:ext uri="{FF2B5EF4-FFF2-40B4-BE49-F238E27FC236}">
                <a16:creationId xmlns:a16="http://schemas.microsoft.com/office/drawing/2014/main" id="{FBDFBC2C-B161-9869-C4CB-652BC32FD7EE}"/>
              </a:ext>
            </a:extLst>
          </p:cNvPr>
          <p:cNvSpPr txBox="1"/>
          <p:nvPr/>
        </p:nvSpPr>
        <p:spPr>
          <a:xfrm>
            <a:off x="513244" y="2455512"/>
            <a:ext cx="1966521" cy="276999"/>
          </a:xfrm>
          <a:prstGeom prst="rect">
            <a:avLst/>
          </a:prstGeom>
          <a:solidFill>
            <a:srgbClr val="FFFFFF">
              <a:alpha val="60000"/>
            </a:srgbClr>
          </a:solidFill>
        </p:spPr>
        <p:txBody>
          <a:bodyPr wrap="square" rtlCol="0">
            <a:spAutoFit/>
          </a:bodyPr>
          <a:lstStyle/>
          <a:p>
            <a:pPr>
              <a:spcAft>
                <a:spcPts val="800"/>
              </a:spcAft>
            </a:pPr>
            <a:r>
              <a:rPr lang="en-US" sz="1200" dirty="0"/>
              <a:t>racial and ethnic disparities</a:t>
            </a:r>
          </a:p>
        </p:txBody>
      </p:sp>
      <p:pic>
        <p:nvPicPr>
          <p:cNvPr id="12" name="Picture 11">
            <a:extLst>
              <a:ext uri="{FF2B5EF4-FFF2-40B4-BE49-F238E27FC236}">
                <a16:creationId xmlns:a16="http://schemas.microsoft.com/office/drawing/2014/main" id="{AB914048-43F2-2B2D-8CB3-73123A81F9D8}"/>
              </a:ext>
            </a:extLst>
          </p:cNvPr>
          <p:cNvPicPr>
            <a:picLocks/>
          </p:cNvPicPr>
          <p:nvPr/>
        </p:nvPicPr>
        <p:blipFill rotWithShape="1">
          <a:blip r:embed="rId7"/>
          <a:srcRect b="7616"/>
          <a:stretch/>
        </p:blipFill>
        <p:spPr>
          <a:xfrm>
            <a:off x="3334245" y="2440015"/>
            <a:ext cx="2468880" cy="1645920"/>
          </a:xfrm>
          <a:prstGeom prst="rect">
            <a:avLst/>
          </a:prstGeom>
        </p:spPr>
      </p:pic>
      <p:pic>
        <p:nvPicPr>
          <p:cNvPr id="14" name="Picture 13">
            <a:extLst>
              <a:ext uri="{FF2B5EF4-FFF2-40B4-BE49-F238E27FC236}">
                <a16:creationId xmlns:a16="http://schemas.microsoft.com/office/drawing/2014/main" id="{E2401E29-2C51-8E37-E9AE-1902CCC6514F}"/>
              </a:ext>
            </a:extLst>
          </p:cNvPr>
          <p:cNvPicPr>
            <a:picLocks noChangeAspect="1"/>
          </p:cNvPicPr>
          <p:nvPr/>
        </p:nvPicPr>
        <p:blipFill>
          <a:blip r:embed="rId8"/>
          <a:srcRect/>
          <a:stretch/>
        </p:blipFill>
        <p:spPr>
          <a:xfrm>
            <a:off x="9249728" y="2448063"/>
            <a:ext cx="2468880" cy="1645920"/>
          </a:xfrm>
          <a:prstGeom prst="rect">
            <a:avLst/>
          </a:prstGeom>
        </p:spPr>
      </p:pic>
      <p:sp>
        <p:nvSpPr>
          <p:cNvPr id="16" name="TextBox 15">
            <a:extLst>
              <a:ext uri="{FF2B5EF4-FFF2-40B4-BE49-F238E27FC236}">
                <a16:creationId xmlns:a16="http://schemas.microsoft.com/office/drawing/2014/main" id="{908F113D-224B-7C6C-D594-97CD93C012B2}"/>
              </a:ext>
            </a:extLst>
          </p:cNvPr>
          <p:cNvSpPr txBox="1"/>
          <p:nvPr/>
        </p:nvSpPr>
        <p:spPr>
          <a:xfrm>
            <a:off x="473394" y="4690024"/>
            <a:ext cx="2468880" cy="2031325"/>
          </a:xfrm>
          <a:prstGeom prst="rect">
            <a:avLst/>
          </a:prstGeom>
          <a:solidFill>
            <a:schemeClr val="accent1">
              <a:lumMod val="20000"/>
              <a:lumOff val="80000"/>
            </a:schemeClr>
          </a:solidFill>
        </p:spPr>
        <p:txBody>
          <a:bodyPr wrap="square" rtlCol="0">
            <a:spAutoFit/>
          </a:bodyPr>
          <a:lstStyle/>
          <a:p>
            <a:r>
              <a:rPr lang="en-US" dirty="0"/>
              <a:t>Typically, less access to health care, poorer health in general, and an inability to isolate all increase a population’s susceptibility and rates of morbidity/mortality.</a:t>
            </a:r>
          </a:p>
        </p:txBody>
      </p:sp>
      <p:sp>
        <p:nvSpPr>
          <p:cNvPr id="30" name="TextBox 29">
            <a:extLst>
              <a:ext uri="{FF2B5EF4-FFF2-40B4-BE49-F238E27FC236}">
                <a16:creationId xmlns:a16="http://schemas.microsoft.com/office/drawing/2014/main" id="{C4D752FC-FDA5-4DAC-6FE2-CE74E8045D64}"/>
              </a:ext>
            </a:extLst>
          </p:cNvPr>
          <p:cNvSpPr txBox="1"/>
          <p:nvPr/>
        </p:nvSpPr>
        <p:spPr>
          <a:xfrm>
            <a:off x="3334245" y="4690024"/>
            <a:ext cx="2468880" cy="1200329"/>
          </a:xfrm>
          <a:prstGeom prst="rect">
            <a:avLst/>
          </a:prstGeom>
          <a:solidFill>
            <a:schemeClr val="accent1">
              <a:lumMod val="20000"/>
              <a:lumOff val="80000"/>
            </a:schemeClr>
          </a:solidFill>
        </p:spPr>
        <p:txBody>
          <a:bodyPr wrap="square" rtlCol="0">
            <a:spAutoFit/>
          </a:bodyPr>
          <a:lstStyle/>
          <a:p>
            <a:r>
              <a:rPr lang="en-US" dirty="0"/>
              <a:t>Increased trade and travel lead to higher rates of transmission.</a:t>
            </a:r>
          </a:p>
          <a:p>
            <a:endParaRPr lang="en-US" dirty="0"/>
          </a:p>
        </p:txBody>
      </p:sp>
      <p:sp>
        <p:nvSpPr>
          <p:cNvPr id="31" name="TextBox 30">
            <a:extLst>
              <a:ext uri="{FF2B5EF4-FFF2-40B4-BE49-F238E27FC236}">
                <a16:creationId xmlns:a16="http://schemas.microsoft.com/office/drawing/2014/main" id="{8013513A-6225-83F0-ECF4-4E29856FD4FB}"/>
              </a:ext>
            </a:extLst>
          </p:cNvPr>
          <p:cNvSpPr txBox="1"/>
          <p:nvPr/>
        </p:nvSpPr>
        <p:spPr>
          <a:xfrm>
            <a:off x="6405281" y="4690024"/>
            <a:ext cx="2468880" cy="1754326"/>
          </a:xfrm>
          <a:prstGeom prst="rect">
            <a:avLst/>
          </a:prstGeom>
          <a:solidFill>
            <a:schemeClr val="accent1">
              <a:lumMod val="20000"/>
              <a:lumOff val="80000"/>
            </a:schemeClr>
          </a:solidFill>
        </p:spPr>
        <p:txBody>
          <a:bodyPr wrap="square" rtlCol="0">
            <a:spAutoFit/>
          </a:bodyPr>
          <a:lstStyle/>
          <a:p>
            <a:r>
              <a:rPr lang="en-US" dirty="0"/>
              <a:t>More human-to-human contact and/or the movement of people to regions where they are more likely to encounter hosts are factors. </a:t>
            </a:r>
          </a:p>
        </p:txBody>
      </p:sp>
      <p:pic>
        <p:nvPicPr>
          <p:cNvPr id="7" name="Picture 6">
            <a:extLst>
              <a:ext uri="{FF2B5EF4-FFF2-40B4-BE49-F238E27FC236}">
                <a16:creationId xmlns:a16="http://schemas.microsoft.com/office/drawing/2014/main" id="{15A076C1-B41A-B19A-916B-65DC5A907593}"/>
              </a:ext>
            </a:extLst>
          </p:cNvPr>
          <p:cNvPicPr>
            <a:picLocks noChangeAspect="1"/>
          </p:cNvPicPr>
          <p:nvPr/>
        </p:nvPicPr>
        <p:blipFill>
          <a:blip r:embed="rId9"/>
          <a:srcRect/>
          <a:stretch/>
        </p:blipFill>
        <p:spPr>
          <a:xfrm>
            <a:off x="6388877" y="2460362"/>
            <a:ext cx="2468880" cy="1645920"/>
          </a:xfrm>
          <a:prstGeom prst="rect">
            <a:avLst/>
          </a:prstGeom>
        </p:spPr>
      </p:pic>
      <p:sp>
        <p:nvSpPr>
          <p:cNvPr id="10" name="Rectangle 9">
            <a:extLst>
              <a:ext uri="{FF2B5EF4-FFF2-40B4-BE49-F238E27FC236}">
                <a16:creationId xmlns:a16="http://schemas.microsoft.com/office/drawing/2014/main" id="{5B2CBE00-0649-4FA6-5BE8-E950283728DA}"/>
              </a:ext>
            </a:extLst>
          </p:cNvPr>
          <p:cNvSpPr/>
          <p:nvPr/>
        </p:nvSpPr>
        <p:spPr>
          <a:xfrm>
            <a:off x="3274511" y="1644711"/>
            <a:ext cx="2650057" cy="704175"/>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cap="all" dirty="0">
                <a:solidFill>
                  <a:srgbClr val="0070C0"/>
                </a:solidFill>
              </a:rPr>
              <a:t>Globalization</a:t>
            </a:r>
          </a:p>
        </p:txBody>
      </p:sp>
      <p:sp>
        <p:nvSpPr>
          <p:cNvPr id="13" name="Rectangle 12">
            <a:extLst>
              <a:ext uri="{FF2B5EF4-FFF2-40B4-BE49-F238E27FC236}">
                <a16:creationId xmlns:a16="http://schemas.microsoft.com/office/drawing/2014/main" id="{3AA22795-3E16-7EF0-7252-AAC25A04369F}"/>
              </a:ext>
            </a:extLst>
          </p:cNvPr>
          <p:cNvSpPr/>
          <p:nvPr/>
        </p:nvSpPr>
        <p:spPr>
          <a:xfrm>
            <a:off x="6314692" y="1620942"/>
            <a:ext cx="2650057" cy="72625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cap="all" dirty="0">
                <a:solidFill>
                  <a:srgbClr val="0070C0"/>
                </a:solidFill>
              </a:rPr>
              <a:t>EXPANDING POPULATIONS</a:t>
            </a:r>
          </a:p>
        </p:txBody>
      </p:sp>
      <p:sp>
        <p:nvSpPr>
          <p:cNvPr id="15" name="TextBox 14">
            <a:extLst>
              <a:ext uri="{FF2B5EF4-FFF2-40B4-BE49-F238E27FC236}">
                <a16:creationId xmlns:a16="http://schemas.microsoft.com/office/drawing/2014/main" id="{E7C1D403-50F2-6A57-18F8-98968154BABF}"/>
              </a:ext>
            </a:extLst>
          </p:cNvPr>
          <p:cNvSpPr txBox="1"/>
          <p:nvPr/>
        </p:nvSpPr>
        <p:spPr>
          <a:xfrm>
            <a:off x="3405735" y="2493022"/>
            <a:ext cx="955040" cy="276999"/>
          </a:xfrm>
          <a:prstGeom prst="rect">
            <a:avLst/>
          </a:prstGeom>
          <a:solidFill>
            <a:srgbClr val="FFFFFF">
              <a:alpha val="60000"/>
            </a:srgbClr>
          </a:solidFill>
        </p:spPr>
        <p:txBody>
          <a:bodyPr wrap="square" rtlCol="0">
            <a:spAutoFit/>
          </a:bodyPr>
          <a:lstStyle/>
          <a:p>
            <a:pPr>
              <a:spcAft>
                <a:spcPts val="800"/>
              </a:spcAft>
            </a:pPr>
            <a:r>
              <a:rPr lang="en-US" sz="1200" dirty="0"/>
              <a:t>trade, travel</a:t>
            </a:r>
          </a:p>
        </p:txBody>
      </p:sp>
      <p:sp>
        <p:nvSpPr>
          <p:cNvPr id="19" name="TextBox 18">
            <a:extLst>
              <a:ext uri="{FF2B5EF4-FFF2-40B4-BE49-F238E27FC236}">
                <a16:creationId xmlns:a16="http://schemas.microsoft.com/office/drawing/2014/main" id="{076C14D9-C979-AA3A-8495-528439F069B5}"/>
              </a:ext>
            </a:extLst>
          </p:cNvPr>
          <p:cNvSpPr txBox="1"/>
          <p:nvPr/>
        </p:nvSpPr>
        <p:spPr>
          <a:xfrm>
            <a:off x="9337909" y="4690024"/>
            <a:ext cx="2468880" cy="1477328"/>
          </a:xfrm>
          <a:prstGeom prst="rect">
            <a:avLst/>
          </a:prstGeom>
          <a:solidFill>
            <a:schemeClr val="accent1">
              <a:lumMod val="20000"/>
              <a:lumOff val="80000"/>
            </a:schemeClr>
          </a:solidFill>
        </p:spPr>
        <p:txBody>
          <a:bodyPr wrap="square" rtlCol="0">
            <a:spAutoFit/>
          </a:bodyPr>
          <a:lstStyle/>
          <a:p>
            <a:r>
              <a:rPr lang="en-US" dirty="0"/>
              <a:t>Troops may spread disease; its occurrence often has feedbacks to poverty and poor health.  </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4</a:t>
            </a:fld>
            <a:endParaRPr lang="en-US" dirty="0"/>
          </a:p>
        </p:txBody>
      </p:sp>
    </p:spTree>
    <p:extLst>
      <p:ext uri="{BB962C8B-B14F-4D97-AF65-F5344CB8AC3E}">
        <p14:creationId xmlns:p14="http://schemas.microsoft.com/office/powerpoint/2010/main" val="273980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map of the world&#10;&#10;Description automatically generated">
            <a:extLst>
              <a:ext uri="{FF2B5EF4-FFF2-40B4-BE49-F238E27FC236}">
                <a16:creationId xmlns:a16="http://schemas.microsoft.com/office/drawing/2014/main" id="{1A59DAA6-403E-0626-388B-52FB6942E937}"/>
              </a:ext>
            </a:extLst>
          </p:cNvPr>
          <p:cNvPicPr>
            <a:picLocks noChangeAspect="1"/>
          </p:cNvPicPr>
          <p:nvPr/>
        </p:nvPicPr>
        <p:blipFill>
          <a:blip r:embed="rId4"/>
          <a:stretch>
            <a:fillRect/>
          </a:stretch>
        </p:blipFill>
        <p:spPr>
          <a:xfrm>
            <a:off x="6096000" y="1573503"/>
            <a:ext cx="5921327" cy="3529691"/>
          </a:xfrm>
          <a:prstGeom prst="rect">
            <a:avLst/>
          </a:prstGeom>
        </p:spPr>
      </p:pic>
      <p:sp>
        <p:nvSpPr>
          <p:cNvPr id="3" name="TextBox 2">
            <a:extLst>
              <a:ext uri="{FF2B5EF4-FFF2-40B4-BE49-F238E27FC236}">
                <a16:creationId xmlns:a16="http://schemas.microsoft.com/office/drawing/2014/main" id="{CF25F6F5-002B-A994-B58E-7B7979093DC8}"/>
              </a:ext>
            </a:extLst>
          </p:cNvPr>
          <p:cNvSpPr txBox="1"/>
          <p:nvPr/>
        </p:nvSpPr>
        <p:spPr>
          <a:xfrm>
            <a:off x="2478709" y="481720"/>
            <a:ext cx="8771860" cy="1200329"/>
          </a:xfrm>
          <a:prstGeom prst="rect">
            <a:avLst/>
          </a:prstGeom>
          <a:noFill/>
        </p:spPr>
        <p:txBody>
          <a:bodyPr wrap="square">
            <a:spAutoFit/>
          </a:bodyPr>
          <a:lstStyle/>
          <a:p>
            <a:pPr algn="ctr"/>
            <a:r>
              <a:rPr lang="en-US" sz="3600" b="0" i="0" u="none" strike="noStrike" baseline="0" dirty="0">
                <a:latin typeface="Calibri   "/>
              </a:rPr>
              <a:t>Worldwide Effects on Disease: </a:t>
            </a:r>
            <a:br>
              <a:rPr lang="en-US" sz="3600" b="0" i="0" u="none" strike="noStrike" baseline="0" dirty="0">
                <a:latin typeface="Calibri   "/>
              </a:rPr>
            </a:br>
            <a:r>
              <a:rPr lang="en-US" sz="3600" b="0" i="0" u="none" strike="noStrike" baseline="0" dirty="0">
                <a:latin typeface="Calibri   "/>
              </a:rPr>
              <a:t>Climate Change</a:t>
            </a:r>
            <a:endParaRPr lang="en-US" dirty="0">
              <a:latin typeface="Calibri   "/>
            </a:endParaRPr>
          </a:p>
        </p:txBody>
      </p:sp>
      <p:sp>
        <p:nvSpPr>
          <p:cNvPr id="5" name="TextBox 4">
            <a:extLst>
              <a:ext uri="{FF2B5EF4-FFF2-40B4-BE49-F238E27FC236}">
                <a16:creationId xmlns:a16="http://schemas.microsoft.com/office/drawing/2014/main" id="{53969CAC-8CCB-9FCC-1B62-78AE8BE0E0A0}"/>
              </a:ext>
            </a:extLst>
          </p:cNvPr>
          <p:cNvSpPr txBox="1"/>
          <p:nvPr/>
        </p:nvSpPr>
        <p:spPr>
          <a:xfrm>
            <a:off x="1560624" y="6213956"/>
            <a:ext cx="9460615" cy="584775"/>
          </a:xfrm>
          <a:prstGeom prst="rect">
            <a:avLst/>
          </a:prstGeom>
          <a:noFill/>
        </p:spPr>
        <p:txBody>
          <a:bodyPr wrap="square">
            <a:spAutoFit/>
          </a:bodyPr>
          <a:lstStyle/>
          <a:p>
            <a:pPr algn="ctr"/>
            <a:r>
              <a:rPr lang="en-US" sz="1600" b="0" i="0" u="none" strike="noStrike" baseline="0" dirty="0"/>
              <a:t>From: </a:t>
            </a:r>
            <a:r>
              <a:rPr lang="en-US" sz="1600" dirty="0" err="1">
                <a:effectLst/>
                <a:ea typeface="Times New Roman" panose="02020603050405020304" pitchFamily="18" charset="0"/>
              </a:rPr>
              <a:t>Semenza</a:t>
            </a:r>
            <a:r>
              <a:rPr lang="en-US" sz="1600" dirty="0">
                <a:effectLst/>
                <a:ea typeface="Times New Roman" panose="02020603050405020304" pitchFamily="18" charset="0"/>
              </a:rPr>
              <a:t>, J.C., </a:t>
            </a:r>
            <a:r>
              <a:rPr lang="en-US" sz="1600" dirty="0" err="1">
                <a:effectLst/>
                <a:ea typeface="Times New Roman" panose="02020603050405020304" pitchFamily="18" charset="0"/>
              </a:rPr>
              <a:t>Rocklöv</a:t>
            </a:r>
            <a:r>
              <a:rPr lang="en-US" sz="1600" dirty="0">
                <a:effectLst/>
                <a:ea typeface="Times New Roman" panose="02020603050405020304" pitchFamily="18" charset="0"/>
              </a:rPr>
              <a:t>, J., &amp; </a:t>
            </a:r>
            <a:r>
              <a:rPr lang="en-US" sz="1600" dirty="0" err="1">
                <a:effectLst/>
                <a:ea typeface="Times New Roman" panose="02020603050405020304" pitchFamily="18" charset="0"/>
              </a:rPr>
              <a:t>Ebi</a:t>
            </a:r>
            <a:r>
              <a:rPr lang="en-US" sz="1600" dirty="0">
                <a:effectLst/>
                <a:ea typeface="Times New Roman" panose="02020603050405020304" pitchFamily="18" charset="0"/>
              </a:rPr>
              <a:t>, K.L. (2022). Climate change and cascading risks from infectious diseases. </a:t>
            </a:r>
            <a:r>
              <a:rPr lang="en-US" sz="1600" i="1" dirty="0">
                <a:solidFill>
                  <a:srgbClr val="222222"/>
                </a:solidFill>
                <a:effectLst/>
                <a:ea typeface="Times New Roman" panose="02020603050405020304" pitchFamily="18" charset="0"/>
              </a:rPr>
              <a:t>Infectious Diseases and Therapy</a:t>
            </a:r>
            <a:r>
              <a:rPr lang="en-US" sz="1600" dirty="0">
                <a:solidFill>
                  <a:srgbClr val="222222"/>
                </a:solidFill>
                <a:effectLst/>
                <a:ea typeface="Times New Roman" panose="02020603050405020304" pitchFamily="18" charset="0"/>
              </a:rPr>
              <a:t>, </a:t>
            </a:r>
            <a:r>
              <a:rPr lang="en-US" sz="1600" i="1" dirty="0">
                <a:solidFill>
                  <a:srgbClr val="222222"/>
                </a:solidFill>
                <a:effectLst/>
                <a:ea typeface="Times New Roman" panose="02020603050405020304" pitchFamily="18" charset="0"/>
              </a:rPr>
              <a:t>11</a:t>
            </a:r>
            <a:r>
              <a:rPr lang="en-US" sz="1600" dirty="0">
                <a:solidFill>
                  <a:srgbClr val="222222"/>
                </a:solidFill>
                <a:effectLst/>
                <a:ea typeface="Times New Roman" panose="02020603050405020304" pitchFamily="18" charset="0"/>
              </a:rPr>
              <a:t>(4): 1371-1390.  </a:t>
            </a:r>
            <a:r>
              <a:rPr lang="en-US" sz="1600" u="sng" dirty="0">
                <a:solidFill>
                  <a:srgbClr val="0563C1"/>
                </a:solidFill>
                <a:effectLst/>
                <a:ea typeface="Times New Roman" panose="02020603050405020304" pitchFamily="18" charset="0"/>
                <a:hlinkClick r:id="rId5"/>
              </a:rPr>
              <a:t>https://doi.org/10.1007/s40121-022-00647-3</a:t>
            </a:r>
            <a:r>
              <a:rPr lang="en-US" sz="1600" dirty="0">
                <a:effectLst/>
              </a:rPr>
              <a:t> </a:t>
            </a:r>
            <a:endParaRPr lang="en-US" sz="1600" dirty="0"/>
          </a:p>
        </p:txBody>
      </p:sp>
      <p:sp>
        <p:nvSpPr>
          <p:cNvPr id="8" name="TextBox 7">
            <a:extLst>
              <a:ext uri="{FF2B5EF4-FFF2-40B4-BE49-F238E27FC236}">
                <a16:creationId xmlns:a16="http://schemas.microsoft.com/office/drawing/2014/main" id="{191BD456-070A-F7D2-DA70-E8D0C2E346B1}"/>
              </a:ext>
            </a:extLst>
          </p:cNvPr>
          <p:cNvSpPr txBox="1"/>
          <p:nvPr/>
        </p:nvSpPr>
        <p:spPr>
          <a:xfrm>
            <a:off x="798967" y="2197641"/>
            <a:ext cx="4896360" cy="3200876"/>
          </a:xfrm>
          <a:prstGeom prst="rect">
            <a:avLst/>
          </a:prstGeom>
          <a:noFill/>
        </p:spPr>
        <p:txBody>
          <a:bodyPr wrap="square" rtlCol="0">
            <a:spAutoFit/>
          </a:bodyPr>
          <a:lstStyle/>
          <a:p>
            <a:pPr marL="457200" indent="-457200">
              <a:buFont typeface="Arial" panose="020B0604020202020204" pitchFamily="34" charset="0"/>
              <a:buChar char="•"/>
            </a:pPr>
            <a:r>
              <a:rPr lang="en-US" sz="2600" dirty="0"/>
              <a:t>Many are carried by vectors whose habitat is more suitable under warmer climates </a:t>
            </a:r>
            <a:r>
              <a:rPr lang="en-US" sz="2000" dirty="0"/>
              <a:t>(e.g., malaria, dengue, Zika, chikungunya).</a:t>
            </a:r>
          </a:p>
          <a:p>
            <a:pPr marL="457200" indent="-457200">
              <a:buFont typeface="Arial" panose="020B0604020202020204" pitchFamily="34" charset="0"/>
              <a:buChar char="•"/>
            </a:pPr>
            <a:r>
              <a:rPr lang="en-US" sz="2600" dirty="0"/>
              <a:t>The geographic range for these vectors is expanding.</a:t>
            </a:r>
          </a:p>
          <a:p>
            <a:pPr marL="457200" indent="-457200">
              <a:buFont typeface="Arial" panose="020B0604020202020204" pitchFamily="34" charset="0"/>
              <a:buChar char="•"/>
            </a:pPr>
            <a:r>
              <a:rPr lang="en-US" sz="2600" dirty="0"/>
              <a:t>Transmission seasons are becoming longer. </a:t>
            </a:r>
          </a:p>
        </p:txBody>
      </p:sp>
      <p:sp>
        <p:nvSpPr>
          <p:cNvPr id="2" name="TextBox 1">
            <a:extLst>
              <a:ext uri="{FF2B5EF4-FFF2-40B4-BE49-F238E27FC236}">
                <a16:creationId xmlns:a16="http://schemas.microsoft.com/office/drawing/2014/main" id="{522599CF-1DD6-F7C1-50FD-83213ECD447E}"/>
              </a:ext>
            </a:extLst>
          </p:cNvPr>
          <p:cNvSpPr txBox="1"/>
          <p:nvPr/>
        </p:nvSpPr>
        <p:spPr>
          <a:xfrm>
            <a:off x="779283" y="1616731"/>
            <a:ext cx="5121787" cy="523220"/>
          </a:xfrm>
          <a:prstGeom prst="rect">
            <a:avLst/>
          </a:prstGeom>
          <a:solidFill>
            <a:srgbClr val="FFFFCC"/>
          </a:solidFill>
        </p:spPr>
        <p:txBody>
          <a:bodyPr wrap="none" rtlCol="0">
            <a:spAutoFit/>
          </a:bodyPr>
          <a:lstStyle/>
          <a:p>
            <a:r>
              <a:rPr lang="en-US" sz="2800" dirty="0">
                <a:solidFill>
                  <a:srgbClr val="0070C0"/>
                </a:solidFill>
              </a:rPr>
              <a:t>Diseases are getting much worse. </a:t>
            </a:r>
          </a:p>
        </p:txBody>
      </p:sp>
      <p:sp>
        <p:nvSpPr>
          <p:cNvPr id="4" name="Oval 3">
            <a:extLst>
              <a:ext uri="{FF2B5EF4-FFF2-40B4-BE49-F238E27FC236}">
                <a16:creationId xmlns:a16="http://schemas.microsoft.com/office/drawing/2014/main" id="{32E1FF99-5577-AA4E-14AD-33AA29DD3AB9}"/>
              </a:ext>
            </a:extLst>
          </p:cNvPr>
          <p:cNvSpPr/>
          <p:nvPr/>
        </p:nvSpPr>
        <p:spPr>
          <a:xfrm>
            <a:off x="4902534" y="4270188"/>
            <a:ext cx="3188282" cy="1752467"/>
          </a:xfrm>
          <a:prstGeom prst="ellipse">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6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descr="A diagram of a disease impacts&#10;&#10;Description automatically generated">
            <a:extLst>
              <a:ext uri="{FF2B5EF4-FFF2-40B4-BE49-F238E27FC236}">
                <a16:creationId xmlns:a16="http://schemas.microsoft.com/office/drawing/2014/main" id="{3E669500-7548-5F85-9E9E-503F479EEDCE}"/>
              </a:ext>
            </a:extLst>
          </p:cNvPr>
          <p:cNvPicPr>
            <a:picLocks noChangeAspect="1"/>
          </p:cNvPicPr>
          <p:nvPr/>
        </p:nvPicPr>
        <p:blipFill>
          <a:blip r:embed="rId4"/>
          <a:stretch>
            <a:fillRect/>
          </a:stretch>
        </p:blipFill>
        <p:spPr>
          <a:xfrm>
            <a:off x="8411930" y="930746"/>
            <a:ext cx="3631214" cy="3387647"/>
          </a:xfrm>
          <a:prstGeom prst="rect">
            <a:avLst/>
          </a:prstGeom>
        </p:spPr>
      </p:pic>
      <p:sp>
        <p:nvSpPr>
          <p:cNvPr id="2" name="TextBox 1">
            <a:extLst>
              <a:ext uri="{FF2B5EF4-FFF2-40B4-BE49-F238E27FC236}">
                <a16:creationId xmlns:a16="http://schemas.microsoft.com/office/drawing/2014/main" id="{5BCB639A-FD0F-7CB0-BA0B-51AE381A1F44}"/>
              </a:ext>
            </a:extLst>
          </p:cNvPr>
          <p:cNvSpPr txBox="1"/>
          <p:nvPr/>
        </p:nvSpPr>
        <p:spPr>
          <a:xfrm>
            <a:off x="2103353" y="516536"/>
            <a:ext cx="8771860" cy="1200329"/>
          </a:xfrm>
          <a:prstGeom prst="rect">
            <a:avLst/>
          </a:prstGeom>
          <a:noFill/>
        </p:spPr>
        <p:txBody>
          <a:bodyPr wrap="square">
            <a:spAutoFit/>
          </a:bodyPr>
          <a:lstStyle/>
          <a:p>
            <a:pPr algn="ctr"/>
            <a:r>
              <a:rPr lang="en-US" sz="3600" b="0" i="0" u="none" strike="noStrike" baseline="0" dirty="0">
                <a:latin typeface="Calibri   "/>
              </a:rPr>
              <a:t>Worldwide Effects on Disease: </a:t>
            </a:r>
            <a:br>
              <a:rPr lang="en-US" sz="3600" b="0" i="0" u="none" strike="noStrike" baseline="0" dirty="0">
                <a:latin typeface="Calibri   "/>
              </a:rPr>
            </a:br>
            <a:r>
              <a:rPr lang="en-US" sz="3600" b="0" i="0" u="none" strike="noStrike" baseline="0" dirty="0">
                <a:latin typeface="Calibri   "/>
              </a:rPr>
              <a:t>Climate Change</a:t>
            </a:r>
            <a:endParaRPr lang="en-US" dirty="0">
              <a:latin typeface="Calibri   "/>
            </a:endParaRPr>
          </a:p>
        </p:txBody>
      </p:sp>
      <p:sp>
        <p:nvSpPr>
          <p:cNvPr id="8" name="TextBox 7">
            <a:extLst>
              <a:ext uri="{FF2B5EF4-FFF2-40B4-BE49-F238E27FC236}">
                <a16:creationId xmlns:a16="http://schemas.microsoft.com/office/drawing/2014/main" id="{191BD456-070A-F7D2-DA70-E8D0C2E346B1}"/>
              </a:ext>
            </a:extLst>
          </p:cNvPr>
          <p:cNvSpPr txBox="1"/>
          <p:nvPr/>
        </p:nvSpPr>
        <p:spPr>
          <a:xfrm>
            <a:off x="474132" y="2655583"/>
            <a:ext cx="8086654" cy="3313728"/>
          </a:xfrm>
          <a:prstGeom prst="rect">
            <a:avLst/>
          </a:prstGeom>
          <a:noFill/>
        </p:spPr>
        <p:txBody>
          <a:bodyPr wrap="square" rtlCol="0">
            <a:spAutoFit/>
          </a:bodyPr>
          <a:lstStyle/>
          <a:p>
            <a:pPr marL="457200" indent="-457200">
              <a:buFont typeface="Arial" panose="020B0604020202020204" pitchFamily="34" charset="0"/>
              <a:buChar char="•"/>
            </a:pPr>
            <a:r>
              <a:rPr lang="en-US" sz="2600" dirty="0"/>
              <a:t>Extreme precipitation and flooding </a:t>
            </a:r>
          </a:p>
          <a:p>
            <a:pPr>
              <a:spcAft>
                <a:spcPts val="800"/>
              </a:spcAft>
            </a:pPr>
            <a:r>
              <a:rPr lang="en-US" sz="2000" dirty="0"/>
              <a:t>        </a:t>
            </a:r>
            <a:r>
              <a:rPr lang="en-US" dirty="0"/>
              <a:t>(e.g., Malaria increases due to more stagnant water where mosquitoes breed.)  </a:t>
            </a:r>
          </a:p>
          <a:p>
            <a:pPr marL="457200" indent="-457200">
              <a:spcAft>
                <a:spcPts val="800"/>
              </a:spcAft>
              <a:buFont typeface="Arial" panose="020B0604020202020204" pitchFamily="34" charset="0"/>
              <a:buChar char="•"/>
            </a:pPr>
            <a:r>
              <a:rPr lang="en-US" sz="2600" dirty="0"/>
              <a:t>Drought </a:t>
            </a:r>
            <a:br>
              <a:rPr lang="en-US" sz="2600" dirty="0"/>
            </a:br>
            <a:r>
              <a:rPr lang="en-US" dirty="0"/>
              <a:t>(e.g., Cholera spreads in association with malnutrition and displacement.)</a:t>
            </a:r>
          </a:p>
          <a:p>
            <a:pPr marL="457200" indent="-457200">
              <a:buFont typeface="Arial" panose="020B0604020202020204" pitchFamily="34" charset="0"/>
              <a:buChar char="•"/>
            </a:pPr>
            <a:r>
              <a:rPr lang="en-US" sz="2600" dirty="0"/>
              <a:t>Elevated temperature</a:t>
            </a:r>
          </a:p>
          <a:p>
            <a:r>
              <a:rPr lang="en-US" dirty="0"/>
              <a:t>         (e.g., </a:t>
            </a:r>
            <a:r>
              <a:rPr lang="en-US" i="1" dirty="0"/>
              <a:t>Legionella</a:t>
            </a:r>
            <a:r>
              <a:rPr lang="en-US" dirty="0"/>
              <a:t> spreads as bacteria replicate faster.) </a:t>
            </a:r>
          </a:p>
          <a:p>
            <a:pPr marL="457200" indent="-457200">
              <a:buFont typeface="Arial" panose="020B0604020202020204" pitchFamily="34" charset="0"/>
              <a:buChar char="•"/>
            </a:pPr>
            <a:r>
              <a:rPr lang="en-US" sz="2600" dirty="0"/>
              <a:t>Sea level rise  </a:t>
            </a:r>
          </a:p>
          <a:p>
            <a:pPr lvl="1"/>
            <a:r>
              <a:rPr lang="en-US" dirty="0">
                <a:latin typeface="Calibri    "/>
              </a:rPr>
              <a:t>(e.g., </a:t>
            </a:r>
            <a:r>
              <a:rPr lang="en-US" dirty="0">
                <a:solidFill>
                  <a:srgbClr val="212121"/>
                </a:solidFill>
                <a:latin typeface="Calibri    "/>
              </a:rPr>
              <a:t>S</a:t>
            </a:r>
            <a:r>
              <a:rPr lang="en-US" b="0" i="0" dirty="0">
                <a:solidFill>
                  <a:srgbClr val="212121"/>
                </a:solidFill>
                <a:effectLst/>
                <a:latin typeface="Calibri    "/>
              </a:rPr>
              <a:t>chistosomiasis </a:t>
            </a:r>
            <a:r>
              <a:rPr lang="en-US" dirty="0">
                <a:latin typeface="Calibri    "/>
              </a:rPr>
              <a:t>increases d</a:t>
            </a:r>
            <a:r>
              <a:rPr lang="en-US" b="0" i="0" dirty="0">
                <a:solidFill>
                  <a:srgbClr val="212121"/>
                </a:solidFill>
                <a:effectLst/>
                <a:latin typeface="Calibri    "/>
              </a:rPr>
              <a:t>ue to the parasite’s salinity </a:t>
            </a:r>
            <a:br>
              <a:rPr lang="en-US" b="0" i="0" dirty="0">
                <a:solidFill>
                  <a:srgbClr val="212121"/>
                </a:solidFill>
                <a:effectLst/>
                <a:latin typeface="Calibri    "/>
              </a:rPr>
            </a:br>
            <a:r>
              <a:rPr lang="en-US" b="0" i="0" dirty="0">
                <a:solidFill>
                  <a:srgbClr val="212121"/>
                </a:solidFill>
                <a:effectLst/>
                <a:latin typeface="Calibri    "/>
              </a:rPr>
              <a:t>tolerance.)</a:t>
            </a:r>
            <a:endParaRPr lang="en-US" dirty="0">
              <a:latin typeface="Calibri    "/>
            </a:endParaRPr>
          </a:p>
        </p:txBody>
      </p:sp>
      <p:sp>
        <p:nvSpPr>
          <p:cNvPr id="12" name="TextBox 11">
            <a:extLst>
              <a:ext uri="{FF2B5EF4-FFF2-40B4-BE49-F238E27FC236}">
                <a16:creationId xmlns:a16="http://schemas.microsoft.com/office/drawing/2014/main" id="{12FE22B6-F54A-5F67-D823-74EE687719F9}"/>
              </a:ext>
            </a:extLst>
          </p:cNvPr>
          <p:cNvSpPr txBox="1"/>
          <p:nvPr/>
        </p:nvSpPr>
        <p:spPr>
          <a:xfrm>
            <a:off x="871869" y="1701476"/>
            <a:ext cx="6730409" cy="954107"/>
          </a:xfrm>
          <a:prstGeom prst="rect">
            <a:avLst/>
          </a:prstGeom>
          <a:solidFill>
            <a:srgbClr val="FFFFCC"/>
          </a:solidFill>
        </p:spPr>
        <p:txBody>
          <a:bodyPr wrap="square" rtlCol="0">
            <a:spAutoFit/>
          </a:bodyPr>
          <a:lstStyle/>
          <a:p>
            <a:pPr algn="ctr"/>
            <a:r>
              <a:rPr lang="en-US" sz="2800" dirty="0">
                <a:solidFill>
                  <a:srgbClr val="0070C0"/>
                </a:solidFill>
              </a:rPr>
              <a:t>Risk of disease is  compounded by cascading effects of hazards, such as:</a:t>
            </a:r>
          </a:p>
        </p:txBody>
      </p:sp>
      <p:sp>
        <p:nvSpPr>
          <p:cNvPr id="4" name="Oval 3">
            <a:extLst>
              <a:ext uri="{FF2B5EF4-FFF2-40B4-BE49-F238E27FC236}">
                <a16:creationId xmlns:a16="http://schemas.microsoft.com/office/drawing/2014/main" id="{E724DDBD-9D7E-D663-A459-89908E622695}"/>
              </a:ext>
            </a:extLst>
          </p:cNvPr>
          <p:cNvSpPr/>
          <p:nvPr/>
        </p:nvSpPr>
        <p:spPr>
          <a:xfrm>
            <a:off x="7216259" y="4054566"/>
            <a:ext cx="2689054" cy="1945758"/>
          </a:xfrm>
          <a:prstGeom prst="ellipse">
            <a:avLst/>
          </a:prstGeom>
          <a:blipFill>
            <a:blip r:embed="rId5"/>
            <a:stretch>
              <a:fillRect/>
            </a:stretch>
          </a:blip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DE73028-EC6F-1BFA-C0C3-31C1E1C2C6AE}"/>
              </a:ext>
            </a:extLst>
          </p:cNvPr>
          <p:cNvSpPr/>
          <p:nvPr/>
        </p:nvSpPr>
        <p:spPr>
          <a:xfrm>
            <a:off x="9409620" y="4639341"/>
            <a:ext cx="2689054" cy="1945758"/>
          </a:xfrm>
          <a:prstGeom prst="ellipse">
            <a:avLst/>
          </a:prstGeom>
          <a:blipFill>
            <a:blip r:embed="rId6"/>
            <a:stretch>
              <a:fillRect/>
            </a:stretch>
          </a:blip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9BD3A7-799A-6922-BE84-797CF4416D33}"/>
              </a:ext>
            </a:extLst>
          </p:cNvPr>
          <p:cNvSpPr txBox="1"/>
          <p:nvPr/>
        </p:nvSpPr>
        <p:spPr>
          <a:xfrm>
            <a:off x="247795" y="6163267"/>
            <a:ext cx="9460615" cy="584775"/>
          </a:xfrm>
          <a:prstGeom prst="rect">
            <a:avLst/>
          </a:prstGeom>
          <a:noFill/>
        </p:spPr>
        <p:txBody>
          <a:bodyPr wrap="square">
            <a:spAutoFit/>
          </a:bodyPr>
          <a:lstStyle/>
          <a:p>
            <a:pPr algn="ctr"/>
            <a:r>
              <a:rPr lang="en-US" sz="1600" b="0" i="0" u="none" strike="noStrike" baseline="0" dirty="0"/>
              <a:t>From: </a:t>
            </a:r>
            <a:r>
              <a:rPr lang="en-US" sz="1600" dirty="0" err="1">
                <a:effectLst/>
                <a:ea typeface="Times New Roman" panose="02020603050405020304" pitchFamily="18" charset="0"/>
              </a:rPr>
              <a:t>Semenza</a:t>
            </a:r>
            <a:r>
              <a:rPr lang="en-US" sz="1600" dirty="0">
                <a:effectLst/>
                <a:ea typeface="Times New Roman" panose="02020603050405020304" pitchFamily="18" charset="0"/>
              </a:rPr>
              <a:t>, J.C., </a:t>
            </a:r>
            <a:r>
              <a:rPr lang="en-US" sz="1600" dirty="0" err="1">
                <a:effectLst/>
                <a:ea typeface="Times New Roman" panose="02020603050405020304" pitchFamily="18" charset="0"/>
              </a:rPr>
              <a:t>Rocklöv</a:t>
            </a:r>
            <a:r>
              <a:rPr lang="en-US" sz="1600" dirty="0">
                <a:effectLst/>
                <a:ea typeface="Times New Roman" panose="02020603050405020304" pitchFamily="18" charset="0"/>
              </a:rPr>
              <a:t>, J., &amp; </a:t>
            </a:r>
            <a:r>
              <a:rPr lang="en-US" sz="1600" dirty="0" err="1">
                <a:effectLst/>
                <a:ea typeface="Times New Roman" panose="02020603050405020304" pitchFamily="18" charset="0"/>
              </a:rPr>
              <a:t>Ebi</a:t>
            </a:r>
            <a:r>
              <a:rPr lang="en-US" sz="1600" dirty="0">
                <a:effectLst/>
                <a:ea typeface="Times New Roman" panose="02020603050405020304" pitchFamily="18" charset="0"/>
              </a:rPr>
              <a:t>, K.L. (2022). Climate change and cascading risks from infectious diseases. </a:t>
            </a:r>
            <a:r>
              <a:rPr lang="en-US" sz="1600" i="1" dirty="0">
                <a:solidFill>
                  <a:srgbClr val="222222"/>
                </a:solidFill>
                <a:effectLst/>
                <a:ea typeface="Times New Roman" panose="02020603050405020304" pitchFamily="18" charset="0"/>
              </a:rPr>
              <a:t>Infectious Diseases and Therapy</a:t>
            </a:r>
            <a:r>
              <a:rPr lang="en-US" sz="1600" dirty="0">
                <a:solidFill>
                  <a:srgbClr val="222222"/>
                </a:solidFill>
                <a:effectLst/>
                <a:ea typeface="Times New Roman" panose="02020603050405020304" pitchFamily="18" charset="0"/>
              </a:rPr>
              <a:t>, </a:t>
            </a:r>
            <a:r>
              <a:rPr lang="en-US" sz="1600" i="1" dirty="0">
                <a:solidFill>
                  <a:srgbClr val="222222"/>
                </a:solidFill>
                <a:effectLst/>
                <a:ea typeface="Times New Roman" panose="02020603050405020304" pitchFamily="18" charset="0"/>
              </a:rPr>
              <a:t>11</a:t>
            </a:r>
            <a:r>
              <a:rPr lang="en-US" sz="1600" dirty="0">
                <a:solidFill>
                  <a:srgbClr val="222222"/>
                </a:solidFill>
                <a:effectLst/>
                <a:ea typeface="Times New Roman" panose="02020603050405020304" pitchFamily="18" charset="0"/>
              </a:rPr>
              <a:t>(4): 1371-1390.  </a:t>
            </a:r>
            <a:r>
              <a:rPr lang="en-US" sz="1600" u="sng" dirty="0">
                <a:solidFill>
                  <a:srgbClr val="0563C1"/>
                </a:solidFill>
                <a:effectLst/>
                <a:ea typeface="Times New Roman" panose="02020603050405020304" pitchFamily="18" charset="0"/>
                <a:hlinkClick r:id="rId7"/>
              </a:rPr>
              <a:t>https://doi.org/10.1007/s40121-022-00647-3</a:t>
            </a:r>
            <a:r>
              <a:rPr lang="en-US" sz="1600" dirty="0">
                <a:effectLst/>
              </a:rPr>
              <a:t> </a:t>
            </a:r>
            <a:endParaRPr lang="en-US" sz="1600" dirty="0"/>
          </a:p>
        </p:txBody>
      </p:sp>
    </p:spTree>
    <p:extLst>
      <p:ext uri="{BB962C8B-B14F-4D97-AF65-F5344CB8AC3E}">
        <p14:creationId xmlns:p14="http://schemas.microsoft.com/office/powerpoint/2010/main" val="332878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descr="A diagram of a disease impacts&#10;&#10;Description automatically generated">
            <a:extLst>
              <a:ext uri="{FF2B5EF4-FFF2-40B4-BE49-F238E27FC236}">
                <a16:creationId xmlns:a16="http://schemas.microsoft.com/office/drawing/2014/main" id="{622A527C-DCD5-B3A9-B42A-5EA1808BB37D}"/>
              </a:ext>
            </a:extLst>
          </p:cNvPr>
          <p:cNvPicPr>
            <a:picLocks noChangeAspect="1"/>
          </p:cNvPicPr>
          <p:nvPr/>
        </p:nvPicPr>
        <p:blipFill rotWithShape="1">
          <a:blip r:embed="rId4"/>
          <a:srcRect t="2294"/>
          <a:stretch/>
        </p:blipFill>
        <p:spPr>
          <a:xfrm>
            <a:off x="8556043" y="874757"/>
            <a:ext cx="2918647" cy="2660400"/>
          </a:xfrm>
          <a:prstGeom prst="rect">
            <a:avLst/>
          </a:prstGeom>
        </p:spPr>
      </p:pic>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369471" y="423946"/>
            <a:ext cx="7135716" cy="1518521"/>
          </a:xfrm>
        </p:spPr>
        <p:txBody>
          <a:bodyPr>
            <a:noAutofit/>
          </a:bodyPr>
          <a:lstStyle/>
          <a:p>
            <a:pPr algn="ctr"/>
            <a:r>
              <a:rPr lang="en-US" sz="3600" b="1" dirty="0"/>
              <a:t>Dimensions of Risk Often </a:t>
            </a:r>
            <a:br>
              <a:rPr lang="en-US" sz="3600" b="1" dirty="0"/>
            </a:br>
            <a:r>
              <a:rPr lang="en-US" sz="3600" b="1" dirty="0"/>
              <a:t>Determine Impacts on Humans</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a:xfrm>
            <a:off x="8610600" y="6153150"/>
            <a:ext cx="2743200" cy="365125"/>
          </a:xfrm>
        </p:spPr>
        <p:txBody>
          <a:bodyPr/>
          <a:lstStyle/>
          <a:p>
            <a:fld id="{856227B3-BD4B-B146-9DD9-5D91D71F00EA}" type="slidenum">
              <a:rPr lang="en-US" smtClean="0"/>
              <a:t>7</a:t>
            </a:fld>
            <a:endParaRPr lang="en-US"/>
          </a:p>
        </p:txBody>
      </p:sp>
      <p:pic>
        <p:nvPicPr>
          <p:cNvPr id="5" name="Picture 4" descr="A group of doctors in a room&#10;&#10;Description automatically generated">
            <a:extLst>
              <a:ext uri="{FF2B5EF4-FFF2-40B4-BE49-F238E27FC236}">
                <a16:creationId xmlns:a16="http://schemas.microsoft.com/office/drawing/2014/main" id="{7C5788A6-E8DC-475D-1E5F-EC1390A56168}"/>
              </a:ext>
            </a:extLst>
          </p:cNvPr>
          <p:cNvPicPr>
            <a:picLocks/>
          </p:cNvPicPr>
          <p:nvPr/>
        </p:nvPicPr>
        <p:blipFill>
          <a:blip r:embed="rId5"/>
          <a:stretch>
            <a:fillRect/>
          </a:stretch>
        </p:blipFill>
        <p:spPr>
          <a:xfrm>
            <a:off x="4637239" y="4259110"/>
            <a:ext cx="3044952" cy="2194560"/>
          </a:xfrm>
          <a:prstGeom prst="rect">
            <a:avLst/>
          </a:prstGeom>
        </p:spPr>
      </p:pic>
      <p:sp>
        <p:nvSpPr>
          <p:cNvPr id="6" name="TextBox 5">
            <a:extLst>
              <a:ext uri="{FF2B5EF4-FFF2-40B4-BE49-F238E27FC236}">
                <a16:creationId xmlns:a16="http://schemas.microsoft.com/office/drawing/2014/main" id="{081B897E-ED16-09EF-C6DD-ADFA08969E88}"/>
              </a:ext>
            </a:extLst>
          </p:cNvPr>
          <p:cNvSpPr txBox="1"/>
          <p:nvPr/>
        </p:nvSpPr>
        <p:spPr>
          <a:xfrm>
            <a:off x="4440430" y="3618214"/>
            <a:ext cx="3311140" cy="646331"/>
          </a:xfrm>
          <a:prstGeom prst="rect">
            <a:avLst/>
          </a:prstGeom>
          <a:noFill/>
        </p:spPr>
        <p:txBody>
          <a:bodyPr wrap="square" rtlCol="0">
            <a:spAutoFit/>
          </a:bodyPr>
          <a:lstStyle/>
          <a:p>
            <a:pPr algn="ctr"/>
            <a:r>
              <a:rPr lang="en-US" dirty="0"/>
              <a:t>Work in service jobs or live </a:t>
            </a:r>
          </a:p>
          <a:p>
            <a:pPr algn="ctr"/>
            <a:r>
              <a:rPr lang="en-US" dirty="0"/>
              <a:t>in crowded conditions </a:t>
            </a:r>
          </a:p>
        </p:txBody>
      </p:sp>
      <p:sp>
        <p:nvSpPr>
          <p:cNvPr id="24" name="TextBox 23">
            <a:extLst>
              <a:ext uri="{FF2B5EF4-FFF2-40B4-BE49-F238E27FC236}">
                <a16:creationId xmlns:a16="http://schemas.microsoft.com/office/drawing/2014/main" id="{FEE3D537-BA08-A815-70D4-DEE867AC966D}"/>
              </a:ext>
            </a:extLst>
          </p:cNvPr>
          <p:cNvSpPr txBox="1"/>
          <p:nvPr/>
        </p:nvSpPr>
        <p:spPr>
          <a:xfrm>
            <a:off x="884661" y="3636758"/>
            <a:ext cx="2918647" cy="646331"/>
          </a:xfrm>
          <a:prstGeom prst="rect">
            <a:avLst/>
          </a:prstGeom>
          <a:noFill/>
        </p:spPr>
        <p:txBody>
          <a:bodyPr wrap="square" rtlCol="0">
            <a:spAutoFit/>
          </a:bodyPr>
          <a:lstStyle/>
          <a:p>
            <a:pPr algn="ctr"/>
            <a:r>
              <a:rPr lang="en-US" dirty="0"/>
              <a:t>Have little social support </a:t>
            </a:r>
          </a:p>
          <a:p>
            <a:pPr algn="ctr"/>
            <a:r>
              <a:rPr lang="en-US" dirty="0"/>
              <a:t>or financial resources</a:t>
            </a:r>
          </a:p>
        </p:txBody>
      </p:sp>
      <p:sp>
        <p:nvSpPr>
          <p:cNvPr id="32" name="TextBox 31">
            <a:extLst>
              <a:ext uri="{FF2B5EF4-FFF2-40B4-BE49-F238E27FC236}">
                <a16:creationId xmlns:a16="http://schemas.microsoft.com/office/drawing/2014/main" id="{E4E07025-0741-B671-3C3F-03C98B4C8191}"/>
              </a:ext>
            </a:extLst>
          </p:cNvPr>
          <p:cNvSpPr txBox="1"/>
          <p:nvPr/>
        </p:nvSpPr>
        <p:spPr>
          <a:xfrm>
            <a:off x="1195825" y="1860771"/>
            <a:ext cx="6913877" cy="1384995"/>
          </a:xfrm>
          <a:prstGeom prst="rect">
            <a:avLst/>
          </a:prstGeom>
          <a:solidFill>
            <a:srgbClr val="FFFFCC"/>
          </a:solidFill>
        </p:spPr>
        <p:txBody>
          <a:bodyPr wrap="square" rtlCol="0">
            <a:spAutoFit/>
          </a:bodyPr>
          <a:lstStyle/>
          <a:p>
            <a:pPr algn="ctr"/>
            <a:r>
              <a:rPr lang="en-US" sz="2800" dirty="0">
                <a:solidFill>
                  <a:srgbClr val="0070C0"/>
                </a:solidFill>
              </a:rPr>
              <a:t>Risk of disease is also compounded by cascading effects of vulnerability for those, </a:t>
            </a:r>
          </a:p>
          <a:p>
            <a:pPr algn="ctr"/>
            <a:r>
              <a:rPr lang="en-US" sz="2800" dirty="0">
                <a:solidFill>
                  <a:srgbClr val="0070C0"/>
                </a:solidFill>
              </a:rPr>
              <a:t>for example, who:</a:t>
            </a:r>
          </a:p>
        </p:txBody>
      </p:sp>
      <p:pic>
        <p:nvPicPr>
          <p:cNvPr id="34" name="Picture 33" descr="A person carrying a group of children&#10;&#10;Description automatically generated">
            <a:extLst>
              <a:ext uri="{FF2B5EF4-FFF2-40B4-BE49-F238E27FC236}">
                <a16:creationId xmlns:a16="http://schemas.microsoft.com/office/drawing/2014/main" id="{7228C128-FBA9-FCB3-A676-D5A88D6637FE}"/>
              </a:ext>
            </a:extLst>
          </p:cNvPr>
          <p:cNvPicPr>
            <a:picLocks noChangeAspect="1"/>
          </p:cNvPicPr>
          <p:nvPr/>
        </p:nvPicPr>
        <p:blipFill>
          <a:blip r:embed="rId6"/>
          <a:stretch>
            <a:fillRect/>
          </a:stretch>
        </p:blipFill>
        <p:spPr>
          <a:xfrm>
            <a:off x="8338799" y="4260920"/>
            <a:ext cx="3041408" cy="2192750"/>
          </a:xfrm>
          <a:prstGeom prst="rect">
            <a:avLst/>
          </a:prstGeom>
        </p:spPr>
      </p:pic>
      <p:sp>
        <p:nvSpPr>
          <p:cNvPr id="35" name="TextBox 34">
            <a:extLst>
              <a:ext uri="{FF2B5EF4-FFF2-40B4-BE49-F238E27FC236}">
                <a16:creationId xmlns:a16="http://schemas.microsoft.com/office/drawing/2014/main" id="{2CD4421F-35D3-C33D-92D9-D70FD6F3CD6A}"/>
              </a:ext>
            </a:extLst>
          </p:cNvPr>
          <p:cNvSpPr txBox="1"/>
          <p:nvPr/>
        </p:nvSpPr>
        <p:spPr>
          <a:xfrm>
            <a:off x="8346997" y="3636758"/>
            <a:ext cx="3005031" cy="646331"/>
          </a:xfrm>
          <a:prstGeom prst="rect">
            <a:avLst/>
          </a:prstGeom>
          <a:noFill/>
        </p:spPr>
        <p:txBody>
          <a:bodyPr wrap="square" rtlCol="0">
            <a:spAutoFit/>
          </a:bodyPr>
          <a:lstStyle/>
          <a:p>
            <a:pPr algn="ctr"/>
            <a:r>
              <a:rPr lang="en-US" dirty="0"/>
              <a:t>Face displacement from their homes</a:t>
            </a:r>
          </a:p>
        </p:txBody>
      </p:sp>
      <p:pic>
        <p:nvPicPr>
          <p:cNvPr id="9" name="Picture 8" descr="A group of elderly people sitting in chairs&#10;&#10;Description automatically generated">
            <a:extLst>
              <a:ext uri="{FF2B5EF4-FFF2-40B4-BE49-F238E27FC236}">
                <a16:creationId xmlns:a16="http://schemas.microsoft.com/office/drawing/2014/main" id="{738F6AA7-A827-8086-AE8B-16133988A656}"/>
              </a:ext>
            </a:extLst>
          </p:cNvPr>
          <p:cNvPicPr>
            <a:picLocks/>
          </p:cNvPicPr>
          <p:nvPr/>
        </p:nvPicPr>
        <p:blipFill rotWithShape="1">
          <a:blip r:embed="rId7"/>
          <a:srcRect t="5271"/>
          <a:stretch/>
        </p:blipFill>
        <p:spPr>
          <a:xfrm>
            <a:off x="846995" y="4259110"/>
            <a:ext cx="3044952" cy="2194560"/>
          </a:xfrm>
          <a:prstGeom prst="rect">
            <a:avLst/>
          </a:prstGeom>
        </p:spPr>
      </p:pic>
    </p:spTree>
    <p:extLst>
      <p:ext uri="{BB962C8B-B14F-4D97-AF65-F5344CB8AC3E}">
        <p14:creationId xmlns:p14="http://schemas.microsoft.com/office/powerpoint/2010/main" val="3838953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4B5C9E55-8CC9-CF4C-B691-15340858FEDB}" vid="{4542E460-D031-B24F-BD7E-3C1452E0CA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SESYNC Lesson PPT Template Oct22</Template>
  <TotalTime>678</TotalTime>
  <Words>1028</Words>
  <Application>Microsoft Macintosh PowerPoint</Application>
  <PresentationFormat>Widescreen</PresentationFormat>
  <Paragraphs>88</Paragraphs>
  <Slides>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AdvPTimes</vt:lpstr>
      <vt:lpstr>Arial</vt:lpstr>
      <vt:lpstr>Calibri</vt:lpstr>
      <vt:lpstr>Calibri   </vt:lpstr>
      <vt:lpstr>Calibri    </vt:lpstr>
      <vt:lpstr>Calibri Light</vt:lpstr>
      <vt:lpstr>Office Theme</vt:lpstr>
      <vt:lpstr>Understanding Disease and Illness as a  Socio-Environmental Problem  </vt:lpstr>
      <vt:lpstr>PowerPoint Presentation</vt:lpstr>
      <vt:lpstr>Strong Linkages Between Human Health, Social Dynamics, &amp; the Environment</vt:lpstr>
      <vt:lpstr>The Most-Influential Environmental  Factors Affecting Zoonotic Illnesses</vt:lpstr>
      <vt:lpstr>The Most-Influential Social  Factors Affecting Zoonotic Illnesses</vt:lpstr>
      <vt:lpstr>PowerPoint Presentation</vt:lpstr>
      <vt:lpstr>PowerPoint Presentation</vt:lpstr>
      <vt:lpstr>Dimensions of Risk Often  Determine Impacts on Humans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Disease and Illness as a Socio-environmental Problem</dc:title>
  <dc:creator>Margaret A. Palmer</dc:creator>
  <cp:lastModifiedBy>Alaina Gallagher</cp:lastModifiedBy>
  <cp:revision>9</cp:revision>
  <dcterms:created xsi:type="dcterms:W3CDTF">2023-11-28T18:45:52Z</dcterms:created>
  <dcterms:modified xsi:type="dcterms:W3CDTF">2023-11-30T17:23:46Z</dcterms:modified>
</cp:coreProperties>
</file>