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76" r:id="rId3"/>
    <p:sldId id="265" r:id="rId4"/>
    <p:sldId id="260" r:id="rId5"/>
    <p:sldId id="266" r:id="rId6"/>
    <p:sldId id="280" r:id="rId7"/>
    <p:sldId id="269" r:id="rId8"/>
    <p:sldId id="284" r:id="rId9"/>
    <p:sldId id="283" r:id="rId10"/>
    <p:sldId id="273" r:id="rId11"/>
    <p:sldId id="2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22" autoAdjust="0"/>
    <p:restoredTop sz="79398" autoAdjust="0"/>
  </p:normalViewPr>
  <p:slideViewPr>
    <p:cSldViewPr snapToGrid="0" snapToObjects="1">
      <p:cViewPr varScale="1">
        <p:scale>
          <a:sx n="112" d="100"/>
          <a:sy n="112" d="100"/>
        </p:scale>
        <p:origin x="216" y="2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 snapToGrid="0" snapToObjects="1">
      <p:cViewPr varScale="1">
        <p:scale>
          <a:sx n="121" d="100"/>
          <a:sy n="121" d="100"/>
        </p:scale>
        <p:origin x="3296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E21E6E-FE16-9A40-AB2C-836EE77C1262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CB8A7-3D04-284F-AD06-94F2B5597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77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ECB8A7-3D04-284F-AD06-94F2B5597B39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88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ECB8A7-3D04-284F-AD06-94F2B5597B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18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ECB8A7-3D04-284F-AD06-94F2B5597B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94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ECB8A7-3D04-284F-AD06-94F2B5597B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59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ECB8A7-3D04-284F-AD06-94F2B5597B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88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Notes to Instructor: </a:t>
            </a:r>
            <a:r>
              <a:rPr lang="en-US" b="0" i="0" dirty="0"/>
              <a:t>Answers: Question #1 – Nodes 3, 4, 5, 6, and 7 will be impacted. Question #2 – All nodes would be impacted.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ECB8A7-3D04-284F-AD06-94F2B5597B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27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i="1" dirty="0"/>
              <a:t>Notes to Instructor: </a:t>
            </a:r>
            <a:r>
              <a:rPr lang="en-US" b="0" i="0" dirty="0"/>
              <a:t>Consider asking learners how adaptation to climate change differs from mitigation? </a:t>
            </a:r>
            <a:r>
              <a:rPr lang="en-US" b="0" i="1" dirty="0"/>
              <a:t>Answer: Mitigation is some action/decision/behavior that reduces climate change while adaptation is simply coping with it but protecting oneself to the extent possible.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ECB8A7-3D04-284F-AD06-94F2B5597B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97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Notes to Instructor</a:t>
            </a:r>
            <a:r>
              <a:rPr lang="en-US" dirty="0"/>
              <a:t>: The images in the left panel are examples of “hard” urban infrastructure—a concrete pond that stores urban run-off; a dam that stores water for a city downstream to ensure adequate water during droughts; and rocks and a seawall to protect a coastal city from storm surges. The images on the right are “soft” but still engineered examples of urban infrastructure—a living shoreline on a beach and a rain garden along a highway.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ECB8A7-3D04-284F-AD06-94F2B5597B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0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Notes to Instructor</a:t>
            </a:r>
            <a:r>
              <a:rPr lang="en-US" dirty="0"/>
              <a:t>: </a:t>
            </a:r>
            <a:r>
              <a:rPr lang="en-US" b="0" dirty="0"/>
              <a:t>Ask learners what positive feedbacks are called in the Lawrence paper (Answer: Opposite or reinforcing feedbacks). Then ask them what negative feedbacks are.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ECB8A7-3D04-284F-AD06-94F2B5597B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12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Notes to Instructor: </a:t>
            </a:r>
            <a:r>
              <a:rPr lang="en-US" b="0" dirty="0"/>
              <a:t>Ask learners to provide examples of some types of governance that they are familiar with.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ECB8A7-3D04-284F-AD06-94F2B5597B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03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/>
              <a:t>Notes to Instructor: </a:t>
            </a:r>
            <a:r>
              <a:rPr lang="en-US" b="0" i="0" dirty="0"/>
              <a:t>Consider asking learners why and how the media influences governance.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ECB8A7-3D04-284F-AD06-94F2B5597B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58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BE505-7CC3-6860-DEF6-A4D2D441B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FBC372-2970-1D7E-F857-E8B293310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D65A4-50CF-3993-2244-0F461D698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1814-73B6-E247-A125-AAD0C0BD6F74}" type="datetime1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0471F-A42F-FD90-79AC-D2FC56ED4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BF0F6-9680-E312-9D3B-D61DD56BF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41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311E1-1222-6942-20C7-DB27834CF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499D3-8E38-B604-27F3-9FD4E8A26A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810BF-7742-4860-FFF2-4B7B36DBB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979F8-54D7-3248-B55A-56DBC039385F}" type="datetime1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683B3-FEE1-E886-7B4B-61D155F5B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9E1AF-6BC2-13F7-A806-1B077EEDF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09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1D038B-1D48-A1F6-3210-0DAA323FE1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9D5CF6-4271-6592-B214-14DFAA63D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D4DE9-1CA1-4F14-33C5-A768B0E31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A7F0-A6EE-BF4C-B90F-9130F523F16F}" type="datetime1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62EF3-8636-20CB-32CA-D0F636F3D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C1E35-F84C-3D8D-F869-038837994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27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FB1F5-D793-CF20-3E1D-CD32532AD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A74D5-8EA1-AA84-A68C-0A0D818A8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708D7-0661-94EC-D920-1572085A8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49CE3-5938-A846-9221-39148D6184C7}" type="datetime1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87CA1-EC4E-6503-348A-898C521C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8B036-2728-6609-B995-7371B7BC2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9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F0D07-DAB4-2ACB-4991-BAC9F9C2C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27871-F450-D289-0FD0-033676773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40FC0-F908-BC21-3363-384669E60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54F6-5640-FE4E-A5A0-2B3702EC4545}" type="datetime1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A5EB7A-DA01-63C3-20E1-30EC499BA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BB5F2-1751-41A4-DA97-D2383C5E7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41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C57C4-096E-0AC2-8F88-F03AEA2FB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EF170-3775-1624-4F11-C60C3EB9C6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B76AD-3C14-A3E5-CB22-D2FD02BBC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B4A12-4283-B58C-C9D4-DCD7BE163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021F-57FC-CB41-B070-E237181AF3A0}" type="datetime1">
              <a:rPr lang="en-US" smtClean="0"/>
              <a:t>10/24/23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42D3B-0FA6-90E7-9A5F-579082C31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02299C-E0F5-8136-303F-99A82A5F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2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4AEB9-0BBB-C2C4-14A1-74497A05C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DD4D1-B7EF-6EA9-9C22-0C6F75137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082041-0EBD-A7B8-1959-669601009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98B0E3-8323-B84B-1D31-6C1D0853AF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E90006-8313-0A2B-150F-4C156D9667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10A33A-9D97-FF11-4F5D-F501C5998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E0EDB-E9C6-C64F-9FA8-C75EFCBFA1DA}" type="datetime1">
              <a:rPr lang="en-US" smtClean="0"/>
              <a:t>10/24/23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0D3499-E618-6482-52FF-8B0923646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070E96-B6FE-19FD-4C27-79219E199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23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EF522-9F8B-A762-3638-D73B0921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801B24-09F8-AD6D-31C2-84C1BE6B9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52D58-8A9D-6343-9552-AFE7C0FA253B}" type="datetime1">
              <a:rPr lang="en-US" smtClean="0"/>
              <a:t>10/24/23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61ACE7-82EB-D869-1369-5DE7292C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8BE9D3-05ED-1A8D-7534-0AC2F3FEE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91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E9FA50-6BBA-5A73-164F-F7C2DF18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6B899-C999-6D45-B0CA-642239F1843B}" type="datetime1">
              <a:rPr lang="en-US" smtClean="0"/>
              <a:t>10/24/23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19ACF-55DB-23D9-8657-74E9F7C22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1CA59-F36B-06B9-D290-0DBEC7BEF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17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B06B3-EC05-77D0-0BB7-A4909A9A2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C816C-BFD5-A785-7B36-276BC46AB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0DA37B-505B-C2FD-5CDB-C7D8D4085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A421A-28A3-9A17-4A61-7A2A9214C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F4C6-A235-114B-8A8B-750AB4DB3249}" type="datetime1">
              <a:rPr lang="en-US" smtClean="0"/>
              <a:t>10/24/23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F576C-0BCD-B3D7-CF34-5ECAF6A07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A44FFF-1157-293C-A830-A1C55A707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15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14FDB-ECE7-CADF-CC03-2779085C9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A8F69A-EC6F-7AE7-20BE-0EFC328AC0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CF0A42-D5EF-D3A5-95CA-B9B19F97D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E8DFCD-A879-2667-EF62-94FE3D6B9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2133F-8DE8-7241-86CD-FC661D3A3D72}" type="datetime1">
              <a:rPr lang="en-US" smtClean="0"/>
              <a:t>10/24/23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12AA17-CCEE-4923-1ED0-47F718B1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15644-73F1-A0D9-2C0A-AEE64D9BA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01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41C8AE-5668-EEB0-62F5-1240A10CE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14F34-7FB9-984C-C44C-1BFCD2C85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AB6A6-A9F2-B34E-A5BC-BB1A5F388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44D9B-9F95-3A4A-B1F9-9E6F88F09312}" type="datetime1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EA822-3B54-FA95-612F-10D035B50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556C3-201C-5B46-6E24-9E769E767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3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16/j.crm.2020.100234" TargetMode="Externa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3389/fmars.2019.0033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1EE67-DF32-3A01-7F6E-D3371B19FF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299193"/>
            <a:ext cx="10640754" cy="775845"/>
          </a:xfrm>
        </p:spPr>
        <p:txBody>
          <a:bodyPr anchor="b">
            <a:noAutofit/>
          </a:bodyPr>
          <a:lstStyle/>
          <a:p>
            <a:r>
              <a:rPr lang="en-US" sz="4400" b="1" dirty="0">
                <a:solidFill>
                  <a:schemeClr val="accent6"/>
                </a:solidFill>
                <a:effectLst/>
                <a:latin typeface="Calibri Light    "/>
                <a:ea typeface="Calibri" panose="020F0502020204030204" pitchFamily="34" charset="0"/>
              </a:rPr>
              <a:t>Cascading Effects in Complex Systems Part 3: Socio-Environmental </a:t>
            </a:r>
            <a:endParaRPr lang="en-US" sz="4400" dirty="0">
              <a:solidFill>
                <a:schemeClr val="accent6"/>
              </a:solidFill>
              <a:latin typeface="Calibri Light    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2AAC7-1A37-FE11-5582-E5AC23062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10/20/23</a:t>
            </a:r>
          </a:p>
        </p:txBody>
      </p:sp>
      <p:pic>
        <p:nvPicPr>
          <p:cNvPr id="5" name="Picture 4" descr="SESYNC logo">
            <a:extLst>
              <a:ext uri="{FF2B5EF4-FFF2-40B4-BE49-F238E27FC236}">
                <a16:creationId xmlns:a16="http://schemas.microsoft.com/office/drawing/2014/main" id="{7AF539DA-A600-619A-D3DD-CC7659DDF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56" y="200015"/>
            <a:ext cx="3421356" cy="1248796"/>
          </a:xfrm>
          <a:prstGeom prst="rect">
            <a:avLst/>
          </a:prstGeom>
        </p:spPr>
      </p:pic>
      <p:pic>
        <p:nvPicPr>
          <p:cNvPr id="6" name="Picture 5" descr="A diagram of a network with nodes connected by arrows&#10;&#10;Description automatically generated">
            <a:extLst>
              <a:ext uri="{FF2B5EF4-FFF2-40B4-BE49-F238E27FC236}">
                <a16:creationId xmlns:a16="http://schemas.microsoft.com/office/drawing/2014/main" id="{084B8E0C-2FAB-CF28-8A81-6A52ED05B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6331" y="3146577"/>
            <a:ext cx="4124492" cy="343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06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802FA-5A66-5D0B-1CC8-6FD56454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Systems map showing cascading impacts across multiple domains.&#10;">
            <a:extLst>
              <a:ext uri="{FF2B5EF4-FFF2-40B4-BE49-F238E27FC236}">
                <a16:creationId xmlns:a16="http://schemas.microsoft.com/office/drawing/2014/main" id="{0222A637-CE07-A55D-E997-34397F51F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50" y="0"/>
            <a:ext cx="1198415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2057DD5-0EBC-5550-289C-80A0FC90E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Systems Map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56A8F0-E5C5-6E9F-435A-1BDAF5AED721}"/>
              </a:ext>
            </a:extLst>
          </p:cNvPr>
          <p:cNvSpPr txBox="1"/>
          <p:nvPr/>
        </p:nvSpPr>
        <p:spPr>
          <a:xfrm>
            <a:off x="4827722" y="6567586"/>
            <a:ext cx="5889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Figure 2 from Lawrence et al. 2020 </a:t>
            </a:r>
            <a:r>
              <a:rPr lang="en-US" sz="1400" dirty="0">
                <a:hlinkClick r:id="rId5"/>
              </a:rPr>
              <a:t>https://doi.org/10.1016/j.crm.2020.100234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85547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802FA-5A66-5D0B-1CC8-6FD56454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6D2A3-CEF1-3072-C341-5CD296FCE01A}"/>
              </a:ext>
            </a:extLst>
          </p:cNvPr>
          <p:cNvSpPr txBox="1"/>
          <p:nvPr/>
        </p:nvSpPr>
        <p:spPr>
          <a:xfrm>
            <a:off x="83419" y="3460696"/>
            <a:ext cx="12108581" cy="2971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sz="2200" dirty="0">
                <a:effectLst/>
                <a:latin typeface="Calibri    "/>
                <a:ea typeface="Calibri" panose="020F0502020204030204" pitchFamily="34" charset="0"/>
              </a:rPr>
              <a:t>Identify the environmental change associated with climate change that causes the infrastructure problem; these differ among the narratives.</a:t>
            </a: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500" dirty="0">
              <a:effectLst/>
              <a:latin typeface="Calibri    "/>
              <a:ea typeface="Arial" panose="020B0604020202020204" pitchFamily="34" charset="0"/>
            </a:endParaRPr>
          </a:p>
          <a:p>
            <a:pPr marL="342900" marR="0" indent="-114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Calibri    "/>
                <a:ea typeface="Calibri" panose="020F0502020204030204" pitchFamily="34" charset="0"/>
              </a:rPr>
              <a:t>b.   Using the peer-reviewed literature in your university’s online library resources, find at least one </a:t>
            </a:r>
          </a:p>
          <a:p>
            <a:pPr marL="342900" marR="0" indent="-114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latin typeface="Calibri    "/>
                <a:ea typeface="Calibri" panose="020F0502020204030204" pitchFamily="34" charset="0"/>
              </a:rPr>
              <a:t>	     </a:t>
            </a:r>
            <a:r>
              <a:rPr lang="en-US" sz="2200" dirty="0">
                <a:effectLst/>
                <a:latin typeface="Calibri    "/>
                <a:ea typeface="Calibri" panose="020F0502020204030204" pitchFamily="34" charset="0"/>
              </a:rPr>
              <a:t>case study where the narrative you are assigned has actually played out, e.g., a time in the </a:t>
            </a:r>
          </a:p>
          <a:p>
            <a:pPr marL="342900" marR="0" indent="-114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latin typeface="Calibri    "/>
                <a:ea typeface="Calibri" panose="020F0502020204030204" pitchFamily="34" charset="0"/>
              </a:rPr>
              <a:t>       </a:t>
            </a:r>
            <a:r>
              <a:rPr lang="en-US" sz="2200" dirty="0">
                <a:effectLst/>
                <a:latin typeface="Calibri    "/>
                <a:ea typeface="Calibri" panose="020F0502020204030204" pitchFamily="34" charset="0"/>
              </a:rPr>
              <a:t>last 5 years when a major storm led to power outages with cascading social impacts.</a:t>
            </a:r>
          </a:p>
          <a:p>
            <a:pPr marL="342900" marR="0" indent="-114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500" dirty="0">
              <a:effectLst/>
              <a:latin typeface="Calibri    "/>
              <a:ea typeface="Arial" panose="020B0604020202020204" pitchFamily="34" charset="0"/>
            </a:endParaRPr>
          </a:p>
          <a:p>
            <a:pPr marL="685800" marR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lphaLcPeriod" startAt="3"/>
            </a:pPr>
            <a:r>
              <a:rPr lang="en-US" sz="2200" dirty="0">
                <a:effectLst/>
                <a:latin typeface="Calibri    "/>
                <a:ea typeface="Calibri" panose="020F0502020204030204" pitchFamily="34" charset="0"/>
              </a:rPr>
              <a:t>Identify potential shortfalls in governance that may have facilitated the cascade in your narrative and suggest a change in governance that could reduce the chance of such cascades.  </a:t>
            </a:r>
            <a:endParaRPr lang="en-US" sz="2200" dirty="0">
              <a:effectLst/>
              <a:latin typeface="Calibri    "/>
              <a:ea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EE7431-1002-941F-AC43-FFE9119BF1A6}"/>
              </a:ext>
            </a:extLst>
          </p:cNvPr>
          <p:cNvSpPr txBox="1"/>
          <p:nvPr/>
        </p:nvSpPr>
        <p:spPr>
          <a:xfrm>
            <a:off x="1277277" y="1396717"/>
            <a:ext cx="9897177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53690"/>
            <a:r>
              <a:rPr lang="en-US" sz="2400" b="1" i="0" u="none" strike="noStrike" baseline="0" dirty="0">
                <a:latin typeface="Calibri    "/>
              </a:rPr>
              <a:t>Wastewater systems </a:t>
            </a:r>
            <a:r>
              <a:rPr lang="en-US" sz="2400" b="0" i="0" u="none" strike="noStrike" baseline="0" dirty="0">
                <a:latin typeface="Calibri    "/>
              </a:rPr>
              <a:t>(Sea level rise and rising groundwater tables cascade)</a:t>
            </a:r>
          </a:p>
          <a:p>
            <a:r>
              <a:rPr lang="en-US" sz="2400" b="1" i="0" u="none" strike="noStrike" baseline="0" dirty="0">
                <a:latin typeface="Calibri    "/>
              </a:rPr>
              <a:t>Water supply systems </a:t>
            </a:r>
            <a:r>
              <a:rPr lang="en-US" sz="2400" b="0" i="0" u="none" strike="noStrike" baseline="0" dirty="0">
                <a:latin typeface="Calibri    "/>
              </a:rPr>
              <a:t>(Drought cascade)</a:t>
            </a:r>
          </a:p>
          <a:p>
            <a:r>
              <a:rPr lang="en-US" sz="2400" b="1" i="0" u="none" strike="noStrike" baseline="0" dirty="0">
                <a:latin typeface="Calibri    "/>
              </a:rPr>
              <a:t>Stormwater systems </a:t>
            </a:r>
            <a:r>
              <a:rPr lang="en-US" sz="2400" b="0" i="0" u="none" strike="noStrike" baseline="0" dirty="0">
                <a:latin typeface="Calibri    "/>
              </a:rPr>
              <a:t>(Heavy rainfall cascade)</a:t>
            </a:r>
          </a:p>
          <a:p>
            <a:r>
              <a:rPr lang="en-US" sz="2400" b="1" i="0" u="none" strike="noStrike" baseline="0" dirty="0">
                <a:latin typeface="Calibri    "/>
              </a:rPr>
              <a:t>Stopbank breach </a:t>
            </a:r>
            <a:r>
              <a:rPr lang="en-US" sz="2400" b="0" i="0" u="none" strike="noStrike" baseline="0" dirty="0">
                <a:latin typeface="Calibri    "/>
              </a:rPr>
              <a:t>(Extreme flood event cascade)</a:t>
            </a:r>
          </a:p>
          <a:p>
            <a:r>
              <a:rPr lang="en-US" sz="2400" b="1" i="0" u="none" strike="noStrike" baseline="0" dirty="0">
                <a:latin typeface="Calibri    "/>
              </a:rPr>
              <a:t>Power/</a:t>
            </a:r>
            <a:r>
              <a:rPr lang="en-US" sz="2400" b="1" dirty="0">
                <a:latin typeface="Calibri    "/>
              </a:rPr>
              <a:t>g</a:t>
            </a:r>
            <a:r>
              <a:rPr lang="en-US" sz="2400" b="1" i="0" u="none" strike="noStrike" baseline="0" dirty="0">
                <a:latin typeface="Calibri    "/>
              </a:rPr>
              <a:t>as/internet </a:t>
            </a:r>
            <a:r>
              <a:rPr lang="en-US" sz="2400" b="0" i="0" u="none" strike="noStrike" baseline="0" dirty="0">
                <a:latin typeface="Calibri    "/>
              </a:rPr>
              <a:t>(Storm event cascade)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2200EA6-4ECA-32FF-CC75-E6403A6D7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834" y="425465"/>
            <a:ext cx="6181366" cy="910927"/>
          </a:xfrm>
        </p:spPr>
        <p:txBody>
          <a:bodyPr>
            <a:noAutofit/>
          </a:bodyPr>
          <a:lstStyle/>
          <a:p>
            <a:r>
              <a:rPr lang="en-US" b="1" dirty="0"/>
              <a:t>Narratives &amp; Assignment </a:t>
            </a:r>
          </a:p>
        </p:txBody>
      </p:sp>
    </p:spTree>
    <p:extLst>
      <p:ext uri="{BB962C8B-B14F-4D97-AF65-F5344CB8AC3E}">
        <p14:creationId xmlns:p14="http://schemas.microsoft.com/office/powerpoint/2010/main" val="4046744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81C7A-96C5-EA17-8FD3-78DB62C7D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905" y="640179"/>
            <a:ext cx="11502189" cy="3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latin typeface="+mj-lt"/>
              </a:rPr>
              <a:t>Climate Change-Enabled Cascade in the North Pacific </a:t>
            </a:r>
            <a:br>
              <a:rPr lang="en-US" sz="4400" b="1" dirty="0">
                <a:latin typeface="+mj-lt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033E8-3F39-7BCD-1922-B9DCC31DC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 descr="A diagram of a diagram&#10;&#10;Description automatically generated">
            <a:extLst>
              <a:ext uri="{FF2B5EF4-FFF2-40B4-BE49-F238E27FC236}">
                <a16:creationId xmlns:a16="http://schemas.microsoft.com/office/drawing/2014/main" id="{7D76AC39-ED21-0E0F-A537-493559242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780355"/>
            <a:ext cx="10256884" cy="5941120"/>
          </a:xfrm>
          <a:prstGeom prst="rect">
            <a:avLst/>
          </a:prstGeom>
        </p:spPr>
      </p:pic>
      <p:sp>
        <p:nvSpPr>
          <p:cNvPr id="7" name="TextBox 6" descr="A figure from Bograd et al. (2019) that shows a network that depicts species alternation in the western Pacific.">
            <a:extLst>
              <a:ext uri="{FF2B5EF4-FFF2-40B4-BE49-F238E27FC236}">
                <a16:creationId xmlns:a16="http://schemas.microsoft.com/office/drawing/2014/main" id="{90D8A1C9-ED45-5308-DC97-B44EC7F9A17D}"/>
              </a:ext>
            </a:extLst>
          </p:cNvPr>
          <p:cNvSpPr txBox="1"/>
          <p:nvPr/>
        </p:nvSpPr>
        <p:spPr>
          <a:xfrm flipH="1">
            <a:off x="0" y="5756185"/>
            <a:ext cx="31161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Bograd</a:t>
            </a:r>
            <a:r>
              <a:rPr lang="en-US" sz="1600" dirty="0"/>
              <a:t> et al. (2019) in </a:t>
            </a:r>
            <a:br>
              <a:rPr lang="en-US" sz="1600" dirty="0"/>
            </a:br>
            <a:r>
              <a:rPr lang="en-US" sz="1600" i="1" dirty="0"/>
              <a:t>Frontiers in Marine Science </a:t>
            </a:r>
            <a:r>
              <a:rPr lang="en-US" sz="1600" dirty="0">
                <a:hlinkClick r:id="rId4"/>
              </a:rPr>
              <a:t>https://doi.org/10.3389/fmars.2019.00333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37904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F7C3C-3538-F0BF-3C98-F1479D30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4127" y="488298"/>
            <a:ext cx="4475178" cy="827765"/>
          </a:xfrm>
        </p:spPr>
        <p:txBody>
          <a:bodyPr>
            <a:noAutofit/>
          </a:bodyPr>
          <a:lstStyle/>
          <a:p>
            <a:r>
              <a:rPr lang="en-US" b="1" dirty="0"/>
              <a:t>Cascading Effects</a:t>
            </a:r>
          </a:p>
        </p:txBody>
      </p:sp>
      <p:pic>
        <p:nvPicPr>
          <p:cNvPr id="6" name="Picture 5" descr="Dominoes falling on a table&#10;&#10;Description automatically generated">
            <a:extLst>
              <a:ext uri="{FF2B5EF4-FFF2-40B4-BE49-F238E27FC236}">
                <a16:creationId xmlns:a16="http://schemas.microsoft.com/office/drawing/2014/main" id="{9B307B37-1AF8-1258-E3B5-749F228B6C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62432"/>
            <a:ext cx="12192000" cy="2297756"/>
          </a:xfrm>
          <a:prstGeom prst="rect">
            <a:avLst/>
          </a:prstGeom>
        </p:spPr>
      </p:pic>
      <p:sp>
        <p:nvSpPr>
          <p:cNvPr id="9" name="Google Shape;113;p2">
            <a:extLst>
              <a:ext uri="{FF2B5EF4-FFF2-40B4-BE49-F238E27FC236}">
                <a16:creationId xmlns:a16="http://schemas.microsoft.com/office/drawing/2014/main" id="{17B9A2A5-C893-05DA-5FFE-47F5BA0F9A59}"/>
              </a:ext>
            </a:extLst>
          </p:cNvPr>
          <p:cNvSpPr txBox="1">
            <a:spLocks/>
          </p:cNvSpPr>
          <p:nvPr/>
        </p:nvSpPr>
        <p:spPr>
          <a:xfrm>
            <a:off x="454156" y="1493722"/>
            <a:ext cx="11737844" cy="465602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2200"/>
            </a:pPr>
            <a:r>
              <a:rPr lang="en-US" sz="2200" dirty="0">
                <a:latin typeface="Calibri    "/>
                <a:ea typeface="Calibri"/>
                <a:cs typeface="Calibri"/>
                <a:sym typeface="Calibri"/>
              </a:rPr>
              <a:t>A cascading effect propagates through a complex system sequentially (i.e., moves in one direction).</a:t>
            </a:r>
          </a:p>
          <a:p>
            <a:pPr marL="228600" marR="0" lvl="0" indent="-228600" algn="l" rtl="0">
              <a:lnSpc>
                <a:spcPct val="90000"/>
              </a:lnSpc>
              <a:spcAft>
                <a:spcPts val="4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200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is common for cascades to occur ecologically, socially, and socio-environmentally.</a:t>
            </a:r>
            <a:endParaRPr lang="en-US"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Aft>
                <a:spcPts val="4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200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Cascades gain momentum through enabling conditions, which are typically</a:t>
            </a:r>
            <a:r>
              <a:rPr lang="en-US" sz="2400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lang="en-US" dirty="0"/>
          </a:p>
          <a:p>
            <a:pPr marL="685800" marR="0" lvl="1" indent="-228600" algn="l" rtl="0">
              <a:lnSpc>
                <a:spcPct val="90000"/>
              </a:lnSpc>
              <a:spcAft>
                <a:spcPts val="4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Human impacts, in ecological systems</a:t>
            </a:r>
            <a:endParaRPr lang="en-US" dirty="0"/>
          </a:p>
          <a:p>
            <a:pPr marL="685800" marR="0" lvl="1" indent="-228600" algn="l" rtl="0">
              <a:lnSpc>
                <a:spcPct val="90000"/>
              </a:lnSpc>
              <a:spcAft>
                <a:spcPts val="4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Human agency or technological innovations, in social systems</a:t>
            </a:r>
            <a:endParaRPr lang="en-US" dirty="0"/>
          </a:p>
          <a:p>
            <a:pPr marL="685800" marR="0" lvl="1" indent="-228600" algn="l" rtl="0">
              <a:lnSpc>
                <a:spcPct val="90000"/>
              </a:lnSpc>
              <a:spcAft>
                <a:spcPts val="4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Human impacts and social or technical innovations, in socio-environmental systems.</a:t>
            </a:r>
            <a:endParaRPr lang="en-US"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indent="-228600">
              <a:lnSpc>
                <a:spcPct val="90000"/>
              </a:lnSpc>
              <a:spcAft>
                <a:spcPts val="4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200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Cascades can result in tipping points (regime changes).</a:t>
            </a:r>
            <a:br>
              <a:rPr lang="en-US" sz="2400" dirty="0">
                <a:latin typeface="Calibri    "/>
              </a:rPr>
            </a:br>
            <a:endParaRPr lang="en-US" sz="2400" dirty="0">
              <a:latin typeface="Calibri    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802FA-5A66-5D0B-1CC8-6FD56454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420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3;p3">
            <a:extLst>
              <a:ext uri="{FF2B5EF4-FFF2-40B4-BE49-F238E27FC236}">
                <a16:creationId xmlns:a16="http://schemas.microsoft.com/office/drawing/2014/main" id="{AEDE6198-2295-214F-E3EB-32C2D56A10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09901" y="470256"/>
            <a:ext cx="9220200" cy="1281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/>
              <a:t>Cascades Represented as Networks </a:t>
            </a:r>
            <a:endParaRPr dirty="0"/>
          </a:p>
        </p:txBody>
      </p:sp>
      <p:sp>
        <p:nvSpPr>
          <p:cNvPr id="9" name="Google Shape;124;p3">
            <a:extLst>
              <a:ext uri="{FF2B5EF4-FFF2-40B4-BE49-F238E27FC236}">
                <a16:creationId xmlns:a16="http://schemas.microsoft.com/office/drawing/2014/main" id="{11644BAA-264C-6F95-40EC-EBF9222552BC}"/>
              </a:ext>
            </a:extLst>
          </p:cNvPr>
          <p:cNvSpPr txBox="1">
            <a:spLocks/>
          </p:cNvSpPr>
          <p:nvPr/>
        </p:nvSpPr>
        <p:spPr>
          <a:xfrm>
            <a:off x="4107860" y="1817778"/>
            <a:ext cx="5664200" cy="4847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r>
              <a:rPr lang="en-US"/>
              <a:t>Cascades occur in directed networks.</a:t>
            </a:r>
          </a:p>
          <a:p>
            <a:pPr marL="0" indent="0"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endParaRPr lang="en-US"/>
          </a:p>
        </p:txBody>
      </p:sp>
      <p:pic>
        <p:nvPicPr>
          <p:cNvPr id="15" name="Google Shape;131;p3" descr="A diagram of a network&#10;&#10;Description automatically generated">
            <a:extLst>
              <a:ext uri="{FF2B5EF4-FFF2-40B4-BE49-F238E27FC236}">
                <a16:creationId xmlns:a16="http://schemas.microsoft.com/office/drawing/2014/main" id="{714C9E05-A40F-ECF4-E61A-228FCC29C1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8073" y="1419133"/>
            <a:ext cx="7378613" cy="415291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6;p3">
            <a:extLst>
              <a:ext uri="{FF2B5EF4-FFF2-40B4-BE49-F238E27FC236}">
                <a16:creationId xmlns:a16="http://schemas.microsoft.com/office/drawing/2014/main" id="{733456AD-AA01-2A6C-5C70-C6CC23055495}"/>
              </a:ext>
            </a:extLst>
          </p:cNvPr>
          <p:cNvSpPr/>
          <p:nvPr/>
        </p:nvSpPr>
        <p:spPr>
          <a:xfrm>
            <a:off x="8124234" y="2911289"/>
            <a:ext cx="707947" cy="681579"/>
          </a:xfrm>
          <a:prstGeom prst="ellipse">
            <a:avLst/>
          </a:prstGeom>
          <a:gradFill>
            <a:gsLst>
              <a:gs pos="0">
                <a:srgbClr val="F2F2F2"/>
              </a:gs>
              <a:gs pos="10000">
                <a:srgbClr val="CCBEE1"/>
              </a:gs>
              <a:gs pos="50000">
                <a:srgbClr val="9060B6"/>
              </a:gs>
              <a:gs pos="100000">
                <a:srgbClr val="7030A0"/>
              </a:gs>
            </a:gsLst>
            <a:path path="circle">
              <a:fillToRect l="50000" t="50000" r="50000" b="50000"/>
            </a:path>
            <a:tileRect/>
          </a:gradFill>
          <a:ln w="127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27;p3">
            <a:extLst>
              <a:ext uri="{FF2B5EF4-FFF2-40B4-BE49-F238E27FC236}">
                <a16:creationId xmlns:a16="http://schemas.microsoft.com/office/drawing/2014/main" id="{B563B849-BE70-2D29-AC50-7C8460F19A2C}"/>
              </a:ext>
            </a:extLst>
          </p:cNvPr>
          <p:cNvSpPr txBox="1"/>
          <p:nvPr/>
        </p:nvSpPr>
        <p:spPr>
          <a:xfrm>
            <a:off x="9064111" y="3031941"/>
            <a:ext cx="26644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Node (agent, species, etc.)</a:t>
            </a:r>
            <a:endParaRPr/>
          </a:p>
        </p:txBody>
      </p:sp>
      <p:cxnSp>
        <p:nvCxnSpPr>
          <p:cNvPr id="12" name="Google Shape;128;p3">
            <a:extLst>
              <a:ext uri="{FF2B5EF4-FFF2-40B4-BE49-F238E27FC236}">
                <a16:creationId xmlns:a16="http://schemas.microsoft.com/office/drawing/2014/main" id="{22DFB6BA-EF29-2B9D-D14A-6B1BEE1AFB52}"/>
              </a:ext>
            </a:extLst>
          </p:cNvPr>
          <p:cNvCxnSpPr/>
          <p:nvPr/>
        </p:nvCxnSpPr>
        <p:spPr>
          <a:xfrm>
            <a:off x="8139566" y="3976888"/>
            <a:ext cx="118872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" name="Google Shape;129;p3">
            <a:extLst>
              <a:ext uri="{FF2B5EF4-FFF2-40B4-BE49-F238E27FC236}">
                <a16:creationId xmlns:a16="http://schemas.microsoft.com/office/drawing/2014/main" id="{2BBAF29D-853E-FF74-D335-BB2700C782E8}"/>
              </a:ext>
            </a:extLst>
          </p:cNvPr>
          <p:cNvSpPr txBox="1"/>
          <p:nvPr/>
        </p:nvSpPr>
        <p:spPr>
          <a:xfrm>
            <a:off x="9511166" y="3792222"/>
            <a:ext cx="12573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Interaction </a:t>
            </a:r>
            <a:endParaRPr/>
          </a:p>
        </p:txBody>
      </p:sp>
      <p:sp>
        <p:nvSpPr>
          <p:cNvPr id="14" name="Google Shape;130;p3">
            <a:extLst>
              <a:ext uri="{FF2B5EF4-FFF2-40B4-BE49-F238E27FC236}">
                <a16:creationId xmlns:a16="http://schemas.microsoft.com/office/drawing/2014/main" id="{2DFF2702-E22A-5AA4-A2F8-8409C6EC3F99}"/>
              </a:ext>
            </a:extLst>
          </p:cNvPr>
          <p:cNvSpPr txBox="1"/>
          <p:nvPr/>
        </p:nvSpPr>
        <p:spPr>
          <a:xfrm>
            <a:off x="1811429" y="5721112"/>
            <a:ext cx="856914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Which nodes in this network will be impacted if node 2 changes?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What if the arrow from 8 to 7 was a two-way arrow instead?  </a:t>
            </a: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802FA-5A66-5D0B-1CC8-6FD56454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55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F7C3C-3538-F0BF-3C98-F1479D30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36" y="1624154"/>
            <a:ext cx="2868151" cy="75256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Adaptation </a:t>
            </a:r>
            <a:br>
              <a:rPr lang="en-US" b="1" dirty="0"/>
            </a:br>
            <a:r>
              <a:rPr lang="en-US" b="1" dirty="0"/>
              <a:t>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28779-09EC-B608-8BC6-E4E4DB335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948" y="2681898"/>
            <a:ext cx="3855672" cy="367445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dirty="0"/>
              <a:t>Prepares people for hazards associated with climate change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Protects people or helps them adjust/recover 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Does not stop climate change nor slow it down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Increases adaptive capacity and, thus, resilience 			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802FA-5A66-5D0B-1CC8-6FD56454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 descr="An aerial view of a flooded town with an overlay of text saying &quot;Examples: Adaptation to Climate Change&quot; with the following listed beneath: Relocate homes to higher ground; Move to a cooler city; Develop a disaster plan; Plant heat-tolerant crops; Purchase flood or fire insurance; Plant living shorelines">
            <a:extLst>
              <a:ext uri="{FF2B5EF4-FFF2-40B4-BE49-F238E27FC236}">
                <a16:creationId xmlns:a16="http://schemas.microsoft.com/office/drawing/2014/main" id="{E9ADD2E2-F19D-E377-8D92-D0E43CE68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6686" y="1156336"/>
            <a:ext cx="8096366" cy="454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53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73BBE33-B533-4661-8A6A-6BD8D05EB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9F7C3C-3538-F0BF-3C98-F1479D30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2" y="83285"/>
            <a:ext cx="3821311" cy="130578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Urban Infrastructure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183457-15ED-D3F3-8765-F465B411C878}"/>
              </a:ext>
            </a:extLst>
          </p:cNvPr>
          <p:cNvSpPr txBox="1"/>
          <p:nvPr/>
        </p:nvSpPr>
        <p:spPr>
          <a:xfrm>
            <a:off x="267145" y="1472359"/>
            <a:ext cx="338488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Comprises built or engineered systems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 the context of this lesson, is designed to protect from flooding, storms, droughts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Usually includes hard structures, but ideally includes green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sz="1800" dirty="0"/>
          </a:p>
          <a:p>
            <a:pPr algn="ctr"/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Photos</a:t>
            </a:r>
            <a:r>
              <a:rPr lang="en-US" dirty="0"/>
              <a:t>: Wikimedia unless otherwise indicated</a:t>
            </a:r>
          </a:p>
        </p:txBody>
      </p:sp>
      <p:pic>
        <p:nvPicPr>
          <p:cNvPr id="12" name="Picture 11" descr="A concrete pond that stores urban run-off water; a bird flies over the pond in the foreground and a person walks around the perimeter of the pond in the background&#10;&#10;Description automatically generated">
            <a:extLst>
              <a:ext uri="{FF2B5EF4-FFF2-40B4-BE49-F238E27FC236}">
                <a16:creationId xmlns:a16="http://schemas.microsoft.com/office/drawing/2014/main" id="{C0E359A8-6334-15A8-7436-A5DD8EB05E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8996" y="-11945"/>
            <a:ext cx="3522815" cy="2249659"/>
          </a:xfrm>
          <a:prstGeom prst="rect">
            <a:avLst/>
          </a:prstGeom>
        </p:spPr>
      </p:pic>
      <p:pic>
        <p:nvPicPr>
          <p:cNvPr id="8" name="Picture 7" descr="A water dam with a dam and trees&#10;&#10;Description automatically generated with medium confidence">
            <a:extLst>
              <a:ext uri="{FF2B5EF4-FFF2-40B4-BE49-F238E27FC236}">
                <a16:creationId xmlns:a16="http://schemas.microsoft.com/office/drawing/2014/main" id="{28E65357-F492-31E3-9AA2-A3CF8E2B3E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8997" y="2302749"/>
            <a:ext cx="3522814" cy="2252501"/>
          </a:xfrm>
          <a:prstGeom prst="rect">
            <a:avLst/>
          </a:prstGeom>
        </p:spPr>
      </p:pic>
      <p:pic>
        <p:nvPicPr>
          <p:cNvPr id="17" name="Picture 16" descr="A beach with rocks and benches&#10;&#10;Description automatically generated with medium confidence">
            <a:extLst>
              <a:ext uri="{FF2B5EF4-FFF2-40B4-BE49-F238E27FC236}">
                <a16:creationId xmlns:a16="http://schemas.microsoft.com/office/drawing/2014/main" id="{44577054-288C-9EFD-1049-E5A5EB5A23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7"/>
          <a:stretch/>
        </p:blipFill>
        <p:spPr>
          <a:xfrm>
            <a:off x="3958996" y="4672049"/>
            <a:ext cx="3499873" cy="21859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0AF3883-FC29-4AD6-6A04-8076EF9AFD8F}"/>
              </a:ext>
            </a:extLst>
          </p:cNvPr>
          <p:cNvSpPr txBox="1"/>
          <p:nvPr/>
        </p:nvSpPr>
        <p:spPr>
          <a:xfrm>
            <a:off x="5609749" y="4629576"/>
            <a:ext cx="1849120" cy="323165"/>
          </a:xfrm>
          <a:prstGeom prst="rect">
            <a:avLst/>
          </a:prstGeom>
          <a:solidFill>
            <a:schemeClr val="bg1">
              <a:alpha val="51089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Credit: David Stanley</a:t>
            </a:r>
          </a:p>
        </p:txBody>
      </p:sp>
      <p:pic>
        <p:nvPicPr>
          <p:cNvPr id="10" name="Picture 9" descr="A beach with rocks and grass&#10;&#10;Description automatically generated">
            <a:extLst>
              <a:ext uri="{FF2B5EF4-FFF2-40B4-BE49-F238E27FC236}">
                <a16:creationId xmlns:a16="http://schemas.microsoft.com/office/drawing/2014/main" id="{D2F689CE-C688-1548-5A98-09DB419888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7998" y="0"/>
            <a:ext cx="4614002" cy="334873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2135903-51C0-606D-4878-05DF42730031}"/>
              </a:ext>
            </a:extLst>
          </p:cNvPr>
          <p:cNvSpPr txBox="1"/>
          <p:nvPr/>
        </p:nvSpPr>
        <p:spPr>
          <a:xfrm>
            <a:off x="10339831" y="2990547"/>
            <a:ext cx="1849120" cy="323165"/>
          </a:xfrm>
          <a:prstGeom prst="rect">
            <a:avLst/>
          </a:prstGeom>
          <a:solidFill>
            <a:schemeClr val="bg1">
              <a:alpha val="37261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Credit: Delaware.gov</a:t>
            </a:r>
          </a:p>
        </p:txBody>
      </p:sp>
      <p:pic>
        <p:nvPicPr>
          <p:cNvPr id="16" name="Picture 15" descr="A pond with flowers and trees along the sidewalk&#10;&#10;Description automatically generated with medium confidence">
            <a:extLst>
              <a:ext uri="{FF2B5EF4-FFF2-40B4-BE49-F238E27FC236}">
                <a16:creationId xmlns:a16="http://schemas.microsoft.com/office/drawing/2014/main" id="{902FE287-FE00-63B9-730D-E7F2882D1B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949" y="3428999"/>
            <a:ext cx="4614002" cy="34289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802FA-5A66-5D0B-1CC8-6FD56454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0880" y="6356350"/>
            <a:ext cx="5029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56227B3-BD4B-B146-9DD9-5D91D71F00EA}" type="slidenum">
              <a:rPr lang="en-US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802FA-5A66-5D0B-1CC8-6FD56454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Google Shape;187;p10">
            <a:extLst>
              <a:ext uri="{FF2B5EF4-FFF2-40B4-BE49-F238E27FC236}">
                <a16:creationId xmlns:a16="http://schemas.microsoft.com/office/drawing/2014/main" id="{AC6743FF-786A-F537-E254-D75EABABF979}"/>
              </a:ext>
            </a:extLst>
          </p:cNvPr>
          <p:cNvSpPr txBox="1">
            <a:spLocks/>
          </p:cNvSpPr>
          <p:nvPr/>
        </p:nvSpPr>
        <p:spPr>
          <a:xfrm>
            <a:off x="1252816" y="1289830"/>
            <a:ext cx="10100984" cy="16184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dirty="0"/>
              <a:t>Feedback loops are circular processes in which a system’s </a:t>
            </a:r>
            <a:r>
              <a:rPr lang="en-US" u="sng" dirty="0"/>
              <a:t>output</a:t>
            </a:r>
            <a:r>
              <a:rPr lang="en-US" dirty="0"/>
              <a:t> serves as </a:t>
            </a:r>
            <a:r>
              <a:rPr lang="en-US" u="sng" dirty="0"/>
              <a:t>input</a:t>
            </a:r>
            <a:r>
              <a:rPr lang="en-US" dirty="0"/>
              <a:t> to that same system.</a:t>
            </a:r>
            <a:endParaRPr lang="en-US" sz="3200" dirty="0"/>
          </a:p>
          <a:p>
            <a:pPr>
              <a:buClr>
                <a:schemeClr val="dk1"/>
              </a:buClr>
              <a:buSzPts val="2400"/>
            </a:pPr>
            <a:r>
              <a:rPr lang="en-US" dirty="0"/>
              <a:t>Positive feedbacks are reinforcing (not just feedbacks that are good socially!).  </a:t>
            </a:r>
            <a:endParaRPr lang="en-US" sz="3200" dirty="0"/>
          </a:p>
        </p:txBody>
      </p:sp>
      <p:grpSp>
        <p:nvGrpSpPr>
          <p:cNvPr id="7" name="Google Shape;188;p10">
            <a:extLst>
              <a:ext uri="{FF2B5EF4-FFF2-40B4-BE49-F238E27FC236}">
                <a16:creationId xmlns:a16="http://schemas.microsoft.com/office/drawing/2014/main" id="{64478044-1B7E-7427-EF8B-9E4FCE30F033}"/>
              </a:ext>
            </a:extLst>
          </p:cNvPr>
          <p:cNvGrpSpPr/>
          <p:nvPr/>
        </p:nvGrpSpPr>
        <p:grpSpPr>
          <a:xfrm>
            <a:off x="281751" y="3283282"/>
            <a:ext cx="4524433" cy="2219032"/>
            <a:chOff x="5857301" y="592260"/>
            <a:chExt cx="4751610" cy="2219032"/>
          </a:xfrm>
        </p:grpSpPr>
        <p:sp>
          <p:nvSpPr>
            <p:cNvPr id="8" name="Google Shape;189;p10">
              <a:extLst>
                <a:ext uri="{FF2B5EF4-FFF2-40B4-BE49-F238E27FC236}">
                  <a16:creationId xmlns:a16="http://schemas.microsoft.com/office/drawing/2014/main" id="{457245A9-5FC9-6DAA-BB63-A34246ED9544}"/>
                </a:ext>
              </a:extLst>
            </p:cNvPr>
            <p:cNvSpPr txBox="1"/>
            <p:nvPr/>
          </p:nvSpPr>
          <p:spPr>
            <a:xfrm>
              <a:off x="7879769" y="592260"/>
              <a:ext cx="10589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warming </a:t>
              </a:r>
              <a:endParaRPr/>
            </a:p>
          </p:txBody>
        </p:sp>
        <p:sp>
          <p:nvSpPr>
            <p:cNvPr id="9" name="Google Shape;190;p10">
              <a:extLst>
                <a:ext uri="{FF2B5EF4-FFF2-40B4-BE49-F238E27FC236}">
                  <a16:creationId xmlns:a16="http://schemas.microsoft.com/office/drawing/2014/main" id="{1EE1F0BB-FC48-16C5-7138-46353948EAE8}"/>
                </a:ext>
              </a:extLst>
            </p:cNvPr>
            <p:cNvSpPr txBox="1"/>
            <p:nvPr/>
          </p:nvSpPr>
          <p:spPr>
            <a:xfrm>
              <a:off x="7585437" y="1906429"/>
              <a:ext cx="1603167" cy="904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↑ moisture to atmosphere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doesn’t condense &amp; precipitate as easily</a:t>
              </a:r>
              <a:endParaRPr/>
            </a:p>
          </p:txBody>
        </p:sp>
        <p:sp>
          <p:nvSpPr>
            <p:cNvPr id="10" name="Google Shape;191;p10">
              <a:extLst>
                <a:ext uri="{FF2B5EF4-FFF2-40B4-BE49-F238E27FC236}">
                  <a16:creationId xmlns:a16="http://schemas.microsoft.com/office/drawing/2014/main" id="{B93957E4-BDF3-6DB6-A8DB-48D85A231F96}"/>
                </a:ext>
              </a:extLst>
            </p:cNvPr>
            <p:cNvSpPr txBox="1"/>
            <p:nvPr/>
          </p:nvSpPr>
          <p:spPr>
            <a:xfrm>
              <a:off x="5857301" y="1334820"/>
              <a:ext cx="2289389" cy="5410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↑ evaporation</a:t>
              </a:r>
              <a:endParaRPr dirty="0"/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from on earth</a:t>
              </a:r>
              <a:endParaRPr dirty="0"/>
            </a:p>
          </p:txBody>
        </p:sp>
        <p:sp>
          <p:nvSpPr>
            <p:cNvPr id="11" name="Google Shape;192;p10">
              <a:extLst>
                <a:ext uri="{FF2B5EF4-FFF2-40B4-BE49-F238E27FC236}">
                  <a16:creationId xmlns:a16="http://schemas.microsoft.com/office/drawing/2014/main" id="{C1AB430A-C48E-30FA-5926-69A72117C532}"/>
                </a:ext>
              </a:extLst>
            </p:cNvPr>
            <p:cNvSpPr txBox="1"/>
            <p:nvPr/>
          </p:nvSpPr>
          <p:spPr>
            <a:xfrm>
              <a:off x="8791553" y="1168973"/>
              <a:ext cx="1817358" cy="7570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vapor absorbs</a:t>
              </a:r>
              <a:endParaRPr dirty="0"/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heat radiating </a:t>
              </a:r>
              <a:endParaRPr dirty="0"/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from </a:t>
              </a:r>
              <a:r>
                <a:rPr lang="en-US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</a:t>
              </a: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earth</a:t>
              </a:r>
              <a:endParaRPr dirty="0"/>
            </a:p>
          </p:txBody>
        </p:sp>
        <p:sp>
          <p:nvSpPr>
            <p:cNvPr id="12" name="Google Shape;193;p10">
              <a:extLst>
                <a:ext uri="{FF2B5EF4-FFF2-40B4-BE49-F238E27FC236}">
                  <a16:creationId xmlns:a16="http://schemas.microsoft.com/office/drawing/2014/main" id="{032C4086-3DE4-1389-273F-F67D771BFC9C}"/>
                </a:ext>
              </a:extLst>
            </p:cNvPr>
            <p:cNvSpPr/>
            <p:nvPr/>
          </p:nvSpPr>
          <p:spPr>
            <a:xfrm rot="-2958579">
              <a:off x="7206149" y="890550"/>
              <a:ext cx="876362" cy="500175"/>
            </a:xfrm>
            <a:prstGeom prst="arc">
              <a:avLst>
                <a:gd name="adj1" fmla="val 12408853"/>
                <a:gd name="adj2" fmla="val 20628648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stealth" w="med" len="med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94;p10">
              <a:extLst>
                <a:ext uri="{FF2B5EF4-FFF2-40B4-BE49-F238E27FC236}">
                  <a16:creationId xmlns:a16="http://schemas.microsoft.com/office/drawing/2014/main" id="{FF6CD183-56A5-FFC5-0225-94F739B54CD3}"/>
                </a:ext>
              </a:extLst>
            </p:cNvPr>
            <p:cNvSpPr/>
            <p:nvPr/>
          </p:nvSpPr>
          <p:spPr>
            <a:xfrm rot="-8565354">
              <a:off x="6965061" y="1768630"/>
              <a:ext cx="978924" cy="500175"/>
            </a:xfrm>
            <a:prstGeom prst="arc">
              <a:avLst>
                <a:gd name="adj1" fmla="val 12408853"/>
                <a:gd name="adj2" fmla="val 20628648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stealth" w="med" len="med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95;p10">
              <a:extLst>
                <a:ext uri="{FF2B5EF4-FFF2-40B4-BE49-F238E27FC236}">
                  <a16:creationId xmlns:a16="http://schemas.microsoft.com/office/drawing/2014/main" id="{9E030B2F-0BC2-FEA3-92A0-3DF1A291DEF6}"/>
                </a:ext>
              </a:extLst>
            </p:cNvPr>
            <p:cNvSpPr/>
            <p:nvPr/>
          </p:nvSpPr>
          <p:spPr>
            <a:xfrm rot="7173521">
              <a:off x="8965505" y="1880933"/>
              <a:ext cx="876362" cy="500175"/>
            </a:xfrm>
            <a:prstGeom prst="arc">
              <a:avLst>
                <a:gd name="adj1" fmla="val 12408853"/>
                <a:gd name="adj2" fmla="val 20628648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stealth" w="med" len="med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96;p10">
              <a:extLst>
                <a:ext uri="{FF2B5EF4-FFF2-40B4-BE49-F238E27FC236}">
                  <a16:creationId xmlns:a16="http://schemas.microsoft.com/office/drawing/2014/main" id="{FBEA60A1-0D54-1074-1ECC-61FD05040A1C}"/>
                </a:ext>
              </a:extLst>
            </p:cNvPr>
            <p:cNvSpPr/>
            <p:nvPr/>
          </p:nvSpPr>
          <p:spPr>
            <a:xfrm rot="1574910">
              <a:off x="8750424" y="814523"/>
              <a:ext cx="876362" cy="500175"/>
            </a:xfrm>
            <a:prstGeom prst="arc">
              <a:avLst>
                <a:gd name="adj1" fmla="val 12408853"/>
                <a:gd name="adj2" fmla="val 20628648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stealth" w="med" len="med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97;p10">
            <a:extLst>
              <a:ext uri="{FF2B5EF4-FFF2-40B4-BE49-F238E27FC236}">
                <a16:creationId xmlns:a16="http://schemas.microsoft.com/office/drawing/2014/main" id="{A61C4F6A-F090-19D7-E32D-3DDFF967EE8D}"/>
              </a:ext>
            </a:extLst>
          </p:cNvPr>
          <p:cNvGrpSpPr/>
          <p:nvPr/>
        </p:nvGrpSpPr>
        <p:grpSpPr>
          <a:xfrm>
            <a:off x="5870270" y="2827841"/>
            <a:ext cx="6039978" cy="2937047"/>
            <a:chOff x="5384261" y="592260"/>
            <a:chExt cx="6039978" cy="2937047"/>
          </a:xfrm>
        </p:grpSpPr>
        <p:sp>
          <p:nvSpPr>
            <p:cNvPr id="17" name="Google Shape;198;p10">
              <a:extLst>
                <a:ext uri="{FF2B5EF4-FFF2-40B4-BE49-F238E27FC236}">
                  <a16:creationId xmlns:a16="http://schemas.microsoft.com/office/drawing/2014/main" id="{D6C8EEB6-08E8-FBCE-EA2E-069F7170C16B}"/>
                </a:ext>
              </a:extLst>
            </p:cNvPr>
            <p:cNvSpPr txBox="1"/>
            <p:nvPr/>
          </p:nvSpPr>
          <p:spPr>
            <a:xfrm>
              <a:off x="7879769" y="592260"/>
              <a:ext cx="10589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warming </a:t>
              </a:r>
              <a:endParaRPr/>
            </a:p>
          </p:txBody>
        </p:sp>
        <p:sp>
          <p:nvSpPr>
            <p:cNvPr id="18" name="Google Shape;199;p10">
              <a:extLst>
                <a:ext uri="{FF2B5EF4-FFF2-40B4-BE49-F238E27FC236}">
                  <a16:creationId xmlns:a16="http://schemas.microsoft.com/office/drawing/2014/main" id="{C9FE07E9-DE2A-CB93-58E8-2F0A11BFBA8B}"/>
                </a:ext>
              </a:extLst>
            </p:cNvPr>
            <p:cNvSpPr txBox="1"/>
            <p:nvPr/>
          </p:nvSpPr>
          <p:spPr>
            <a:xfrm>
              <a:off x="7202773" y="2766662"/>
              <a:ext cx="2251948" cy="7626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ocean warms more</a:t>
              </a:r>
              <a:endParaRPr dirty="0"/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and</a:t>
              </a:r>
              <a:endParaRPr dirty="0"/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rgbClr val="663300"/>
                  </a:solidFill>
                  <a:latin typeface="Calibri"/>
                  <a:ea typeface="Calibri"/>
                  <a:cs typeface="Calibri"/>
                  <a:sym typeface="Calibri"/>
                </a:rPr>
                <a:t>soil absorbs heat</a:t>
              </a:r>
              <a:endParaRPr dirty="0"/>
            </a:p>
          </p:txBody>
        </p:sp>
        <p:sp>
          <p:nvSpPr>
            <p:cNvPr id="19" name="Google Shape;200;p10">
              <a:extLst>
                <a:ext uri="{FF2B5EF4-FFF2-40B4-BE49-F238E27FC236}">
                  <a16:creationId xmlns:a16="http://schemas.microsoft.com/office/drawing/2014/main" id="{18A6A97B-9169-8A6F-01AF-77C5D2AFA4BE}"/>
                </a:ext>
              </a:extLst>
            </p:cNvPr>
            <p:cNvSpPr txBox="1"/>
            <p:nvPr/>
          </p:nvSpPr>
          <p:spPr>
            <a:xfrm>
              <a:off x="5384261" y="1366338"/>
              <a:ext cx="2289389" cy="12058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ocean warms, sea ice melts &amp; shrinks </a:t>
              </a:r>
              <a:endParaRPr dirty="0"/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and</a:t>
              </a:r>
              <a:endParaRPr dirty="0"/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rgbClr val="663300"/>
                  </a:solidFill>
                  <a:latin typeface="Calibri"/>
                  <a:ea typeface="Calibri"/>
                  <a:cs typeface="Calibri"/>
                  <a:sym typeface="Calibri"/>
                </a:rPr>
                <a:t>permafrost melts exposing dark soil</a:t>
              </a:r>
              <a:endParaRPr dirty="0"/>
            </a:p>
          </p:txBody>
        </p:sp>
        <p:sp>
          <p:nvSpPr>
            <p:cNvPr id="20" name="Google Shape;201;p10">
              <a:extLst>
                <a:ext uri="{FF2B5EF4-FFF2-40B4-BE49-F238E27FC236}">
                  <a16:creationId xmlns:a16="http://schemas.microsoft.com/office/drawing/2014/main" id="{B211C746-75B8-6963-961E-4B12C75AA2FE}"/>
                </a:ext>
              </a:extLst>
            </p:cNvPr>
            <p:cNvSpPr txBox="1"/>
            <p:nvPr/>
          </p:nvSpPr>
          <p:spPr>
            <a:xfrm>
              <a:off x="8824873" y="1424975"/>
              <a:ext cx="2599366" cy="7626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more sea ice melting</a:t>
              </a:r>
              <a:endParaRPr/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and</a:t>
              </a:r>
              <a:endParaRPr/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663300"/>
                  </a:solidFill>
                  <a:latin typeface="Calibri"/>
                  <a:ea typeface="Calibri"/>
                  <a:cs typeface="Calibri"/>
                  <a:sym typeface="Calibri"/>
                </a:rPr>
                <a:t>more permafrost melting </a:t>
              </a:r>
              <a:endParaRPr/>
            </a:p>
          </p:txBody>
        </p:sp>
        <p:sp>
          <p:nvSpPr>
            <p:cNvPr id="21" name="Google Shape;202;p10">
              <a:extLst>
                <a:ext uri="{FF2B5EF4-FFF2-40B4-BE49-F238E27FC236}">
                  <a16:creationId xmlns:a16="http://schemas.microsoft.com/office/drawing/2014/main" id="{4CF6C8AD-5423-226E-6AD5-1B93EDD112F2}"/>
                </a:ext>
              </a:extLst>
            </p:cNvPr>
            <p:cNvSpPr/>
            <p:nvPr/>
          </p:nvSpPr>
          <p:spPr>
            <a:xfrm rot="-1917077">
              <a:off x="6601809" y="1011265"/>
              <a:ext cx="1388662" cy="500175"/>
            </a:xfrm>
            <a:prstGeom prst="arc">
              <a:avLst>
                <a:gd name="adj1" fmla="val 12408853"/>
                <a:gd name="adj2" fmla="val 20628648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stealth" w="med" len="med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03;p10">
              <a:extLst>
                <a:ext uri="{FF2B5EF4-FFF2-40B4-BE49-F238E27FC236}">
                  <a16:creationId xmlns:a16="http://schemas.microsoft.com/office/drawing/2014/main" id="{CBF419B6-5D1E-6337-77F3-3F66F73AAE5A}"/>
                </a:ext>
              </a:extLst>
            </p:cNvPr>
            <p:cNvSpPr/>
            <p:nvPr/>
          </p:nvSpPr>
          <p:spPr>
            <a:xfrm rot="-9591394">
              <a:off x="6394073" y="2366140"/>
              <a:ext cx="1092994" cy="590588"/>
            </a:xfrm>
            <a:prstGeom prst="arc">
              <a:avLst>
                <a:gd name="adj1" fmla="val 12408853"/>
                <a:gd name="adj2" fmla="val 20628648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stealth" w="med" len="med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04;p10">
              <a:extLst>
                <a:ext uri="{FF2B5EF4-FFF2-40B4-BE49-F238E27FC236}">
                  <a16:creationId xmlns:a16="http://schemas.microsoft.com/office/drawing/2014/main" id="{AAB6DBD4-8999-D899-EDA6-B1E65DE8F3F4}"/>
                </a:ext>
              </a:extLst>
            </p:cNvPr>
            <p:cNvSpPr/>
            <p:nvPr/>
          </p:nvSpPr>
          <p:spPr>
            <a:xfrm rot="7173521">
              <a:off x="8939119" y="2320492"/>
              <a:ext cx="1207681" cy="500175"/>
            </a:xfrm>
            <a:prstGeom prst="arc">
              <a:avLst>
                <a:gd name="adj1" fmla="val 12408853"/>
                <a:gd name="adj2" fmla="val 20628648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stealth" w="med" len="med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05;p10">
              <a:extLst>
                <a:ext uri="{FF2B5EF4-FFF2-40B4-BE49-F238E27FC236}">
                  <a16:creationId xmlns:a16="http://schemas.microsoft.com/office/drawing/2014/main" id="{2B8BF962-8F77-FE9C-9412-FE16F967A057}"/>
                </a:ext>
              </a:extLst>
            </p:cNvPr>
            <p:cNvSpPr/>
            <p:nvPr/>
          </p:nvSpPr>
          <p:spPr>
            <a:xfrm rot="1574910">
              <a:off x="8577555" y="934601"/>
              <a:ext cx="1359131" cy="500175"/>
            </a:xfrm>
            <a:prstGeom prst="arc">
              <a:avLst>
                <a:gd name="adj1" fmla="val 12408853"/>
                <a:gd name="adj2" fmla="val 20628648"/>
              </a:avLst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stealth" w="med" len="med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DA0735A-2AF2-5F4E-67E0-7042BF20D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6810" y="294259"/>
            <a:ext cx="4298440" cy="1281113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Feedback Loops</a:t>
            </a:r>
          </a:p>
        </p:txBody>
      </p:sp>
    </p:spTree>
    <p:extLst>
      <p:ext uri="{BB962C8B-B14F-4D97-AF65-F5344CB8AC3E}">
        <p14:creationId xmlns:p14="http://schemas.microsoft.com/office/powerpoint/2010/main" val="2058837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802FA-5A66-5D0B-1CC8-6FD56454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7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D401CC6-6A5D-0540-FC4F-EDEC2756B10E}"/>
              </a:ext>
            </a:extLst>
          </p:cNvPr>
          <p:cNvSpPr txBox="1">
            <a:spLocks/>
          </p:cNvSpPr>
          <p:nvPr/>
        </p:nvSpPr>
        <p:spPr>
          <a:xfrm>
            <a:off x="669221" y="1513779"/>
            <a:ext cx="10515600" cy="14944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202122"/>
                </a:solidFill>
                <a:latin typeface="Calibri     "/>
              </a:rPr>
              <a:t>It is a system or set of rules to facilitate collective action.</a:t>
            </a:r>
          </a:p>
          <a:p>
            <a:r>
              <a:rPr lang="en-US" sz="2400" dirty="0">
                <a:solidFill>
                  <a:srgbClr val="202122"/>
                </a:solidFill>
                <a:latin typeface="Calibri     "/>
              </a:rPr>
              <a:t>It can occur in a political, social, economic, business, environmental or other context </a:t>
            </a:r>
          </a:p>
          <a:p>
            <a:r>
              <a:rPr lang="en-US" sz="2400" dirty="0">
                <a:solidFill>
                  <a:srgbClr val="202122"/>
                </a:solidFill>
                <a:latin typeface="Calibri     "/>
              </a:rPr>
              <a:t>In the study of S-E systems, it is a used as a framework for analysis, typically of institutions within which actors and rules play out.    </a:t>
            </a:r>
          </a:p>
          <a:p>
            <a:endParaRPr lang="en-US" sz="2400" dirty="0">
              <a:solidFill>
                <a:srgbClr val="202122"/>
              </a:solidFill>
              <a:latin typeface="Calibri     "/>
            </a:endParaRPr>
          </a:p>
          <a:p>
            <a:endParaRPr lang="en-US" sz="2400" dirty="0">
              <a:solidFill>
                <a:srgbClr val="202122"/>
              </a:solidFill>
              <a:latin typeface="Calibri     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AEA8E72-D935-6AEB-8F48-DE7D93CCD0B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56227B3-BD4B-B146-9DD9-5D91D71F00E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 descr="A group of people sitting in a meeting&#10;&#10;Description automatically generated">
            <a:extLst>
              <a:ext uri="{FF2B5EF4-FFF2-40B4-BE49-F238E27FC236}">
                <a16:creationId xmlns:a16="http://schemas.microsoft.com/office/drawing/2014/main" id="{C79D679A-8E4E-68F4-4E94-7312E42853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638" y="3831536"/>
            <a:ext cx="3870960" cy="24315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C07EBA-B331-F491-00DE-1FB710985225}"/>
              </a:ext>
            </a:extLst>
          </p:cNvPr>
          <p:cNvSpPr txBox="1"/>
          <p:nvPr/>
        </p:nvSpPr>
        <p:spPr>
          <a:xfrm>
            <a:off x="3113553" y="6001435"/>
            <a:ext cx="890045" cy="26161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Adobe Stock</a:t>
            </a:r>
          </a:p>
        </p:txBody>
      </p:sp>
      <p:pic>
        <p:nvPicPr>
          <p:cNvPr id="11" name="Picture 10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2DC8E22A-00D4-9247-A86C-D1C8C7E0B7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8402" y="3831536"/>
            <a:ext cx="3867912" cy="24132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B7EECE-EBF4-68BF-6B77-5A258FD1BFAA}"/>
              </a:ext>
            </a:extLst>
          </p:cNvPr>
          <p:cNvSpPr txBox="1"/>
          <p:nvPr/>
        </p:nvSpPr>
        <p:spPr>
          <a:xfrm>
            <a:off x="11157155" y="5983169"/>
            <a:ext cx="899159" cy="261610"/>
          </a:xfrm>
          <a:prstGeom prst="rect">
            <a:avLst/>
          </a:prstGeom>
          <a:solidFill>
            <a:schemeClr val="bg1">
              <a:lumMod val="95000"/>
              <a:alpha val="59648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Shutterstock</a:t>
            </a:r>
          </a:p>
        </p:txBody>
      </p:sp>
      <p:pic>
        <p:nvPicPr>
          <p:cNvPr id="15" name="Picture 14" descr="A group of officials sitting around a table during a meeting &#10;&#10;Description automatically generated">
            <a:extLst>
              <a:ext uri="{FF2B5EF4-FFF2-40B4-BE49-F238E27FC236}">
                <a16:creationId xmlns:a16="http://schemas.microsoft.com/office/drawing/2014/main" id="{7882B946-5F74-5C7E-DC8C-88EE73B7F4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0520" y="3831536"/>
            <a:ext cx="3870960" cy="24315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4B46E0-BE97-14FC-B20C-2EA0E5FE8B73}"/>
              </a:ext>
            </a:extLst>
          </p:cNvPr>
          <p:cNvSpPr txBox="1"/>
          <p:nvPr/>
        </p:nvSpPr>
        <p:spPr>
          <a:xfrm>
            <a:off x="7152641" y="6001435"/>
            <a:ext cx="878839" cy="26161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NOAA.gov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DA8B3D-4EB3-8305-0F3B-413F1F092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441" y="647424"/>
            <a:ext cx="5486400" cy="810570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What Is Governance?</a:t>
            </a:r>
          </a:p>
        </p:txBody>
      </p:sp>
    </p:spTree>
    <p:extLst>
      <p:ext uri="{BB962C8B-B14F-4D97-AF65-F5344CB8AC3E}">
        <p14:creationId xmlns:p14="http://schemas.microsoft.com/office/powerpoint/2010/main" val="1136640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802FA-5A66-5D0B-1CC8-6FD56454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5E9A4BE-A2CF-33B1-5545-AEE92F399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4223" y="501608"/>
            <a:ext cx="5561300" cy="693046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Types of Governance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DAA97A-FF99-F63F-CF1C-B917F2A06208}"/>
              </a:ext>
            </a:extLst>
          </p:cNvPr>
          <p:cNvGrpSpPr/>
          <p:nvPr/>
        </p:nvGrpSpPr>
        <p:grpSpPr>
          <a:xfrm>
            <a:off x="6397020" y="1167709"/>
            <a:ext cx="5561300" cy="3769571"/>
            <a:chOff x="6014720" y="3143604"/>
            <a:chExt cx="5561300" cy="376957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F49966-F73E-49D6-E56C-1DADBAECE9E8}"/>
                </a:ext>
              </a:extLst>
            </p:cNvPr>
            <p:cNvSpPr txBox="1"/>
            <p:nvPr/>
          </p:nvSpPr>
          <p:spPr>
            <a:xfrm>
              <a:off x="8159556" y="3143604"/>
              <a:ext cx="12747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Informal</a:t>
              </a: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475EA667-9A25-12A3-BBF7-21508D1FC3C0}"/>
                </a:ext>
              </a:extLst>
            </p:cNvPr>
            <p:cNvSpPr txBox="1">
              <a:spLocks/>
            </p:cNvSpPr>
            <p:nvPr/>
          </p:nvSpPr>
          <p:spPr>
            <a:xfrm>
              <a:off x="6014720" y="3538302"/>
              <a:ext cx="5561300" cy="78849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>
                  <a:solidFill>
                    <a:schemeClr val="accent6"/>
                  </a:solidFill>
                  <a:latin typeface="Calibri     "/>
                </a:rPr>
                <a:t>norms, practices, and informal agreements that dictate management and decisions </a:t>
              </a:r>
            </a:p>
            <a:p>
              <a:pPr marL="0" indent="0" algn="ctr">
                <a:buNone/>
              </a:pPr>
              <a:endParaRPr lang="en-US" sz="900" dirty="0">
                <a:solidFill>
                  <a:schemeClr val="accent6"/>
                </a:solidFill>
                <a:latin typeface="Calibri     "/>
              </a:endParaRPr>
            </a:p>
            <a:p>
              <a:pPr lvl="1">
                <a:spcBef>
                  <a:spcPts val="0"/>
                </a:spcBef>
              </a:pPr>
              <a:r>
                <a:rPr lang="en-US" dirty="0">
                  <a:latin typeface="Calibri     "/>
                </a:rPr>
                <a:t>usually emerges from groups </a:t>
              </a:r>
            </a:p>
            <a:p>
              <a:pPr lvl="1">
                <a:spcBef>
                  <a:spcPts val="0"/>
                </a:spcBef>
              </a:pPr>
              <a:r>
                <a:rPr lang="en-US" dirty="0">
                  <a:latin typeface="Calibri     "/>
                </a:rPr>
                <a:t>informal “enforcement” (e.g., shame)</a:t>
              </a:r>
            </a:p>
            <a:p>
              <a:pPr algn="ctr"/>
              <a:endParaRPr lang="en-US" sz="2400" dirty="0">
                <a:solidFill>
                  <a:srgbClr val="92D050"/>
                </a:solidFill>
                <a:latin typeface="Calibri     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ACDFE9-4272-D655-4889-DAD2A221DF4E}"/>
                </a:ext>
              </a:extLst>
            </p:cNvPr>
            <p:cNvSpPr txBox="1"/>
            <p:nvPr/>
          </p:nvSpPr>
          <p:spPr>
            <a:xfrm>
              <a:off x="6961997" y="5343515"/>
              <a:ext cx="455727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/>
                <a:t>Typically, involves non-state actors: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/>
                <a:t>Civil society groups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/>
                <a:t>NGOs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/>
                <a:t>Media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C40F31-BBBB-545D-08B6-56225FA36258}"/>
              </a:ext>
            </a:extLst>
          </p:cNvPr>
          <p:cNvGrpSpPr/>
          <p:nvPr/>
        </p:nvGrpSpPr>
        <p:grpSpPr>
          <a:xfrm>
            <a:off x="591018" y="1188793"/>
            <a:ext cx="4825332" cy="3780261"/>
            <a:chOff x="1107171" y="3163816"/>
            <a:chExt cx="4825332" cy="3780261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FCF76485-CBD5-82A6-17D1-71A18E751D41}"/>
                </a:ext>
              </a:extLst>
            </p:cNvPr>
            <p:cNvSpPr txBox="1">
              <a:spLocks/>
            </p:cNvSpPr>
            <p:nvPr/>
          </p:nvSpPr>
          <p:spPr>
            <a:xfrm>
              <a:off x="1107171" y="3532689"/>
              <a:ext cx="4825332" cy="108142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2400" dirty="0">
                  <a:solidFill>
                    <a:schemeClr val="accent6"/>
                  </a:solidFill>
                  <a:latin typeface="Calibri     "/>
                </a:rPr>
                <a:t>laws, rules, and policies that dictate management and decisions</a:t>
              </a:r>
              <a:br>
                <a:rPr lang="en-US" sz="2400" dirty="0">
                  <a:solidFill>
                    <a:schemeClr val="accent6"/>
                  </a:solidFill>
                  <a:latin typeface="Calibri     "/>
                </a:rPr>
              </a:br>
              <a:endParaRPr lang="en-US" sz="900" dirty="0">
                <a:solidFill>
                  <a:schemeClr val="accent6"/>
                </a:solidFill>
                <a:latin typeface="Calibri     "/>
              </a:endParaRPr>
            </a:p>
            <a:p>
              <a:pPr marL="0" indent="0" algn="ctr">
                <a:spcBef>
                  <a:spcPts val="0"/>
                </a:spcBef>
                <a:buNone/>
              </a:pPr>
              <a:endParaRPr lang="en-US" sz="900" dirty="0">
                <a:solidFill>
                  <a:schemeClr val="accent6"/>
                </a:solidFill>
                <a:latin typeface="Calibri     "/>
              </a:endParaRPr>
            </a:p>
            <a:p>
              <a:pPr algn="ctr">
                <a:spcBef>
                  <a:spcPts val="0"/>
                </a:spcBef>
              </a:pPr>
              <a:r>
                <a:rPr lang="en-US" sz="2400" dirty="0">
                  <a:solidFill>
                    <a:srgbClr val="202122"/>
                  </a:solidFill>
                  <a:latin typeface="Calibri     "/>
                </a:rPr>
                <a:t>usually set by “institutions” </a:t>
              </a:r>
            </a:p>
            <a:p>
              <a:pPr algn="ctr">
                <a:spcBef>
                  <a:spcPts val="0"/>
                </a:spcBef>
              </a:pPr>
              <a:r>
                <a:rPr lang="en-US" sz="2400" dirty="0">
                  <a:solidFill>
                    <a:srgbClr val="202122"/>
                  </a:solidFill>
                  <a:latin typeface="Calibri     "/>
                </a:rPr>
                <a:t>usually, some enforcement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A09A29-76B9-02BA-1BB6-5CAC3E225AE0}"/>
                </a:ext>
              </a:extLst>
            </p:cNvPr>
            <p:cNvSpPr txBox="1"/>
            <p:nvPr/>
          </p:nvSpPr>
          <p:spPr>
            <a:xfrm>
              <a:off x="2915515" y="3163816"/>
              <a:ext cx="10737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Formal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13DAEB-5CB8-83A8-4C4A-1718C186503B}"/>
                </a:ext>
              </a:extLst>
            </p:cNvPr>
            <p:cNvSpPr txBox="1"/>
            <p:nvPr/>
          </p:nvSpPr>
          <p:spPr>
            <a:xfrm>
              <a:off x="1217857" y="5374417"/>
              <a:ext cx="405367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indent="0">
                <a:buNone/>
              </a:pPr>
              <a:r>
                <a:rPr lang="en-US" sz="2400" i="1" dirty="0">
                  <a:solidFill>
                    <a:srgbClr val="202122"/>
                  </a:solidFill>
                  <a:latin typeface="Calibri     "/>
                </a:rPr>
                <a:t>Typically, involves state actors: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202122"/>
                  </a:solidFill>
                  <a:latin typeface="Calibri     "/>
                </a:rPr>
                <a:t>Government representatives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202122"/>
                  </a:solidFill>
                  <a:latin typeface="Calibri     "/>
                </a:rPr>
                <a:t>Court officials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202122"/>
                  </a:solidFill>
                  <a:latin typeface="Calibri     "/>
                </a:rPr>
                <a:t>Police</a:t>
              </a:r>
              <a:endParaRPr lang="en-US" sz="2400" dirty="0"/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79D1289-A429-DD26-4BE1-66C4A8B64FAF}"/>
              </a:ext>
            </a:extLst>
          </p:cNvPr>
          <p:cNvCxnSpPr/>
          <p:nvPr/>
        </p:nvCxnSpPr>
        <p:spPr>
          <a:xfrm>
            <a:off x="4843840" y="3718064"/>
            <a:ext cx="2393705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E1BCAE0-4FC9-41A2-D1D3-EBAE3CFA3B38}"/>
              </a:ext>
            </a:extLst>
          </p:cNvPr>
          <p:cNvSpPr txBox="1"/>
          <p:nvPr/>
        </p:nvSpPr>
        <p:spPr>
          <a:xfrm>
            <a:off x="5398601" y="3722559"/>
            <a:ext cx="12506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businesses,</a:t>
            </a:r>
          </a:p>
          <a:p>
            <a:pPr algn="ctr"/>
            <a:r>
              <a:rPr lang="en-US" dirty="0"/>
              <a:t>markets,</a:t>
            </a:r>
          </a:p>
          <a:p>
            <a:pPr algn="ctr"/>
            <a:r>
              <a:rPr lang="en-US" dirty="0"/>
              <a:t>etc.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194F31-A2AD-2953-B2D1-7E3E531E8D39}"/>
              </a:ext>
            </a:extLst>
          </p:cNvPr>
          <p:cNvSpPr txBox="1"/>
          <p:nvPr/>
        </p:nvSpPr>
        <p:spPr>
          <a:xfrm>
            <a:off x="9349740" y="6596390"/>
            <a:ext cx="12649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Shutterstock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DC6B95-AA28-F407-B988-FE86BCA8828C}"/>
              </a:ext>
            </a:extLst>
          </p:cNvPr>
          <p:cNvSpPr txBox="1"/>
          <p:nvPr/>
        </p:nvSpPr>
        <p:spPr>
          <a:xfrm>
            <a:off x="3177015" y="6614180"/>
            <a:ext cx="9483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Adobe Stock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E43D827-02E0-DA57-4531-C9CE760C0648}"/>
              </a:ext>
            </a:extLst>
          </p:cNvPr>
          <p:cNvSpPr/>
          <p:nvPr/>
        </p:nvSpPr>
        <p:spPr>
          <a:xfrm>
            <a:off x="2042612" y="4436465"/>
            <a:ext cx="3217167" cy="2102447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AD8AC90-0AE1-121F-853D-46B213852810}"/>
              </a:ext>
            </a:extLst>
          </p:cNvPr>
          <p:cNvSpPr/>
          <p:nvPr/>
        </p:nvSpPr>
        <p:spPr>
          <a:xfrm>
            <a:off x="8273129" y="4436165"/>
            <a:ext cx="3217167" cy="2102447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26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4B5C9E55-8CC9-CF4C-B691-15340858FEDB}" vid="{4542E460-D031-B24F-BD7E-3C1452E0CA2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6319</TotalTime>
  <Words>936</Words>
  <Application>Microsoft Macintosh PowerPoint</Application>
  <PresentationFormat>Widescreen</PresentationFormat>
  <Paragraphs>127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   </vt:lpstr>
      <vt:lpstr>Calibri     </vt:lpstr>
      <vt:lpstr>Calibri Light</vt:lpstr>
      <vt:lpstr>Calibri Light    </vt:lpstr>
      <vt:lpstr>Office Theme</vt:lpstr>
      <vt:lpstr>Cascading Effects in Complex Systems Part 3: Socio-Environmental </vt:lpstr>
      <vt:lpstr>Climate Change-Enabled Cascade in the North Pacific  </vt:lpstr>
      <vt:lpstr>Cascading Effects</vt:lpstr>
      <vt:lpstr>Cascades Represented as Networks </vt:lpstr>
      <vt:lpstr>Adaptation  Planning</vt:lpstr>
      <vt:lpstr>Urban Infrastructure</vt:lpstr>
      <vt:lpstr>Feedback Loops</vt:lpstr>
      <vt:lpstr>What Is Governance?</vt:lpstr>
      <vt:lpstr>Types of Governance</vt:lpstr>
      <vt:lpstr>Systems Map</vt:lpstr>
      <vt:lpstr>Narratives &amp; Assignment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Cascading Effects in Complex Systems Part 3: Socio-Environmental</dc:title>
  <dc:creator>Margaret A. Palmer</dc:creator>
  <cp:lastModifiedBy>Alaina Gallagher</cp:lastModifiedBy>
  <cp:revision>12</cp:revision>
  <dcterms:created xsi:type="dcterms:W3CDTF">2023-10-06T19:42:14Z</dcterms:created>
  <dcterms:modified xsi:type="dcterms:W3CDTF">2023-10-24T19:47:40Z</dcterms:modified>
</cp:coreProperties>
</file>