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1"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iDjHo25e4tuYlWptfU/Aj+1S6m9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82492"/>
  </p:normalViewPr>
  <p:slideViewPr>
    <p:cSldViewPr snapToGrid="0">
      <p:cViewPr varScale="1">
        <p:scale>
          <a:sx n="85" d="100"/>
          <a:sy n="85" d="100"/>
        </p:scale>
        <p:origin x="140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a:t>
            </a:r>
            <a:r>
              <a:rPr lang="en-US" dirty="0"/>
              <a:t>: Observe how a small minority of people, described here as “agents of change,” may act as a critical mass that effectively nudges a social system into a tipping point that results in a new norm for group behavior. It might be engaging for learners to briefly think back on normative behaviors from the past and see how social change has made those behaviors unacceptable. For example, glamorous cigarette smoking and the “three martini lunch” are relics of a past mid-century American culture. Trophy hunting for exotic animals, such as the African safaris taken by elites from Europe and the United States, is another example of past norms that have become unacceptable, or at least rare, due to social evolution coupled with changes in policy. One day soon, burning fossil fuels may entail a similar stigma and social risk to the user.       </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i="0" dirty="0"/>
              <a:t> So much of the resistance to move past the fossil fuel regime is based on fossil fuels’ spectacular affordability, convenience, and energy density. But how can changemakers flip the script on the wonder of fossil fuels to communicate their multilevel problems (including but not limited to climate change)? Now that the regime has manifested steep downsides, the benefits of shifting to a renewable energy regime become much more apparent and appealing. Part of the social and psychological challenge for changemakers is to communicate that the normative culture of fossil fuel overuse is an aberration or stark counter-norm that will be viewed by future generations with a range of negative emotions—long-term thinking.  </a:t>
            </a:r>
            <a:endParaRPr sz="1400"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i="0" dirty="0"/>
              <a:t>Learners may enjoy quickly running through examples of these enabling conditions in action. Ask for volunteers to contribute examples for each one. </a:t>
            </a:r>
            <a:endParaRPr sz="1400" dirty="0"/>
          </a:p>
        </p:txBody>
      </p:sp>
      <p:sp>
        <p:nvSpPr>
          <p:cNvPr id="120" name="Google Shape;1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i="0" dirty="0"/>
              <a:t>While sociology and psychology are important aspects of any socio-environmental solution, learners should remember that monetary investment, brainpower, and aggressive policy change fostered by courageous politicians are also essential components to make difficult but necessary changes. What college majors outside of environmental science need to contribute to behavioral cascades? </a:t>
            </a:r>
            <a:endParaRPr sz="1400" dirty="0"/>
          </a:p>
        </p:txBody>
      </p:sp>
      <p:sp>
        <p:nvSpPr>
          <p:cNvPr id="133" name="Google Shape;13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i="0" dirty="0"/>
              <a:t>The SESYNC explainer on classical vs. behavioral economics may resonate with this lesson. It can be accessed here: https://</a:t>
            </a:r>
            <a:r>
              <a:rPr lang="en-US" sz="1400" i="0" dirty="0" err="1"/>
              <a:t>www.sesync.org</a:t>
            </a:r>
            <a:r>
              <a:rPr lang="en-US" sz="1400" i="0" dirty="0"/>
              <a:t>/resources/classical-versus-behavioral-economics-environmental-applications</a:t>
            </a:r>
            <a:endParaRPr sz="1400" dirty="0"/>
          </a:p>
        </p:txBody>
      </p:sp>
      <p:sp>
        <p:nvSpPr>
          <p:cNvPr id="146" name="Google Shape;14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8577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sa/2.0/deed.en"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25335"/>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1" y="4661467"/>
            <a:ext cx="3263901" cy="221751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2"/>
              <a:ext cx="3815986" cy="2675934"/>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2" name="Google Shape;102;p1"/>
          <p:cNvSpPr txBox="1"/>
          <p:nvPr/>
        </p:nvSpPr>
        <p:spPr>
          <a:xfrm>
            <a:off x="6297312" y="5878598"/>
            <a:ext cx="4749522"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u="none" strike="noStrike" cap="none" dirty="0">
                <a:solidFill>
                  <a:srgbClr val="000000"/>
                </a:solidFill>
                <a:latin typeface="Arial"/>
                <a:ea typeface="Arial"/>
                <a:cs typeface="Arial"/>
                <a:sym typeface="Arial"/>
              </a:rPr>
              <a:t>Figure 1 from </a:t>
            </a:r>
            <a:r>
              <a:rPr lang="en-US" sz="1400" b="0" u="none" strike="noStrike" cap="none" dirty="0" err="1">
                <a:solidFill>
                  <a:srgbClr val="000000"/>
                </a:solidFill>
                <a:latin typeface="Arial"/>
                <a:ea typeface="Arial"/>
                <a:cs typeface="Arial"/>
                <a:sym typeface="Arial"/>
              </a:rPr>
              <a:t>Lenton</a:t>
            </a:r>
            <a:r>
              <a:rPr lang="en-US" sz="1400" b="0" u="none" strike="noStrike" cap="none" dirty="0">
                <a:solidFill>
                  <a:srgbClr val="000000"/>
                </a:solidFill>
                <a:latin typeface="Arial"/>
                <a:ea typeface="Arial"/>
                <a:cs typeface="Arial"/>
                <a:sym typeface="Arial"/>
              </a:rPr>
              <a:t> et al. (202</a:t>
            </a:r>
            <a:r>
              <a:rPr lang="en-US" dirty="0"/>
              <a:t>2</a:t>
            </a:r>
            <a:r>
              <a:rPr lang="en-US" sz="1400" b="0" u="none" strike="noStrike" cap="none" dirty="0">
                <a:solidFill>
                  <a:srgbClr val="000000"/>
                </a:solidFill>
                <a:latin typeface="Arial"/>
                <a:ea typeface="Arial"/>
                <a:cs typeface="Arial"/>
                <a:sym typeface="Arial"/>
              </a:rPr>
              <a:t>) theorizes how agents of change with a particular intent (here, achieving greater sustainability) can affect tipping points in collective societal behavior.</a:t>
            </a:r>
            <a:endParaRPr dirty="0"/>
          </a:p>
        </p:txBody>
      </p:sp>
      <p:pic>
        <p:nvPicPr>
          <p:cNvPr id="103" name="Google Shape;103;p1"/>
          <p:cNvPicPr preferRelativeResize="0"/>
          <p:nvPr/>
        </p:nvPicPr>
        <p:blipFill rotWithShape="1">
          <a:blip r:embed="rId4">
            <a:alphaModFix/>
          </a:blip>
          <a:srcRect l="19257" b="8121"/>
          <a:stretch/>
        </p:blipFill>
        <p:spPr>
          <a:xfrm>
            <a:off x="5315507" y="830328"/>
            <a:ext cx="6713132" cy="5054010"/>
          </a:xfrm>
          <a:prstGeom prst="rect">
            <a:avLst/>
          </a:prstGeom>
          <a:noFill/>
          <a:ln w="22225" cap="flat" cmpd="sng">
            <a:noFill/>
            <a:prstDash val="solid"/>
            <a:round/>
            <a:headEnd type="none" w="sm" len="sm"/>
            <a:tailEnd type="none" w="sm" len="sm"/>
          </a:ln>
        </p:spPr>
      </p:pic>
      <p:sp>
        <p:nvSpPr>
          <p:cNvPr id="90" name="Google Shape;90;p1"/>
          <p:cNvSpPr txBox="1">
            <a:spLocks noGrp="1"/>
          </p:cNvSpPr>
          <p:nvPr>
            <p:ph type="ctrTitle"/>
          </p:nvPr>
        </p:nvSpPr>
        <p:spPr>
          <a:xfrm>
            <a:off x="163362" y="1994140"/>
            <a:ext cx="4989090" cy="317332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66666"/>
              <a:buFont typeface="Calibri"/>
              <a:buNone/>
            </a:pPr>
            <a:br>
              <a:rPr lang="en-US" b="1" dirty="0"/>
            </a:br>
            <a:r>
              <a:rPr lang="en-US" b="1" dirty="0"/>
              <a:t>Cascades of Social Behavior </a:t>
            </a:r>
            <a:br>
              <a:rPr lang="en-US" b="1" dirty="0"/>
            </a:br>
            <a:r>
              <a:rPr lang="en-US" b="1" dirty="0"/>
              <a:t>in S-E Systems</a:t>
            </a:r>
            <a:r>
              <a:rPr lang="en-US" dirty="0"/>
              <a:t> </a:t>
            </a:r>
            <a:r>
              <a:rPr lang="en-US" sz="4000" b="1" dirty="0">
                <a:solidFill>
                  <a:srgbClr val="76923C"/>
                </a:solidFill>
                <a:latin typeface="Arial"/>
                <a:ea typeface="Arial"/>
                <a:cs typeface="Arial"/>
                <a:sym typeface="Arial"/>
              </a:rPr>
              <a:t> </a:t>
            </a:r>
            <a:br>
              <a:rPr lang="en-US" sz="4000" b="1" dirty="0">
                <a:solidFill>
                  <a:srgbClr val="000000"/>
                </a:solidFill>
                <a:latin typeface="Arial"/>
                <a:ea typeface="Arial"/>
                <a:cs typeface="Arial"/>
                <a:sym typeface="Arial"/>
              </a:rPr>
            </a:br>
            <a:endParaRPr sz="4000" dirty="0"/>
          </a:p>
        </p:txBody>
      </p:sp>
      <p:grpSp>
        <p:nvGrpSpPr>
          <p:cNvPr id="91" name="Google Shape;91;p1"/>
          <p:cNvGrpSpPr/>
          <p:nvPr/>
        </p:nvGrpSpPr>
        <p:grpSpPr>
          <a:xfrm flipH="1">
            <a:off x="9619988" y="-1"/>
            <a:ext cx="2571705" cy="2279737"/>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3575414" y="559130"/>
            <a:ext cx="6717384"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Overview of Behavioral Cascades</a:t>
            </a:r>
            <a:endParaRPr sz="2900" dirty="0"/>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3" name="Google Shape;113;p2"/>
          <p:cNvSpPr txBox="1"/>
          <p:nvPr/>
        </p:nvSpPr>
        <p:spPr>
          <a:xfrm>
            <a:off x="4430163" y="1016872"/>
            <a:ext cx="574570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from </a:t>
            </a:r>
            <a:r>
              <a:rPr lang="en-US" sz="1400" b="0" i="0" u="none" strike="noStrike" cap="none" dirty="0" err="1">
                <a:solidFill>
                  <a:srgbClr val="000000"/>
                </a:solidFill>
                <a:latin typeface="Arial"/>
                <a:ea typeface="Arial"/>
                <a:cs typeface="Arial"/>
                <a:sym typeface="Arial"/>
              </a:rPr>
              <a:t>Lenton</a:t>
            </a:r>
            <a:r>
              <a:rPr lang="en-US" sz="1400" b="0" i="0" u="none" strike="noStrike" cap="none" dirty="0">
                <a:solidFill>
                  <a:srgbClr val="000000"/>
                </a:solidFill>
                <a:latin typeface="Arial"/>
                <a:ea typeface="Arial"/>
                <a:cs typeface="Arial"/>
                <a:sym typeface="Arial"/>
              </a:rPr>
              <a:t> et al. (2022); https://</a:t>
            </a:r>
            <a:r>
              <a:rPr lang="en-US" sz="1400" b="0" i="0" u="none" strike="noStrike" cap="none" dirty="0" err="1">
                <a:solidFill>
                  <a:srgbClr val="000000"/>
                </a:solidFill>
                <a:latin typeface="Arial"/>
                <a:ea typeface="Arial"/>
                <a:cs typeface="Arial"/>
                <a:sym typeface="Arial"/>
              </a:rPr>
              <a:t>doi.org</a:t>
            </a:r>
            <a:r>
              <a:rPr lang="en-US" sz="1400" b="0" i="0" u="none" strike="noStrike" cap="none" dirty="0">
                <a:solidFill>
                  <a:srgbClr val="000000"/>
                </a:solidFill>
                <a:latin typeface="Arial"/>
                <a:ea typeface="Arial"/>
                <a:cs typeface="Arial"/>
                <a:sym typeface="Arial"/>
              </a:rPr>
              <a:t>/10.1017/sus.2021.30</a:t>
            </a:r>
            <a:endParaRPr sz="1400" b="0" i="0" u="none" strike="noStrike" cap="none" dirty="0">
              <a:solidFill>
                <a:srgbClr val="000000"/>
              </a:solidFill>
              <a:latin typeface="Arial"/>
              <a:ea typeface="Arial"/>
              <a:cs typeface="Arial"/>
              <a:sym typeface="Arial"/>
            </a:endParaRPr>
          </a:p>
        </p:txBody>
      </p:sp>
      <p:sp>
        <p:nvSpPr>
          <p:cNvPr id="114" name="Google Shape;114;p2"/>
          <p:cNvSpPr txBox="1"/>
          <p:nvPr/>
        </p:nvSpPr>
        <p:spPr>
          <a:xfrm>
            <a:off x="313396" y="1549519"/>
            <a:ext cx="6416017" cy="4801274"/>
          </a:xfrm>
          <a:prstGeom prst="rect">
            <a:avLst/>
          </a:prstGeom>
          <a:noFill/>
          <a:ln>
            <a:noFill/>
          </a:ln>
        </p:spPr>
        <p:txBody>
          <a:bodyPr spcFirstLastPara="1" wrap="square" lIns="91425" tIns="45700" rIns="91425" bIns="45700" anchor="t" anchorCtr="0">
            <a:spAutoFit/>
          </a:bodyPr>
          <a:lstStyle/>
          <a:p>
            <a:pPr marL="0" marR="0" lvl="4"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How do we approach a </a:t>
            </a:r>
            <a:r>
              <a:rPr lang="en-US" sz="1800" b="1" i="0" u="none" strike="noStrike" cap="none" dirty="0">
                <a:solidFill>
                  <a:srgbClr val="000000"/>
                </a:solidFill>
                <a:latin typeface="Arial"/>
                <a:ea typeface="Arial"/>
                <a:cs typeface="Arial"/>
                <a:sym typeface="Arial"/>
              </a:rPr>
              <a:t>wicked problem </a:t>
            </a:r>
            <a:r>
              <a:rPr lang="en-US" sz="1800" b="0" i="0" u="none" strike="noStrike" cap="none" dirty="0">
                <a:solidFill>
                  <a:srgbClr val="000000"/>
                </a:solidFill>
                <a:latin typeface="Arial"/>
                <a:ea typeface="Arial"/>
                <a:cs typeface="Arial"/>
                <a:sym typeface="Arial"/>
              </a:rPr>
              <a:t>like climate change without feeling </a:t>
            </a:r>
            <a:r>
              <a:rPr lang="en-US" sz="1800" b="1" i="0" u="none" strike="noStrike" cap="none" dirty="0">
                <a:solidFill>
                  <a:srgbClr val="000000"/>
                </a:solidFill>
                <a:latin typeface="Arial"/>
                <a:ea typeface="Arial"/>
                <a:cs typeface="Arial"/>
                <a:sym typeface="Arial"/>
              </a:rPr>
              <a:t>paralyzed</a:t>
            </a:r>
            <a:r>
              <a:rPr lang="en-US" sz="1800" b="0" i="0" u="none" strike="noStrike" cap="none" dirty="0">
                <a:solidFill>
                  <a:srgbClr val="000000"/>
                </a:solidFill>
                <a:latin typeface="Arial"/>
                <a:ea typeface="Arial"/>
                <a:cs typeface="Arial"/>
                <a:sym typeface="Arial"/>
              </a:rPr>
              <a:t> by its inherent socio-environmental complexity?</a:t>
            </a:r>
            <a:endParaRPr dirty="0"/>
          </a:p>
          <a:p>
            <a:pPr marL="0" marR="0" lvl="4"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285750" marR="0" lvl="8" indent="-285750" algn="l" rtl="0">
              <a:lnSpc>
                <a:spcPct val="100000"/>
              </a:lnSpc>
              <a:spcBef>
                <a:spcPts val="0"/>
              </a:spcBef>
              <a:spcAft>
                <a:spcPts val="0"/>
              </a:spcAft>
              <a:buFont typeface="Arial" panose="020B0604020202020204" pitchFamily="34" charset="0"/>
              <a:buChar char="•"/>
            </a:pPr>
            <a:r>
              <a:rPr lang="en-US" sz="1800" b="0" i="0" u="none" strike="noStrike" cap="none" dirty="0">
                <a:solidFill>
                  <a:srgbClr val="000000"/>
                </a:solidFill>
                <a:latin typeface="Arial"/>
                <a:ea typeface="Arial"/>
                <a:cs typeface="Arial"/>
                <a:sym typeface="Arial"/>
              </a:rPr>
              <a:t>Enable a </a:t>
            </a:r>
            <a:r>
              <a:rPr lang="en-US" sz="1800" b="1" i="0" u="none" strike="noStrike" cap="none" dirty="0">
                <a:solidFill>
                  <a:srgbClr val="000000"/>
                </a:solidFill>
                <a:latin typeface="Arial"/>
                <a:ea typeface="Arial"/>
                <a:cs typeface="Arial"/>
                <a:sym typeface="Arial"/>
              </a:rPr>
              <a:t>critical mass </a:t>
            </a:r>
            <a:r>
              <a:rPr lang="en-US" sz="1800" b="0" i="0" u="none" strike="noStrike" cap="none" dirty="0">
                <a:solidFill>
                  <a:srgbClr val="000000"/>
                </a:solidFill>
                <a:latin typeface="Arial"/>
                <a:ea typeface="Arial"/>
                <a:cs typeface="Arial"/>
                <a:sym typeface="Arial"/>
              </a:rPr>
              <a:t>of trendsetters, which may be a small minority (~2%) of the population.</a:t>
            </a:r>
            <a:endParaRPr dirty="0"/>
          </a:p>
          <a:p>
            <a:pPr marL="0" marR="0" lvl="8"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285750" marR="0" lvl="8" indent="-285750" algn="l" rtl="0">
              <a:lnSpc>
                <a:spcPct val="100000"/>
              </a:lnSpc>
              <a:spcBef>
                <a:spcPts val="0"/>
              </a:spcBef>
              <a:spcAft>
                <a:spcPts val="0"/>
              </a:spcAft>
              <a:buFont typeface="Arial" panose="020B0604020202020204" pitchFamily="34" charset="0"/>
              <a:buChar char="•"/>
            </a:pPr>
            <a:r>
              <a:rPr lang="en-US" sz="1800" b="1" i="0" u="none" strike="noStrike" cap="none" dirty="0">
                <a:solidFill>
                  <a:srgbClr val="000000"/>
                </a:solidFill>
                <a:latin typeface="Arial"/>
                <a:ea typeface="Arial"/>
                <a:cs typeface="Arial"/>
                <a:sym typeface="Arial"/>
              </a:rPr>
              <a:t>Reduce the complexity </a:t>
            </a:r>
            <a:r>
              <a:rPr lang="en-US" sz="1800" b="0" i="0" u="none" strike="noStrike" cap="none" dirty="0">
                <a:solidFill>
                  <a:srgbClr val="000000"/>
                </a:solidFill>
                <a:latin typeface="Arial"/>
                <a:ea typeface="Arial"/>
                <a:cs typeface="Arial"/>
                <a:sym typeface="Arial"/>
              </a:rPr>
              <a:t>of the big problem into clear arenas in which the critical mass may take action:</a:t>
            </a:r>
            <a:endParaRPr dirty="0"/>
          </a:p>
          <a:p>
            <a:pPr marL="914400" marR="0" lvl="8" indent="-279400" algn="l" rtl="0">
              <a:lnSpc>
                <a:spcPct val="100000"/>
              </a:lnSpc>
              <a:spcBef>
                <a:spcPts val="0"/>
              </a:spcBef>
              <a:spcAft>
                <a:spcPts val="0"/>
              </a:spcAft>
              <a:buClr>
                <a:srgbClr val="000000"/>
              </a:buClr>
              <a:buSzPts val="1800"/>
              <a:buFont typeface="Arial"/>
              <a:buChar char="•"/>
            </a:pPr>
            <a:r>
              <a:rPr lang="en-US" sz="1800" dirty="0"/>
              <a:t>T</a:t>
            </a:r>
            <a:r>
              <a:rPr lang="en-US" sz="1800" b="0" i="0" u="none" strike="noStrike" cap="none" dirty="0">
                <a:solidFill>
                  <a:srgbClr val="000000"/>
                </a:solidFill>
                <a:latin typeface="Arial"/>
                <a:ea typeface="Arial"/>
                <a:cs typeface="Arial"/>
                <a:sym typeface="Arial"/>
              </a:rPr>
              <a:t>ransportation</a:t>
            </a:r>
            <a:endParaRPr dirty="0"/>
          </a:p>
          <a:p>
            <a:pPr marL="914400" marR="0" lvl="8" indent="-279400" algn="l" rtl="0">
              <a:lnSpc>
                <a:spcPct val="100000"/>
              </a:lnSpc>
              <a:spcBef>
                <a:spcPts val="0"/>
              </a:spcBef>
              <a:spcAft>
                <a:spcPts val="0"/>
              </a:spcAft>
              <a:buClr>
                <a:srgbClr val="000000"/>
              </a:buClr>
              <a:buSzPts val="1800"/>
              <a:buFont typeface="Arial"/>
              <a:buChar char="•"/>
            </a:pPr>
            <a:r>
              <a:rPr lang="en-US" sz="1800" dirty="0"/>
              <a:t>F</a:t>
            </a:r>
            <a:r>
              <a:rPr lang="en-US" sz="1800" b="0" i="0" u="none" strike="noStrike" cap="none" dirty="0">
                <a:solidFill>
                  <a:srgbClr val="000000"/>
                </a:solidFill>
                <a:latin typeface="Arial"/>
                <a:ea typeface="Arial"/>
                <a:cs typeface="Arial"/>
                <a:sym typeface="Arial"/>
              </a:rPr>
              <a:t>ood production and consumption</a:t>
            </a:r>
            <a:endParaRPr dirty="0"/>
          </a:p>
          <a:p>
            <a:pPr marL="914400" marR="0" lvl="8" indent="-279400" algn="l" rtl="0">
              <a:lnSpc>
                <a:spcPct val="100000"/>
              </a:lnSpc>
              <a:spcBef>
                <a:spcPts val="0"/>
              </a:spcBef>
              <a:spcAft>
                <a:spcPts val="0"/>
              </a:spcAft>
              <a:buClr>
                <a:srgbClr val="000000"/>
              </a:buClr>
              <a:buSzPts val="1800"/>
              <a:buFont typeface="Arial"/>
              <a:buChar char="•"/>
            </a:pPr>
            <a:r>
              <a:rPr lang="en-US" sz="1800" dirty="0"/>
              <a:t>E</a:t>
            </a:r>
            <a:r>
              <a:rPr lang="en-US" sz="1800" b="0" i="0" u="none" strike="noStrike" cap="none" dirty="0">
                <a:solidFill>
                  <a:srgbClr val="000000"/>
                </a:solidFill>
                <a:latin typeface="Arial"/>
                <a:ea typeface="Arial"/>
                <a:cs typeface="Arial"/>
                <a:sym typeface="Arial"/>
              </a:rPr>
              <a:t>lectricity generation.</a:t>
            </a:r>
            <a:endParaRPr dirty="0"/>
          </a:p>
          <a:p>
            <a:pPr marL="285750" marR="0" lvl="8" indent="-17145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8"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Note: Reducing complexity should not result in “silos” or artificial divisions among issues when there may be inter-sector synergies, such as the food-energy-water nexus, that work to resolve multiple problems at once.</a:t>
            </a:r>
            <a:r>
              <a:rPr lang="en-US" sz="1400" b="0" i="0" u="none" strike="noStrike" cap="none" dirty="0">
                <a:solidFill>
                  <a:srgbClr val="000000"/>
                </a:solidFill>
                <a:latin typeface="Arial"/>
                <a:ea typeface="Arial"/>
                <a:cs typeface="Arial"/>
                <a:sym typeface="Arial"/>
              </a:rPr>
              <a:t> </a:t>
            </a:r>
            <a:endParaRPr dirty="0"/>
          </a:p>
        </p:txBody>
      </p:sp>
      <p:pic>
        <p:nvPicPr>
          <p:cNvPr id="115" name="Google Shape;115;p2"/>
          <p:cNvPicPr preferRelativeResize="0"/>
          <p:nvPr/>
        </p:nvPicPr>
        <p:blipFill rotWithShape="1">
          <a:blip r:embed="rId4">
            <a:alphaModFix/>
          </a:blip>
          <a:srcRect/>
          <a:stretch/>
        </p:blipFill>
        <p:spPr>
          <a:xfrm>
            <a:off x="6934106" y="1845502"/>
            <a:ext cx="4944498" cy="3269423"/>
          </a:xfrm>
          <a:prstGeom prst="rect">
            <a:avLst/>
          </a:prstGeom>
          <a:noFill/>
          <a:ln>
            <a:noFill/>
          </a:ln>
        </p:spPr>
      </p:pic>
      <p:sp>
        <p:nvSpPr>
          <p:cNvPr id="116" name="Google Shape;116;p2"/>
          <p:cNvSpPr txBox="1"/>
          <p:nvPr/>
        </p:nvSpPr>
        <p:spPr>
          <a:xfrm>
            <a:off x="6884611" y="5258584"/>
            <a:ext cx="504348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The familiar frustration of being stuck in a traffic jam may be a useful socio-psychological starting point for implementing public transportation and </a:t>
            </a:r>
            <a:r>
              <a:rPr lang="en-US" sz="1400" b="0" i="1" u="none" strike="noStrike" cap="none" dirty="0" err="1">
                <a:solidFill>
                  <a:srgbClr val="000000"/>
                </a:solidFill>
                <a:latin typeface="Arial"/>
                <a:ea typeface="Arial"/>
                <a:cs typeface="Arial"/>
                <a:sym typeface="Arial"/>
              </a:rPr>
              <a:t>microtransportation</a:t>
            </a:r>
            <a:r>
              <a:rPr lang="en-US" sz="1400" b="0" i="1" u="none" strike="noStrike" cap="none" dirty="0">
                <a:solidFill>
                  <a:srgbClr val="000000"/>
                </a:solidFill>
                <a:latin typeface="Arial"/>
                <a:ea typeface="Arial"/>
                <a:cs typeface="Arial"/>
                <a:sym typeface="Arial"/>
              </a:rPr>
              <a:t> systems. </a:t>
            </a:r>
            <a:br>
              <a:rPr lang="en-US" sz="1400" b="0" i="1" u="none" strike="noStrike" cap="none" dirty="0">
                <a:solidFill>
                  <a:srgbClr val="000000"/>
                </a:solidFill>
                <a:latin typeface="Arial"/>
                <a:ea typeface="Arial"/>
                <a:cs typeface="Arial"/>
                <a:sym typeface="Arial"/>
              </a:rPr>
            </a:br>
            <a:r>
              <a:rPr lang="en-US" sz="1400" b="0" i="1" u="none" strike="noStrike" cap="none" dirty="0">
                <a:solidFill>
                  <a:srgbClr val="000000"/>
                </a:solidFill>
                <a:latin typeface="Arial"/>
                <a:ea typeface="Arial"/>
                <a:cs typeface="Arial"/>
                <a:sym typeface="Arial"/>
              </a:rPr>
              <a:t>Photo is public domain via Wikimedia Commons.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4274080" y="515891"/>
            <a:ext cx="4824650" cy="48446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Enabling Conditions</a:t>
            </a:r>
            <a:endParaRPr sz="2900" dirty="0"/>
          </a:p>
        </p:txBody>
      </p:sp>
      <p:sp>
        <p:nvSpPr>
          <p:cNvPr id="123" name="Google Shape;12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4" name="Google Shape;124;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5" name="Google Shape;125;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6" name="Google Shape;126;p17"/>
          <p:cNvSpPr txBox="1"/>
          <p:nvPr/>
        </p:nvSpPr>
        <p:spPr>
          <a:xfrm>
            <a:off x="406785" y="1738272"/>
            <a:ext cx="6822689" cy="4154984"/>
          </a:xfrm>
          <a:prstGeom prst="rect">
            <a:avLst/>
          </a:prstGeom>
          <a:noFill/>
          <a:ln>
            <a:noFill/>
          </a:ln>
        </p:spPr>
        <p:txBody>
          <a:bodyPr spcFirstLastPara="1" wrap="square" lIns="91425" tIns="45700" rIns="91425" bIns="45700" anchor="t" anchorCtr="0">
            <a:spAutoFit/>
          </a:bodyPr>
          <a:lstStyle/>
          <a:p>
            <a:pPr marL="0" marR="0" lvl="8" indent="0" algn="l"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Identify </a:t>
            </a:r>
            <a:r>
              <a:rPr lang="en-US" sz="2400" b="1" i="0" u="none" strike="noStrike" cap="none" dirty="0">
                <a:solidFill>
                  <a:srgbClr val="000000"/>
                </a:solidFill>
                <a:latin typeface="Arial"/>
                <a:ea typeface="Arial"/>
                <a:cs typeface="Arial"/>
                <a:sym typeface="Arial"/>
              </a:rPr>
              <a:t>enabling conditions</a:t>
            </a:r>
            <a:r>
              <a:rPr lang="en-US" sz="2400" b="0" i="0" u="none" strike="noStrike" cap="none" dirty="0">
                <a:solidFill>
                  <a:srgbClr val="000000"/>
                </a:solidFill>
                <a:latin typeface="Arial"/>
                <a:ea typeface="Arial"/>
                <a:cs typeface="Arial"/>
                <a:sym typeface="Arial"/>
              </a:rPr>
              <a:t> that allow the critical mass to work effectively among peers:</a:t>
            </a:r>
            <a:endParaRPr dirty="0"/>
          </a:p>
          <a:p>
            <a:pPr marL="0" marR="0" lvl="8"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285750" marR="0" lvl="8" indent="-285750" algn="l" rtl="0">
              <a:lnSpc>
                <a:spcPct val="100000"/>
              </a:lnSpc>
              <a:spcBef>
                <a:spcPts val="0"/>
              </a:spcBef>
              <a:spcAft>
                <a:spcPts val="0"/>
              </a:spcAft>
              <a:buClr>
                <a:srgbClr val="000000"/>
              </a:buClr>
              <a:buSzPts val="2400"/>
              <a:buFont typeface="Courier New"/>
              <a:buChar char="o"/>
            </a:pPr>
            <a:r>
              <a:rPr lang="en-US" sz="2400" dirty="0"/>
              <a:t>T</a:t>
            </a:r>
            <a:r>
              <a:rPr lang="en-US" sz="2400" b="0" i="0" u="none" strike="noStrike" cap="none" dirty="0">
                <a:solidFill>
                  <a:srgbClr val="000000"/>
                </a:solidFill>
                <a:latin typeface="Arial"/>
                <a:ea typeface="Arial"/>
                <a:cs typeface="Arial"/>
                <a:sym typeface="Arial"/>
              </a:rPr>
              <a:t>arget small populations </a:t>
            </a:r>
            <a:endParaRPr dirty="0"/>
          </a:p>
          <a:p>
            <a:pPr marL="285750" marR="0" lvl="8" indent="-285750" algn="l" rtl="0">
              <a:lnSpc>
                <a:spcPct val="100000"/>
              </a:lnSpc>
              <a:spcBef>
                <a:spcPts val="0"/>
              </a:spcBef>
              <a:spcAft>
                <a:spcPts val="0"/>
              </a:spcAft>
              <a:buClr>
                <a:srgbClr val="000000"/>
              </a:buClr>
              <a:buSzPts val="2400"/>
              <a:buFont typeface="Courier New"/>
              <a:buChar char="o"/>
            </a:pPr>
            <a:r>
              <a:rPr lang="en-US" sz="2400" dirty="0"/>
              <a:t>A</a:t>
            </a:r>
            <a:r>
              <a:rPr lang="en-US" sz="2400" b="0" i="0" u="none" strike="noStrike" cap="none" dirty="0">
                <a:solidFill>
                  <a:srgbClr val="000000"/>
                </a:solidFill>
                <a:latin typeface="Arial"/>
                <a:ea typeface="Arial"/>
                <a:cs typeface="Arial"/>
                <a:sym typeface="Arial"/>
              </a:rPr>
              <a:t>lter social network structure </a:t>
            </a:r>
            <a:endParaRPr dirty="0"/>
          </a:p>
          <a:p>
            <a:pPr marL="285750" marR="0" lvl="8" indent="-285750" algn="l" rtl="0">
              <a:lnSpc>
                <a:spcPct val="100000"/>
              </a:lnSpc>
              <a:spcBef>
                <a:spcPts val="0"/>
              </a:spcBef>
              <a:spcAft>
                <a:spcPts val="0"/>
              </a:spcAft>
              <a:buClr>
                <a:srgbClr val="000000"/>
              </a:buClr>
              <a:buSzPts val="2400"/>
              <a:buFont typeface="Courier New"/>
              <a:buChar char="o"/>
            </a:pPr>
            <a:r>
              <a:rPr lang="en-US" sz="2400" dirty="0"/>
              <a:t>P</a:t>
            </a:r>
            <a:r>
              <a:rPr lang="en-US" sz="2400" b="0" i="0" u="none" strike="noStrike" cap="none" dirty="0">
                <a:solidFill>
                  <a:srgbClr val="000000"/>
                </a:solidFill>
                <a:latin typeface="Arial"/>
                <a:ea typeface="Arial"/>
                <a:cs typeface="Arial"/>
                <a:sym typeface="Arial"/>
              </a:rPr>
              <a:t>rovide relevant information </a:t>
            </a:r>
            <a:endParaRPr dirty="0"/>
          </a:p>
          <a:p>
            <a:pPr marL="285750" marR="0" lvl="8" indent="-285750" algn="l" rtl="0">
              <a:lnSpc>
                <a:spcPct val="100000"/>
              </a:lnSpc>
              <a:spcBef>
                <a:spcPts val="0"/>
              </a:spcBef>
              <a:spcAft>
                <a:spcPts val="0"/>
              </a:spcAft>
              <a:buClr>
                <a:srgbClr val="000000"/>
              </a:buClr>
              <a:buSzPts val="2400"/>
              <a:buFont typeface="Courier New"/>
              <a:buChar char="o"/>
            </a:pPr>
            <a:r>
              <a:rPr lang="en-US" sz="2400" dirty="0"/>
              <a:t>Re</a:t>
            </a:r>
            <a:r>
              <a:rPr lang="en-US" sz="2400" b="0" i="0" u="none" strike="noStrike" cap="none" dirty="0">
                <a:solidFill>
                  <a:srgbClr val="000000"/>
                </a:solidFill>
                <a:latin typeface="Arial"/>
                <a:ea typeface="Arial"/>
                <a:cs typeface="Arial"/>
                <a:sym typeface="Arial"/>
              </a:rPr>
              <a:t>duce price </a:t>
            </a:r>
            <a:endParaRPr dirty="0"/>
          </a:p>
          <a:p>
            <a:pPr marL="285750" marR="0" lvl="8" indent="-285750" algn="l" rtl="0">
              <a:lnSpc>
                <a:spcPct val="100000"/>
              </a:lnSpc>
              <a:spcBef>
                <a:spcPts val="0"/>
              </a:spcBef>
              <a:spcAft>
                <a:spcPts val="0"/>
              </a:spcAft>
              <a:buClr>
                <a:srgbClr val="000000"/>
              </a:buClr>
              <a:buSzPts val="2400"/>
              <a:buFont typeface="Courier New"/>
              <a:buChar char="o"/>
            </a:pPr>
            <a:r>
              <a:rPr lang="en-US" sz="2400" dirty="0"/>
              <a:t>I</a:t>
            </a:r>
            <a:r>
              <a:rPr lang="en-US" sz="2400" b="0" i="0" u="none" strike="noStrike" cap="none" dirty="0">
                <a:solidFill>
                  <a:srgbClr val="000000"/>
                </a:solidFill>
                <a:latin typeface="Arial"/>
                <a:ea typeface="Arial"/>
                <a:cs typeface="Arial"/>
                <a:sym typeface="Arial"/>
              </a:rPr>
              <a:t>mprove quality or performance</a:t>
            </a:r>
            <a:endParaRPr dirty="0"/>
          </a:p>
          <a:p>
            <a:pPr marL="285750" marR="0" lvl="8" indent="-285750" algn="l" rtl="0">
              <a:lnSpc>
                <a:spcPct val="100000"/>
              </a:lnSpc>
              <a:spcBef>
                <a:spcPts val="0"/>
              </a:spcBef>
              <a:spcAft>
                <a:spcPts val="0"/>
              </a:spcAft>
              <a:buClr>
                <a:srgbClr val="000000"/>
              </a:buClr>
              <a:buSzPts val="2400"/>
              <a:buFont typeface="Courier New"/>
              <a:buChar char="o"/>
            </a:pPr>
            <a:r>
              <a:rPr lang="en-US" sz="2400" dirty="0"/>
              <a:t>I</a:t>
            </a:r>
            <a:r>
              <a:rPr lang="en-US" sz="2400" b="0" i="0" u="none" strike="noStrike" cap="none" dirty="0">
                <a:solidFill>
                  <a:srgbClr val="000000"/>
                </a:solidFill>
                <a:latin typeface="Arial"/>
                <a:ea typeface="Arial"/>
                <a:cs typeface="Arial"/>
                <a:sym typeface="Arial"/>
              </a:rPr>
              <a:t>ncrease desirability </a:t>
            </a:r>
            <a:endParaRPr dirty="0"/>
          </a:p>
          <a:p>
            <a:pPr marL="285750" marR="0" lvl="8" indent="-285750" algn="l" rtl="0">
              <a:lnSpc>
                <a:spcPct val="100000"/>
              </a:lnSpc>
              <a:spcBef>
                <a:spcPts val="0"/>
              </a:spcBef>
              <a:spcAft>
                <a:spcPts val="0"/>
              </a:spcAft>
              <a:buClr>
                <a:srgbClr val="000000"/>
              </a:buClr>
              <a:buSzPts val="2400"/>
              <a:buFont typeface="Courier New"/>
              <a:buChar char="o"/>
            </a:pPr>
            <a:r>
              <a:rPr lang="en-US" sz="2400" dirty="0"/>
              <a:t>I</a:t>
            </a:r>
            <a:r>
              <a:rPr lang="en-US" sz="2400" b="0" i="0" u="none" strike="noStrike" cap="none" dirty="0">
                <a:solidFill>
                  <a:srgbClr val="000000"/>
                </a:solidFill>
                <a:latin typeface="Arial"/>
                <a:ea typeface="Arial"/>
                <a:cs typeface="Arial"/>
                <a:sym typeface="Arial"/>
              </a:rPr>
              <a:t>ncrease accessibility</a:t>
            </a:r>
            <a:endParaRPr dirty="0"/>
          </a:p>
          <a:p>
            <a:pPr marL="285750" marR="0" lvl="8" indent="-285750" algn="l" rtl="0">
              <a:lnSpc>
                <a:spcPct val="100000"/>
              </a:lnSpc>
              <a:spcBef>
                <a:spcPts val="0"/>
              </a:spcBef>
              <a:spcAft>
                <a:spcPts val="0"/>
              </a:spcAft>
              <a:buClr>
                <a:srgbClr val="000000"/>
              </a:buClr>
              <a:buSzPts val="2400"/>
              <a:buFont typeface="Courier New"/>
              <a:buChar char="o"/>
            </a:pPr>
            <a:r>
              <a:rPr lang="en-US" sz="2400" dirty="0"/>
              <a:t>C</a:t>
            </a:r>
            <a:r>
              <a:rPr lang="en-US" sz="2400" b="0" i="0" u="none" strike="noStrike" cap="none" dirty="0">
                <a:solidFill>
                  <a:srgbClr val="000000"/>
                </a:solidFill>
                <a:latin typeface="Arial"/>
                <a:ea typeface="Arial"/>
                <a:cs typeface="Arial"/>
                <a:sym typeface="Arial"/>
              </a:rPr>
              <a:t>oordinate complementary technologies</a:t>
            </a:r>
            <a:endParaRPr dirty="0"/>
          </a:p>
        </p:txBody>
      </p:sp>
      <p:sp>
        <p:nvSpPr>
          <p:cNvPr id="127" name="Google Shape;127;p17"/>
          <p:cNvSpPr txBox="1"/>
          <p:nvPr/>
        </p:nvSpPr>
        <p:spPr>
          <a:xfrm>
            <a:off x="4236493" y="964744"/>
            <a:ext cx="574570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from </a:t>
            </a:r>
            <a:r>
              <a:rPr lang="en-US" sz="1400" b="0" i="0" u="none" strike="noStrike" cap="none" dirty="0" err="1">
                <a:solidFill>
                  <a:srgbClr val="000000"/>
                </a:solidFill>
                <a:latin typeface="Arial"/>
                <a:ea typeface="Arial"/>
                <a:cs typeface="Arial"/>
                <a:sym typeface="Arial"/>
              </a:rPr>
              <a:t>Lenton</a:t>
            </a:r>
            <a:r>
              <a:rPr lang="en-US" sz="1400" b="0" i="0" u="none" strike="noStrike" cap="none" dirty="0">
                <a:solidFill>
                  <a:srgbClr val="000000"/>
                </a:solidFill>
                <a:latin typeface="Arial"/>
                <a:ea typeface="Arial"/>
                <a:cs typeface="Arial"/>
                <a:sym typeface="Arial"/>
              </a:rPr>
              <a:t> et al. (2022); https://</a:t>
            </a:r>
            <a:r>
              <a:rPr lang="en-US" sz="1400" b="0" i="0" u="none" strike="noStrike" cap="none" dirty="0" err="1">
                <a:solidFill>
                  <a:srgbClr val="000000"/>
                </a:solidFill>
                <a:latin typeface="Arial"/>
                <a:ea typeface="Arial"/>
                <a:cs typeface="Arial"/>
                <a:sym typeface="Arial"/>
              </a:rPr>
              <a:t>doi.org</a:t>
            </a:r>
            <a:r>
              <a:rPr lang="en-US" sz="1400" b="0" i="0" u="none" strike="noStrike" cap="none" dirty="0">
                <a:solidFill>
                  <a:srgbClr val="000000"/>
                </a:solidFill>
                <a:latin typeface="Arial"/>
                <a:ea typeface="Arial"/>
                <a:cs typeface="Arial"/>
                <a:sym typeface="Arial"/>
              </a:rPr>
              <a:t>/10.1017/sus.2021.30</a:t>
            </a:r>
            <a:endParaRPr sz="1400" b="0" i="0" u="none" strike="noStrike" cap="none" dirty="0">
              <a:solidFill>
                <a:srgbClr val="000000"/>
              </a:solidFill>
              <a:latin typeface="Arial"/>
              <a:ea typeface="Arial"/>
              <a:cs typeface="Arial"/>
              <a:sym typeface="Arial"/>
            </a:endParaRPr>
          </a:p>
        </p:txBody>
      </p:sp>
      <p:pic>
        <p:nvPicPr>
          <p:cNvPr id="128" name="Google Shape;128;p17"/>
          <p:cNvPicPr preferRelativeResize="0"/>
          <p:nvPr/>
        </p:nvPicPr>
        <p:blipFill rotWithShape="1">
          <a:blip r:embed="rId4">
            <a:alphaModFix/>
          </a:blip>
          <a:srcRect/>
          <a:stretch/>
        </p:blipFill>
        <p:spPr>
          <a:xfrm rot="5400000">
            <a:off x="7367411" y="1933383"/>
            <a:ext cx="4718675" cy="3700925"/>
          </a:xfrm>
          <a:prstGeom prst="rect">
            <a:avLst/>
          </a:prstGeom>
          <a:noFill/>
          <a:ln>
            <a:noFill/>
          </a:ln>
        </p:spPr>
      </p:pic>
      <p:sp>
        <p:nvSpPr>
          <p:cNvPr id="129" name="Google Shape;129;p17"/>
          <p:cNvSpPr txBox="1"/>
          <p:nvPr/>
        </p:nvSpPr>
        <p:spPr>
          <a:xfrm>
            <a:off x="7442698" y="6156250"/>
            <a:ext cx="4568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Graphic is public domain via Wikimedia Commons.</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4044956" y="456427"/>
            <a:ext cx="5233357"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Reinforcing Mechanisms</a:t>
            </a:r>
            <a:endParaRPr sz="2900" dirty="0"/>
          </a:p>
        </p:txBody>
      </p:sp>
      <p:sp>
        <p:nvSpPr>
          <p:cNvPr id="136" name="Google Shape;1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7" name="Google Shape;137;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8" name="Google Shape;138;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40" name="Google Shape;140;p18"/>
          <p:cNvSpPr txBox="1"/>
          <p:nvPr/>
        </p:nvSpPr>
        <p:spPr>
          <a:xfrm>
            <a:off x="4044955" y="900152"/>
            <a:ext cx="523335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from </a:t>
            </a:r>
            <a:r>
              <a:rPr lang="en-US" sz="1400" b="0" i="0" u="none" strike="noStrike" cap="none" dirty="0" err="1">
                <a:solidFill>
                  <a:srgbClr val="000000"/>
                </a:solidFill>
                <a:latin typeface="Arial"/>
                <a:ea typeface="Arial"/>
                <a:cs typeface="Arial"/>
                <a:sym typeface="Arial"/>
              </a:rPr>
              <a:t>Lenton</a:t>
            </a:r>
            <a:r>
              <a:rPr lang="en-US" sz="1400" b="0" i="0" u="none" strike="noStrike" cap="none" dirty="0">
                <a:solidFill>
                  <a:srgbClr val="000000"/>
                </a:solidFill>
                <a:latin typeface="Arial"/>
                <a:ea typeface="Arial"/>
                <a:cs typeface="Arial"/>
                <a:sym typeface="Arial"/>
              </a:rPr>
              <a:t> et al. (2022); https://</a:t>
            </a:r>
            <a:r>
              <a:rPr lang="en-US" sz="1400" b="0" i="0" u="none" strike="noStrike" cap="none" dirty="0" err="1">
                <a:solidFill>
                  <a:srgbClr val="000000"/>
                </a:solidFill>
                <a:latin typeface="Arial"/>
                <a:ea typeface="Arial"/>
                <a:cs typeface="Arial"/>
                <a:sym typeface="Arial"/>
              </a:rPr>
              <a:t>doi.org</a:t>
            </a:r>
            <a:r>
              <a:rPr lang="en-US" sz="1400" b="0" i="0" u="none" strike="noStrike" cap="none" dirty="0">
                <a:solidFill>
                  <a:srgbClr val="000000"/>
                </a:solidFill>
                <a:latin typeface="Arial"/>
                <a:ea typeface="Arial"/>
                <a:cs typeface="Arial"/>
                <a:sym typeface="Arial"/>
              </a:rPr>
              <a:t>/10.1017/sus.2021.30</a:t>
            </a:r>
            <a:endParaRPr dirty="0"/>
          </a:p>
        </p:txBody>
      </p:sp>
      <p:pic>
        <p:nvPicPr>
          <p:cNvPr id="141" name="Google Shape;141;p18"/>
          <p:cNvPicPr preferRelativeResize="0"/>
          <p:nvPr/>
        </p:nvPicPr>
        <p:blipFill rotWithShape="1">
          <a:blip r:embed="rId4">
            <a:alphaModFix/>
          </a:blip>
          <a:srcRect/>
          <a:stretch/>
        </p:blipFill>
        <p:spPr>
          <a:xfrm>
            <a:off x="6096000" y="1587847"/>
            <a:ext cx="5879751" cy="3312974"/>
          </a:xfrm>
          <a:prstGeom prst="rect">
            <a:avLst/>
          </a:prstGeom>
          <a:noFill/>
          <a:ln>
            <a:noFill/>
          </a:ln>
        </p:spPr>
      </p:pic>
      <p:sp>
        <p:nvSpPr>
          <p:cNvPr id="142" name="Google Shape;142;p18"/>
          <p:cNvSpPr txBox="1"/>
          <p:nvPr/>
        </p:nvSpPr>
        <p:spPr>
          <a:xfrm>
            <a:off x="8094150" y="4700721"/>
            <a:ext cx="377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Graphic by Adobe Stock</a:t>
            </a:r>
            <a:endParaRPr dirty="0">
              <a:latin typeface="Calibri"/>
              <a:ea typeface="Calibri"/>
              <a:cs typeface="Calibri"/>
              <a:sym typeface="Calibri"/>
            </a:endParaRPr>
          </a:p>
        </p:txBody>
      </p:sp>
      <p:sp>
        <p:nvSpPr>
          <p:cNvPr id="139" name="Google Shape;139;p18"/>
          <p:cNvSpPr txBox="1"/>
          <p:nvPr/>
        </p:nvSpPr>
        <p:spPr>
          <a:xfrm>
            <a:off x="406786" y="1738272"/>
            <a:ext cx="6458710" cy="4154943"/>
          </a:xfrm>
          <a:prstGeom prst="rect">
            <a:avLst/>
          </a:prstGeom>
          <a:noFill/>
          <a:ln>
            <a:noFill/>
          </a:ln>
        </p:spPr>
        <p:txBody>
          <a:bodyPr spcFirstLastPara="1" wrap="square" lIns="91425" tIns="45700" rIns="91425" bIns="45700" anchor="t" anchorCtr="0">
            <a:spAutoFit/>
          </a:bodyPr>
          <a:lstStyle/>
          <a:p>
            <a:pPr marL="0" marR="0" lvl="8" indent="0" algn="l"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Identify </a:t>
            </a:r>
            <a:r>
              <a:rPr lang="en-US" sz="2400" b="1" i="0" u="none" strike="noStrike" cap="none" dirty="0">
                <a:solidFill>
                  <a:srgbClr val="000000"/>
                </a:solidFill>
                <a:latin typeface="Arial"/>
                <a:ea typeface="Arial"/>
                <a:cs typeface="Arial"/>
                <a:sym typeface="Arial"/>
              </a:rPr>
              <a:t>reinforcing mechanisms </a:t>
            </a:r>
            <a:r>
              <a:rPr lang="en-US" sz="2400" b="0" i="0" u="none" strike="noStrike" cap="none" dirty="0">
                <a:solidFill>
                  <a:srgbClr val="000000"/>
                </a:solidFill>
                <a:latin typeface="Arial"/>
                <a:ea typeface="Arial"/>
                <a:cs typeface="Arial"/>
                <a:sym typeface="Arial"/>
              </a:rPr>
              <a:t>that help to fund, popularize, and sustain behavior change:</a:t>
            </a:r>
            <a:endParaRPr dirty="0"/>
          </a:p>
          <a:p>
            <a:pPr marL="0" marR="0" lvl="8"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285750" marR="0" lvl="8" indent="-285750" algn="l" rtl="0">
              <a:lnSpc>
                <a:spcPct val="100000"/>
              </a:lnSpc>
              <a:spcBef>
                <a:spcPts val="0"/>
              </a:spcBef>
              <a:spcAft>
                <a:spcPts val="0"/>
              </a:spcAft>
              <a:buClr>
                <a:srgbClr val="000000"/>
              </a:buClr>
              <a:buSzPts val="2400"/>
              <a:buFont typeface="Courier New"/>
              <a:buChar char="o"/>
            </a:pPr>
            <a:r>
              <a:rPr lang="en-US" sz="2400" dirty="0"/>
              <a:t>I</a:t>
            </a:r>
            <a:r>
              <a:rPr lang="en-US" sz="2400" b="0" i="0" u="none" strike="noStrike" cap="none" dirty="0">
                <a:solidFill>
                  <a:srgbClr val="000000"/>
                </a:solidFill>
                <a:latin typeface="Arial"/>
                <a:ea typeface="Arial"/>
                <a:cs typeface="Arial"/>
                <a:sym typeface="Arial"/>
              </a:rPr>
              <a:t>nnovations in social, technological, and ecological systems </a:t>
            </a:r>
            <a:endParaRPr dirty="0"/>
          </a:p>
          <a:p>
            <a:pPr marL="285750" marR="0" lvl="8" indent="-285750" algn="l" rtl="0">
              <a:lnSpc>
                <a:spcPct val="100000"/>
              </a:lnSpc>
              <a:spcBef>
                <a:spcPts val="0"/>
              </a:spcBef>
              <a:spcAft>
                <a:spcPts val="0"/>
              </a:spcAft>
              <a:buClr>
                <a:srgbClr val="000000"/>
              </a:buClr>
              <a:buSzPts val="2400"/>
              <a:buFont typeface="Courier New"/>
              <a:buChar char="o"/>
            </a:pPr>
            <a:r>
              <a:rPr lang="en-US" sz="2400" b="0" i="0" u="none" strike="noStrike" cap="none" dirty="0">
                <a:solidFill>
                  <a:srgbClr val="000000"/>
                </a:solidFill>
                <a:latin typeface="Arial"/>
                <a:ea typeface="Arial"/>
                <a:cs typeface="Arial"/>
                <a:sym typeface="Arial"/>
              </a:rPr>
              <a:t>Policy changes </a:t>
            </a:r>
            <a:endParaRPr dirty="0"/>
          </a:p>
          <a:p>
            <a:pPr marL="285750" marR="0" lvl="8" indent="-285750" algn="l" rtl="0">
              <a:lnSpc>
                <a:spcPct val="100000"/>
              </a:lnSpc>
              <a:spcBef>
                <a:spcPts val="0"/>
              </a:spcBef>
              <a:spcAft>
                <a:spcPts val="0"/>
              </a:spcAft>
              <a:buClr>
                <a:srgbClr val="000000"/>
              </a:buClr>
              <a:buSzPts val="2400"/>
              <a:buFont typeface="Courier New"/>
              <a:buChar char="o"/>
            </a:pPr>
            <a:r>
              <a:rPr lang="en-US" sz="2400" b="0" i="0" u="none" strike="noStrike" cap="none" dirty="0">
                <a:solidFill>
                  <a:srgbClr val="000000"/>
                </a:solidFill>
                <a:latin typeface="Arial"/>
                <a:ea typeface="Arial"/>
                <a:cs typeface="Arial"/>
                <a:sym typeface="Arial"/>
              </a:rPr>
              <a:t>Private and public investment </a:t>
            </a:r>
            <a:endParaRPr dirty="0"/>
          </a:p>
          <a:p>
            <a:pPr marL="285750" marR="0" lvl="8" indent="-285750" algn="l" rtl="0">
              <a:lnSpc>
                <a:spcPct val="100000"/>
              </a:lnSpc>
              <a:spcBef>
                <a:spcPts val="0"/>
              </a:spcBef>
              <a:spcAft>
                <a:spcPts val="0"/>
              </a:spcAft>
              <a:buClr>
                <a:srgbClr val="000000"/>
              </a:buClr>
              <a:buSzPts val="2400"/>
              <a:buFont typeface="Courier New"/>
              <a:buChar char="o"/>
            </a:pPr>
            <a:r>
              <a:rPr lang="en-US" sz="2400" dirty="0"/>
              <a:t>B</a:t>
            </a:r>
            <a:r>
              <a:rPr lang="en-US" sz="2400" b="0" i="0" u="none" strike="noStrike" cap="none" dirty="0">
                <a:solidFill>
                  <a:srgbClr val="000000"/>
                </a:solidFill>
                <a:latin typeface="Arial"/>
                <a:ea typeface="Arial"/>
                <a:cs typeface="Arial"/>
                <a:sym typeface="Arial"/>
              </a:rPr>
              <a:t>etter communication with the public </a:t>
            </a:r>
            <a:endParaRPr dirty="0"/>
          </a:p>
          <a:p>
            <a:pPr marL="285750" marR="0" lvl="8" indent="-285750" algn="l" rtl="0">
              <a:lnSpc>
                <a:spcPct val="100000"/>
              </a:lnSpc>
              <a:spcBef>
                <a:spcPts val="0"/>
              </a:spcBef>
              <a:spcAft>
                <a:spcPts val="0"/>
              </a:spcAft>
              <a:buClr>
                <a:srgbClr val="000000"/>
              </a:buClr>
              <a:buSzPts val="2400"/>
              <a:buFont typeface="Courier New"/>
              <a:buChar char="o"/>
            </a:pPr>
            <a:r>
              <a:rPr lang="en-US" sz="2400" dirty="0"/>
              <a:t>B</a:t>
            </a:r>
            <a:r>
              <a:rPr lang="en-US" sz="2400" b="0" i="0" u="none" strike="noStrike" cap="none" dirty="0">
                <a:solidFill>
                  <a:srgbClr val="000000"/>
                </a:solidFill>
                <a:latin typeface="Arial"/>
                <a:ea typeface="Arial"/>
                <a:cs typeface="Arial"/>
                <a:sym typeface="Arial"/>
              </a:rPr>
              <a:t>ehavioral nudges, incentives, and “carrots” for positive reinforcement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4375339" y="446186"/>
            <a:ext cx="4822488"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How to Start a Revolution</a:t>
            </a:r>
            <a:endParaRPr sz="2900" dirty="0"/>
          </a:p>
        </p:txBody>
      </p:sp>
      <p:sp>
        <p:nvSpPr>
          <p:cNvPr id="149" name="Google Shape;1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50" name="Google Shape;150;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51" name="Google Shape;151;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52" name="Google Shape;152;p19"/>
          <p:cNvSpPr txBox="1"/>
          <p:nvPr/>
        </p:nvSpPr>
        <p:spPr>
          <a:xfrm>
            <a:off x="406786" y="2124462"/>
            <a:ext cx="7151400" cy="3908722"/>
          </a:xfrm>
          <a:prstGeom prst="rect">
            <a:avLst/>
          </a:prstGeom>
          <a:noFill/>
          <a:ln>
            <a:noFill/>
          </a:ln>
        </p:spPr>
        <p:txBody>
          <a:bodyPr spcFirstLastPara="1" wrap="square" lIns="91425" tIns="45700" rIns="91425" bIns="45700" anchor="t" anchorCtr="0">
            <a:spAutoFit/>
          </a:bodyPr>
          <a:lstStyle/>
          <a:p>
            <a:pPr marL="0" marR="0" lvl="8" indent="0" algn="l" rtl="0">
              <a:lnSpc>
                <a:spcPct val="100000"/>
              </a:lnSpc>
              <a:spcBef>
                <a:spcPts val="0"/>
              </a:spcBef>
              <a:spcAft>
                <a:spcPts val="0"/>
              </a:spcAft>
              <a:buNone/>
            </a:pPr>
            <a:endParaRPr dirty="0"/>
          </a:p>
          <a:p>
            <a:pPr marL="342900" marR="0" lvl="8" indent="-342900" algn="l" rtl="0">
              <a:lnSpc>
                <a:spcPct val="100000"/>
              </a:lnSpc>
              <a:spcBef>
                <a:spcPts val="0"/>
              </a:spcBef>
              <a:spcAft>
                <a:spcPts val="0"/>
              </a:spcAft>
              <a:buClr>
                <a:srgbClr val="000000"/>
              </a:buClr>
              <a:buSzPts val="2600"/>
              <a:buFont typeface="Arial"/>
              <a:buChar char="•"/>
            </a:pPr>
            <a:r>
              <a:rPr lang="en-US" sz="2600" b="0" i="0" u="none" strike="noStrike" cap="none" dirty="0">
                <a:solidFill>
                  <a:srgbClr val="000000"/>
                </a:solidFill>
                <a:latin typeface="Arial"/>
                <a:ea typeface="Arial"/>
                <a:cs typeface="Arial"/>
                <a:sym typeface="Arial"/>
              </a:rPr>
              <a:t>Recognize </a:t>
            </a:r>
            <a:r>
              <a:rPr lang="en-US" sz="2600" b="1" i="0" u="none" strike="noStrike" cap="none" dirty="0">
                <a:solidFill>
                  <a:srgbClr val="000000"/>
                </a:solidFill>
                <a:latin typeface="Arial"/>
                <a:ea typeface="Arial"/>
                <a:cs typeface="Arial"/>
                <a:sym typeface="Arial"/>
              </a:rPr>
              <a:t>bias</a:t>
            </a:r>
            <a:r>
              <a:rPr lang="en-US" sz="2600" b="0" i="0" u="none" strike="noStrike" cap="none" dirty="0">
                <a:solidFill>
                  <a:srgbClr val="000000"/>
                </a:solidFill>
                <a:latin typeface="Arial"/>
                <a:ea typeface="Arial"/>
                <a:cs typeface="Arial"/>
                <a:sym typeface="Arial"/>
              </a:rPr>
              <a:t> and </a:t>
            </a:r>
            <a:r>
              <a:rPr lang="en-US" sz="2600" b="1" i="0" u="none" strike="noStrike" cap="none" dirty="0">
                <a:solidFill>
                  <a:srgbClr val="000000"/>
                </a:solidFill>
                <a:latin typeface="Arial"/>
                <a:ea typeface="Arial"/>
                <a:cs typeface="Arial"/>
                <a:sym typeface="Arial"/>
              </a:rPr>
              <a:t>myopia</a:t>
            </a:r>
            <a:r>
              <a:rPr lang="en-US" sz="2600" b="0" i="0" u="none" strike="noStrike" cap="none" dirty="0">
                <a:solidFill>
                  <a:srgbClr val="000000"/>
                </a:solidFill>
                <a:latin typeface="Arial"/>
                <a:ea typeface="Arial"/>
                <a:cs typeface="Arial"/>
                <a:sym typeface="Arial"/>
              </a:rPr>
              <a:t> in our perceptions of the right behavior</a:t>
            </a:r>
            <a:endParaRPr dirty="0"/>
          </a:p>
          <a:p>
            <a:pPr marL="342900" marR="0" lvl="8" indent="-342900" algn="l" rtl="0">
              <a:lnSpc>
                <a:spcPct val="100000"/>
              </a:lnSpc>
              <a:spcBef>
                <a:spcPts val="0"/>
              </a:spcBef>
              <a:spcAft>
                <a:spcPts val="0"/>
              </a:spcAft>
              <a:buClr>
                <a:srgbClr val="000000"/>
              </a:buClr>
              <a:buSzPts val="2600"/>
              <a:buFont typeface="Arial"/>
              <a:buChar char="•"/>
            </a:pPr>
            <a:r>
              <a:rPr lang="en-US" sz="2600" dirty="0"/>
              <a:t>U</a:t>
            </a:r>
            <a:r>
              <a:rPr lang="en-US" sz="2600" b="0" i="0" u="none" strike="noStrike" cap="none" dirty="0">
                <a:solidFill>
                  <a:srgbClr val="000000"/>
                </a:solidFill>
                <a:latin typeface="Arial"/>
                <a:ea typeface="Arial"/>
                <a:cs typeface="Arial"/>
                <a:sym typeface="Arial"/>
              </a:rPr>
              <a:t>se </a:t>
            </a:r>
            <a:r>
              <a:rPr lang="en-US" sz="2600" b="1" i="0" u="none" strike="noStrike" cap="none" dirty="0">
                <a:solidFill>
                  <a:srgbClr val="000000"/>
                </a:solidFill>
                <a:latin typeface="Arial"/>
                <a:ea typeface="Arial"/>
                <a:cs typeface="Arial"/>
                <a:sym typeface="Arial"/>
              </a:rPr>
              <a:t>emotion</a:t>
            </a:r>
            <a:r>
              <a:rPr lang="en-US" sz="2600" b="0" i="0" u="none" strike="noStrike" cap="none" dirty="0">
                <a:solidFill>
                  <a:srgbClr val="000000"/>
                </a:solidFill>
                <a:latin typeface="Arial"/>
                <a:ea typeface="Arial"/>
                <a:cs typeface="Arial"/>
                <a:sym typeface="Arial"/>
              </a:rPr>
              <a:t> and </a:t>
            </a:r>
            <a:r>
              <a:rPr lang="en-US" sz="2600" b="1" i="0" u="none" strike="noStrike" cap="none" dirty="0">
                <a:solidFill>
                  <a:srgbClr val="000000"/>
                </a:solidFill>
                <a:latin typeface="Arial"/>
                <a:ea typeface="Arial"/>
                <a:cs typeface="Arial"/>
                <a:sym typeface="Arial"/>
              </a:rPr>
              <a:t>social feedback </a:t>
            </a:r>
            <a:r>
              <a:rPr lang="en-US" sz="2600" b="0" i="0" u="none" strike="noStrike" cap="none" dirty="0">
                <a:solidFill>
                  <a:srgbClr val="000000"/>
                </a:solidFill>
                <a:latin typeface="Arial"/>
                <a:ea typeface="Arial"/>
                <a:cs typeface="Arial"/>
                <a:sym typeface="Arial"/>
              </a:rPr>
              <a:t>to encourage pro-environmental choices</a:t>
            </a:r>
            <a:endParaRPr dirty="0"/>
          </a:p>
          <a:p>
            <a:pPr marL="342900" marR="0" lvl="8" indent="-342900" algn="l" rtl="0">
              <a:lnSpc>
                <a:spcPct val="100000"/>
              </a:lnSpc>
              <a:spcBef>
                <a:spcPts val="0"/>
              </a:spcBef>
              <a:spcAft>
                <a:spcPts val="0"/>
              </a:spcAft>
              <a:buClr>
                <a:srgbClr val="000000"/>
              </a:buClr>
              <a:buSzPts val="2600"/>
              <a:buFont typeface="Arial"/>
              <a:buChar char="•"/>
            </a:pPr>
            <a:r>
              <a:rPr lang="en-US" sz="2600" b="0" i="0" u="none" strike="noStrike" cap="none" dirty="0">
                <a:solidFill>
                  <a:srgbClr val="000000"/>
                </a:solidFill>
                <a:latin typeface="Arial"/>
                <a:ea typeface="Arial"/>
                <a:cs typeface="Arial"/>
                <a:sym typeface="Arial"/>
              </a:rPr>
              <a:t>Communicate </a:t>
            </a:r>
            <a:r>
              <a:rPr lang="en-US" sz="2600" b="1" i="0" u="none" strike="noStrike" cap="none" dirty="0">
                <a:solidFill>
                  <a:srgbClr val="000000"/>
                </a:solidFill>
                <a:latin typeface="Arial"/>
                <a:ea typeface="Arial"/>
                <a:cs typeface="Arial"/>
                <a:sym typeface="Arial"/>
              </a:rPr>
              <a:t>long-term effects </a:t>
            </a:r>
            <a:r>
              <a:rPr lang="en-US" sz="2600" b="0" i="0" u="none" strike="noStrike" cap="none" dirty="0">
                <a:solidFill>
                  <a:srgbClr val="000000"/>
                </a:solidFill>
                <a:latin typeface="Arial"/>
                <a:ea typeface="Arial"/>
                <a:cs typeface="Arial"/>
                <a:sym typeface="Arial"/>
              </a:rPr>
              <a:t>to overcome the short-term thought bias</a:t>
            </a:r>
            <a:endParaRPr dirty="0"/>
          </a:p>
          <a:p>
            <a:pPr marL="342900" marR="0" lvl="8" indent="-342900" algn="l" rtl="0">
              <a:lnSpc>
                <a:spcPct val="100000"/>
              </a:lnSpc>
              <a:spcBef>
                <a:spcPts val="0"/>
              </a:spcBef>
              <a:spcAft>
                <a:spcPts val="0"/>
              </a:spcAft>
              <a:buClr>
                <a:srgbClr val="000000"/>
              </a:buClr>
              <a:buSzPts val="2600"/>
              <a:buFont typeface="Arial"/>
              <a:buChar char="•"/>
            </a:pPr>
            <a:r>
              <a:rPr lang="en-US" sz="2600" dirty="0"/>
              <a:t>A</a:t>
            </a:r>
            <a:r>
              <a:rPr lang="en-US" sz="2600" b="0" i="0" u="none" strike="noStrike" cap="none" dirty="0">
                <a:solidFill>
                  <a:srgbClr val="000000"/>
                </a:solidFill>
                <a:latin typeface="Arial"/>
                <a:ea typeface="Arial"/>
                <a:cs typeface="Arial"/>
                <a:sym typeface="Arial"/>
              </a:rPr>
              <a:t>ppeal to </a:t>
            </a:r>
            <a:r>
              <a:rPr lang="en-US" sz="2600" b="1" i="0" u="none" strike="noStrike" cap="none" dirty="0">
                <a:solidFill>
                  <a:srgbClr val="000000"/>
                </a:solidFill>
                <a:latin typeface="Arial"/>
                <a:ea typeface="Arial"/>
                <a:cs typeface="Arial"/>
                <a:sym typeface="Arial"/>
              </a:rPr>
              <a:t>self-interest</a:t>
            </a:r>
            <a:r>
              <a:rPr lang="en-US" sz="2600" b="0" i="0" u="none" strike="noStrike" cap="none" dirty="0">
                <a:solidFill>
                  <a:srgbClr val="000000"/>
                </a:solidFill>
                <a:latin typeface="Arial"/>
                <a:ea typeface="Arial"/>
                <a:cs typeface="Arial"/>
                <a:sym typeface="Arial"/>
              </a:rPr>
              <a:t> in economics, social acceptance, benefits to kin and society, and personal legacy in the long term. </a:t>
            </a:r>
            <a:endParaRPr dirty="0"/>
          </a:p>
        </p:txBody>
      </p:sp>
      <p:sp>
        <p:nvSpPr>
          <p:cNvPr id="153" name="Google Shape;153;p19"/>
          <p:cNvSpPr txBox="1"/>
          <p:nvPr/>
        </p:nvSpPr>
        <p:spPr>
          <a:xfrm>
            <a:off x="4701949" y="868661"/>
            <a:ext cx="438513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from Wilson et al. (2016), DOI: 10.1111/cobi.12632</a:t>
            </a:r>
            <a:endParaRPr sz="1400" b="0" i="0" u="none" strike="noStrike" cap="none" dirty="0">
              <a:solidFill>
                <a:srgbClr val="000000"/>
              </a:solidFill>
              <a:latin typeface="Arial"/>
              <a:ea typeface="Arial"/>
              <a:cs typeface="Arial"/>
              <a:sym typeface="Arial"/>
            </a:endParaRPr>
          </a:p>
        </p:txBody>
      </p:sp>
      <p:pic>
        <p:nvPicPr>
          <p:cNvPr id="154" name="Google Shape;154;p19"/>
          <p:cNvPicPr preferRelativeResize="0"/>
          <p:nvPr/>
        </p:nvPicPr>
        <p:blipFill rotWithShape="1">
          <a:blip r:embed="rId4">
            <a:alphaModFix/>
          </a:blip>
          <a:srcRect/>
          <a:stretch/>
        </p:blipFill>
        <p:spPr>
          <a:xfrm>
            <a:off x="7476315" y="2358210"/>
            <a:ext cx="4227127" cy="2818085"/>
          </a:xfrm>
          <a:prstGeom prst="rect">
            <a:avLst/>
          </a:prstGeom>
          <a:noFill/>
          <a:ln>
            <a:noFill/>
          </a:ln>
        </p:spPr>
      </p:pic>
      <p:sp>
        <p:nvSpPr>
          <p:cNvPr id="155" name="Google Shape;155;p19"/>
          <p:cNvSpPr txBox="1"/>
          <p:nvPr/>
        </p:nvSpPr>
        <p:spPr>
          <a:xfrm>
            <a:off x="7641861" y="5343008"/>
            <a:ext cx="41271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dirty="0">
                <a:solidFill>
                  <a:srgbClr val="000000"/>
                </a:solidFill>
                <a:latin typeface="Arial"/>
                <a:ea typeface="Arial"/>
                <a:cs typeface="Arial"/>
                <a:sym typeface="Arial"/>
              </a:rPr>
              <a:t>Students in Melbourne, Australia protest climate inaction with a school strike. Unaltered photo by </a:t>
            </a:r>
            <a:r>
              <a:rPr lang="en-US" sz="1200" b="0" i="1" u="none" strike="noStrike" cap="none" dirty="0" err="1">
                <a:solidFill>
                  <a:srgbClr val="000000"/>
                </a:solidFill>
                <a:latin typeface="Arial"/>
                <a:ea typeface="Arial"/>
                <a:cs typeface="Arial"/>
                <a:sym typeface="Arial"/>
              </a:rPr>
              <a:t>Takver</a:t>
            </a:r>
            <a:r>
              <a:rPr lang="en-US" sz="1200" b="0" i="1" u="none" strike="noStrike" cap="none" dirty="0">
                <a:solidFill>
                  <a:srgbClr val="000000"/>
                </a:solidFill>
                <a:latin typeface="Arial"/>
                <a:ea typeface="Arial"/>
                <a:cs typeface="Arial"/>
                <a:sym typeface="Arial"/>
              </a:rPr>
              <a:t> via Wikimedia </a:t>
            </a:r>
            <a:r>
              <a:rPr lang="en-US" sz="1200" b="0" i="1"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2.0</a:t>
            </a:r>
            <a:r>
              <a:rPr lang="en-US" sz="1200" b="0" i="1" u="none" strike="noStrike" cap="none" dirty="0">
                <a:solidFill>
                  <a:srgbClr val="000000"/>
                </a:solidFill>
                <a:latin typeface="Arial"/>
                <a:ea typeface="Arial"/>
                <a:cs typeface="Arial"/>
                <a:sym typeface="Arial"/>
              </a:rPr>
              <a:t>.</a:t>
            </a:r>
            <a:endParaRPr dirty="0"/>
          </a:p>
        </p:txBody>
      </p:sp>
      <p:sp>
        <p:nvSpPr>
          <p:cNvPr id="2" name="TextBox 1">
            <a:extLst>
              <a:ext uri="{FF2B5EF4-FFF2-40B4-BE49-F238E27FC236}">
                <a16:creationId xmlns:a16="http://schemas.microsoft.com/office/drawing/2014/main" id="{758EFA9F-587D-5302-EA6E-BAFCE2037960}"/>
              </a:ext>
            </a:extLst>
          </p:cNvPr>
          <p:cNvSpPr txBox="1"/>
          <p:nvPr/>
        </p:nvSpPr>
        <p:spPr>
          <a:xfrm>
            <a:off x="231722" y="1397475"/>
            <a:ext cx="10679243" cy="1107996"/>
          </a:xfrm>
          <a:prstGeom prst="rect">
            <a:avLst/>
          </a:prstGeom>
          <a:noFill/>
        </p:spPr>
        <p:txBody>
          <a:bodyPr wrap="square" rtlCol="0">
            <a:spAutoFit/>
          </a:bodyPr>
          <a:lstStyle/>
          <a:p>
            <a:r>
              <a:rPr lang="en-US" sz="2600" b="0" i="0" u="none" strike="noStrike" cap="none" dirty="0">
                <a:solidFill>
                  <a:srgbClr val="000000"/>
                </a:solidFill>
                <a:latin typeface="Arial"/>
                <a:ea typeface="Arial"/>
                <a:cs typeface="Arial"/>
                <a:sym typeface="Arial"/>
              </a:rPr>
              <a:t>Behavioral economics can help changemakers craft the most effective approaches by integrating human thought processes:</a:t>
            </a:r>
          </a:p>
          <a:p>
            <a:endParaRPr lang="en-US" dirty="0"/>
          </a:p>
        </p:txBody>
      </p:sp>
    </p:spTree>
    <p:extLst>
      <p:ext uri="{BB962C8B-B14F-4D97-AF65-F5344CB8AC3E}">
        <p14:creationId xmlns:p14="http://schemas.microsoft.com/office/powerpoint/2010/main" val="170709175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879</Words>
  <Application>Microsoft Macintosh PowerPoint</Application>
  <PresentationFormat>Widescreen</PresentationFormat>
  <Paragraphs>69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Courier New</vt:lpstr>
      <vt:lpstr>Office Theme</vt:lpstr>
      <vt:lpstr> Cascades of Social Behavior  in S-E Systems   </vt:lpstr>
      <vt:lpstr>Overview of Behavioral Cascades</vt:lpstr>
      <vt:lpstr>Enabling Conditions</vt:lpstr>
      <vt:lpstr>Reinforcing Mechanisms</vt:lpstr>
      <vt:lpstr>How to Start a Revolution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Cascades of Social Behavior  in S-E Systems   </dc:title>
  <dc:creator>Heidi CM Scott</dc:creator>
  <cp:lastModifiedBy>Alaina Gallagher</cp:lastModifiedBy>
  <cp:revision>1</cp:revision>
  <dcterms:created xsi:type="dcterms:W3CDTF">2022-09-28T11:57:10Z</dcterms:created>
  <dcterms:modified xsi:type="dcterms:W3CDTF">2023-10-24T17:43:33Z</dcterms:modified>
</cp:coreProperties>
</file>