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8" r:id="rId10"/>
    <p:sldId id="265" r:id="rId11"/>
    <p:sldId id="266" r:id="rId12"/>
    <p:sldId id="267"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iGxwJsi7to+3ugAB3PhtXBPeLm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5850"/>
  </p:normalViewPr>
  <p:slideViewPr>
    <p:cSldViewPr snapToGrid="0">
      <p:cViewPr varScale="1">
        <p:scale>
          <a:sx n="105" d="100"/>
          <a:sy n="105" d="100"/>
        </p:scale>
        <p:origin x="1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38/s41562-022-01388-6"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oi.org/10.1088/1748-9326/ac42fd" TargetMode="External"/><Relationship Id="rId5" Type="http://schemas.openxmlformats.org/officeDocument/2006/relationships/hyperlink" Target="https://doi.org/10.1016/j.cub.2019.07.081" TargetMode="External"/><Relationship Id="rId4" Type="http://schemas.openxmlformats.org/officeDocument/2006/relationships/hyperlink" Target="https://doi.org/10.1038/s41598-018-23282-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a:t>Notes to Instructor:</a:t>
            </a:r>
            <a:r>
              <a:rPr lang="en-US" b="0" i="1"/>
              <a:t> Answers – top down is when the organism that is at the top of the food web changes in abundance or diet and that influences all species below it; bottom up is almost always a photosynthesizing species such as a seagrass upon which herbivores feed; if it is lost or replaced then species above it in the food web can change or also be lost. </a:t>
            </a:r>
            <a:endParaRPr b="1" i="1"/>
          </a:p>
        </p:txBody>
      </p:sp>
      <p:sp>
        <p:nvSpPr>
          <p:cNvPr id="217" name="Google Shape;2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dirty="0"/>
              <a:t>Notes to Instructor: </a:t>
            </a:r>
            <a:r>
              <a:rPr lang="en-US" b="0" i="0" dirty="0"/>
              <a:t>All of these are classic examples of ecological trophic cascades. Removal of some of the mussels by sea stars allowed other bottom-dwelling species such as barnacles and limpets to thrive and thus diversify the rocky intertidal community. Sea otters normally eat a lot of urchins, which allows kelp to proliferate because the urchins are no longer eating it all. When sea otters decline, urchin populations increase, and kelp is reduced, so the usual, plush kelp forest is gone, leaving the seafloor empty. </a:t>
            </a:r>
            <a:endParaRPr b="1" i="0" dirty="0"/>
          </a:p>
        </p:txBody>
      </p:sp>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200"/>
              <a:buFont typeface="Calibri"/>
              <a:buNone/>
            </a:pPr>
            <a:r>
              <a:rPr lang="en-US" b="1" i="1" u="none"/>
              <a:t>Notes to Instructors: </a:t>
            </a:r>
            <a:r>
              <a:rPr lang="en-US" b="0" i="1" u="none"/>
              <a:t> </a:t>
            </a:r>
            <a:endParaRPr/>
          </a:p>
          <a:p>
            <a:pPr marL="0" marR="0" lvl="0" indent="0" algn="l" rtl="0">
              <a:lnSpc>
                <a:spcPct val="115000"/>
              </a:lnSpc>
              <a:spcBef>
                <a:spcPts val="0"/>
              </a:spcBef>
              <a:spcAft>
                <a:spcPts val="0"/>
              </a:spcAft>
              <a:buClr>
                <a:schemeClr val="dk1"/>
              </a:buClr>
              <a:buSzPts val="1200"/>
              <a:buFont typeface="Calibri"/>
              <a:buNone/>
            </a:pPr>
            <a:r>
              <a:rPr lang="en-US" b="0" u="none"/>
              <a:t>1) Emphasize that t</a:t>
            </a:r>
            <a:r>
              <a:rPr lang="en-US" sz="1200">
                <a:latin typeface="Calibri"/>
                <a:ea typeface="Calibri"/>
                <a:cs typeface="Calibri"/>
                <a:sym typeface="Calibri"/>
              </a:rPr>
              <a:t>here are important differences between social-ecological cascades that lead to tipping to points, largely due to human agency. Agents in social networks have the ability to purposefully make changes such as adding more agents (nodes) and effects can cascade much more rapidly (https://doi.org/10.1016/j.ecolecon.2021.107242).   </a:t>
            </a:r>
            <a:br>
              <a:rPr lang="en-US" sz="1200">
                <a:latin typeface="Calibri"/>
                <a:ea typeface="Calibri"/>
                <a:cs typeface="Calibri"/>
                <a:sym typeface="Calibri"/>
              </a:rPr>
            </a:br>
            <a:endParaRPr sz="1200">
              <a:latin typeface="Arial"/>
              <a:ea typeface="Arial"/>
              <a:cs typeface="Arial"/>
              <a:sym typeface="Arial"/>
            </a:endParaRPr>
          </a:p>
          <a:p>
            <a:pPr marL="0" marR="0" lvl="0" indent="0" algn="l" rtl="0">
              <a:lnSpc>
                <a:spcPct val="115000"/>
              </a:lnSpc>
              <a:spcBef>
                <a:spcPts val="0"/>
              </a:spcBef>
              <a:spcAft>
                <a:spcPts val="0"/>
              </a:spcAft>
              <a:buSzPts val="1400"/>
              <a:buNone/>
            </a:pPr>
            <a:r>
              <a:rPr lang="en-US" b="0" u="none"/>
              <a:t>2) If you wish to provide good examples now (some are mentioned in Lessons 2 and 3 of this series), they include:</a:t>
            </a:r>
            <a:endParaRPr/>
          </a:p>
          <a:p>
            <a:pPr marL="685800" marR="0" lvl="1" indent="-228600" algn="l" rtl="0">
              <a:lnSpc>
                <a:spcPct val="115000"/>
              </a:lnSpc>
              <a:spcBef>
                <a:spcPts val="0"/>
              </a:spcBef>
              <a:spcAft>
                <a:spcPts val="0"/>
              </a:spcAft>
              <a:buClr>
                <a:schemeClr val="dk1"/>
              </a:buClr>
              <a:buSzPts val="1200"/>
              <a:buFont typeface="Calibri"/>
              <a:buAutoNum type="alphaLcPeriod"/>
            </a:pPr>
            <a:r>
              <a:rPr lang="en-US" b="1" u="none"/>
              <a:t>Social cascades </a:t>
            </a:r>
            <a:r>
              <a:rPr lang="en-US" b="0" u="none"/>
              <a:t>– </a:t>
            </a:r>
            <a:r>
              <a:rPr lang="en-US" b="0" u="none">
                <a:latin typeface="Calibri"/>
                <a:ea typeface="Calibri"/>
                <a:cs typeface="Calibri"/>
                <a:sym typeface="Calibri"/>
              </a:rPr>
              <a:t>T</a:t>
            </a:r>
            <a:r>
              <a:rPr lang="en-US">
                <a:latin typeface="Calibri"/>
                <a:ea typeface="Calibri"/>
                <a:cs typeface="Calibri"/>
                <a:sym typeface="Calibri"/>
              </a:rPr>
              <a:t>he sequential spread of norms and the adoption of environmental behaviors can lead to social tipping points in which small changes in a social system “push” it into a different state because of reinforcing feedbacks. A clear example of a social cascade is the adoption of the domestication of crops, which led to an agricultural revolution with massive impacts on land use (</a:t>
            </a:r>
            <a:r>
              <a:rPr lang="en-US" i="0" u="sng">
                <a:solidFill>
                  <a:schemeClr val="hlink"/>
                </a:solidFill>
                <a:hlinkClick r:id="rId3"/>
              </a:rPr>
              <a:t>https://doi.org/10.1038/s41562-022-01388-6</a:t>
            </a:r>
            <a:r>
              <a:rPr lang="en-US">
                <a:latin typeface="Calibri"/>
                <a:ea typeface="Calibri"/>
                <a:cs typeface="Calibri"/>
                <a:sym typeface="Calibri"/>
              </a:rPr>
              <a:t>). </a:t>
            </a:r>
            <a:endParaRPr/>
          </a:p>
          <a:p>
            <a:pPr marL="685800" marR="0" lvl="1" indent="-190500" algn="l" rtl="0">
              <a:lnSpc>
                <a:spcPct val="115000"/>
              </a:lnSpc>
              <a:spcBef>
                <a:spcPts val="0"/>
              </a:spcBef>
              <a:spcAft>
                <a:spcPts val="0"/>
              </a:spcAft>
              <a:buClr>
                <a:schemeClr val="dk1"/>
              </a:buClr>
              <a:buSzPts val="1200"/>
              <a:buFont typeface="Calibri"/>
              <a:buAutoNum type="alphaLcPeriod"/>
            </a:pPr>
            <a:r>
              <a:rPr lang="en-US" b="1">
                <a:latin typeface="Calibri"/>
                <a:ea typeface="Calibri"/>
                <a:cs typeface="Calibri"/>
                <a:sym typeface="Calibri"/>
              </a:rPr>
              <a:t>Ecological cascades </a:t>
            </a:r>
            <a:r>
              <a:rPr lang="en-US"/>
              <a:t>–</a:t>
            </a:r>
            <a:r>
              <a:rPr lang="en-US" b="1">
                <a:latin typeface="Calibri"/>
                <a:ea typeface="Calibri"/>
                <a:cs typeface="Calibri"/>
                <a:sym typeface="Calibri"/>
              </a:rPr>
              <a:t> </a:t>
            </a:r>
            <a:r>
              <a:rPr lang="en-US">
                <a:latin typeface="Calibri"/>
                <a:ea typeface="Calibri"/>
                <a:cs typeface="Calibri"/>
                <a:sym typeface="Calibri"/>
              </a:rPr>
              <a:t>Entire changes occur to food webs when sequential extirpation events occur, e.g., a species is lost and/or an invasive species arrives (</a:t>
            </a:r>
            <a:r>
              <a:rPr lang="en-US" i="0" u="sng">
                <a:solidFill>
                  <a:schemeClr val="hlink"/>
                </a:solidFill>
                <a:hlinkClick r:id="rId4"/>
              </a:rPr>
              <a:t>https://doi.org/10.1038/s41598-018-23282-w</a:t>
            </a:r>
            <a:r>
              <a:rPr lang="en-US">
                <a:latin typeface="Calibri"/>
                <a:ea typeface="Calibri"/>
                <a:cs typeface="Calibri"/>
                <a:sym typeface="Calibri"/>
              </a:rPr>
              <a:t>). Social events, such as the development of a new fishing technology that results in overfishing of a top predator, can also enable trophic cascades (</a:t>
            </a:r>
            <a:r>
              <a:rPr lang="en-US" u="sng">
                <a:solidFill>
                  <a:schemeClr val="hlink"/>
                </a:solidFill>
                <a:latin typeface="Calibri"/>
                <a:ea typeface="Calibri"/>
                <a:cs typeface="Calibri"/>
                <a:sym typeface="Calibri"/>
                <a:hlinkClick r:id="rId5"/>
              </a:rPr>
              <a:t>https://doi.org/10.1016/j.cub.2019.07.081</a:t>
            </a:r>
            <a:r>
              <a:rPr lang="en-US">
                <a:latin typeface="Calibri"/>
                <a:ea typeface="Calibri"/>
                <a:cs typeface="Calibri"/>
                <a:sym typeface="Calibri"/>
              </a:rPr>
              <a:t>). </a:t>
            </a:r>
            <a:endParaRPr>
              <a:solidFill>
                <a:srgbClr val="131413"/>
              </a:solidFill>
              <a:latin typeface="Calibri"/>
              <a:ea typeface="Calibri"/>
              <a:cs typeface="Calibri"/>
              <a:sym typeface="Calibri"/>
            </a:endParaRPr>
          </a:p>
          <a:p>
            <a:pPr marL="685800" marR="0" lvl="1" indent="-190500" algn="l" rtl="0">
              <a:lnSpc>
                <a:spcPct val="100000"/>
              </a:lnSpc>
              <a:spcBef>
                <a:spcPts val="0"/>
              </a:spcBef>
              <a:spcAft>
                <a:spcPts val="0"/>
              </a:spcAft>
              <a:buClr>
                <a:schemeClr val="dk1"/>
              </a:buClr>
              <a:buSzPts val="1200"/>
              <a:buFont typeface="Calibri"/>
              <a:buAutoNum type="alphaLcPeriod"/>
            </a:pPr>
            <a:r>
              <a:rPr lang="en-US" b="1">
                <a:latin typeface="Calibri"/>
                <a:ea typeface="Calibri"/>
                <a:cs typeface="Calibri"/>
                <a:sym typeface="Calibri"/>
              </a:rPr>
              <a:t>Socio-environmental system cascades </a:t>
            </a:r>
            <a:r>
              <a:rPr lang="en-US">
                <a:latin typeface="Calibri"/>
                <a:ea typeface="Calibri"/>
                <a:cs typeface="Calibri"/>
                <a:sym typeface="Calibri"/>
              </a:rPr>
              <a:t>– Climate change</a:t>
            </a:r>
            <a:r>
              <a:rPr lang="en-US"/>
              <a:t>,</a:t>
            </a:r>
            <a:r>
              <a:rPr lang="en-US">
                <a:latin typeface="Calibri"/>
                <a:ea typeface="Calibri"/>
                <a:cs typeface="Calibri"/>
                <a:sym typeface="Calibri"/>
              </a:rPr>
              <a:t> which includes environmental cascades</a:t>
            </a:r>
            <a:r>
              <a:rPr lang="en-US"/>
              <a:t>,</a:t>
            </a:r>
            <a:r>
              <a:rPr lang="en-US">
                <a:latin typeface="Calibri"/>
                <a:ea typeface="Calibri"/>
                <a:cs typeface="Calibri"/>
                <a:sym typeface="Calibri"/>
              </a:rPr>
              <a:t> can also trigger economic and social upheavals—each of which can have</a:t>
            </a:r>
            <a:r>
              <a:rPr lang="en-US"/>
              <a:t> </a:t>
            </a:r>
            <a:r>
              <a:rPr lang="en-US">
                <a:latin typeface="Calibri"/>
                <a:ea typeface="Calibri"/>
                <a:cs typeface="Calibri"/>
                <a:sym typeface="Calibri"/>
              </a:rPr>
              <a:t>cascading effects on people and business (</a:t>
            </a:r>
            <a:r>
              <a:rPr lang="en-US" u="sng">
                <a:solidFill>
                  <a:schemeClr val="hlink"/>
                </a:solidFill>
                <a:latin typeface="Calibri"/>
                <a:ea typeface="Calibri"/>
                <a:cs typeface="Calibri"/>
                <a:sym typeface="Calibri"/>
                <a:hlinkClick r:id="rId6"/>
              </a:rPr>
              <a:t>https://doi.org/10.1088/1748-9326/ac42fd</a:t>
            </a:r>
            <a:r>
              <a:rPr lang="en-US"/>
              <a:t>).</a:t>
            </a:r>
            <a:endParaRPr>
              <a:latin typeface="Calibri"/>
              <a:ea typeface="Calibri"/>
              <a:cs typeface="Calibri"/>
              <a:sym typeface="Calibri"/>
            </a:endParaRPr>
          </a:p>
        </p:txBody>
      </p:sp>
      <p:sp>
        <p:nvSpPr>
          <p:cNvPr id="110" name="Google Shape;1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dirty="0"/>
              <a:t>Notes to Instructor: </a:t>
            </a:r>
            <a:r>
              <a:rPr lang="en-US" b="0" i="1" dirty="0"/>
              <a:t> </a:t>
            </a:r>
            <a:r>
              <a:rPr lang="en-US" b="0" i="0" dirty="0"/>
              <a:t>Question #1 – Nodes 3, 4, 5, 6, and 7 will be impacted. Question #2 – All nodes would be impacted. </a:t>
            </a:r>
            <a:endParaRPr dirty="0"/>
          </a:p>
          <a:p>
            <a:pPr marL="0" lvl="0" indent="0" algn="l" rtl="0">
              <a:lnSpc>
                <a:spcPct val="100000"/>
              </a:lnSpc>
              <a:spcBef>
                <a:spcPts val="0"/>
              </a:spcBef>
              <a:spcAft>
                <a:spcPts val="0"/>
              </a:spcAft>
              <a:buSzPts val="1400"/>
              <a:buNone/>
            </a:pPr>
            <a:endParaRPr b="1" i="1" dirty="0"/>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dirty="0"/>
              <a:t>Notes to Instructor: </a:t>
            </a:r>
            <a:r>
              <a:rPr lang="en-US" b="0" i="0" dirty="0"/>
              <a:t>Answers are available on the next slide.</a:t>
            </a:r>
            <a:endParaRPr b="1" i="1" dirty="0"/>
          </a:p>
        </p:txBody>
      </p:sp>
      <p:sp>
        <p:nvSpPr>
          <p:cNvPr id="135" name="Google Shape;1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dirty="0"/>
              <a:t>Note to Instructor: </a:t>
            </a:r>
            <a:r>
              <a:rPr lang="en-US" b="0" i="0" dirty="0"/>
              <a:t>You may want to point out that beavers are an example of a keystone species that also engineers their environment. They can change a forested stream to a wetland as they take trees down and create dams. </a:t>
            </a:r>
            <a:endParaRPr b="1" i="0" dirty="0"/>
          </a:p>
        </p:txBody>
      </p:sp>
      <p:sp>
        <p:nvSpPr>
          <p:cNvPr id="151" name="Google Shape;15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1" dirty="0"/>
              <a:t>Note to Instructor: </a:t>
            </a:r>
            <a:r>
              <a:rPr lang="en-US" b="0" i="1" dirty="0"/>
              <a:t> </a:t>
            </a:r>
            <a:r>
              <a:rPr lang="en-US" b="0" i="0" dirty="0"/>
              <a:t>Answers are on the next slide.  </a:t>
            </a:r>
            <a:endParaRPr dirty="0"/>
          </a:p>
          <a:p>
            <a:pPr marL="0" lvl="0" indent="0" algn="l" rtl="0">
              <a:lnSpc>
                <a:spcPct val="100000"/>
              </a:lnSpc>
              <a:spcBef>
                <a:spcPts val="0"/>
              </a:spcBef>
              <a:spcAft>
                <a:spcPts val="0"/>
              </a:spcAft>
              <a:buSzPts val="1400"/>
              <a:buNone/>
            </a:pPr>
            <a:endParaRPr b="1" i="1" dirty="0"/>
          </a:p>
        </p:txBody>
      </p:sp>
      <p:sp>
        <p:nvSpPr>
          <p:cNvPr id="163" name="Google Shape;1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1" dirty="0"/>
              <a:t>Note to Instructor: </a:t>
            </a:r>
            <a:r>
              <a:rPr lang="en-US" b="0" i="0" dirty="0"/>
              <a:t>Best answer: high diversity of species. Most other factors are related to diversity, e.g., communities that are older evolutionarily are resistant, but they are usually more diverse. </a:t>
            </a:r>
            <a:endParaRPr b="1" i="0" dirty="0"/>
          </a:p>
          <a:p>
            <a:pPr marL="0" lvl="0" indent="0" algn="l" rtl="0">
              <a:lnSpc>
                <a:spcPct val="100000"/>
              </a:lnSpc>
              <a:spcBef>
                <a:spcPts val="0"/>
              </a:spcBef>
              <a:spcAft>
                <a:spcPts val="0"/>
              </a:spcAft>
              <a:buSzPts val="1400"/>
              <a:buNone/>
            </a:pPr>
            <a:endParaRPr b="1" i="1" dirty="0"/>
          </a:p>
        </p:txBody>
      </p:sp>
      <p:sp>
        <p:nvSpPr>
          <p:cNvPr id="175" name="Google Shape;17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dirty="0"/>
              <a:t>Note to Instructor: </a:t>
            </a:r>
            <a:r>
              <a:rPr lang="en-US" b="0" i="1" dirty="0"/>
              <a:t> </a:t>
            </a:r>
            <a:r>
              <a:rPr lang="en-US" b="0" i="0" dirty="0"/>
              <a:t>Answers are on the next slide.</a:t>
            </a:r>
            <a:endParaRPr b="1" i="1"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dirty="0"/>
              <a:t>Note to Instructor: </a:t>
            </a:r>
            <a:r>
              <a:rPr lang="en-US" b="0" i="1" dirty="0"/>
              <a:t> </a:t>
            </a:r>
            <a:r>
              <a:rPr lang="en-US" b="0" i="0" dirty="0"/>
              <a:t>Answer: Top left network (red) is NOT nested; Bottom left is nested – Note that node 2’s neighborhood is within node 1’s neighborhood; Right – a modular network with 5 subnetworks </a:t>
            </a:r>
            <a:endParaRPr b="1" i="1"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53197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7424" y="31176"/>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838200" y="2498050"/>
            <a:ext cx="10640754" cy="77584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6"/>
              </a:buClr>
              <a:buSzPts val="4400"/>
              <a:buFont typeface="Calibri"/>
              <a:buNone/>
            </a:pPr>
            <a:r>
              <a:rPr lang="en-US" sz="4400" b="1">
                <a:solidFill>
                  <a:schemeClr val="accent6"/>
                </a:solidFill>
              </a:rPr>
              <a:t>Cascading Effects in Complex Systems Part 1:</a:t>
            </a:r>
            <a:br>
              <a:rPr lang="en-US" sz="4400"/>
            </a:br>
            <a:endParaRPr sz="4400"/>
          </a:p>
        </p:txBody>
      </p:sp>
      <p:sp>
        <p:nvSpPr>
          <p:cNvPr id="92" name="Google Shape;92;p1"/>
          <p:cNvSpPr txBox="1">
            <a:spLocks noGrp="1"/>
          </p:cNvSpPr>
          <p:nvPr>
            <p:ph type="subTitle" idx="1"/>
          </p:nvPr>
        </p:nvSpPr>
        <p:spPr>
          <a:xfrm>
            <a:off x="1494401" y="2887945"/>
            <a:ext cx="9163757" cy="45044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6"/>
              </a:buClr>
              <a:buSzPts val="4000"/>
              <a:buNone/>
            </a:pPr>
            <a:r>
              <a:rPr lang="en-US" sz="4000" b="1">
                <a:solidFill>
                  <a:schemeClr val="accent6"/>
                </a:solidFill>
                <a:latin typeface="Calibri"/>
                <a:ea typeface="Calibri"/>
                <a:cs typeface="Calibri"/>
                <a:sym typeface="Calibri"/>
              </a:rPr>
              <a:t>Species Interactions Lead to Regime Shift</a:t>
            </a:r>
            <a:endParaRPr sz="4000">
              <a:solidFill>
                <a:schemeClr val="accent6"/>
              </a:solidFill>
              <a:latin typeface="Calibri"/>
              <a:ea typeface="Calibri"/>
              <a:cs typeface="Calibri"/>
              <a:sym typeface="Calibri"/>
            </a:endParaRPr>
          </a:p>
        </p:txBody>
      </p:sp>
      <p:grpSp>
        <p:nvGrpSpPr>
          <p:cNvPr id="93" name="Google Shape;93;p1"/>
          <p:cNvGrpSpPr/>
          <p:nvPr/>
        </p:nvGrpSpPr>
        <p:grpSpPr>
          <a:xfrm flipH="1">
            <a:off x="9676747" y="0"/>
            <a:ext cx="2514948" cy="2174333"/>
            <a:chOff x="-305" y="-4155"/>
            <a:chExt cx="2514948" cy="2174333"/>
          </a:xfrm>
        </p:grpSpPr>
        <p:sp>
          <p:nvSpPr>
            <p:cNvPr id="94" name="Google Shape;94;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Calibri"/>
                <a:ea typeface="Calibri"/>
                <a:cs typeface="Calibri"/>
                <a:sym typeface="Calibri"/>
              </a:endParaRPr>
            </a:p>
          </p:txBody>
        </p:sp>
        <p:sp>
          <p:nvSpPr>
            <p:cNvPr id="97" name="Google Shape;97;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8" name="Google Shape;98;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9" name="Google Shape;99;p1"/>
          <p:cNvGrpSpPr/>
          <p:nvPr/>
        </p:nvGrpSpPr>
        <p:grpSpPr>
          <a:xfrm rot="10800000" flipH="1">
            <a:off x="-305" y="4322879"/>
            <a:ext cx="3378428" cy="2535121"/>
            <a:chOff x="-305" y="-1"/>
            <a:chExt cx="3832880" cy="2876136"/>
          </a:xfrm>
        </p:grpSpPr>
        <p:sp>
          <p:nvSpPr>
            <p:cNvPr id="100" name="Google Shape;100;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4" name="Google Shape;104;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10/9/23</a:t>
            </a:r>
            <a:endParaRPr dirty="0"/>
          </a:p>
        </p:txBody>
      </p:sp>
      <p:pic>
        <p:nvPicPr>
          <p:cNvPr id="105" name="Google Shape;105;p1" descr="A close-up of a bug on a plant&#10;&#10;Description automatically generated"/>
          <p:cNvPicPr preferRelativeResize="0"/>
          <p:nvPr/>
        </p:nvPicPr>
        <p:blipFill rotWithShape="1">
          <a:blip r:embed="rId4">
            <a:alphaModFix/>
          </a:blip>
          <a:srcRect/>
          <a:stretch/>
        </p:blipFill>
        <p:spPr>
          <a:xfrm>
            <a:off x="4143814" y="3609266"/>
            <a:ext cx="4466788" cy="2977859"/>
          </a:xfrm>
          <a:prstGeom prst="rect">
            <a:avLst/>
          </a:prstGeom>
          <a:noFill/>
          <a:ln>
            <a:noFill/>
          </a:ln>
        </p:spPr>
      </p:pic>
      <p:sp>
        <p:nvSpPr>
          <p:cNvPr id="106" name="Google Shape;106;p1"/>
          <p:cNvSpPr txBox="1"/>
          <p:nvPr/>
        </p:nvSpPr>
        <p:spPr>
          <a:xfrm>
            <a:off x="4104598" y="6063962"/>
            <a:ext cx="2272610" cy="584775"/>
          </a:xfrm>
          <a:prstGeom prst="rect">
            <a:avLst/>
          </a:prstGeom>
          <a:solidFill>
            <a:schemeClr val="lt1">
              <a:alpha val="62352"/>
            </a:schemeClr>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An invasive beetle  </a:t>
            </a:r>
            <a:br>
              <a:rPr lang="en-US" sz="18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Credit: Wikimedia Commons</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220" name="Google Shape;220;p8"/>
          <p:cNvSpPr txBox="1">
            <a:spLocks noGrp="1"/>
          </p:cNvSpPr>
          <p:nvPr>
            <p:ph type="title"/>
          </p:nvPr>
        </p:nvSpPr>
        <p:spPr>
          <a:xfrm>
            <a:off x="4299984" y="1161470"/>
            <a:ext cx="5682216" cy="27627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t>Trophic Cascades</a:t>
            </a:r>
            <a:br>
              <a:rPr lang="en-US"/>
            </a:br>
            <a:endParaRPr/>
          </a:p>
        </p:txBody>
      </p:sp>
      <p:sp>
        <p:nvSpPr>
          <p:cNvPr id="221" name="Google Shape;221;p8"/>
          <p:cNvSpPr txBox="1"/>
          <p:nvPr/>
        </p:nvSpPr>
        <p:spPr>
          <a:xfrm>
            <a:off x="479104" y="1308352"/>
            <a:ext cx="10874700" cy="641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100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Trophic levels and food webs (such as in the image) are depicted in an over-simplified</a:t>
            </a:r>
            <a:endParaRPr sz="1400" b="0" i="0" u="none" strike="noStrike" cap="none">
              <a:solidFill>
                <a:srgbClr val="000000"/>
              </a:solidFill>
              <a:latin typeface="Arial"/>
              <a:ea typeface="Arial"/>
              <a:cs typeface="Arial"/>
              <a:sym typeface="Arial"/>
            </a:endParaRPr>
          </a:p>
        </p:txBody>
      </p:sp>
      <p:sp>
        <p:nvSpPr>
          <p:cNvPr id="222" name="Google Shape;222;p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9</a:t>
            </a:fld>
            <a:endParaRPr sz="1200" b="0" i="0" u="none" strike="noStrike" cap="none">
              <a:solidFill>
                <a:srgbClr val="888888"/>
              </a:solidFill>
              <a:latin typeface="Calibri"/>
              <a:ea typeface="Calibri"/>
              <a:cs typeface="Calibri"/>
              <a:sym typeface="Calibri"/>
            </a:endParaRPr>
          </a:p>
        </p:txBody>
      </p:sp>
      <p:sp>
        <p:nvSpPr>
          <p:cNvPr id="223" name="Google Shape;223;p8"/>
          <p:cNvSpPr txBox="1"/>
          <p:nvPr/>
        </p:nvSpPr>
        <p:spPr>
          <a:xfrm>
            <a:off x="479104" y="3429000"/>
            <a:ext cx="6141106" cy="26776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accent6"/>
              </a:buClr>
              <a:buSzPts val="2400"/>
              <a:buFont typeface="Arial"/>
              <a:buChar char="•"/>
            </a:pPr>
            <a:r>
              <a:rPr lang="en-US" sz="2400" b="1" i="0" u="none" strike="noStrike" cap="none">
                <a:solidFill>
                  <a:schemeClr val="accent6"/>
                </a:solidFill>
                <a:latin typeface="Calibri"/>
                <a:ea typeface="Calibri"/>
                <a:cs typeface="Calibri"/>
                <a:sym typeface="Calibri"/>
              </a:rPr>
              <a:t>Assuming webs are this simple, what is meant by a top-down vs. bottom-up effect? </a:t>
            </a:r>
            <a:endParaRPr sz="1400" b="0" i="0" u="none" strike="noStrike" cap="none">
              <a:solidFill>
                <a:srgbClr val="000000"/>
              </a:solidFill>
              <a:latin typeface="Arial"/>
              <a:ea typeface="Arial"/>
              <a:cs typeface="Arial"/>
              <a:sym typeface="Arial"/>
            </a:endParaRPr>
          </a:p>
          <a:p>
            <a:pPr marL="342900" marR="0" lvl="0" indent="-190500" algn="ctr" rtl="0">
              <a:lnSpc>
                <a:spcPct val="100000"/>
              </a:lnSpc>
              <a:spcBef>
                <a:spcPts val="0"/>
              </a:spcBef>
              <a:spcAft>
                <a:spcPts val="0"/>
              </a:spcAft>
              <a:buClr>
                <a:schemeClr val="dk1"/>
              </a:buClr>
              <a:buSzPts val="2400"/>
              <a:buFont typeface="Arial"/>
              <a:buNone/>
            </a:pPr>
            <a:endParaRPr sz="2400" b="1" i="0" u="none" strike="noStrike" cap="none">
              <a:solidFill>
                <a:schemeClr val="accent6"/>
              </a:solidFill>
              <a:latin typeface="Calibri"/>
              <a:ea typeface="Calibri"/>
              <a:cs typeface="Calibri"/>
              <a:sym typeface="Calibri"/>
            </a:endParaRPr>
          </a:p>
          <a:p>
            <a:pPr marL="342900" marR="0" lvl="0" indent="-342900" algn="l" rtl="0">
              <a:lnSpc>
                <a:spcPct val="100000"/>
              </a:lnSpc>
              <a:spcBef>
                <a:spcPts val="0"/>
              </a:spcBef>
              <a:spcAft>
                <a:spcPts val="0"/>
              </a:spcAft>
              <a:buClr>
                <a:schemeClr val="accent6"/>
              </a:buClr>
              <a:buSzPts val="2400"/>
              <a:buFont typeface="Arial"/>
              <a:buChar char="•"/>
            </a:pPr>
            <a:r>
              <a:rPr lang="en-US" sz="2400" b="1" i="0" u="none" strike="noStrike" cap="none">
                <a:solidFill>
                  <a:schemeClr val="accent6"/>
                </a:solidFill>
                <a:latin typeface="Calibri"/>
                <a:ea typeface="Calibri"/>
                <a:cs typeface="Calibri"/>
                <a:sym typeface="Calibri"/>
              </a:rPr>
              <a:t>What might a keystone species be in the context of cascades?</a:t>
            </a:r>
            <a:endParaRPr sz="1400" b="0" i="0" u="none" strike="noStrike" cap="none">
              <a:solidFill>
                <a:srgbClr val="000000"/>
              </a:solidFill>
              <a:latin typeface="Arial"/>
              <a:ea typeface="Arial"/>
              <a:cs typeface="Arial"/>
              <a:sym typeface="Arial"/>
            </a:endParaRPr>
          </a:p>
          <a:p>
            <a:pPr marL="342900" marR="0" lvl="0" indent="-190500" algn="ctr" rtl="0">
              <a:lnSpc>
                <a:spcPct val="100000"/>
              </a:lnSpc>
              <a:spcBef>
                <a:spcPts val="0"/>
              </a:spcBef>
              <a:spcAft>
                <a:spcPts val="0"/>
              </a:spcAft>
              <a:buClr>
                <a:schemeClr val="dk1"/>
              </a:buClr>
              <a:buSzPts val="2400"/>
              <a:buFont typeface="Arial"/>
              <a:buNone/>
            </a:pPr>
            <a:endParaRPr sz="2400" b="1" i="0" u="none" strike="noStrike" cap="none">
              <a:solidFill>
                <a:schemeClr val="accent6"/>
              </a:solidFill>
              <a:latin typeface="Calibri"/>
              <a:ea typeface="Calibri"/>
              <a:cs typeface="Calibri"/>
              <a:sym typeface="Calibri"/>
            </a:endParaRPr>
          </a:p>
          <a:p>
            <a:pPr marL="342900" marR="0" lvl="0" indent="-342900" algn="l" rtl="0">
              <a:lnSpc>
                <a:spcPct val="100000"/>
              </a:lnSpc>
              <a:spcBef>
                <a:spcPts val="0"/>
              </a:spcBef>
              <a:spcAft>
                <a:spcPts val="0"/>
              </a:spcAft>
              <a:buClr>
                <a:schemeClr val="accent6"/>
              </a:buClr>
              <a:buSzPts val="2400"/>
              <a:buFont typeface="Arial"/>
              <a:buChar char="•"/>
            </a:pPr>
            <a:r>
              <a:rPr lang="en-US" sz="2400" b="1" i="0" u="none" strike="noStrike" cap="none">
                <a:solidFill>
                  <a:schemeClr val="accent6"/>
                </a:solidFill>
                <a:latin typeface="Calibri"/>
                <a:ea typeface="Calibri"/>
                <a:cs typeface="Calibri"/>
                <a:sym typeface="Calibri"/>
              </a:rPr>
              <a:t>What is an indirect effect? </a:t>
            </a:r>
            <a:endParaRPr sz="1400" b="0" i="0" u="none" strike="noStrike" cap="none">
              <a:solidFill>
                <a:srgbClr val="000000"/>
              </a:solidFill>
              <a:latin typeface="Arial"/>
              <a:ea typeface="Arial"/>
              <a:cs typeface="Arial"/>
              <a:sym typeface="Arial"/>
            </a:endParaRPr>
          </a:p>
        </p:txBody>
      </p:sp>
      <p:pic>
        <p:nvPicPr>
          <p:cNvPr id="224" name="Google Shape;224;p8" descr="A diagram of food pyramid&#10;&#10;Description automatically generated"/>
          <p:cNvPicPr preferRelativeResize="0"/>
          <p:nvPr/>
        </p:nvPicPr>
        <p:blipFill rotWithShape="1">
          <a:blip r:embed="rId4">
            <a:alphaModFix/>
          </a:blip>
          <a:srcRect/>
          <a:stretch/>
        </p:blipFill>
        <p:spPr>
          <a:xfrm>
            <a:off x="6737692" y="1967279"/>
            <a:ext cx="5299848" cy="4455759"/>
          </a:xfrm>
          <a:prstGeom prst="rect">
            <a:avLst/>
          </a:prstGeom>
          <a:noFill/>
          <a:ln>
            <a:noFill/>
          </a:ln>
        </p:spPr>
      </p:pic>
      <p:sp>
        <p:nvSpPr>
          <p:cNvPr id="225" name="Google Shape;225;p8"/>
          <p:cNvSpPr txBox="1"/>
          <p:nvPr/>
        </p:nvSpPr>
        <p:spPr>
          <a:xfrm>
            <a:off x="7736806" y="6338857"/>
            <a:ext cx="330162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Illustration Camilla Neema Haule In: Poto and Morel 2021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doi: 10.3390/su13095065</a:t>
            </a:r>
            <a:endParaRPr sz="1400" b="0" i="0" u="none" strike="noStrike" cap="none">
              <a:solidFill>
                <a:srgbClr val="000000"/>
              </a:solidFill>
              <a:latin typeface="Arial"/>
              <a:ea typeface="Arial"/>
              <a:cs typeface="Arial"/>
              <a:sym typeface="Arial"/>
            </a:endParaRPr>
          </a:p>
        </p:txBody>
      </p:sp>
      <p:sp>
        <p:nvSpPr>
          <p:cNvPr id="226" name="Google Shape;226;p8"/>
          <p:cNvSpPr txBox="1"/>
          <p:nvPr/>
        </p:nvSpPr>
        <p:spPr>
          <a:xfrm>
            <a:off x="479104" y="1631357"/>
            <a:ext cx="6141106" cy="3172287"/>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100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way; food webs are more complex and convoluted, with some species feeding on multiple levels or even within their own level.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p:cNvGrpSpPr/>
        <p:nvPr/>
      </p:nvGrpSpPr>
      <p:grpSpPr>
        <a:xfrm>
          <a:off x="0" y="0"/>
          <a:ext cx="0" cy="0"/>
          <a:chOff x="0" y="0"/>
          <a:chExt cx="0" cy="0"/>
        </a:xfrm>
      </p:grpSpPr>
      <p:sp>
        <p:nvSpPr>
          <p:cNvPr id="231" name="Google Shape;23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232" name="Google Shape;232;p9"/>
          <p:cNvSpPr txBox="1">
            <a:spLocks noGrp="1"/>
          </p:cNvSpPr>
          <p:nvPr>
            <p:ph type="title"/>
          </p:nvPr>
        </p:nvSpPr>
        <p:spPr>
          <a:xfrm>
            <a:off x="2312992" y="661332"/>
            <a:ext cx="9715804" cy="65051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b="1"/>
              <a:t>Ecological Significance of Trophic Cascades</a:t>
            </a:r>
            <a:endParaRPr b="1"/>
          </a:p>
        </p:txBody>
      </p:sp>
      <p:sp>
        <p:nvSpPr>
          <p:cNvPr id="233" name="Google Shape;233;p9"/>
          <p:cNvSpPr txBox="1"/>
          <p:nvPr/>
        </p:nvSpPr>
        <p:spPr>
          <a:xfrm>
            <a:off x="6538967" y="1311846"/>
            <a:ext cx="6034377" cy="233124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dk1"/>
              </a:buClr>
              <a:buSzPts val="2200"/>
              <a:buFont typeface="Arial"/>
              <a:buNone/>
            </a:pPr>
            <a:r>
              <a:rPr lang="en-US" sz="2200" b="1" i="0" u="none" strike="noStrike" cap="none">
                <a:solidFill>
                  <a:schemeClr val="dk1"/>
                </a:solidFill>
                <a:latin typeface="Calibri"/>
                <a:ea typeface="Calibri"/>
                <a:cs typeface="Calibri"/>
                <a:sym typeface="Calibri"/>
              </a:rPr>
              <a:t>Biodiversity Effects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sng" strike="noStrike" cap="none">
                <a:solidFill>
                  <a:schemeClr val="dk1"/>
                </a:solidFill>
                <a:latin typeface="Calibri"/>
                <a:ea typeface="Calibri"/>
                <a:cs typeface="Calibri"/>
                <a:sym typeface="Calibri"/>
              </a:rPr>
              <a:t>Example</a:t>
            </a:r>
            <a:r>
              <a:rPr lang="en-US" sz="2200" b="0" i="0" u="none" strike="noStrike" cap="none">
                <a:solidFill>
                  <a:schemeClr val="dk1"/>
                </a:solidFill>
                <a:latin typeface="Calibri"/>
                <a:ea typeface="Calibri"/>
                <a:cs typeface="Calibri"/>
                <a:sym typeface="Calibri"/>
              </a:rPr>
              <a:t>: Sea stars prey on mussels, which outcompete other sedentary species for space, which results in higher biodiversity in intertidal zones.</a:t>
            </a:r>
            <a:endParaRPr sz="1400" b="0" i="0" u="none" strike="noStrike" cap="none">
              <a:solidFill>
                <a:srgbClr val="000000"/>
              </a:solidFill>
              <a:latin typeface="Arial"/>
              <a:ea typeface="Arial"/>
              <a:cs typeface="Arial"/>
              <a:sym typeface="Arial"/>
            </a:endParaRPr>
          </a:p>
        </p:txBody>
      </p:sp>
      <p:sp>
        <p:nvSpPr>
          <p:cNvPr id="234" name="Google Shape;234;p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10</a:t>
            </a:fld>
            <a:endParaRPr sz="1200" b="0" i="0" u="none" strike="noStrike" cap="none">
              <a:solidFill>
                <a:srgbClr val="888888"/>
              </a:solidFill>
              <a:latin typeface="Calibri"/>
              <a:ea typeface="Calibri"/>
              <a:cs typeface="Calibri"/>
              <a:sym typeface="Calibri"/>
            </a:endParaRPr>
          </a:p>
        </p:txBody>
      </p:sp>
      <p:grpSp>
        <p:nvGrpSpPr>
          <p:cNvPr id="235" name="Google Shape;235;p9"/>
          <p:cNvGrpSpPr/>
          <p:nvPr/>
        </p:nvGrpSpPr>
        <p:grpSpPr>
          <a:xfrm>
            <a:off x="163204" y="1311846"/>
            <a:ext cx="6141836" cy="5548128"/>
            <a:chOff x="5552800" y="1072673"/>
            <a:chExt cx="6141836" cy="5548128"/>
          </a:xfrm>
        </p:grpSpPr>
        <p:pic>
          <p:nvPicPr>
            <p:cNvPr id="236" name="Google Shape;236;p9" descr="A collage of marine life&#10;&#10;Description automatically generated"/>
            <p:cNvPicPr preferRelativeResize="0"/>
            <p:nvPr/>
          </p:nvPicPr>
          <p:blipFill rotWithShape="1">
            <a:blip r:embed="rId4">
              <a:alphaModFix/>
            </a:blip>
            <a:srcRect/>
            <a:stretch/>
          </p:blipFill>
          <p:spPr>
            <a:xfrm>
              <a:off x="5552800" y="1072673"/>
              <a:ext cx="6141836" cy="5314674"/>
            </a:xfrm>
            <a:prstGeom prst="rect">
              <a:avLst/>
            </a:prstGeom>
            <a:noFill/>
            <a:ln>
              <a:noFill/>
            </a:ln>
          </p:spPr>
        </p:pic>
        <p:sp>
          <p:nvSpPr>
            <p:cNvPr id="237" name="Google Shape;237;p9"/>
            <p:cNvSpPr txBox="1"/>
            <p:nvPr/>
          </p:nvSpPr>
          <p:spPr>
            <a:xfrm>
              <a:off x="6227218" y="6343802"/>
              <a:ext cx="479300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Source: Estes et al. 2011    doi: 10.1126/science.1205106 </a:t>
              </a:r>
              <a:endParaRPr sz="1400" b="0" i="0" u="none" strike="noStrike" cap="none">
                <a:solidFill>
                  <a:srgbClr val="000000"/>
                </a:solidFill>
                <a:latin typeface="Arial"/>
                <a:ea typeface="Arial"/>
                <a:cs typeface="Arial"/>
                <a:sym typeface="Arial"/>
              </a:endParaRPr>
            </a:p>
          </p:txBody>
        </p:sp>
      </p:grpSp>
      <p:sp>
        <p:nvSpPr>
          <p:cNvPr id="238" name="Google Shape;238;p9"/>
          <p:cNvSpPr txBox="1"/>
          <p:nvPr/>
        </p:nvSpPr>
        <p:spPr>
          <a:xfrm>
            <a:off x="6538967" y="4925771"/>
            <a:ext cx="5198015" cy="1700749"/>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dk1"/>
              </a:buClr>
              <a:buSzPts val="2200"/>
              <a:buFont typeface="Arial"/>
              <a:buNone/>
            </a:pPr>
            <a:r>
              <a:rPr lang="en-US" sz="2200" b="1" i="0" u="none" strike="noStrike" cap="none" dirty="0">
                <a:solidFill>
                  <a:schemeClr val="dk1"/>
                </a:solidFill>
                <a:latin typeface="Calibri"/>
                <a:ea typeface="Calibri"/>
                <a:cs typeface="Calibri"/>
                <a:sym typeface="Calibri"/>
              </a:rPr>
              <a:t>Regime Shift Effects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sng" strike="noStrike" cap="none" dirty="0">
                <a:solidFill>
                  <a:schemeClr val="dk1"/>
                </a:solidFill>
                <a:latin typeface="Calibri"/>
                <a:ea typeface="Calibri"/>
                <a:cs typeface="Calibri"/>
                <a:sym typeface="Calibri"/>
              </a:rPr>
              <a:t>Example</a:t>
            </a:r>
            <a:r>
              <a:rPr lang="en-US" sz="2200" b="0" i="0" u="none" strike="noStrike" cap="none" dirty="0">
                <a:solidFill>
                  <a:schemeClr val="dk1"/>
                </a:solidFill>
                <a:latin typeface="Calibri"/>
                <a:ea typeface="Calibri"/>
                <a:cs typeface="Calibri"/>
                <a:sym typeface="Calibri"/>
              </a:rPr>
              <a:t>: The effect of the sea otters’ decline resulted in an alternate stable state in which the</a:t>
            </a:r>
            <a:r>
              <a:rPr lang="en-US" sz="2200" dirty="0">
                <a:solidFill>
                  <a:schemeClr val="dk1"/>
                </a:solidFill>
                <a:latin typeface="Calibri"/>
                <a:ea typeface="Calibri"/>
                <a:cs typeface="Calibri"/>
                <a:sym typeface="Calibri"/>
              </a:rPr>
              <a:t> sea floor</a:t>
            </a:r>
            <a:r>
              <a:rPr lang="en-US" sz="2200" b="0" i="0" u="none" strike="noStrike" cap="none" dirty="0">
                <a:solidFill>
                  <a:schemeClr val="dk1"/>
                </a:solidFill>
                <a:latin typeface="Calibri"/>
                <a:ea typeface="Calibri"/>
                <a:cs typeface="Calibri"/>
                <a:sym typeface="Calibri"/>
              </a:rPr>
              <a:t> was kelp barren.</a:t>
            </a:r>
            <a:endParaRPr sz="1400" b="0" i="0" u="none" strike="noStrike" cap="none" dirty="0">
              <a:solidFill>
                <a:srgbClr val="000000"/>
              </a:solidFill>
              <a:latin typeface="Arial"/>
              <a:ea typeface="Arial"/>
              <a:cs typeface="Arial"/>
              <a:sym typeface="Arial"/>
            </a:endParaRPr>
          </a:p>
        </p:txBody>
      </p:sp>
      <p:sp>
        <p:nvSpPr>
          <p:cNvPr id="239" name="Google Shape;239;p9"/>
          <p:cNvSpPr txBox="1"/>
          <p:nvPr/>
        </p:nvSpPr>
        <p:spPr>
          <a:xfrm>
            <a:off x="6538967" y="3178139"/>
            <a:ext cx="5528820" cy="1832918"/>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chemeClr val="dk1"/>
              </a:buClr>
              <a:buSzPts val="2200"/>
              <a:buFont typeface="Arial"/>
              <a:buNone/>
            </a:pPr>
            <a:r>
              <a:rPr lang="en-US" sz="2200" b="1" i="0" u="none" strike="noStrike" cap="none" dirty="0">
                <a:solidFill>
                  <a:schemeClr val="dk1"/>
                </a:solidFill>
                <a:latin typeface="Calibri"/>
                <a:ea typeface="Calibri"/>
                <a:cs typeface="Calibri"/>
                <a:sym typeface="Calibri"/>
              </a:rPr>
              <a:t>Productivity Effects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sng" strike="noStrike" cap="none" dirty="0">
                <a:solidFill>
                  <a:schemeClr val="dk1"/>
                </a:solidFill>
                <a:latin typeface="Calibri"/>
                <a:ea typeface="Calibri"/>
                <a:cs typeface="Calibri"/>
                <a:sym typeface="Calibri"/>
              </a:rPr>
              <a:t>Example</a:t>
            </a:r>
            <a:r>
              <a:rPr lang="en-US" sz="2200" b="0" i="0" u="none" strike="noStrike" cap="none" dirty="0">
                <a:solidFill>
                  <a:schemeClr val="dk1"/>
                </a:solidFill>
                <a:latin typeface="Calibri"/>
                <a:ea typeface="Calibri"/>
                <a:cs typeface="Calibri"/>
                <a:sym typeface="Calibri"/>
              </a:rPr>
              <a:t>: Sea otter declines released urchin populations from predation, which resulted in </a:t>
            </a:r>
            <a:br>
              <a:rPr lang="en-US" sz="2200" b="0" i="0" u="none" strike="noStrike" cap="none" dirty="0">
                <a:solidFill>
                  <a:schemeClr val="dk1"/>
                </a:solidFill>
                <a:latin typeface="Calibri"/>
                <a:ea typeface="Calibri"/>
                <a:cs typeface="Calibri"/>
                <a:sym typeface="Calibri"/>
              </a:rPr>
            </a:br>
            <a:r>
              <a:rPr lang="en-US" sz="2200" b="0" i="0" u="none" strike="noStrike" cap="none" dirty="0">
                <a:solidFill>
                  <a:schemeClr val="dk1"/>
                </a:solidFill>
                <a:latin typeface="Calibri"/>
                <a:ea typeface="Calibri"/>
                <a:cs typeface="Calibri"/>
                <a:sym typeface="Calibri"/>
              </a:rPr>
              <a:t>kelp declining as large urchin populations consumed the kelp.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246" name="Google Shape;246;p10"/>
          <p:cNvSpPr txBox="1">
            <a:spLocks noGrp="1"/>
          </p:cNvSpPr>
          <p:nvPr>
            <p:ph type="title"/>
          </p:nvPr>
        </p:nvSpPr>
        <p:spPr>
          <a:xfrm>
            <a:off x="4108664" y="562638"/>
            <a:ext cx="6716843" cy="128111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b="1"/>
              <a:t>Human Influences on Trophic </a:t>
            </a:r>
            <a:br>
              <a:rPr lang="en-US" b="1"/>
            </a:br>
            <a:r>
              <a:rPr lang="en-US" b="1"/>
              <a:t>Cascades</a:t>
            </a:r>
            <a:endParaRPr b="1"/>
          </a:p>
        </p:txBody>
      </p:sp>
      <p:sp>
        <p:nvSpPr>
          <p:cNvPr id="247" name="Google Shape;247;p10"/>
          <p:cNvSpPr txBox="1"/>
          <p:nvPr/>
        </p:nvSpPr>
        <p:spPr>
          <a:xfrm>
            <a:off x="4759373" y="2671082"/>
            <a:ext cx="7019950" cy="3392584"/>
          </a:xfrm>
          <a:prstGeom prst="rect">
            <a:avLst/>
          </a:prstGeom>
          <a:noFill/>
          <a:ln>
            <a:noFill/>
          </a:ln>
        </p:spPr>
        <p:txBody>
          <a:bodyPr spcFirstLastPara="1" wrap="square" lIns="91425" tIns="45700" rIns="91425" bIns="45700" anchor="t" anchorCtr="0">
            <a:normAutofit/>
          </a:bodyPr>
          <a:lstStyle/>
          <a:p>
            <a:pPr marL="114300" marR="0" lvl="0" indent="0" algn="l"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48" name="Google Shape;248;p1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sp>
        <p:nvSpPr>
          <p:cNvPr id="249" name="Google Shape;249;p10"/>
          <p:cNvSpPr/>
          <p:nvPr/>
        </p:nvSpPr>
        <p:spPr>
          <a:xfrm>
            <a:off x="412677" y="1214849"/>
            <a:ext cx="3352058" cy="2476037"/>
          </a:xfrm>
          <a:prstGeom prst="roundRect">
            <a:avLst>
              <a:gd name="adj" fmla="val 16667"/>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p10"/>
          <p:cNvSpPr txBox="1"/>
          <p:nvPr/>
        </p:nvSpPr>
        <p:spPr>
          <a:xfrm>
            <a:off x="68748" y="3690886"/>
            <a:ext cx="4039916"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Credit: Library and Archives Canada/C-001229 (copyright expired)</a:t>
            </a:r>
            <a:endParaRPr sz="1400" b="0" i="0" u="none" strike="noStrike" cap="none">
              <a:solidFill>
                <a:srgbClr val="000000"/>
              </a:solidFill>
              <a:latin typeface="Arial"/>
              <a:ea typeface="Arial"/>
              <a:cs typeface="Arial"/>
              <a:sym typeface="Arial"/>
            </a:endParaRPr>
          </a:p>
        </p:txBody>
      </p:sp>
      <p:sp>
        <p:nvSpPr>
          <p:cNvPr id="251" name="Google Shape;251;p10"/>
          <p:cNvSpPr txBox="1"/>
          <p:nvPr/>
        </p:nvSpPr>
        <p:spPr>
          <a:xfrm>
            <a:off x="4452592" y="2017268"/>
            <a:ext cx="7594095" cy="4616648"/>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chemeClr val="dk1"/>
              </a:buClr>
              <a:buSzPts val="2200"/>
              <a:buFont typeface="Arial"/>
              <a:buNone/>
            </a:pPr>
            <a:r>
              <a:rPr lang="en-US" sz="2200" b="1" i="0" u="none" strike="noStrike" cap="none">
                <a:solidFill>
                  <a:schemeClr val="dk1"/>
                </a:solidFill>
                <a:latin typeface="Calibri"/>
                <a:ea typeface="Calibri"/>
                <a:cs typeface="Calibri"/>
                <a:sym typeface="Calibri"/>
              </a:rPr>
              <a:t>Predator Removal </a:t>
            </a:r>
            <a:r>
              <a:rPr lang="en-US" sz="2200" b="0" i="0" u="none" strike="noStrike" cap="none">
                <a:solidFill>
                  <a:schemeClr val="dk1"/>
                </a:solidFill>
                <a:latin typeface="Calibri"/>
                <a:ea typeface="Calibri"/>
                <a:cs typeface="Calibri"/>
                <a:sym typeface="Calibri"/>
              </a:rPr>
              <a:t>				</a:t>
            </a:r>
            <a:br>
              <a:rPr lang="en-US" sz="2200" b="0" i="0" u="none" strike="noStrike" cap="none">
                <a:solidFill>
                  <a:schemeClr val="dk1"/>
                </a:solidFill>
                <a:latin typeface="Calibri"/>
                <a:ea typeface="Calibri"/>
                <a:cs typeface="Calibri"/>
                <a:sym typeface="Calibri"/>
              </a:rPr>
            </a:br>
            <a:r>
              <a:rPr lang="en-US" sz="2200" b="0" i="0" u="none" strike="noStrike" cap="none">
                <a:solidFill>
                  <a:schemeClr val="dk1"/>
                </a:solidFill>
                <a:latin typeface="Calibri"/>
                <a:ea typeface="Calibri"/>
                <a:cs typeface="Calibri"/>
                <a:sym typeface="Calibri"/>
              </a:rPr>
              <a:t>The fur trade led to a decline in sea otters along the U.S. Pacific Coast</a:t>
            </a:r>
            <a:r>
              <a:rPr lang="en-US" sz="2000" b="0" i="0" u="none" strike="noStrike" cap="none">
                <a:solidFill>
                  <a:schemeClr val="dk1"/>
                </a:solidFill>
                <a:latin typeface="Calibri"/>
                <a:ea typeface="Calibri"/>
                <a:cs typeface="Calibri"/>
                <a:sym typeface="Calibri"/>
              </a:rPr>
              <a:t>. </a:t>
            </a:r>
            <a:endParaRPr sz="2000" b="1" i="0" u="none" strike="noStrike" cap="none">
              <a:solidFill>
                <a:schemeClr val="dk1"/>
              </a:solidFill>
              <a:latin typeface="Calibri"/>
              <a:ea typeface="Calibri"/>
              <a:cs typeface="Calibri"/>
              <a:sym typeface="Calibri"/>
            </a:endParaRPr>
          </a:p>
          <a:p>
            <a:pPr marL="114300" marR="0" lvl="0" indent="0" algn="l" rtl="0">
              <a:lnSpc>
                <a:spcPct val="100000"/>
              </a:lnSpc>
              <a:spcBef>
                <a:spcPts val="1200"/>
              </a:spcBef>
              <a:spcAft>
                <a:spcPts val="0"/>
              </a:spcAft>
              <a:buClr>
                <a:schemeClr val="dk1"/>
              </a:buClr>
              <a:buSzPts val="2200"/>
              <a:buFont typeface="Arial"/>
              <a:buNone/>
            </a:pPr>
            <a:r>
              <a:rPr lang="en-US" sz="2200" b="1" i="0" u="none" strike="noStrike" cap="none">
                <a:solidFill>
                  <a:schemeClr val="dk1"/>
                </a:solidFill>
                <a:latin typeface="Calibri"/>
                <a:ea typeface="Calibri"/>
                <a:cs typeface="Calibri"/>
                <a:sym typeface="Calibri"/>
              </a:rPr>
              <a:t>Introduced Species</a:t>
            </a:r>
            <a:r>
              <a:rPr lang="en-US" sz="2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Lionfish introduced in the Caribbean have been linked to regime shifts in coral reefs.</a:t>
            </a:r>
            <a:endParaRPr sz="2200" b="1" i="0" u="none" strike="noStrike" cap="none">
              <a:solidFill>
                <a:schemeClr val="dk1"/>
              </a:solidFill>
              <a:latin typeface="Calibri"/>
              <a:ea typeface="Calibri"/>
              <a:cs typeface="Calibri"/>
              <a:sym typeface="Calibri"/>
            </a:endParaRPr>
          </a:p>
          <a:p>
            <a:pPr marL="114300" marR="0" lvl="0" indent="0" algn="l" rtl="0">
              <a:lnSpc>
                <a:spcPct val="100000"/>
              </a:lnSpc>
              <a:spcBef>
                <a:spcPts val="1200"/>
              </a:spcBef>
              <a:spcAft>
                <a:spcPts val="0"/>
              </a:spcAft>
              <a:buClr>
                <a:schemeClr val="dk1"/>
              </a:buClr>
              <a:buSzPts val="2200"/>
              <a:buFont typeface="Arial"/>
              <a:buNone/>
            </a:pPr>
            <a:r>
              <a:rPr lang="en-US" sz="2200" b="1" i="0" u="none" strike="noStrike" cap="none">
                <a:solidFill>
                  <a:schemeClr val="dk1"/>
                </a:solidFill>
                <a:latin typeface="Calibri"/>
                <a:ea typeface="Calibri"/>
                <a:cs typeface="Calibri"/>
                <a:sym typeface="Calibri"/>
              </a:rPr>
              <a:t>Nutrient Pollution </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Eutrophication in the Baltic Sea increased the vulnerability of cod to overfishing.</a:t>
            </a:r>
            <a:endParaRPr sz="2000" b="1" i="0" u="none" strike="noStrike" cap="none">
              <a:solidFill>
                <a:schemeClr val="dk1"/>
              </a:solidFill>
              <a:latin typeface="Calibri"/>
              <a:ea typeface="Calibri"/>
              <a:cs typeface="Calibri"/>
              <a:sym typeface="Calibri"/>
            </a:endParaRPr>
          </a:p>
          <a:p>
            <a:pPr marL="114300" marR="0" lvl="0" indent="0" algn="l" rtl="0">
              <a:lnSpc>
                <a:spcPct val="100000"/>
              </a:lnSpc>
              <a:spcBef>
                <a:spcPts val="1200"/>
              </a:spcBef>
              <a:spcAft>
                <a:spcPts val="0"/>
              </a:spcAft>
              <a:buClr>
                <a:schemeClr val="dk1"/>
              </a:buClr>
              <a:buSzPts val="2200"/>
              <a:buFont typeface="Arial"/>
              <a:buNone/>
            </a:pPr>
            <a:r>
              <a:rPr lang="en-US" sz="2200" b="1" i="0" u="none" strike="noStrike" cap="none">
                <a:solidFill>
                  <a:schemeClr val="dk1"/>
                </a:solidFill>
                <a:latin typeface="Calibri"/>
                <a:ea typeface="Calibri"/>
                <a:cs typeface="Calibri"/>
                <a:sym typeface="Calibri"/>
              </a:rPr>
              <a:t>Climate Change</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Ocean warming and acidification have altered planktonic food webs.</a:t>
            </a:r>
            <a:endParaRPr sz="1800" b="0" i="0" u="none" strike="noStrike" cap="none">
              <a:solidFill>
                <a:schemeClr val="dk1"/>
              </a:solidFill>
              <a:latin typeface="Calibri"/>
              <a:ea typeface="Calibri"/>
              <a:cs typeface="Calibri"/>
              <a:sym typeface="Calibri"/>
            </a:endParaRPr>
          </a:p>
        </p:txBody>
      </p:sp>
      <p:sp>
        <p:nvSpPr>
          <p:cNvPr id="252" name="Google Shape;252;p10"/>
          <p:cNvSpPr/>
          <p:nvPr/>
        </p:nvSpPr>
        <p:spPr>
          <a:xfrm>
            <a:off x="412677" y="3952496"/>
            <a:ext cx="3352058" cy="2476037"/>
          </a:xfrm>
          <a:prstGeom prst="roundRect">
            <a:avLst>
              <a:gd name="adj" fmla="val 16667"/>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p10"/>
          <p:cNvSpPr txBox="1"/>
          <p:nvPr/>
        </p:nvSpPr>
        <p:spPr>
          <a:xfrm>
            <a:off x="379684" y="6449671"/>
            <a:ext cx="3201716"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Credit: Alexander Vasenin via Wikimedia Commons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4041396" y="365125"/>
            <a:ext cx="4569204"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Cascading Effects </a:t>
            </a:r>
            <a:endParaRPr/>
          </a:p>
        </p:txBody>
      </p:sp>
      <p:sp>
        <p:nvSpPr>
          <p:cNvPr id="113" name="Google Shape;113;p2"/>
          <p:cNvSpPr txBox="1">
            <a:spLocks noGrp="1"/>
          </p:cNvSpPr>
          <p:nvPr>
            <p:ph type="body" idx="1"/>
          </p:nvPr>
        </p:nvSpPr>
        <p:spPr>
          <a:xfrm>
            <a:off x="700842" y="1563804"/>
            <a:ext cx="11291678" cy="465602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latin typeface="Calibri"/>
                <a:ea typeface="Calibri"/>
                <a:cs typeface="Calibri"/>
                <a:sym typeface="Calibri"/>
              </a:rPr>
              <a:t>A cascading effect propagates through a complex system sequentially (i.e., moves in one direction).</a:t>
            </a:r>
            <a:br>
              <a:rPr lang="en-US" sz="2400"/>
            </a:br>
            <a:endParaRPr sz="2400"/>
          </a:p>
        </p:txBody>
      </p:sp>
      <p:sp>
        <p:nvSpPr>
          <p:cNvPr id="114" name="Google Shape;1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115" name="Google Shape;115;p2" descr="A finger on a domino&#10;&#10;Description automatically generated"/>
          <p:cNvPicPr preferRelativeResize="0"/>
          <p:nvPr/>
        </p:nvPicPr>
        <p:blipFill rotWithShape="1">
          <a:blip r:embed="rId4">
            <a:alphaModFix/>
          </a:blip>
          <a:srcRect/>
          <a:stretch/>
        </p:blipFill>
        <p:spPr>
          <a:xfrm>
            <a:off x="7197635" y="2578683"/>
            <a:ext cx="4794885" cy="3914192"/>
          </a:xfrm>
          <a:prstGeom prst="rect">
            <a:avLst/>
          </a:prstGeom>
          <a:noFill/>
          <a:ln>
            <a:noFill/>
          </a:ln>
        </p:spPr>
      </p:pic>
      <p:sp>
        <p:nvSpPr>
          <p:cNvPr id="116" name="Google Shape;116;p2"/>
          <p:cNvSpPr txBox="1"/>
          <p:nvPr/>
        </p:nvSpPr>
        <p:spPr>
          <a:xfrm>
            <a:off x="9905089" y="6094740"/>
            <a:ext cx="208743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Credit: Olelxandr P. (Pexels share)</a:t>
            </a:r>
            <a:endParaRPr sz="1400" b="0" i="0" u="none" strike="noStrike" cap="none">
              <a:solidFill>
                <a:srgbClr val="000000"/>
              </a:solidFill>
              <a:latin typeface="Arial"/>
              <a:ea typeface="Arial"/>
              <a:cs typeface="Arial"/>
              <a:sym typeface="Arial"/>
            </a:endParaRPr>
          </a:p>
        </p:txBody>
      </p:sp>
      <p:sp>
        <p:nvSpPr>
          <p:cNvPr id="117" name="Google Shape;117;p2"/>
          <p:cNvSpPr txBox="1"/>
          <p:nvPr/>
        </p:nvSpPr>
        <p:spPr>
          <a:xfrm>
            <a:off x="700842" y="2336239"/>
            <a:ext cx="6344393" cy="4202673"/>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It is common for cascades to occur ecologically,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socially, and socio-environmentally.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Cascades gain momentum through enabling conditions, which are typically:</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Human impacts, in ecological systems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Human agency or technological innovations, in social systems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Human impacts and social or technical innovations, in socio-environmental systems.</a:t>
            </a:r>
            <a:br>
              <a:rPr lang="en-U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Cascades can result in tipping points (regime changes).</a:t>
            </a:r>
            <a:endParaRPr sz="1400" b="0" i="0" u="none" strike="noStrike" cap="none">
              <a:solidFill>
                <a:srgbClr val="000000"/>
              </a:solidFill>
              <a:latin typeface="Arial"/>
              <a:ea typeface="Arial"/>
              <a:cs typeface="Arial"/>
              <a:sym typeface="Arial"/>
            </a:endParaRPr>
          </a:p>
          <a:p>
            <a:pPr marL="228600" marR="0" lvl="0" indent="-87629" algn="l" rtl="0">
              <a:lnSpc>
                <a:spcPct val="90000"/>
              </a:lnSpc>
              <a:spcBef>
                <a:spcPts val="1000"/>
              </a:spcBef>
              <a:spcAft>
                <a:spcPts val="0"/>
              </a:spcAft>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2525486" y="448415"/>
            <a:ext cx="9220200"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Cascades Represented as Networks </a:t>
            </a:r>
            <a:endParaRPr/>
          </a:p>
        </p:txBody>
      </p:sp>
      <p:sp>
        <p:nvSpPr>
          <p:cNvPr id="124" name="Google Shape;124;p3"/>
          <p:cNvSpPr txBox="1">
            <a:spLocks noGrp="1"/>
          </p:cNvSpPr>
          <p:nvPr>
            <p:ph type="body" idx="1"/>
          </p:nvPr>
        </p:nvSpPr>
        <p:spPr>
          <a:xfrm>
            <a:off x="3949700" y="2058247"/>
            <a:ext cx="5664200" cy="4847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Cascades occur in directed networks.</a:t>
            </a:r>
            <a:endParaRPr/>
          </a:p>
          <a:p>
            <a:pPr marL="0" lvl="0" indent="0" algn="l" rtl="0">
              <a:lnSpc>
                <a:spcPct val="90000"/>
              </a:lnSpc>
              <a:spcBef>
                <a:spcPts val="1000"/>
              </a:spcBef>
              <a:spcAft>
                <a:spcPts val="0"/>
              </a:spcAft>
              <a:buClr>
                <a:schemeClr val="dk1"/>
              </a:buClr>
              <a:buSzPts val="2800"/>
              <a:buNone/>
            </a:pPr>
            <a:endParaRPr/>
          </a:p>
        </p:txBody>
      </p:sp>
      <p:sp>
        <p:nvSpPr>
          <p:cNvPr id="125" name="Google Shape;1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26" name="Google Shape;126;p3"/>
          <p:cNvSpPr/>
          <p:nvPr/>
        </p:nvSpPr>
        <p:spPr>
          <a:xfrm>
            <a:off x="7966074" y="3151758"/>
            <a:ext cx="707947" cy="681579"/>
          </a:xfrm>
          <a:prstGeom prst="ellipse">
            <a:avLst/>
          </a:prstGeom>
          <a:gradFill>
            <a:gsLst>
              <a:gs pos="0">
                <a:srgbClr val="F2F2F2"/>
              </a:gs>
              <a:gs pos="10000">
                <a:srgbClr val="CCBEE1"/>
              </a:gs>
              <a:gs pos="50000">
                <a:srgbClr val="9060B6"/>
              </a:gs>
              <a:gs pos="100000">
                <a:srgbClr val="7030A0"/>
              </a:gs>
            </a:gsLst>
            <a:path path="circle">
              <a:fillToRect l="50000" t="50000" r="50000" b="50000"/>
            </a:path>
            <a:tileRect/>
          </a:gra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3"/>
          <p:cNvSpPr txBox="1"/>
          <p:nvPr/>
        </p:nvSpPr>
        <p:spPr>
          <a:xfrm>
            <a:off x="8905951" y="3272410"/>
            <a:ext cx="26644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Node (agent, species, etc.)</a:t>
            </a:r>
            <a:endParaRPr sz="1400" b="0" i="0" u="none" strike="noStrike" cap="none">
              <a:solidFill>
                <a:srgbClr val="000000"/>
              </a:solidFill>
              <a:latin typeface="Arial"/>
              <a:ea typeface="Arial"/>
              <a:cs typeface="Arial"/>
              <a:sym typeface="Arial"/>
            </a:endParaRPr>
          </a:p>
        </p:txBody>
      </p:sp>
      <p:cxnSp>
        <p:nvCxnSpPr>
          <p:cNvPr id="128" name="Google Shape;128;p3"/>
          <p:cNvCxnSpPr/>
          <p:nvPr/>
        </p:nvCxnSpPr>
        <p:spPr>
          <a:xfrm>
            <a:off x="7981406" y="4217357"/>
            <a:ext cx="1188720" cy="0"/>
          </a:xfrm>
          <a:prstGeom prst="straightConnector1">
            <a:avLst/>
          </a:prstGeom>
          <a:noFill/>
          <a:ln w="28575" cap="flat" cmpd="sng">
            <a:solidFill>
              <a:schemeClr val="dk1"/>
            </a:solidFill>
            <a:prstDash val="solid"/>
            <a:miter lim="800000"/>
            <a:headEnd type="none" w="sm" len="sm"/>
            <a:tailEnd type="triangle" w="med" len="med"/>
          </a:ln>
        </p:spPr>
      </p:cxnSp>
      <p:sp>
        <p:nvSpPr>
          <p:cNvPr id="129" name="Google Shape;129;p3"/>
          <p:cNvSpPr txBox="1"/>
          <p:nvPr/>
        </p:nvSpPr>
        <p:spPr>
          <a:xfrm>
            <a:off x="9353006" y="4032691"/>
            <a:ext cx="12573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Interaction </a:t>
            </a: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1811429" y="5766996"/>
            <a:ext cx="856914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1. Which nodes in this network will be impacted if node 2 changes?</a:t>
            </a:r>
            <a:endParaRPr lang="en-US" sz="3200"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2. What if the arrow from 8 to 7 was a two-way arrow instead?  </a:t>
            </a:r>
            <a:endParaRPr lang="en-US" sz="3200" dirty="0"/>
          </a:p>
        </p:txBody>
      </p:sp>
      <p:pic>
        <p:nvPicPr>
          <p:cNvPr id="131" name="Google Shape;131;p3" descr="A diagram of a network&#10;&#10;Description automatically generated"/>
          <p:cNvPicPr preferRelativeResize="0"/>
          <p:nvPr/>
        </p:nvPicPr>
        <p:blipFill rotWithShape="1">
          <a:blip r:embed="rId4">
            <a:alphaModFix/>
          </a:blip>
          <a:srcRect/>
          <a:stretch/>
        </p:blipFill>
        <p:spPr>
          <a:xfrm>
            <a:off x="355531" y="1416088"/>
            <a:ext cx="7378613" cy="41529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xfrm>
            <a:off x="4508863" y="365125"/>
            <a:ext cx="3966754"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Invasive Species</a:t>
            </a:r>
            <a:endParaRPr/>
          </a:p>
        </p:txBody>
      </p:sp>
      <p:sp>
        <p:nvSpPr>
          <p:cNvPr id="138" name="Google Shape;138;p4"/>
          <p:cNvSpPr txBox="1"/>
          <p:nvPr/>
        </p:nvSpPr>
        <p:spPr>
          <a:xfrm>
            <a:off x="1087482" y="1517358"/>
            <a:ext cx="1079971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Invasive species are nonnative species whose expansion can cause economic or environmental harm and/or can have negative effects on public health.</a:t>
            </a:r>
            <a:endParaRPr sz="2400" b="0" i="0" u="none" strike="noStrike" cap="none">
              <a:solidFill>
                <a:schemeClr val="dk1"/>
              </a:solidFill>
              <a:latin typeface="Calibri"/>
              <a:ea typeface="Calibri"/>
              <a:cs typeface="Calibri"/>
              <a:sym typeface="Calibri"/>
            </a:endParaRPr>
          </a:p>
        </p:txBody>
      </p:sp>
      <p:sp>
        <p:nvSpPr>
          <p:cNvPr id="139" name="Google Shape;139;p4"/>
          <p:cNvSpPr txBox="1"/>
          <p:nvPr/>
        </p:nvSpPr>
        <p:spPr>
          <a:xfrm>
            <a:off x="1087482" y="2448205"/>
            <a:ext cx="104291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accent6"/>
                </a:solidFill>
                <a:latin typeface="Calibri"/>
                <a:ea typeface="Calibri"/>
                <a:cs typeface="Calibri"/>
                <a:sym typeface="Calibri"/>
              </a:rPr>
              <a:t>   Which conditions allow for the successful establishment of a nonnative species? </a:t>
            </a:r>
            <a:endParaRPr sz="1400" b="0" i="0" u="none" strike="noStrike" cap="none" dirty="0">
              <a:solidFill>
                <a:schemeClr val="accent6"/>
              </a:solidFill>
              <a:latin typeface="Arial"/>
              <a:ea typeface="Arial"/>
              <a:cs typeface="Arial"/>
              <a:sym typeface="Arial"/>
            </a:endParaRPr>
          </a:p>
        </p:txBody>
      </p:sp>
      <p:grpSp>
        <p:nvGrpSpPr>
          <p:cNvPr id="140" name="Google Shape;140;p4"/>
          <p:cNvGrpSpPr/>
          <p:nvPr/>
        </p:nvGrpSpPr>
        <p:grpSpPr>
          <a:xfrm>
            <a:off x="156427" y="3045805"/>
            <a:ext cx="3938485" cy="3782998"/>
            <a:chOff x="346892" y="3340689"/>
            <a:chExt cx="4161971" cy="3782998"/>
          </a:xfrm>
        </p:grpSpPr>
        <p:pic>
          <p:nvPicPr>
            <p:cNvPr id="141" name="Google Shape;141;p4" descr="A bowl of clams in a concrete bowl&#10;&#10;Description automatically generated"/>
            <p:cNvPicPr preferRelativeResize="0"/>
            <p:nvPr/>
          </p:nvPicPr>
          <p:blipFill rotWithShape="1">
            <a:blip r:embed="rId4">
              <a:alphaModFix/>
            </a:blip>
            <a:srcRect/>
            <a:stretch/>
          </p:blipFill>
          <p:spPr>
            <a:xfrm>
              <a:off x="346892" y="3340689"/>
              <a:ext cx="4161971" cy="3162153"/>
            </a:xfrm>
            <a:prstGeom prst="rect">
              <a:avLst/>
            </a:prstGeom>
            <a:noFill/>
            <a:ln>
              <a:noFill/>
            </a:ln>
          </p:spPr>
        </p:pic>
        <p:sp>
          <p:nvSpPr>
            <p:cNvPr id="142" name="Google Shape;142;p4"/>
            <p:cNvSpPr txBox="1"/>
            <p:nvPr/>
          </p:nvSpPr>
          <p:spPr>
            <a:xfrm>
              <a:off x="1082581" y="6538912"/>
              <a:ext cx="306302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Mussels clogging a propeller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Credit: Government of Australia</a:t>
              </a:r>
              <a:endParaRPr sz="1400" b="0" i="0" u="none" strike="noStrike" cap="none">
                <a:solidFill>
                  <a:srgbClr val="000000"/>
                </a:solidFill>
                <a:latin typeface="Arial"/>
                <a:ea typeface="Arial"/>
                <a:cs typeface="Arial"/>
                <a:sym typeface="Arial"/>
              </a:endParaRPr>
            </a:p>
          </p:txBody>
        </p:sp>
      </p:grpSp>
      <p:grpSp>
        <p:nvGrpSpPr>
          <p:cNvPr id="143" name="Google Shape;143;p4"/>
          <p:cNvGrpSpPr/>
          <p:nvPr/>
        </p:nvGrpSpPr>
        <p:grpSpPr>
          <a:xfrm>
            <a:off x="4187327" y="3045804"/>
            <a:ext cx="3947159" cy="3767610"/>
            <a:chOff x="2776538" y="2645102"/>
            <a:chExt cx="3947159" cy="3767610"/>
          </a:xfrm>
        </p:grpSpPr>
        <p:pic>
          <p:nvPicPr>
            <p:cNvPr id="144" name="Google Shape;144;p4" descr="A rodent in a marsh&#10;&#10;Description automatically generated"/>
            <p:cNvPicPr preferRelativeResize="0"/>
            <p:nvPr/>
          </p:nvPicPr>
          <p:blipFill rotWithShape="1">
            <a:blip r:embed="rId5">
              <a:alphaModFix/>
            </a:blip>
            <a:srcRect/>
            <a:stretch/>
          </p:blipFill>
          <p:spPr>
            <a:xfrm>
              <a:off x="2776538" y="2645102"/>
              <a:ext cx="3947159" cy="3168009"/>
            </a:xfrm>
            <a:prstGeom prst="rect">
              <a:avLst/>
            </a:prstGeom>
            <a:noFill/>
            <a:ln>
              <a:noFill/>
            </a:ln>
          </p:spPr>
        </p:pic>
        <p:sp>
          <p:nvSpPr>
            <p:cNvPr id="145" name="Google Shape;145;p4"/>
            <p:cNvSpPr txBox="1"/>
            <p:nvPr/>
          </p:nvSpPr>
          <p:spPr>
            <a:xfrm>
              <a:off x="3434291" y="5827937"/>
              <a:ext cx="291393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Nutrias in a Maryland marsh</a:t>
              </a:r>
              <a:endParaRPr sz="1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Credit: U.S. Fish and Wildlife Services</a:t>
              </a:r>
              <a:endParaRPr sz="1400" b="0" i="0" u="none" strike="noStrike" cap="none">
                <a:solidFill>
                  <a:srgbClr val="000000"/>
                </a:solidFill>
                <a:latin typeface="Arial"/>
                <a:ea typeface="Arial"/>
                <a:cs typeface="Arial"/>
                <a:sym typeface="Arial"/>
              </a:endParaRPr>
            </a:p>
          </p:txBody>
        </p:sp>
      </p:grpSp>
      <p:pic>
        <p:nvPicPr>
          <p:cNvPr id="146" name="Google Shape;146;p4" descr="A marshy area with tall grass&#10;&#10;Description automatically generated"/>
          <p:cNvPicPr preferRelativeResize="0"/>
          <p:nvPr/>
        </p:nvPicPr>
        <p:blipFill rotWithShape="1">
          <a:blip r:embed="rId6">
            <a:alphaModFix/>
          </a:blip>
          <a:srcRect/>
          <a:stretch/>
        </p:blipFill>
        <p:spPr>
          <a:xfrm>
            <a:off x="8226900" y="3045805"/>
            <a:ext cx="3831182" cy="3168010"/>
          </a:xfrm>
          <a:prstGeom prst="rect">
            <a:avLst/>
          </a:prstGeom>
          <a:noFill/>
          <a:ln>
            <a:noFill/>
          </a:ln>
        </p:spPr>
      </p:pic>
      <p:sp>
        <p:nvSpPr>
          <p:cNvPr id="147" name="Google Shape;147;p4"/>
          <p:cNvSpPr txBox="1"/>
          <p:nvPr/>
        </p:nvSpPr>
        <p:spPr>
          <a:xfrm>
            <a:off x="8762624" y="6220723"/>
            <a:ext cx="30325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Phragmites replacing Spartina</a:t>
            </a:r>
            <a:r>
              <a:rPr lang="en-US" sz="1700" b="0" i="0" u="none" strike="noStrike" cap="none">
                <a:solidFill>
                  <a:schemeClr val="dk1"/>
                </a:solidFill>
                <a:latin typeface="Calibri"/>
                <a:ea typeface="Calibri"/>
                <a:cs typeface="Calibri"/>
                <a:sym typeface="Calibri"/>
              </a:rPr>
              <a:t> </a:t>
            </a:r>
            <a:br>
              <a:rPr lang="en-US" sz="17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Credit: Wikimedia</a:t>
            </a:r>
            <a:endParaRPr sz="17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4508863" y="365125"/>
            <a:ext cx="3966754"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Invasive Species</a:t>
            </a:r>
            <a:endParaRPr/>
          </a:p>
        </p:txBody>
      </p:sp>
      <p:sp>
        <p:nvSpPr>
          <p:cNvPr id="154" name="Google Shape;15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dirty="0"/>
          </a:p>
        </p:txBody>
      </p:sp>
      <p:sp>
        <p:nvSpPr>
          <p:cNvPr id="155" name="Google Shape;155;p23"/>
          <p:cNvSpPr txBox="1"/>
          <p:nvPr/>
        </p:nvSpPr>
        <p:spPr>
          <a:xfrm>
            <a:off x="556882" y="1583303"/>
            <a:ext cx="11284628"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dirty="0">
                <a:solidFill>
                  <a:schemeClr val="accent6"/>
                </a:solidFill>
                <a:latin typeface="Calibri"/>
                <a:ea typeface="Calibri"/>
                <a:cs typeface="Calibri"/>
                <a:sym typeface="Calibri"/>
              </a:rPr>
              <a:t>   Which conditions allow for the successful establishment of a nonnative species? </a:t>
            </a:r>
            <a:endParaRPr sz="1400" b="0" i="0" u="none" strike="noStrike" cap="none" dirty="0">
              <a:solidFill>
                <a:schemeClr val="accent6"/>
              </a:solidFill>
              <a:latin typeface="Arial"/>
              <a:ea typeface="Arial"/>
              <a:cs typeface="Arial"/>
              <a:sym typeface="Arial"/>
            </a:endParaRPr>
          </a:p>
        </p:txBody>
      </p:sp>
      <p:sp>
        <p:nvSpPr>
          <p:cNvPr id="156" name="Google Shape;156;p23"/>
          <p:cNvSpPr txBox="1"/>
          <p:nvPr/>
        </p:nvSpPr>
        <p:spPr>
          <a:xfrm>
            <a:off x="662949" y="2302614"/>
            <a:ext cx="7332736" cy="355994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nonnative species must be suited to endure the environment’s conditions.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Niches are open for non-natives to occupy.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Prey are inexperienced with a nonnative predator.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Disturbances occur that disrupt the native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community.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invader is a keystone species or an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ecosystem engineer. </a:t>
            </a:r>
            <a:endParaRPr sz="1400" b="0" i="0" u="none" strike="noStrike" cap="none">
              <a:solidFill>
                <a:srgbClr val="000000"/>
              </a:solidFill>
              <a:latin typeface="Arial"/>
              <a:ea typeface="Arial"/>
              <a:cs typeface="Arial"/>
              <a:sym typeface="Arial"/>
            </a:endParaRPr>
          </a:p>
        </p:txBody>
      </p:sp>
      <p:sp>
        <p:nvSpPr>
          <p:cNvPr id="157" name="Google Shape;157;p23"/>
          <p:cNvSpPr/>
          <p:nvPr/>
        </p:nvSpPr>
        <p:spPr>
          <a:xfrm>
            <a:off x="8056088" y="2075746"/>
            <a:ext cx="3696890" cy="2620247"/>
          </a:xfrm>
          <a:prstGeom prst="ellipse">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3"/>
          <p:cNvSpPr/>
          <p:nvPr/>
        </p:nvSpPr>
        <p:spPr>
          <a:xfrm>
            <a:off x="6096000" y="4101228"/>
            <a:ext cx="3696890" cy="2620247"/>
          </a:xfrm>
          <a:prstGeom prst="ellipse">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3"/>
          <p:cNvSpPr txBox="1"/>
          <p:nvPr/>
        </p:nvSpPr>
        <p:spPr>
          <a:xfrm>
            <a:off x="9792890" y="4905365"/>
            <a:ext cx="2159624"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The beaver </a:t>
            </a:r>
            <a:r>
              <a:rPr lang="en-US" dirty="0"/>
              <a:t>is </a:t>
            </a:r>
            <a:r>
              <a:rPr lang="en-US" sz="1400" b="0" i="0" u="none" strike="noStrike" cap="none" dirty="0">
                <a:solidFill>
                  <a:srgbClr val="000000"/>
                </a:solidFill>
                <a:latin typeface="Arial"/>
                <a:ea typeface="Arial"/>
                <a:cs typeface="Arial"/>
                <a:sym typeface="Arial"/>
              </a:rPr>
              <a:t>native to the United States but was introduced in South America and parts of Europe.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6"/>
          <p:cNvSpPr txBox="1">
            <a:spLocks noGrp="1"/>
          </p:cNvSpPr>
          <p:nvPr>
            <p:ph type="title"/>
          </p:nvPr>
        </p:nvSpPr>
        <p:spPr>
          <a:xfrm>
            <a:off x="3143624" y="447322"/>
            <a:ext cx="6844937" cy="128111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Networks Resistant to Invasion </a:t>
            </a:r>
            <a:endParaRPr/>
          </a:p>
        </p:txBody>
      </p:sp>
      <p:sp>
        <p:nvSpPr>
          <p:cNvPr id="166" name="Google Shape;16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67" name="Google Shape;167;p6"/>
          <p:cNvSpPr txBox="1"/>
          <p:nvPr/>
        </p:nvSpPr>
        <p:spPr>
          <a:xfrm>
            <a:off x="898650" y="1835161"/>
            <a:ext cx="10820911"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accent6"/>
                </a:solidFill>
                <a:latin typeface="Calibri"/>
                <a:ea typeface="Calibri"/>
                <a:cs typeface="Calibri"/>
                <a:sym typeface="Calibri"/>
              </a:rPr>
              <a:t>   What properties of communities make them more robust against invasion? </a:t>
            </a:r>
            <a:endParaRPr sz="1400" b="0" i="0" u="none" strike="noStrike" cap="none">
              <a:solidFill>
                <a:srgbClr val="000000"/>
              </a:solidFill>
              <a:latin typeface="Arial"/>
              <a:ea typeface="Arial"/>
              <a:cs typeface="Arial"/>
              <a:sym typeface="Arial"/>
            </a:endParaRPr>
          </a:p>
        </p:txBody>
      </p:sp>
      <p:pic>
        <p:nvPicPr>
          <p:cNvPr id="2" name="Google Shape;185;p24" descr="A bee on a flower&#10;&#10;Description automatically generated">
            <a:extLst>
              <a:ext uri="{FF2B5EF4-FFF2-40B4-BE49-F238E27FC236}">
                <a16:creationId xmlns:a16="http://schemas.microsoft.com/office/drawing/2014/main" id="{A60DF919-75B8-9C6D-EEC3-C1798E92F5F9}"/>
              </a:ext>
            </a:extLst>
          </p:cNvPr>
          <p:cNvPicPr preferRelativeResize="0"/>
          <p:nvPr/>
        </p:nvPicPr>
        <p:blipFill rotWithShape="1">
          <a:blip r:embed="rId4">
            <a:alphaModFix/>
          </a:blip>
          <a:srcRect/>
          <a:stretch/>
        </p:blipFill>
        <p:spPr>
          <a:xfrm>
            <a:off x="6605087" y="3122238"/>
            <a:ext cx="4480000" cy="3234112"/>
          </a:xfrm>
          <a:prstGeom prst="rect">
            <a:avLst/>
          </a:prstGeom>
          <a:noFill/>
          <a:ln>
            <a:noFill/>
          </a:ln>
        </p:spPr>
      </p:pic>
      <p:sp>
        <p:nvSpPr>
          <p:cNvPr id="3" name="Google Shape;186;p24">
            <a:extLst>
              <a:ext uri="{FF2B5EF4-FFF2-40B4-BE49-F238E27FC236}">
                <a16:creationId xmlns:a16="http://schemas.microsoft.com/office/drawing/2014/main" id="{0E90DAFD-FD4C-BC95-051D-3610CF38B225}"/>
              </a:ext>
            </a:extLst>
          </p:cNvPr>
          <p:cNvSpPr txBox="1"/>
          <p:nvPr/>
        </p:nvSpPr>
        <p:spPr>
          <a:xfrm>
            <a:off x="8741664" y="5764355"/>
            <a:ext cx="2311848" cy="584735"/>
          </a:xfrm>
          <a:prstGeom prst="rect">
            <a:avLst/>
          </a:prstGeom>
          <a:solidFill>
            <a:srgbClr val="FFFFFF">
              <a:alpha val="52941"/>
            </a:srgbClr>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Bee Pollinator </a:t>
            </a:r>
            <a:endParaRPr sz="14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Credit: Wikimedia  Commons </a:t>
            </a:r>
            <a:endParaRPr sz="1800" b="0" i="0" u="none" strike="noStrike" cap="none" dirty="0">
              <a:solidFill>
                <a:schemeClr val="dk1"/>
              </a:solidFill>
              <a:latin typeface="Calibri"/>
              <a:ea typeface="Calibri"/>
              <a:cs typeface="Calibri"/>
              <a:sym typeface="Calibri"/>
            </a:endParaRPr>
          </a:p>
        </p:txBody>
      </p:sp>
      <p:pic>
        <p:nvPicPr>
          <p:cNvPr id="4" name="Google Shape;182;p24" descr="A close-up of a forest&#10;&#10;Description automatically generated">
            <a:extLst>
              <a:ext uri="{FF2B5EF4-FFF2-40B4-BE49-F238E27FC236}">
                <a16:creationId xmlns:a16="http://schemas.microsoft.com/office/drawing/2014/main" id="{42FDC28E-F64E-53DA-0B01-9D363C89EEC8}"/>
              </a:ext>
            </a:extLst>
          </p:cNvPr>
          <p:cNvPicPr preferRelativeResize="0"/>
          <p:nvPr/>
        </p:nvPicPr>
        <p:blipFill rotWithShape="1">
          <a:blip r:embed="rId5">
            <a:alphaModFix/>
          </a:blip>
          <a:srcRect/>
          <a:stretch/>
        </p:blipFill>
        <p:spPr>
          <a:xfrm>
            <a:off x="1106913" y="3096785"/>
            <a:ext cx="4501361" cy="3234112"/>
          </a:xfrm>
          <a:prstGeom prst="rect">
            <a:avLst/>
          </a:prstGeom>
          <a:noFill/>
          <a:ln>
            <a:noFill/>
          </a:ln>
        </p:spPr>
      </p:pic>
      <p:sp>
        <p:nvSpPr>
          <p:cNvPr id="5" name="Google Shape;183;p24">
            <a:extLst>
              <a:ext uri="{FF2B5EF4-FFF2-40B4-BE49-F238E27FC236}">
                <a16:creationId xmlns:a16="http://schemas.microsoft.com/office/drawing/2014/main" id="{DD589538-12B1-C153-5692-A579654BBC41}"/>
              </a:ext>
            </a:extLst>
          </p:cNvPr>
          <p:cNvSpPr txBox="1"/>
          <p:nvPr/>
        </p:nvSpPr>
        <p:spPr>
          <a:xfrm>
            <a:off x="1106913" y="5746122"/>
            <a:ext cx="1333250" cy="584775"/>
          </a:xfrm>
          <a:prstGeom prst="rect">
            <a:avLst/>
          </a:prstGeom>
          <a:solidFill>
            <a:srgbClr val="FFFFFF">
              <a:alpha val="5294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Rain forest</a:t>
            </a:r>
            <a:br>
              <a:rPr lang="en-US" sz="1800" b="0" i="0" u="none" strike="noStrike" cap="none" dirty="0">
                <a:solidFill>
                  <a:schemeClr val="dk1"/>
                </a:solidFill>
                <a:latin typeface="Calibri"/>
                <a:ea typeface="Calibri"/>
                <a:cs typeface="Calibri"/>
                <a:sym typeface="Calibri"/>
              </a:rPr>
            </a:br>
            <a:r>
              <a:rPr lang="en-US" sz="1400" b="0" i="0" u="none" strike="noStrike" cap="none" dirty="0">
                <a:solidFill>
                  <a:schemeClr val="dk1"/>
                </a:solidFill>
                <a:latin typeface="Calibri"/>
                <a:ea typeface="Calibri"/>
                <a:cs typeface="Calibri"/>
                <a:sym typeface="Calibri"/>
              </a:rPr>
              <a:t>Credit: Medium</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4"/>
          <p:cNvSpPr txBox="1">
            <a:spLocks noGrp="1"/>
          </p:cNvSpPr>
          <p:nvPr>
            <p:ph type="title"/>
          </p:nvPr>
        </p:nvSpPr>
        <p:spPr>
          <a:xfrm>
            <a:off x="3367961" y="383765"/>
            <a:ext cx="6844937" cy="128111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Networks Resistant to Invasion </a:t>
            </a:r>
            <a:endParaRPr/>
          </a:p>
        </p:txBody>
      </p:sp>
      <p:sp>
        <p:nvSpPr>
          <p:cNvPr id="178" name="Google Shape;17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79" name="Google Shape;179;p24"/>
          <p:cNvSpPr txBox="1"/>
          <p:nvPr/>
        </p:nvSpPr>
        <p:spPr>
          <a:xfrm>
            <a:off x="1125453" y="1400289"/>
            <a:ext cx="10820911"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accent6"/>
                </a:solidFill>
                <a:latin typeface="Calibri"/>
                <a:ea typeface="Calibri"/>
                <a:cs typeface="Calibri"/>
                <a:sym typeface="Calibri"/>
              </a:rPr>
              <a:t>   What properties of communities make them more robust against invasion? </a:t>
            </a:r>
            <a:endParaRPr sz="1400" b="0" i="0" u="none" strike="noStrike" cap="none">
              <a:solidFill>
                <a:srgbClr val="000000"/>
              </a:solidFill>
              <a:latin typeface="Arial"/>
              <a:ea typeface="Arial"/>
              <a:cs typeface="Arial"/>
              <a:sym typeface="Arial"/>
            </a:endParaRPr>
          </a:p>
        </p:txBody>
      </p:sp>
      <p:sp>
        <p:nvSpPr>
          <p:cNvPr id="180" name="Google Shape;180;p24"/>
          <p:cNvSpPr txBox="1"/>
          <p:nvPr/>
        </p:nvSpPr>
        <p:spPr>
          <a:xfrm>
            <a:off x="1802851" y="1916940"/>
            <a:ext cx="8586298" cy="12003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They are diverse (there are many species or functional groups).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They are modular networks.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They are nested networks.</a:t>
            </a:r>
            <a:endParaRPr sz="1400" b="0" i="0" u="none" strike="noStrike" cap="none">
              <a:solidFill>
                <a:srgbClr val="000000"/>
              </a:solidFill>
              <a:latin typeface="Arial"/>
              <a:ea typeface="Arial"/>
              <a:cs typeface="Arial"/>
              <a:sym typeface="Arial"/>
            </a:endParaRPr>
          </a:p>
        </p:txBody>
      </p:sp>
      <p:sp>
        <p:nvSpPr>
          <p:cNvPr id="181" name="Google Shape;181;p24"/>
          <p:cNvSpPr txBox="1"/>
          <p:nvPr/>
        </p:nvSpPr>
        <p:spPr>
          <a:xfrm>
            <a:off x="10877107" y="2870791"/>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2" name="Google Shape;182;p24" descr="A close-up of a forest&#10;&#10;Description automatically generated"/>
          <p:cNvPicPr preferRelativeResize="0"/>
          <p:nvPr/>
        </p:nvPicPr>
        <p:blipFill rotWithShape="1">
          <a:blip r:embed="rId4">
            <a:alphaModFix/>
          </a:blip>
          <a:srcRect/>
          <a:stretch/>
        </p:blipFill>
        <p:spPr>
          <a:xfrm>
            <a:off x="1117280" y="3105620"/>
            <a:ext cx="4501361" cy="3234112"/>
          </a:xfrm>
          <a:prstGeom prst="rect">
            <a:avLst/>
          </a:prstGeom>
          <a:noFill/>
          <a:ln>
            <a:noFill/>
          </a:ln>
        </p:spPr>
      </p:pic>
      <p:sp>
        <p:nvSpPr>
          <p:cNvPr id="183" name="Google Shape;183;p24"/>
          <p:cNvSpPr txBox="1"/>
          <p:nvPr/>
        </p:nvSpPr>
        <p:spPr>
          <a:xfrm>
            <a:off x="1106913" y="5746122"/>
            <a:ext cx="1333250" cy="584775"/>
          </a:xfrm>
          <a:prstGeom prst="rect">
            <a:avLst/>
          </a:prstGeom>
          <a:solidFill>
            <a:srgbClr val="FFFFFF">
              <a:alpha val="5294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Rain forest</a:t>
            </a:r>
            <a:br>
              <a:rPr lang="en-US" sz="1800" b="0" i="0" u="none" strike="noStrike" cap="none" dirty="0">
                <a:solidFill>
                  <a:schemeClr val="dk1"/>
                </a:solidFill>
                <a:latin typeface="Calibri"/>
                <a:ea typeface="Calibri"/>
                <a:cs typeface="Calibri"/>
                <a:sym typeface="Calibri"/>
              </a:rPr>
            </a:br>
            <a:r>
              <a:rPr lang="en-US" sz="1400" b="0" i="0" u="none" strike="noStrike" cap="none" dirty="0">
                <a:solidFill>
                  <a:schemeClr val="dk1"/>
                </a:solidFill>
                <a:latin typeface="Calibri"/>
                <a:ea typeface="Calibri"/>
                <a:cs typeface="Calibri"/>
                <a:sym typeface="Calibri"/>
              </a:rPr>
              <a:t>Credit: Medium</a:t>
            </a:r>
            <a:endParaRPr sz="1800" b="0" i="0" u="none" strike="noStrike" cap="none" dirty="0">
              <a:solidFill>
                <a:schemeClr val="dk1"/>
              </a:solidFill>
              <a:latin typeface="Calibri"/>
              <a:ea typeface="Calibri"/>
              <a:cs typeface="Calibri"/>
              <a:sym typeface="Calibri"/>
            </a:endParaRPr>
          </a:p>
        </p:txBody>
      </p:sp>
      <p:sp>
        <p:nvSpPr>
          <p:cNvPr id="184" name="Google Shape;184;p24"/>
          <p:cNvSpPr txBox="1"/>
          <p:nvPr/>
        </p:nvSpPr>
        <p:spPr>
          <a:xfrm>
            <a:off x="813414" y="6349090"/>
            <a:ext cx="51090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Rain forests are among the most diverse ecosystems globally.</a:t>
            </a:r>
            <a:endParaRPr dirty="0"/>
          </a:p>
        </p:txBody>
      </p:sp>
      <p:pic>
        <p:nvPicPr>
          <p:cNvPr id="185" name="Google Shape;185;p24" descr="A bee on a flower&#10;&#10;Description automatically generated"/>
          <p:cNvPicPr preferRelativeResize="0"/>
          <p:nvPr/>
        </p:nvPicPr>
        <p:blipFill rotWithShape="1">
          <a:blip r:embed="rId5">
            <a:alphaModFix/>
          </a:blip>
          <a:srcRect/>
          <a:stretch/>
        </p:blipFill>
        <p:spPr>
          <a:xfrm>
            <a:off x="6573513" y="3116124"/>
            <a:ext cx="4480000" cy="3234112"/>
          </a:xfrm>
          <a:prstGeom prst="rect">
            <a:avLst/>
          </a:prstGeom>
          <a:noFill/>
          <a:ln>
            <a:noFill/>
          </a:ln>
        </p:spPr>
      </p:pic>
      <p:sp>
        <p:nvSpPr>
          <p:cNvPr id="186" name="Google Shape;186;p24"/>
          <p:cNvSpPr txBox="1"/>
          <p:nvPr/>
        </p:nvSpPr>
        <p:spPr>
          <a:xfrm>
            <a:off x="8434123" y="5764355"/>
            <a:ext cx="2619390" cy="584735"/>
          </a:xfrm>
          <a:prstGeom prst="rect">
            <a:avLst/>
          </a:prstGeom>
          <a:solidFill>
            <a:srgbClr val="FFFFFF">
              <a:alpha val="52941"/>
            </a:srgbClr>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Bee Pollinator </a:t>
            </a:r>
            <a:endParaRPr sz="14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Credit: Wikimedia  Commons </a:t>
            </a:r>
            <a:endParaRPr sz="1800" b="0" i="0" u="none" strike="noStrike" cap="none" dirty="0">
              <a:solidFill>
                <a:schemeClr val="dk1"/>
              </a:solidFill>
              <a:latin typeface="Calibri"/>
              <a:ea typeface="Calibri"/>
              <a:cs typeface="Calibri"/>
              <a:sym typeface="Calibri"/>
            </a:endParaRPr>
          </a:p>
        </p:txBody>
      </p:sp>
      <p:sp>
        <p:nvSpPr>
          <p:cNvPr id="187" name="Google Shape;187;p24"/>
          <p:cNvSpPr txBox="1"/>
          <p:nvPr/>
        </p:nvSpPr>
        <p:spPr>
          <a:xfrm>
            <a:off x="7208215" y="6339732"/>
            <a:ext cx="355775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Many plant pollinator network are modular.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7"/>
          <p:cNvSpPr txBox="1">
            <a:spLocks noGrp="1"/>
          </p:cNvSpPr>
          <p:nvPr>
            <p:ph type="title"/>
          </p:nvPr>
        </p:nvSpPr>
        <p:spPr>
          <a:xfrm>
            <a:off x="2598813" y="589334"/>
            <a:ext cx="7985839"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Modularity and Nested Networks </a:t>
            </a:r>
            <a:endParaRPr dirty="0"/>
          </a:p>
        </p:txBody>
      </p:sp>
      <p:sp>
        <p:nvSpPr>
          <p:cNvPr id="194" name="Google Shape;19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95" name="Google Shape;195;p7"/>
          <p:cNvSpPr txBox="1"/>
          <p:nvPr/>
        </p:nvSpPr>
        <p:spPr>
          <a:xfrm>
            <a:off x="2799707" y="1537243"/>
            <a:ext cx="7799606"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dirty="0">
                <a:solidFill>
                  <a:schemeClr val="accent6"/>
                </a:solidFill>
                <a:latin typeface="Calibri"/>
                <a:ea typeface="Calibri"/>
                <a:cs typeface="Calibri"/>
                <a:sym typeface="Calibri"/>
              </a:rPr>
              <a:t>Which of the below networks are modular or nested?</a:t>
            </a:r>
            <a:endParaRPr sz="1400" b="0" i="0" u="none" strike="noStrike" cap="none" dirty="0">
              <a:solidFill>
                <a:srgbClr val="000000"/>
              </a:solidFill>
              <a:latin typeface="Arial"/>
              <a:ea typeface="Arial"/>
              <a:cs typeface="Arial"/>
              <a:sym typeface="Arial"/>
            </a:endParaRPr>
          </a:p>
        </p:txBody>
      </p:sp>
      <p:sp>
        <p:nvSpPr>
          <p:cNvPr id="199" name="Google Shape;199;p7"/>
          <p:cNvSpPr txBox="1"/>
          <p:nvPr/>
        </p:nvSpPr>
        <p:spPr>
          <a:xfrm>
            <a:off x="10877107" y="2870791"/>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043E2763-B958-DEEE-4C19-590342FA726E}"/>
              </a:ext>
            </a:extLst>
          </p:cNvPr>
          <p:cNvGrpSpPr/>
          <p:nvPr/>
        </p:nvGrpSpPr>
        <p:grpSpPr>
          <a:xfrm>
            <a:off x="3179727" y="2323822"/>
            <a:ext cx="6802473" cy="3890751"/>
            <a:chOff x="3179727" y="2323822"/>
            <a:chExt cx="6802473" cy="3890751"/>
          </a:xfrm>
        </p:grpSpPr>
        <p:grpSp>
          <p:nvGrpSpPr>
            <p:cNvPr id="196" name="Google Shape;196;p7"/>
            <p:cNvGrpSpPr/>
            <p:nvPr/>
          </p:nvGrpSpPr>
          <p:grpSpPr>
            <a:xfrm>
              <a:off x="3206276" y="2323822"/>
              <a:ext cx="6775924" cy="3738351"/>
              <a:chOff x="0" y="-168780"/>
              <a:chExt cx="5780576" cy="3005960"/>
            </a:xfrm>
          </p:grpSpPr>
          <p:pic>
            <p:nvPicPr>
              <p:cNvPr id="197" name="Google Shape;197;p7" descr="A diagram of a non-nested network&#10;&#10;Description automatically generated"/>
              <p:cNvPicPr preferRelativeResize="0"/>
              <p:nvPr/>
            </p:nvPicPr>
            <p:blipFill rotWithShape="1">
              <a:blip r:embed="rId4">
                <a:alphaModFix/>
              </a:blip>
              <a:srcRect/>
              <a:stretch/>
            </p:blipFill>
            <p:spPr>
              <a:xfrm>
                <a:off x="0" y="0"/>
                <a:ext cx="1749425" cy="2837180"/>
              </a:xfrm>
              <a:prstGeom prst="rect">
                <a:avLst/>
              </a:prstGeom>
              <a:noFill/>
              <a:ln>
                <a:noFill/>
              </a:ln>
            </p:spPr>
          </p:pic>
          <p:pic>
            <p:nvPicPr>
              <p:cNvPr id="198" name="Google Shape;198;p7" descr="A group of colorful spheres&#10;&#10;Description automatically generated"/>
              <p:cNvPicPr preferRelativeResize="0"/>
              <p:nvPr/>
            </p:nvPicPr>
            <p:blipFill rotWithShape="1">
              <a:blip r:embed="rId5">
                <a:alphaModFix/>
              </a:blip>
              <a:srcRect/>
              <a:stretch/>
            </p:blipFill>
            <p:spPr>
              <a:xfrm>
                <a:off x="2888151" y="-168780"/>
                <a:ext cx="2892425" cy="2613025"/>
              </a:xfrm>
              <a:prstGeom prst="rect">
                <a:avLst/>
              </a:prstGeom>
              <a:noFill/>
              <a:ln>
                <a:noFill/>
              </a:ln>
            </p:spPr>
          </p:pic>
        </p:grpSp>
        <p:sp>
          <p:nvSpPr>
            <p:cNvPr id="2" name="Rectangle 1">
              <a:extLst>
                <a:ext uri="{FF2B5EF4-FFF2-40B4-BE49-F238E27FC236}">
                  <a16:creationId xmlns:a16="http://schemas.microsoft.com/office/drawing/2014/main" id="{4F916220-2288-FB30-9B52-B589A9FB032A}"/>
                </a:ext>
              </a:extLst>
            </p:cNvPr>
            <p:cNvSpPr/>
            <p:nvPr/>
          </p:nvSpPr>
          <p:spPr>
            <a:xfrm>
              <a:off x="3206276" y="2870791"/>
              <a:ext cx="198405" cy="131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12B989-11AC-4AC7-5EA7-037BDAFB3B70}"/>
                </a:ext>
              </a:extLst>
            </p:cNvPr>
            <p:cNvSpPr/>
            <p:nvPr/>
          </p:nvSpPr>
          <p:spPr>
            <a:xfrm>
              <a:off x="3179727" y="4902470"/>
              <a:ext cx="198405" cy="131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7"/>
          <p:cNvSpPr txBox="1">
            <a:spLocks noGrp="1"/>
          </p:cNvSpPr>
          <p:nvPr>
            <p:ph type="title"/>
          </p:nvPr>
        </p:nvSpPr>
        <p:spPr>
          <a:xfrm>
            <a:off x="2598813" y="589334"/>
            <a:ext cx="7985839"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Modularity and Nested Networks </a:t>
            </a:r>
            <a:endParaRPr dirty="0"/>
          </a:p>
        </p:txBody>
      </p:sp>
      <p:sp>
        <p:nvSpPr>
          <p:cNvPr id="194" name="Google Shape;19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95" name="Google Shape;195;p7"/>
          <p:cNvSpPr txBox="1"/>
          <p:nvPr/>
        </p:nvSpPr>
        <p:spPr>
          <a:xfrm>
            <a:off x="2799707" y="1537243"/>
            <a:ext cx="7799606"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dirty="0">
                <a:solidFill>
                  <a:schemeClr val="accent6"/>
                </a:solidFill>
                <a:latin typeface="Calibri"/>
                <a:ea typeface="Calibri"/>
                <a:cs typeface="Calibri"/>
                <a:sym typeface="Calibri"/>
              </a:rPr>
              <a:t>Which of the below networks are modular or nested?</a:t>
            </a:r>
            <a:endParaRPr sz="1400" b="0" i="0" u="none" strike="noStrike" cap="none" dirty="0">
              <a:solidFill>
                <a:srgbClr val="000000"/>
              </a:solidFill>
              <a:latin typeface="Arial"/>
              <a:ea typeface="Arial"/>
              <a:cs typeface="Arial"/>
              <a:sym typeface="Arial"/>
            </a:endParaRPr>
          </a:p>
        </p:txBody>
      </p:sp>
      <p:sp>
        <p:nvSpPr>
          <p:cNvPr id="199" name="Google Shape;199;p7"/>
          <p:cNvSpPr txBox="1"/>
          <p:nvPr/>
        </p:nvSpPr>
        <p:spPr>
          <a:xfrm>
            <a:off x="10877107" y="2870791"/>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043E2763-B958-DEEE-4C19-590342FA726E}"/>
              </a:ext>
            </a:extLst>
          </p:cNvPr>
          <p:cNvGrpSpPr/>
          <p:nvPr/>
        </p:nvGrpSpPr>
        <p:grpSpPr>
          <a:xfrm>
            <a:off x="3179727" y="2323822"/>
            <a:ext cx="6802473" cy="3890751"/>
            <a:chOff x="3179727" y="2323822"/>
            <a:chExt cx="6802473" cy="3890751"/>
          </a:xfrm>
        </p:grpSpPr>
        <p:grpSp>
          <p:nvGrpSpPr>
            <p:cNvPr id="196" name="Google Shape;196;p7"/>
            <p:cNvGrpSpPr/>
            <p:nvPr/>
          </p:nvGrpSpPr>
          <p:grpSpPr>
            <a:xfrm>
              <a:off x="3206276" y="2323822"/>
              <a:ext cx="6775924" cy="3738351"/>
              <a:chOff x="0" y="-168780"/>
              <a:chExt cx="5780576" cy="3005960"/>
            </a:xfrm>
          </p:grpSpPr>
          <p:pic>
            <p:nvPicPr>
              <p:cNvPr id="197" name="Google Shape;197;p7" descr="A diagram of a non-nested network&#10;&#10;Description automatically generated"/>
              <p:cNvPicPr preferRelativeResize="0"/>
              <p:nvPr/>
            </p:nvPicPr>
            <p:blipFill rotWithShape="1">
              <a:blip r:embed="rId4">
                <a:alphaModFix/>
              </a:blip>
              <a:srcRect/>
              <a:stretch/>
            </p:blipFill>
            <p:spPr>
              <a:xfrm>
                <a:off x="0" y="0"/>
                <a:ext cx="1749425" cy="2837180"/>
              </a:xfrm>
              <a:prstGeom prst="rect">
                <a:avLst/>
              </a:prstGeom>
              <a:noFill/>
              <a:ln>
                <a:noFill/>
              </a:ln>
            </p:spPr>
          </p:pic>
          <p:pic>
            <p:nvPicPr>
              <p:cNvPr id="198" name="Google Shape;198;p7" descr="A group of colorful spheres&#10;&#10;Description automatically generated"/>
              <p:cNvPicPr preferRelativeResize="0"/>
              <p:nvPr/>
            </p:nvPicPr>
            <p:blipFill rotWithShape="1">
              <a:blip r:embed="rId5">
                <a:alphaModFix/>
              </a:blip>
              <a:srcRect/>
              <a:stretch/>
            </p:blipFill>
            <p:spPr>
              <a:xfrm>
                <a:off x="2888151" y="-168780"/>
                <a:ext cx="2892425" cy="2613025"/>
              </a:xfrm>
              <a:prstGeom prst="rect">
                <a:avLst/>
              </a:prstGeom>
              <a:noFill/>
              <a:ln>
                <a:noFill/>
              </a:ln>
            </p:spPr>
          </p:pic>
        </p:grpSp>
        <p:sp>
          <p:nvSpPr>
            <p:cNvPr id="2" name="Rectangle 1">
              <a:extLst>
                <a:ext uri="{FF2B5EF4-FFF2-40B4-BE49-F238E27FC236}">
                  <a16:creationId xmlns:a16="http://schemas.microsoft.com/office/drawing/2014/main" id="{4F916220-2288-FB30-9B52-B589A9FB032A}"/>
                </a:ext>
              </a:extLst>
            </p:cNvPr>
            <p:cNvSpPr/>
            <p:nvPr/>
          </p:nvSpPr>
          <p:spPr>
            <a:xfrm>
              <a:off x="3206276" y="2870791"/>
              <a:ext cx="198405" cy="131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12B989-11AC-4AC7-5EA7-037BDAFB3B70}"/>
                </a:ext>
              </a:extLst>
            </p:cNvPr>
            <p:cNvSpPr/>
            <p:nvPr/>
          </p:nvSpPr>
          <p:spPr>
            <a:xfrm>
              <a:off x="3179727" y="4902470"/>
              <a:ext cx="198405" cy="131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Google Shape;214;p25">
            <a:extLst>
              <a:ext uri="{FF2B5EF4-FFF2-40B4-BE49-F238E27FC236}">
                <a16:creationId xmlns:a16="http://schemas.microsoft.com/office/drawing/2014/main" id="{FDCB363C-80C7-2B9E-0662-7136C913BF89}"/>
              </a:ext>
            </a:extLst>
          </p:cNvPr>
          <p:cNvSpPr txBox="1"/>
          <p:nvPr/>
        </p:nvSpPr>
        <p:spPr>
          <a:xfrm>
            <a:off x="6331500" y="5980633"/>
            <a:ext cx="41549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A modular network with five subnetworks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607291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1429</Words>
  <Application>Microsoft Macintosh PowerPoint</Application>
  <PresentationFormat>Widescreen</PresentationFormat>
  <Paragraphs>122</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Cascading Effects in Complex Systems Part 1: </vt:lpstr>
      <vt:lpstr>Cascading Effects </vt:lpstr>
      <vt:lpstr>Cascades Represented as Networks </vt:lpstr>
      <vt:lpstr>Invasive Species</vt:lpstr>
      <vt:lpstr>Invasive Species</vt:lpstr>
      <vt:lpstr>Networks Resistant to Invasion </vt:lpstr>
      <vt:lpstr>Networks Resistant to Invasion </vt:lpstr>
      <vt:lpstr>Modularity and Nested Networks </vt:lpstr>
      <vt:lpstr>Modularity and Nested Networks </vt:lpstr>
      <vt:lpstr>Trophic Cascades </vt:lpstr>
      <vt:lpstr>Ecological Significance of Trophic Cascades</vt:lpstr>
      <vt:lpstr>Human Influences on Trophic  Cascades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Cascading Effects in Complex Systems Part 1:</dc:title>
  <dc:creator>Margaret A. Palmer</dc:creator>
  <cp:lastModifiedBy>Alaina Gallagher</cp:lastModifiedBy>
  <cp:revision>3</cp:revision>
  <dcterms:created xsi:type="dcterms:W3CDTF">2022-07-26T20:11:57Z</dcterms:created>
  <dcterms:modified xsi:type="dcterms:W3CDTF">2023-10-31T19:13:47Z</dcterms:modified>
</cp:coreProperties>
</file>