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autoCompressPictures="0">
  <p:sldMasterIdLst>
    <p:sldMasterId id="2147483648" r:id="rId1"/>
  </p:sldMasterIdLst>
  <p:notesMasterIdLst>
    <p:notesMasterId r:id="rId5"/>
  </p:notesMasterIdLst>
  <p:sldIdLst>
    <p:sldId id="256" r:id="rId2"/>
    <p:sldId id="257" r:id="rId3"/>
    <p:sldId id="258" r:id="rId4"/>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8" roundtripDataSignature="AMtx7miB5wa6l4KDNZqbDDvGU3S87NOSK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80271"/>
  </p:normalViewPr>
  <p:slideViewPr>
    <p:cSldViewPr snapToGrid="0">
      <p:cViewPr varScale="1">
        <p:scale>
          <a:sx n="108" d="100"/>
          <a:sy n="108" d="100"/>
        </p:scale>
        <p:origin x="118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customschemas.google.com/relationships/presentationmetadata" Target="metadata"/><Relationship Id="rId3"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heme" Target="theme/theme1.xml"/><Relationship Id="rId5" Type="http://schemas.openxmlformats.org/officeDocument/2006/relationships/notesMaster" Target="notesMasters/notesMaster1.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i="1" dirty="0"/>
              <a:t>Notes to Instructor</a:t>
            </a:r>
            <a:r>
              <a:rPr lang="en-US" dirty="0"/>
              <a:t>: Though prescribed burns are an accepted necessary tool of wildland management, they can be unpopular and even feared by local residents. What tools of BE will help managers create messages that inform the public with better knowledge of this management strategy as a solution to uncontrolled wildfires? </a:t>
            </a:r>
            <a:endParaRPr dirty="0"/>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sz="1400" i="1" dirty="0"/>
              <a:t>Notes to Instructor: </a:t>
            </a:r>
            <a:r>
              <a:rPr lang="en-US" sz="1400" i="0" dirty="0"/>
              <a:t>Though the Wilson et al. paper discusses six domains of mismatches, this lesson focuses on the first three, which are crucial areas for interrogating BE theories’ application to environmental management. Ask learners to name at least one more example for each of these categories, so that they go into the lesson with ample ideas for case studies. (The lesson itself has two examples per domain.)  </a:t>
            </a:r>
            <a:endParaRPr sz="1400" dirty="0"/>
          </a:p>
        </p:txBody>
      </p:sp>
      <p:sp>
        <p:nvSpPr>
          <p:cNvPr id="107" name="Google Shape;10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8" name="Google Shape;118;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sz="1400" i="1" dirty="0"/>
              <a:t>Notes to Instructor: </a:t>
            </a:r>
            <a:r>
              <a:rPr lang="en-US" sz="1400" i="0" dirty="0"/>
              <a:t>Learners will perceive how these solutions involve a complex balance between enticement and punishment. Have learners quickly reflect on how framing a message and providing the right information in the right tone for a given audience is not something environmental managers are usually trained to do. What kind of expertise may help managers be more effective communicators? How do other considerations, like framing messages and finding communication outlets for different generations (Baby Boomers versus Gen Z), or for different political identities (Libertarians versus Republicans), or for different regions (urban vs. rural) affect the outcome of these solutions? Final</a:t>
            </a:r>
            <a:r>
              <a:rPr lang="en-US" sz="1400" dirty="0"/>
              <a:t>ly, how can these three levels be more effective if used together? For example, can managers motivate individuals to control invasive species on their lands by previewing the legacy they want to leave for their family and community and pairing this future vision with technical assistance and subsidies that make the choice to conserve easier? </a:t>
            </a:r>
            <a:endParaRPr sz="1400" dirty="0"/>
          </a:p>
        </p:txBody>
      </p:sp>
      <p:sp>
        <p:nvSpPr>
          <p:cNvPr id="119" name="Google Shape;119;p1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2</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6"/>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6"/>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5"/>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6"/>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6"/>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8"/>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8"/>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9"/>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9"/>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10"/>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0"/>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0"/>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0"/>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0"/>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1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3"/>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3"/>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4"/>
          <p:cNvSpPr>
            <a:spLocks noGrp="1"/>
          </p:cNvSpPr>
          <p:nvPr>
            <p:ph type="pic" idx="2"/>
          </p:nvPr>
        </p:nvSpPr>
        <p:spPr>
          <a:xfrm>
            <a:off x="5183188" y="987425"/>
            <a:ext cx="6172200" cy="4873625"/>
          </a:xfrm>
          <a:prstGeom prst="rect">
            <a:avLst/>
          </a:prstGeom>
          <a:noFill/>
          <a:ln>
            <a:noFill/>
          </a:ln>
        </p:spPr>
      </p:sp>
      <p:sp>
        <p:nvSpPr>
          <p:cNvPr id="68" name="Google Shape;68;p1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g"/><Relationship Id="rId4" Type="http://schemas.openxmlformats.org/officeDocument/2006/relationships/hyperlink" Target="https://commons.wikimedia.org/wiki/File:Tree-Lined_Philadelphia_Street_(14760705328).jp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7"/>
        <p:cNvGrpSpPr/>
        <p:nvPr/>
      </p:nvGrpSpPr>
      <p:grpSpPr>
        <a:xfrm>
          <a:off x="0" y="0"/>
          <a:ext cx="0" cy="0"/>
          <a:chOff x="0" y="0"/>
          <a:chExt cx="0" cy="0"/>
        </a:xfrm>
      </p:grpSpPr>
      <p:sp>
        <p:nvSpPr>
          <p:cNvPr id="88" name="Google Shape;88;p1"/>
          <p:cNvSpPr/>
          <p:nvPr/>
        </p:nvSpPr>
        <p:spPr>
          <a:xfrm>
            <a:off x="0" y="0"/>
            <a:ext cx="12191695"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89" name="Google Shape;89;p1"/>
          <p:cNvSpPr/>
          <p:nvPr/>
        </p:nvSpPr>
        <p:spPr>
          <a:xfrm>
            <a:off x="-610" y="356700"/>
            <a:ext cx="12191695"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en-US" sz="1400" b="0" i="0" u="none" strike="noStrike" cap="none">
                <a:solidFill>
                  <a:srgbClr val="000000"/>
                </a:solidFill>
                <a:latin typeface="Arial"/>
                <a:ea typeface="Arial"/>
                <a:cs typeface="Arial"/>
                <a:sym typeface="Arial"/>
              </a:rPr>
              <a:t>	</a:t>
            </a:r>
            <a:endParaRPr/>
          </a:p>
        </p:txBody>
      </p:sp>
      <p:sp>
        <p:nvSpPr>
          <p:cNvPr id="90" name="Google Shape;90;p1"/>
          <p:cNvSpPr txBox="1">
            <a:spLocks noGrp="1"/>
          </p:cNvSpPr>
          <p:nvPr>
            <p:ph type="ctrTitle"/>
          </p:nvPr>
        </p:nvSpPr>
        <p:spPr>
          <a:xfrm>
            <a:off x="27520" y="1421836"/>
            <a:ext cx="4984667" cy="4197929"/>
          </a:xfrm>
          <a:prstGeom prst="rect">
            <a:avLst/>
          </a:prstGeom>
          <a:noFill/>
          <a:ln>
            <a:noFill/>
          </a:ln>
        </p:spPr>
        <p:txBody>
          <a:bodyPr spcFirstLastPara="1" wrap="square" lIns="91425" tIns="45700" rIns="91425" bIns="45700" anchor="b" anchorCtr="0">
            <a:normAutofit fontScale="90000"/>
          </a:bodyPr>
          <a:lstStyle/>
          <a:p>
            <a:pPr marL="0" lvl="0" indent="0" algn="ctr" rtl="0">
              <a:lnSpc>
                <a:spcPct val="90000"/>
              </a:lnSpc>
              <a:spcBef>
                <a:spcPts val="0"/>
              </a:spcBef>
              <a:spcAft>
                <a:spcPts val="0"/>
              </a:spcAft>
              <a:buClr>
                <a:schemeClr val="dk1"/>
              </a:buClr>
              <a:buSzPct val="111111"/>
              <a:buFont typeface="Calibri"/>
              <a:buNone/>
            </a:pPr>
            <a:br>
              <a:rPr lang="en-US" b="1" dirty="0"/>
            </a:br>
            <a:r>
              <a:rPr lang="en-US" b="1" dirty="0"/>
              <a:t>Behavioral </a:t>
            </a:r>
            <a:br>
              <a:rPr lang="en-US" b="1" dirty="0"/>
            </a:br>
            <a:r>
              <a:rPr lang="en-US" b="1" dirty="0"/>
              <a:t>Economics (BE) </a:t>
            </a:r>
            <a:br>
              <a:rPr lang="en-US" b="1" dirty="0"/>
            </a:br>
            <a:r>
              <a:rPr lang="en-US" b="1" dirty="0"/>
              <a:t>and Timescale </a:t>
            </a:r>
            <a:endParaRPr b="1" dirty="0"/>
          </a:p>
          <a:p>
            <a:pPr marL="0" lvl="0" indent="0" algn="ctr" rtl="0">
              <a:lnSpc>
                <a:spcPct val="90000"/>
              </a:lnSpc>
              <a:spcBef>
                <a:spcPts val="0"/>
              </a:spcBef>
              <a:spcAft>
                <a:spcPts val="0"/>
              </a:spcAft>
              <a:buClr>
                <a:schemeClr val="dk1"/>
              </a:buClr>
              <a:buSzPct val="166666"/>
              <a:buFont typeface="Calibri"/>
              <a:buNone/>
            </a:pPr>
            <a:r>
              <a:rPr lang="en-US" b="1" dirty="0"/>
              <a:t>Mismatches </a:t>
            </a:r>
            <a:r>
              <a:rPr lang="en-US" sz="4000" b="1" dirty="0">
                <a:solidFill>
                  <a:srgbClr val="76923C"/>
                </a:solidFill>
                <a:latin typeface="Arial"/>
                <a:ea typeface="Arial"/>
                <a:cs typeface="Arial"/>
                <a:sym typeface="Arial"/>
              </a:rPr>
              <a:t> </a:t>
            </a:r>
            <a:br>
              <a:rPr lang="en-US" sz="4000" b="1" dirty="0">
                <a:solidFill>
                  <a:srgbClr val="000000"/>
                </a:solidFill>
                <a:latin typeface="Arial"/>
                <a:ea typeface="Arial"/>
                <a:cs typeface="Arial"/>
                <a:sym typeface="Arial"/>
              </a:rPr>
            </a:br>
            <a:endParaRPr sz="4000" dirty="0"/>
          </a:p>
        </p:txBody>
      </p:sp>
      <p:grpSp>
        <p:nvGrpSpPr>
          <p:cNvPr id="91" name="Google Shape;91;p1"/>
          <p:cNvGrpSpPr/>
          <p:nvPr/>
        </p:nvGrpSpPr>
        <p:grpSpPr>
          <a:xfrm flipH="1">
            <a:off x="9676747" y="0"/>
            <a:ext cx="2514948" cy="2174333"/>
            <a:chOff x="-305" y="-4155"/>
            <a:chExt cx="2514948" cy="2174333"/>
          </a:xfrm>
        </p:grpSpPr>
        <p:sp>
          <p:nvSpPr>
            <p:cNvPr id="92" name="Google Shape;92;p1"/>
            <p:cNvSpPr/>
            <p:nvPr/>
          </p:nvSpPr>
          <p:spPr>
            <a:xfrm>
              <a:off x="-305" y="0"/>
              <a:ext cx="2514948" cy="2170178"/>
            </a:xfrm>
            <a:custGeom>
              <a:avLst/>
              <a:gdLst/>
              <a:ahLst/>
              <a:cxnLst/>
              <a:rect l="l" t="t" r="r" b="b"/>
              <a:pathLst>
                <a:path w="2514948" h="2170178" extrusionOk="0">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0">
                  <a:srgbClr val="FFFFFF">
                    <a:alpha val="9411"/>
                  </a:srgbClr>
                </a:gs>
                <a:gs pos="2000">
                  <a:srgbClr val="FFFFFF">
                    <a:alpha val="9411"/>
                  </a:srgbClr>
                </a:gs>
                <a:gs pos="16000">
                  <a:srgbClr val="70AD47">
                    <a:alpha val="9411"/>
                  </a:srgbClr>
                </a:gs>
                <a:gs pos="85000">
                  <a:srgbClr val="4472C4">
                    <a:alpha val="9411"/>
                  </a:srgbClr>
                </a:gs>
                <a:gs pos="100000">
                  <a:srgbClr val="FFFFFF">
                    <a:alpha val="9411"/>
                  </a:srgbClr>
                </a:gs>
              </a:gsLst>
              <a:lin ang="120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3" name="Google Shape;93;p1"/>
            <p:cNvSpPr/>
            <p:nvPr/>
          </p:nvSpPr>
          <p:spPr>
            <a:xfrm>
              <a:off x="-305" y="-4155"/>
              <a:ext cx="2493062" cy="1947896"/>
            </a:xfrm>
            <a:custGeom>
              <a:avLst/>
              <a:gdLst/>
              <a:ahLst/>
              <a:cxnLst/>
              <a:rect l="l" t="t" r="r" b="b"/>
              <a:pathLst>
                <a:path w="2493062" h="1947896" extrusionOk="0">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0">
                  <a:srgbClr val="FFFFFF">
                    <a:alpha val="9411"/>
                  </a:srgbClr>
                </a:gs>
                <a:gs pos="2000">
                  <a:srgbClr val="FFFFFF">
                    <a:alpha val="9411"/>
                  </a:srgbClr>
                </a:gs>
                <a:gs pos="16000">
                  <a:srgbClr val="70AD47">
                    <a:alpha val="9411"/>
                  </a:srgbClr>
                </a:gs>
                <a:gs pos="85000">
                  <a:srgbClr val="4472C4">
                    <a:alpha val="9411"/>
                  </a:srgbClr>
                </a:gs>
                <a:gs pos="100000">
                  <a:srgbClr val="FFFFFF">
                    <a:alpha val="9411"/>
                  </a:srgbClr>
                </a:gs>
              </a:gsLst>
              <a:lin ang="120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4" name="Google Shape;94;p1"/>
            <p:cNvSpPr/>
            <p:nvPr/>
          </p:nvSpPr>
          <p:spPr>
            <a:xfrm>
              <a:off x="-305" y="0"/>
              <a:ext cx="2501089" cy="1972702"/>
            </a:xfrm>
            <a:custGeom>
              <a:avLst/>
              <a:gdLst/>
              <a:ahLst/>
              <a:cxnLst/>
              <a:rect l="l" t="t" r="r" b="b"/>
              <a:pathLst>
                <a:path w="2501089" h="1972702" extrusionOk="0">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0">
                  <a:srgbClr val="FFFFFF">
                    <a:alpha val="9411"/>
                  </a:srgbClr>
                </a:gs>
                <a:gs pos="2000">
                  <a:srgbClr val="FFFFFF">
                    <a:alpha val="9411"/>
                  </a:srgbClr>
                </a:gs>
                <a:gs pos="16000">
                  <a:srgbClr val="70AD47">
                    <a:alpha val="9411"/>
                  </a:srgbClr>
                </a:gs>
                <a:gs pos="85000">
                  <a:srgbClr val="4472C4">
                    <a:alpha val="9411"/>
                  </a:srgbClr>
                </a:gs>
                <a:gs pos="100000">
                  <a:srgbClr val="FFFFFF">
                    <a:alpha val="9411"/>
                  </a:srgbClr>
                </a:gs>
              </a:gsLst>
              <a:lin ang="120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800"/>
                <a:buFont typeface="Arial"/>
                <a:buNone/>
              </a:pPr>
              <a:endParaRPr sz="800" b="0" i="0" u="none" strike="noStrike" cap="none">
                <a:solidFill>
                  <a:schemeClr val="lt1"/>
                </a:solidFill>
                <a:latin typeface="Calibri"/>
                <a:ea typeface="Calibri"/>
                <a:cs typeface="Calibri"/>
                <a:sym typeface="Calibri"/>
              </a:endParaRPr>
            </a:p>
          </p:txBody>
        </p:sp>
        <p:sp>
          <p:nvSpPr>
            <p:cNvPr id="95" name="Google Shape;95;p1"/>
            <p:cNvSpPr/>
            <p:nvPr/>
          </p:nvSpPr>
          <p:spPr>
            <a:xfrm>
              <a:off x="305" y="1"/>
              <a:ext cx="2491105" cy="1943661"/>
            </a:xfrm>
            <a:custGeom>
              <a:avLst/>
              <a:gdLst/>
              <a:ahLst/>
              <a:cxnLst/>
              <a:rect l="l" t="t" r="r" b="b"/>
              <a:pathLst>
                <a:path w="2491105" h="1943661" extrusionOk="0">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0">
                  <a:srgbClr val="FFFFFF">
                    <a:alpha val="9411"/>
                  </a:srgbClr>
                </a:gs>
                <a:gs pos="2000">
                  <a:srgbClr val="FFFFFF">
                    <a:alpha val="9411"/>
                  </a:srgbClr>
                </a:gs>
                <a:gs pos="16000">
                  <a:srgbClr val="70AD47">
                    <a:alpha val="9411"/>
                  </a:srgbClr>
                </a:gs>
                <a:gs pos="85000">
                  <a:srgbClr val="4472C4">
                    <a:alpha val="9411"/>
                  </a:srgbClr>
                </a:gs>
                <a:gs pos="100000">
                  <a:srgbClr val="FFFFFF">
                    <a:alpha val="9411"/>
                  </a:srgbClr>
                </a:gs>
              </a:gsLst>
              <a:lin ang="120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pic>
        <p:nvPicPr>
          <p:cNvPr id="96" name="Google Shape;96;p1" descr="A picture containing text, clipart&#10;&#10;Description automatically generated"/>
          <p:cNvPicPr preferRelativeResize="0"/>
          <p:nvPr/>
        </p:nvPicPr>
        <p:blipFill rotWithShape="1">
          <a:blip r:embed="rId3">
            <a:alphaModFix/>
          </a:blip>
          <a:srcRect/>
          <a:stretch/>
        </p:blipFill>
        <p:spPr>
          <a:xfrm>
            <a:off x="402723" y="539346"/>
            <a:ext cx="3421356" cy="1248796"/>
          </a:xfrm>
          <a:prstGeom prst="rect">
            <a:avLst/>
          </a:prstGeom>
          <a:noFill/>
          <a:ln>
            <a:noFill/>
          </a:ln>
        </p:spPr>
      </p:pic>
      <p:grpSp>
        <p:nvGrpSpPr>
          <p:cNvPr id="97" name="Google Shape;97;p1"/>
          <p:cNvGrpSpPr/>
          <p:nvPr/>
        </p:nvGrpSpPr>
        <p:grpSpPr>
          <a:xfrm rot="10800000" flipH="1">
            <a:off x="-1220" y="5069858"/>
            <a:ext cx="2635563" cy="2140685"/>
            <a:chOff x="-305" y="-1"/>
            <a:chExt cx="3832880" cy="2876136"/>
          </a:xfrm>
        </p:grpSpPr>
        <p:sp>
          <p:nvSpPr>
            <p:cNvPr id="98" name="Google Shape;98;p1"/>
            <p:cNvSpPr/>
            <p:nvPr/>
          </p:nvSpPr>
          <p:spPr>
            <a:xfrm>
              <a:off x="305" y="1"/>
              <a:ext cx="3815424" cy="2653659"/>
            </a:xfrm>
            <a:custGeom>
              <a:avLst/>
              <a:gdLst/>
              <a:ahLst/>
              <a:cxnLst/>
              <a:rect l="l" t="t" r="r" b="b"/>
              <a:pathLst>
                <a:path w="3815424" h="2653659" extrusionOk="0">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0">
                  <a:srgbClr val="FFFFFF">
                    <a:alpha val="9411"/>
                  </a:srgbClr>
                </a:gs>
                <a:gs pos="2000">
                  <a:srgbClr val="FFFFFF">
                    <a:alpha val="9411"/>
                  </a:srgbClr>
                </a:gs>
                <a:gs pos="16000">
                  <a:srgbClr val="70AD47">
                    <a:alpha val="9411"/>
                  </a:srgbClr>
                </a:gs>
                <a:gs pos="85000">
                  <a:srgbClr val="4472C4">
                    <a:alpha val="9411"/>
                  </a:srgbClr>
                </a:gs>
                <a:gs pos="100000">
                  <a:srgbClr val="FFFFFF">
                    <a:alpha val="9411"/>
                  </a:srgbClr>
                </a:gs>
              </a:gsLst>
              <a:lin ang="120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9" name="Google Shape;99;p1"/>
            <p:cNvSpPr/>
            <p:nvPr/>
          </p:nvSpPr>
          <p:spPr>
            <a:xfrm>
              <a:off x="305" y="-1"/>
              <a:ext cx="3815424" cy="2653660"/>
            </a:xfrm>
            <a:custGeom>
              <a:avLst/>
              <a:gdLst/>
              <a:ahLst/>
              <a:cxnLst/>
              <a:rect l="l" t="t" r="r" b="b"/>
              <a:pathLst>
                <a:path w="3815424" h="2653660" extrusionOk="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0">
                  <a:srgbClr val="FFFFFF">
                    <a:alpha val="9411"/>
                  </a:srgbClr>
                </a:gs>
                <a:gs pos="2000">
                  <a:srgbClr val="FFFFFF">
                    <a:alpha val="9411"/>
                  </a:srgbClr>
                </a:gs>
                <a:gs pos="16000">
                  <a:srgbClr val="70AD47">
                    <a:alpha val="9411"/>
                  </a:srgbClr>
                </a:gs>
                <a:gs pos="85000">
                  <a:srgbClr val="4472C4">
                    <a:alpha val="9411"/>
                  </a:srgbClr>
                </a:gs>
                <a:gs pos="100000">
                  <a:srgbClr val="FFFFFF">
                    <a:alpha val="9411"/>
                  </a:srgbClr>
                </a:gs>
              </a:gsLst>
              <a:lin ang="120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0" name="Google Shape;100;p1"/>
            <p:cNvSpPr/>
            <p:nvPr/>
          </p:nvSpPr>
          <p:spPr>
            <a:xfrm>
              <a:off x="-305" y="1"/>
              <a:ext cx="3815986" cy="2675935"/>
            </a:xfrm>
            <a:custGeom>
              <a:avLst/>
              <a:gdLst/>
              <a:ahLst/>
              <a:cxnLst/>
              <a:rect l="l" t="t" r="r" b="b"/>
              <a:pathLst>
                <a:path w="3815986" h="2675935" extrusionOk="0">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0">
                  <a:srgbClr val="FFFFFF">
                    <a:alpha val="9411"/>
                  </a:srgbClr>
                </a:gs>
                <a:gs pos="2000">
                  <a:srgbClr val="FFFFFF">
                    <a:alpha val="9411"/>
                  </a:srgbClr>
                </a:gs>
                <a:gs pos="16000">
                  <a:srgbClr val="70AD47">
                    <a:alpha val="9411"/>
                  </a:srgbClr>
                </a:gs>
                <a:gs pos="85000">
                  <a:srgbClr val="4472C4">
                    <a:alpha val="9411"/>
                  </a:srgbClr>
                </a:gs>
                <a:gs pos="100000">
                  <a:srgbClr val="FFFFFF">
                    <a:alpha val="9411"/>
                  </a:srgbClr>
                </a:gs>
              </a:gsLst>
              <a:lin ang="120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1" name="Google Shape;101;p1"/>
            <p:cNvSpPr/>
            <p:nvPr/>
          </p:nvSpPr>
          <p:spPr>
            <a:xfrm>
              <a:off x="305" y="-1"/>
              <a:ext cx="3832270" cy="2876136"/>
            </a:xfrm>
            <a:custGeom>
              <a:avLst/>
              <a:gdLst/>
              <a:ahLst/>
              <a:cxnLst/>
              <a:rect l="l" t="t" r="r" b="b"/>
              <a:pathLst>
                <a:path w="3832270" h="2876136" extrusionOk="0">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0">
                  <a:srgbClr val="FFFFFF">
                    <a:alpha val="9411"/>
                  </a:srgbClr>
                </a:gs>
                <a:gs pos="2000">
                  <a:srgbClr val="FFFFFF">
                    <a:alpha val="9411"/>
                  </a:srgbClr>
                </a:gs>
                <a:gs pos="16000">
                  <a:srgbClr val="70AD47">
                    <a:alpha val="9411"/>
                  </a:srgbClr>
                </a:gs>
                <a:gs pos="85000">
                  <a:srgbClr val="4472C4">
                    <a:alpha val="9411"/>
                  </a:srgbClr>
                </a:gs>
                <a:gs pos="100000">
                  <a:srgbClr val="FFFFFF">
                    <a:alpha val="9411"/>
                  </a:srgbClr>
                </a:gs>
              </a:gsLst>
              <a:lin ang="120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sp>
        <p:nvSpPr>
          <p:cNvPr id="102" name="Google Shape;102;p1"/>
          <p:cNvSpPr txBox="1"/>
          <p:nvPr/>
        </p:nvSpPr>
        <p:spPr>
          <a:xfrm>
            <a:off x="5973402" y="6018383"/>
            <a:ext cx="4749522" cy="95406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1400" b="0" i="1" u="none" strike="noStrike" cap="none" dirty="0">
                <a:solidFill>
                  <a:srgbClr val="000000"/>
                </a:solidFill>
                <a:latin typeface="Arial"/>
                <a:ea typeface="Arial"/>
                <a:cs typeface="Arial"/>
                <a:sym typeface="Arial"/>
              </a:rPr>
              <a:t>Prescribed burning in eastern Oregon, USA. Open source photo by Justin Robinson, Bureau of Land Management, via </a:t>
            </a:r>
            <a:r>
              <a:rPr lang="en-US" sz="1400" b="0" i="1" u="sng" strike="noStrike" cap="none" dirty="0">
                <a:solidFill>
                  <a:srgbClr val="000000"/>
                </a:solidFill>
                <a:latin typeface="Arial"/>
                <a:ea typeface="Arial"/>
                <a:cs typeface="Arial"/>
                <a:sym typeface="Arial"/>
                <a:hlinkClick r:id="rId4">
                  <a:extLst>
                    <a:ext uri="{A12FA001-AC4F-418D-AE19-62706E023703}">
                      <ahyp:hlinkClr xmlns:ahyp="http://schemas.microsoft.com/office/drawing/2018/hyperlinkcolor" val="tx"/>
                    </a:ext>
                  </a:extLst>
                </a:hlinkClick>
              </a:rPr>
              <a:t>Wikimedia</a:t>
            </a:r>
            <a:r>
              <a:rPr lang="en-US" sz="1400" b="0" i="1" u="sng" strike="noStrike" cap="none" dirty="0">
                <a:solidFill>
                  <a:srgbClr val="000000"/>
                </a:solidFill>
                <a:latin typeface="Arial"/>
                <a:ea typeface="Arial"/>
                <a:cs typeface="Arial"/>
                <a:sym typeface="Arial"/>
              </a:rPr>
              <a:t>.</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400" b="0" i="0" u="none" strike="noStrike" cap="none" dirty="0">
                <a:solidFill>
                  <a:srgbClr val="000000"/>
                </a:solidFill>
                <a:latin typeface="Arial"/>
                <a:ea typeface="Arial"/>
                <a:cs typeface="Arial"/>
                <a:sym typeface="Arial"/>
              </a:rPr>
              <a:t>.</a:t>
            </a:r>
            <a:endParaRPr dirty="0"/>
          </a:p>
        </p:txBody>
      </p:sp>
      <p:pic>
        <p:nvPicPr>
          <p:cNvPr id="103" name="Google Shape;103;p1"/>
          <p:cNvPicPr preferRelativeResize="0"/>
          <p:nvPr/>
        </p:nvPicPr>
        <p:blipFill rotWithShape="1">
          <a:blip r:embed="rId5">
            <a:alphaModFix/>
          </a:blip>
          <a:srcRect/>
          <a:stretch/>
        </p:blipFill>
        <p:spPr>
          <a:xfrm>
            <a:off x="4918852" y="705974"/>
            <a:ext cx="6858623" cy="5143967"/>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8"/>
        <p:cNvGrpSpPr/>
        <p:nvPr/>
      </p:nvGrpSpPr>
      <p:grpSpPr>
        <a:xfrm>
          <a:off x="0" y="0"/>
          <a:ext cx="0" cy="0"/>
          <a:chOff x="0" y="0"/>
          <a:chExt cx="0" cy="0"/>
        </a:xfrm>
      </p:grpSpPr>
      <p:sp>
        <p:nvSpPr>
          <p:cNvPr id="109" name="Google Shape;109;p2"/>
          <p:cNvSpPr txBox="1">
            <a:spLocks noGrp="1"/>
          </p:cNvSpPr>
          <p:nvPr>
            <p:ph type="title"/>
          </p:nvPr>
        </p:nvSpPr>
        <p:spPr>
          <a:xfrm>
            <a:off x="1392295" y="536340"/>
            <a:ext cx="11199342" cy="528814"/>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000000"/>
              </a:buClr>
              <a:buSzPts val="3600"/>
              <a:buNone/>
            </a:pPr>
            <a:r>
              <a:rPr lang="en-US" sz="2900" b="1">
                <a:solidFill>
                  <a:srgbClr val="000000"/>
                </a:solidFill>
                <a:latin typeface="Arial"/>
                <a:ea typeface="Arial"/>
                <a:cs typeface="Arial"/>
                <a:sym typeface="Arial"/>
              </a:rPr>
              <a:t>A Framework of Timescale Mismatches</a:t>
            </a:r>
            <a:endParaRPr sz="2900"/>
          </a:p>
        </p:txBody>
      </p:sp>
      <p:sp>
        <p:nvSpPr>
          <p:cNvPr id="110" name="Google Shape;110;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1</a:t>
            </a:fld>
            <a:endParaRPr/>
          </a:p>
        </p:txBody>
      </p:sp>
      <p:sp>
        <p:nvSpPr>
          <p:cNvPr id="111" name="Google Shape;111;p2"/>
          <p:cNvSpPr/>
          <p:nvPr/>
        </p:nvSpPr>
        <p:spPr>
          <a:xfrm>
            <a:off x="5977217" y="3244334"/>
            <a:ext cx="237566"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0" i="0" u="none" strike="noStrike" cap="none">
                <a:solidFill>
                  <a:srgbClr val="000000"/>
                </a:solidFill>
                <a:latin typeface="Calibri"/>
                <a:ea typeface="Calibri"/>
                <a:cs typeface="Calibri"/>
                <a:sym typeface="Calibri"/>
              </a:rPr>
              <a:t> </a:t>
            </a:r>
            <a:endParaRPr sz="1800" b="0" i="0" u="none" strike="noStrike" cap="none">
              <a:solidFill>
                <a:schemeClr val="dk1"/>
              </a:solidFill>
              <a:latin typeface="Calibri"/>
              <a:ea typeface="Calibri"/>
              <a:cs typeface="Calibri"/>
              <a:sym typeface="Calibri"/>
            </a:endParaRPr>
          </a:p>
        </p:txBody>
      </p:sp>
      <p:sp>
        <p:nvSpPr>
          <p:cNvPr id="112" name="Google Shape;112;p2"/>
          <p:cNvSpPr/>
          <p:nvPr/>
        </p:nvSpPr>
        <p:spPr>
          <a:xfrm>
            <a:off x="5977217" y="3244334"/>
            <a:ext cx="237566"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0" i="0" u="none" strike="noStrike" cap="none">
                <a:solidFill>
                  <a:srgbClr val="000000"/>
                </a:solidFill>
                <a:latin typeface="Calibri"/>
                <a:ea typeface="Calibri"/>
                <a:cs typeface="Calibri"/>
                <a:sym typeface="Calibri"/>
              </a:rPr>
              <a:t> </a:t>
            </a:r>
            <a:endParaRPr sz="1800" b="0" i="0" u="none" strike="noStrike" cap="none">
              <a:solidFill>
                <a:schemeClr val="dk1"/>
              </a:solidFill>
              <a:latin typeface="Calibri"/>
              <a:ea typeface="Calibri"/>
              <a:cs typeface="Calibri"/>
              <a:sym typeface="Calibri"/>
            </a:endParaRPr>
          </a:p>
        </p:txBody>
      </p:sp>
      <p:sp>
        <p:nvSpPr>
          <p:cNvPr id="113" name="Google Shape;113;p2"/>
          <p:cNvSpPr txBox="1"/>
          <p:nvPr/>
        </p:nvSpPr>
        <p:spPr>
          <a:xfrm>
            <a:off x="4969810" y="964743"/>
            <a:ext cx="5745707" cy="116955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none" strike="noStrike" cap="none">
                <a:solidFill>
                  <a:srgbClr val="000000"/>
                </a:solidFill>
                <a:latin typeface="Arial"/>
                <a:ea typeface="Arial"/>
                <a:cs typeface="Arial"/>
                <a:sym typeface="Arial"/>
              </a:rPr>
              <a:t>from Wilson et al. (2016), DOI: 10.1111/cobi.12632</a:t>
            </a:r>
            <a:endParaRPr/>
          </a:p>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114" name="Google Shape;114;p2"/>
          <p:cNvSpPr txBox="1"/>
          <p:nvPr/>
        </p:nvSpPr>
        <p:spPr>
          <a:xfrm>
            <a:off x="313396" y="1549519"/>
            <a:ext cx="11546508" cy="3570168"/>
          </a:xfrm>
          <a:prstGeom prst="rect">
            <a:avLst/>
          </a:prstGeom>
          <a:noFill/>
          <a:ln>
            <a:noFill/>
          </a:ln>
        </p:spPr>
        <p:txBody>
          <a:bodyPr spcFirstLastPara="1" wrap="square" lIns="91425" tIns="45700" rIns="91425" bIns="45700" anchor="t" anchorCtr="0">
            <a:spAutoFit/>
          </a:bodyPr>
          <a:lstStyle/>
          <a:p>
            <a:pPr marL="342900" marR="0" lvl="0" indent="-342900" algn="l" rtl="0">
              <a:lnSpc>
                <a:spcPct val="100000"/>
              </a:lnSpc>
              <a:spcBef>
                <a:spcPts val="0"/>
              </a:spcBef>
              <a:spcAft>
                <a:spcPts val="0"/>
              </a:spcAft>
              <a:buClr>
                <a:srgbClr val="000000"/>
              </a:buClr>
              <a:buSzPts val="2000"/>
              <a:buFont typeface="Arial"/>
              <a:buChar char="•"/>
            </a:pPr>
            <a:r>
              <a:rPr lang="en-US" sz="2000" b="0" i="1" u="none" strike="noStrike" cap="none" dirty="0">
                <a:solidFill>
                  <a:srgbClr val="000000"/>
                </a:solidFill>
                <a:latin typeface="Arial"/>
                <a:ea typeface="Arial"/>
                <a:cs typeface="Arial"/>
                <a:sym typeface="Arial"/>
              </a:rPr>
              <a:t>Domain 1: Mismatch between the manager’s objectives, actions, and learning</a:t>
            </a:r>
            <a:endParaRPr dirty="0"/>
          </a:p>
          <a:p>
            <a:pPr marL="0" marR="0" lvl="0" indent="0" algn="l" rtl="0">
              <a:lnSpc>
                <a:spcPct val="100000"/>
              </a:lnSpc>
              <a:spcBef>
                <a:spcPts val="0"/>
              </a:spcBef>
              <a:spcAft>
                <a:spcPts val="0"/>
              </a:spcAft>
              <a:buNone/>
            </a:pPr>
            <a:r>
              <a:rPr lang="en-US" sz="2000" b="0" i="1" u="none" strike="noStrike" cap="none" dirty="0">
                <a:solidFill>
                  <a:srgbClr val="000000"/>
                </a:solidFill>
                <a:latin typeface="Arial"/>
                <a:ea typeface="Arial"/>
                <a:cs typeface="Arial"/>
                <a:sym typeface="Arial"/>
              </a:rPr>
              <a:t>	</a:t>
            </a:r>
            <a:r>
              <a:rPr lang="en-US" sz="1800" b="0" i="1" u="none" strike="noStrike" cap="none" dirty="0">
                <a:solidFill>
                  <a:srgbClr val="000000"/>
                </a:solidFill>
                <a:latin typeface="Arial"/>
                <a:ea typeface="Arial"/>
                <a:cs typeface="Arial"/>
                <a:sym typeface="Arial"/>
              </a:rPr>
              <a:t>Example: </a:t>
            </a:r>
            <a:r>
              <a:rPr lang="en-US" sz="1800" b="0" i="0" u="none" strike="noStrike" cap="none" dirty="0">
                <a:solidFill>
                  <a:srgbClr val="000000"/>
                </a:solidFill>
                <a:latin typeface="Arial"/>
                <a:ea typeface="Arial"/>
                <a:cs typeface="Arial"/>
                <a:sym typeface="Arial"/>
              </a:rPr>
              <a:t>An ocean fisheries management team needs to set a harvest rate for fish species that 	balances short-term priorities while maintaining long-term ecosystem and fish population resilience.</a:t>
            </a:r>
            <a:endParaRPr dirty="0"/>
          </a:p>
          <a:p>
            <a:pPr marL="285750" marR="0" lvl="0" indent="-158750" algn="l" rtl="0">
              <a:lnSpc>
                <a:spcPct val="100000"/>
              </a:lnSpc>
              <a:spcBef>
                <a:spcPts val="0"/>
              </a:spcBef>
              <a:spcAft>
                <a:spcPts val="0"/>
              </a:spcAft>
              <a:buClr>
                <a:srgbClr val="000000"/>
              </a:buClr>
              <a:buSzPts val="2000"/>
              <a:buFont typeface="Arial"/>
              <a:buNone/>
            </a:pPr>
            <a:endParaRPr sz="2000" b="0" i="1" u="none" strike="noStrike" cap="none" dirty="0">
              <a:solidFill>
                <a:srgbClr val="000000"/>
              </a:solidFill>
              <a:latin typeface="Arial"/>
              <a:ea typeface="Arial"/>
              <a:cs typeface="Arial"/>
              <a:sym typeface="Arial"/>
            </a:endParaRPr>
          </a:p>
          <a:p>
            <a:pPr marL="285750" marR="0" lvl="0" indent="-285750" algn="l" rtl="0">
              <a:lnSpc>
                <a:spcPct val="100000"/>
              </a:lnSpc>
              <a:spcBef>
                <a:spcPts val="0"/>
              </a:spcBef>
              <a:spcAft>
                <a:spcPts val="0"/>
              </a:spcAft>
              <a:buClr>
                <a:srgbClr val="000000"/>
              </a:buClr>
              <a:buSzPts val="2000"/>
              <a:buFont typeface="Arial"/>
              <a:buChar char="•"/>
            </a:pPr>
            <a:r>
              <a:rPr lang="en-US" sz="2000" b="0" i="1" u="none" strike="noStrike" cap="none" dirty="0">
                <a:solidFill>
                  <a:srgbClr val="000000"/>
                </a:solidFill>
                <a:latin typeface="Arial"/>
                <a:ea typeface="Arial"/>
                <a:cs typeface="Arial"/>
                <a:sym typeface="Arial"/>
              </a:rPr>
              <a:t>Domain 2: Mismatch between the manager’s realm and individual actors in the social system</a:t>
            </a:r>
            <a:endParaRPr dirty="0"/>
          </a:p>
          <a:p>
            <a:pPr marL="0" marR="0" lvl="2" indent="0" algn="l" rtl="0">
              <a:lnSpc>
                <a:spcPct val="100000"/>
              </a:lnSpc>
              <a:spcBef>
                <a:spcPts val="0"/>
              </a:spcBef>
              <a:spcAft>
                <a:spcPts val="0"/>
              </a:spcAft>
              <a:buNone/>
            </a:pPr>
            <a:r>
              <a:rPr lang="en-US" sz="2000" b="0" i="1" u="none" strike="noStrike" cap="none" dirty="0">
                <a:solidFill>
                  <a:srgbClr val="000000"/>
                </a:solidFill>
                <a:latin typeface="Arial"/>
                <a:ea typeface="Arial"/>
                <a:cs typeface="Arial"/>
                <a:sym typeface="Arial"/>
              </a:rPr>
              <a:t>             </a:t>
            </a:r>
            <a:r>
              <a:rPr lang="en-US" sz="1800" b="0" i="1" u="none" strike="noStrike" cap="none" dirty="0">
                <a:solidFill>
                  <a:srgbClr val="000000"/>
                </a:solidFill>
                <a:latin typeface="Arial"/>
                <a:ea typeface="Arial"/>
                <a:cs typeface="Arial"/>
                <a:sym typeface="Arial"/>
              </a:rPr>
              <a:t>Example: </a:t>
            </a:r>
            <a:r>
              <a:rPr lang="en-US" sz="1800" b="0" i="0" u="none" strike="noStrike" cap="none" dirty="0">
                <a:solidFill>
                  <a:srgbClr val="000000"/>
                </a:solidFill>
                <a:latin typeface="Arial"/>
                <a:ea typeface="Arial"/>
                <a:cs typeface="Arial"/>
                <a:sym typeface="Arial"/>
              </a:rPr>
              <a:t>A state forest manager must choose how much and where to use fire as a proactive tool in 	the wildland-urban interface while maintaining the safety and support of local residents and businesses.</a:t>
            </a:r>
            <a:endParaRPr dirty="0"/>
          </a:p>
          <a:p>
            <a:pPr marL="0" marR="0" lvl="2" indent="0" algn="l" rtl="0">
              <a:lnSpc>
                <a:spcPct val="100000"/>
              </a:lnSpc>
              <a:spcBef>
                <a:spcPts val="0"/>
              </a:spcBef>
              <a:spcAft>
                <a:spcPts val="0"/>
              </a:spcAft>
              <a:buNone/>
            </a:pPr>
            <a:endParaRPr sz="1800" b="0" i="0" u="none" strike="noStrike" cap="none" dirty="0">
              <a:solidFill>
                <a:srgbClr val="000000"/>
              </a:solidFill>
              <a:latin typeface="Arial"/>
              <a:ea typeface="Arial"/>
              <a:cs typeface="Arial"/>
              <a:sym typeface="Arial"/>
            </a:endParaRPr>
          </a:p>
          <a:p>
            <a:pPr marL="285750" marR="0" lvl="2" indent="-285750" algn="l" rtl="0">
              <a:lnSpc>
                <a:spcPct val="100000"/>
              </a:lnSpc>
              <a:spcBef>
                <a:spcPts val="0"/>
              </a:spcBef>
              <a:spcAft>
                <a:spcPts val="0"/>
              </a:spcAft>
              <a:buClr>
                <a:srgbClr val="000000"/>
              </a:buClr>
              <a:buSzPts val="2000"/>
              <a:buFont typeface="Arial"/>
              <a:buChar char="•"/>
            </a:pPr>
            <a:r>
              <a:rPr lang="en-US" sz="2000" b="0" i="1" u="none" strike="noStrike" cap="none" dirty="0">
                <a:solidFill>
                  <a:srgbClr val="000000"/>
                </a:solidFill>
                <a:latin typeface="Arial"/>
                <a:ea typeface="Arial"/>
                <a:cs typeface="Arial"/>
                <a:sym typeface="Arial"/>
              </a:rPr>
              <a:t>Domain 3: Mismatch between the manager’s domain and ecosystem dynamics</a:t>
            </a:r>
            <a:endParaRPr dirty="0"/>
          </a:p>
          <a:p>
            <a:pPr marL="0" marR="0" lvl="4" indent="0" algn="l" rtl="0">
              <a:lnSpc>
                <a:spcPct val="100000"/>
              </a:lnSpc>
              <a:spcBef>
                <a:spcPts val="0"/>
              </a:spcBef>
              <a:spcAft>
                <a:spcPts val="0"/>
              </a:spcAft>
              <a:buNone/>
            </a:pPr>
            <a:r>
              <a:rPr lang="en-US" sz="2000" b="0" i="1" u="none" strike="noStrike" cap="none" dirty="0">
                <a:solidFill>
                  <a:srgbClr val="000000"/>
                </a:solidFill>
                <a:latin typeface="Arial"/>
                <a:ea typeface="Arial"/>
                <a:cs typeface="Arial"/>
                <a:sym typeface="Arial"/>
              </a:rPr>
              <a:t>             </a:t>
            </a:r>
            <a:r>
              <a:rPr lang="en-US" sz="1800" b="0" i="1" u="none" strike="noStrike" cap="none" dirty="0">
                <a:solidFill>
                  <a:srgbClr val="000000"/>
                </a:solidFill>
                <a:latin typeface="Arial"/>
                <a:ea typeface="Arial"/>
                <a:cs typeface="Arial"/>
                <a:sym typeface="Arial"/>
              </a:rPr>
              <a:t>Example: </a:t>
            </a:r>
            <a:r>
              <a:rPr lang="en-US" sz="1800" b="0" i="0" u="none" strike="noStrike" cap="none" dirty="0">
                <a:solidFill>
                  <a:srgbClr val="000000"/>
                </a:solidFill>
                <a:latin typeface="Arial"/>
                <a:ea typeface="Arial"/>
                <a:cs typeface="Arial"/>
                <a:sym typeface="Arial"/>
              </a:rPr>
              <a:t>A state forest manager is tasked with removing an invasive species and restoring the 	ecosystem to its previous state within a 2-year budget allotment.</a:t>
            </a:r>
            <a:endParaRPr sz="1400" b="0" i="1" u="none" strike="noStrike" cap="none" dirty="0">
              <a:solidFill>
                <a:srgbClr val="000000"/>
              </a:solidFill>
              <a:latin typeface="Arial"/>
              <a:ea typeface="Arial"/>
              <a:cs typeface="Arial"/>
              <a:sym typeface="Arial"/>
            </a:endParaRPr>
          </a:p>
          <a:p>
            <a:pPr marL="0" marR="0" lvl="2" indent="0" algn="l" rtl="0">
              <a:lnSpc>
                <a:spcPct val="100000"/>
              </a:lnSpc>
              <a:spcBef>
                <a:spcPts val="0"/>
              </a:spcBef>
              <a:spcAft>
                <a:spcPts val="0"/>
              </a:spcAft>
              <a:buNone/>
            </a:pPr>
            <a:r>
              <a:rPr lang="en-US" sz="1400" b="0" i="0" u="none" strike="noStrike" cap="none" dirty="0">
                <a:solidFill>
                  <a:srgbClr val="000000"/>
                </a:solidFill>
                <a:latin typeface="Arial"/>
                <a:ea typeface="Arial"/>
                <a:cs typeface="Arial"/>
                <a:sym typeface="Arial"/>
              </a:rPr>
              <a:t> </a:t>
            </a:r>
            <a:endParaRPr dirty="0"/>
          </a:p>
        </p:txBody>
      </p:sp>
      <p:pic>
        <p:nvPicPr>
          <p:cNvPr id="115" name="Google Shape;115;p2"/>
          <p:cNvPicPr preferRelativeResize="0"/>
          <p:nvPr/>
        </p:nvPicPr>
        <p:blipFill rotWithShape="1">
          <a:blip r:embed="rId4">
            <a:alphaModFix/>
          </a:blip>
          <a:srcRect/>
          <a:stretch/>
        </p:blipFill>
        <p:spPr>
          <a:xfrm>
            <a:off x="0" y="5308481"/>
            <a:ext cx="12192000" cy="1549519"/>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20"/>
        <p:cNvGrpSpPr/>
        <p:nvPr/>
      </p:nvGrpSpPr>
      <p:grpSpPr>
        <a:xfrm>
          <a:off x="0" y="0"/>
          <a:ext cx="0" cy="0"/>
          <a:chOff x="0" y="0"/>
          <a:chExt cx="0" cy="0"/>
        </a:xfrm>
      </p:grpSpPr>
      <p:sp>
        <p:nvSpPr>
          <p:cNvPr id="121" name="Google Shape;121;p17"/>
          <p:cNvSpPr txBox="1">
            <a:spLocks noGrp="1"/>
          </p:cNvSpPr>
          <p:nvPr>
            <p:ph type="title"/>
          </p:nvPr>
        </p:nvSpPr>
        <p:spPr>
          <a:xfrm>
            <a:off x="1392295" y="536340"/>
            <a:ext cx="11199342" cy="528814"/>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000000"/>
              </a:buClr>
              <a:buSzPts val="3600"/>
              <a:buNone/>
            </a:pPr>
            <a:r>
              <a:rPr lang="en-US" sz="2900" b="1">
                <a:solidFill>
                  <a:srgbClr val="000000"/>
                </a:solidFill>
                <a:latin typeface="Arial"/>
                <a:ea typeface="Arial"/>
                <a:cs typeface="Arial"/>
                <a:sym typeface="Arial"/>
              </a:rPr>
              <a:t>Three Levels of Solutions Based on BE</a:t>
            </a:r>
            <a:endParaRPr sz="2900"/>
          </a:p>
        </p:txBody>
      </p:sp>
      <p:sp>
        <p:nvSpPr>
          <p:cNvPr id="122" name="Google Shape;122;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2</a:t>
            </a:fld>
            <a:endParaRPr/>
          </a:p>
        </p:txBody>
      </p:sp>
      <p:sp>
        <p:nvSpPr>
          <p:cNvPr id="123" name="Google Shape;123;p17"/>
          <p:cNvSpPr/>
          <p:nvPr/>
        </p:nvSpPr>
        <p:spPr>
          <a:xfrm>
            <a:off x="5977217" y="3244334"/>
            <a:ext cx="237566"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0" i="0" u="none" strike="noStrike" cap="none">
                <a:solidFill>
                  <a:srgbClr val="000000"/>
                </a:solidFill>
                <a:latin typeface="Calibri"/>
                <a:ea typeface="Calibri"/>
                <a:cs typeface="Calibri"/>
                <a:sym typeface="Calibri"/>
              </a:rPr>
              <a:t> </a:t>
            </a:r>
            <a:endParaRPr sz="1800" b="0" i="0" u="none" strike="noStrike" cap="none">
              <a:solidFill>
                <a:schemeClr val="dk1"/>
              </a:solidFill>
              <a:latin typeface="Calibri"/>
              <a:ea typeface="Calibri"/>
              <a:cs typeface="Calibri"/>
              <a:sym typeface="Calibri"/>
            </a:endParaRPr>
          </a:p>
        </p:txBody>
      </p:sp>
      <p:sp>
        <p:nvSpPr>
          <p:cNvPr id="124" name="Google Shape;124;p17"/>
          <p:cNvSpPr/>
          <p:nvPr/>
        </p:nvSpPr>
        <p:spPr>
          <a:xfrm>
            <a:off x="5977217" y="3244334"/>
            <a:ext cx="237566"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0" i="0" u="none" strike="noStrike" cap="none">
                <a:solidFill>
                  <a:srgbClr val="000000"/>
                </a:solidFill>
                <a:latin typeface="Calibri"/>
                <a:ea typeface="Calibri"/>
                <a:cs typeface="Calibri"/>
                <a:sym typeface="Calibri"/>
              </a:rPr>
              <a:t> </a:t>
            </a:r>
            <a:endParaRPr sz="1800" b="0" i="0" u="none" strike="noStrike" cap="none">
              <a:solidFill>
                <a:schemeClr val="dk1"/>
              </a:solidFill>
              <a:latin typeface="Calibri"/>
              <a:ea typeface="Calibri"/>
              <a:cs typeface="Calibri"/>
              <a:sym typeface="Calibri"/>
            </a:endParaRPr>
          </a:p>
        </p:txBody>
      </p:sp>
      <p:sp>
        <p:nvSpPr>
          <p:cNvPr id="125" name="Google Shape;125;p17"/>
          <p:cNvSpPr txBox="1"/>
          <p:nvPr/>
        </p:nvSpPr>
        <p:spPr>
          <a:xfrm>
            <a:off x="263911" y="1527840"/>
            <a:ext cx="10685138" cy="532449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2000" b="1" i="1" u="none" strike="noStrike" cap="none" dirty="0">
                <a:solidFill>
                  <a:srgbClr val="000000"/>
                </a:solidFill>
                <a:latin typeface="Arial"/>
                <a:ea typeface="Arial"/>
                <a:cs typeface="Arial"/>
                <a:sym typeface="Arial"/>
              </a:rPr>
              <a:t>Technological: </a:t>
            </a:r>
            <a:r>
              <a:rPr lang="en-US" sz="2000" u="none" strike="noStrike" cap="none" dirty="0">
                <a:solidFill>
                  <a:srgbClr val="000000"/>
                </a:solidFill>
                <a:latin typeface="Arial"/>
                <a:ea typeface="Arial"/>
                <a:cs typeface="Arial"/>
                <a:sym typeface="Arial"/>
              </a:rPr>
              <a:t>Technological tools </a:t>
            </a:r>
            <a:r>
              <a:rPr lang="en-US" sz="2000" dirty="0"/>
              <a:t>a</a:t>
            </a:r>
            <a:r>
              <a:rPr lang="en-US" sz="2000" b="0" i="0" u="none" strike="noStrike" cap="none" dirty="0">
                <a:solidFill>
                  <a:srgbClr val="000000"/>
                </a:solidFill>
                <a:latin typeface="Arial"/>
                <a:ea typeface="Arial"/>
                <a:cs typeface="Arial"/>
                <a:sym typeface="Arial"/>
              </a:rPr>
              <a:t>djust ecosystem timescales to human ones. They provide short-term solutions but may have unanticipated consequences. </a:t>
            </a:r>
            <a:br>
              <a:rPr lang="en-US" sz="2000" b="0" i="0" u="none" strike="noStrike" cap="none" dirty="0">
                <a:solidFill>
                  <a:srgbClr val="000000"/>
                </a:solidFill>
                <a:latin typeface="Arial"/>
                <a:ea typeface="Arial"/>
                <a:cs typeface="Arial"/>
                <a:sym typeface="Arial"/>
              </a:rPr>
            </a:br>
            <a:r>
              <a:rPr lang="en-US" sz="2000" b="1" i="0" u="none" strike="noStrike" cap="none" dirty="0">
                <a:solidFill>
                  <a:srgbClr val="000000"/>
                </a:solidFill>
                <a:latin typeface="Arial"/>
                <a:ea typeface="Arial"/>
                <a:cs typeface="Arial"/>
                <a:sym typeface="Arial"/>
              </a:rPr>
              <a:t>Example</a:t>
            </a:r>
            <a:r>
              <a:rPr lang="en-US" sz="2000" b="0" i="0" u="none" strike="noStrike" cap="none" dirty="0">
                <a:solidFill>
                  <a:srgbClr val="000000"/>
                </a:solidFill>
                <a:latin typeface="Arial"/>
                <a:ea typeface="Arial"/>
                <a:cs typeface="Arial"/>
                <a:sym typeface="Arial"/>
              </a:rPr>
              <a:t>: Implement carbon recapture and sequestration  </a:t>
            </a:r>
            <a:endParaRPr dirty="0"/>
          </a:p>
          <a:p>
            <a:pPr marL="0" marR="0" lvl="0" indent="0" algn="l" rtl="0">
              <a:lnSpc>
                <a:spcPct val="100000"/>
              </a:lnSpc>
              <a:spcBef>
                <a:spcPts val="0"/>
              </a:spcBef>
              <a:spcAft>
                <a:spcPts val="0"/>
              </a:spcAft>
              <a:buNone/>
            </a:pPr>
            <a:endParaRPr sz="20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r>
              <a:rPr lang="en-US" sz="2000" b="1" i="1" u="none" strike="noStrike" cap="none" dirty="0">
                <a:solidFill>
                  <a:srgbClr val="000000"/>
                </a:solidFill>
                <a:latin typeface="Arial"/>
                <a:ea typeface="Arial"/>
                <a:cs typeface="Arial"/>
                <a:sym typeface="Arial"/>
              </a:rPr>
              <a:t>Cognitive</a:t>
            </a:r>
            <a:r>
              <a:rPr lang="en-US" sz="2000" b="1" i="0" u="none" strike="noStrike" cap="none" dirty="0">
                <a:solidFill>
                  <a:srgbClr val="000000"/>
                </a:solidFill>
                <a:latin typeface="Arial"/>
                <a:ea typeface="Arial"/>
                <a:cs typeface="Arial"/>
                <a:sym typeface="Arial"/>
              </a:rPr>
              <a:t>: </a:t>
            </a:r>
            <a:r>
              <a:rPr lang="en-US" sz="2000" dirty="0"/>
              <a:t>Cognitive tools use messaging, framing, and social cues to change the way the public processes and uses information in decision making.</a:t>
            </a:r>
            <a:r>
              <a:rPr lang="en-US" sz="2000" b="0" i="0" u="none" strike="noStrike" cap="none" dirty="0">
                <a:solidFill>
                  <a:srgbClr val="000000"/>
                </a:solidFill>
                <a:latin typeface="Arial"/>
                <a:ea typeface="Arial"/>
                <a:cs typeface="Arial"/>
                <a:sym typeface="Arial"/>
              </a:rPr>
              <a:t> Cognitive tools aim to reduce judgment errors in how individuals perceive and value time. Tactics include appealing to existing environmental values, emphasizing social cues of good behavior, or making the intended behavior easy to perform. </a:t>
            </a:r>
            <a:br>
              <a:rPr lang="en-US" sz="2000" b="0" i="0" u="none" strike="noStrike" cap="none" dirty="0">
                <a:solidFill>
                  <a:srgbClr val="000000"/>
                </a:solidFill>
                <a:latin typeface="Arial"/>
                <a:ea typeface="Arial"/>
                <a:cs typeface="Arial"/>
                <a:sym typeface="Arial"/>
              </a:rPr>
            </a:br>
            <a:r>
              <a:rPr lang="en-US" sz="2000" b="1" i="0" u="none" strike="noStrike" cap="none" dirty="0">
                <a:solidFill>
                  <a:srgbClr val="000000"/>
                </a:solidFill>
                <a:latin typeface="Arial"/>
                <a:ea typeface="Arial"/>
                <a:cs typeface="Arial"/>
                <a:sym typeface="Arial"/>
              </a:rPr>
              <a:t>Example</a:t>
            </a:r>
            <a:r>
              <a:rPr lang="en-US" sz="2000" b="0" i="0" u="none" strike="noStrike" cap="none" dirty="0">
                <a:solidFill>
                  <a:srgbClr val="000000"/>
                </a:solidFill>
                <a:latin typeface="Arial"/>
                <a:ea typeface="Arial"/>
                <a:cs typeface="Arial"/>
                <a:sym typeface="Arial"/>
              </a:rPr>
              <a:t>: Communicate the anticipated total biodiversity loss across a century due to climate change, rather than within a shorter time frame like a year or even a decade   </a:t>
            </a:r>
            <a:endParaRPr dirty="0"/>
          </a:p>
          <a:p>
            <a:pPr marL="0" marR="0" lvl="0" indent="0" algn="l" rtl="0">
              <a:lnSpc>
                <a:spcPct val="100000"/>
              </a:lnSpc>
              <a:spcBef>
                <a:spcPts val="0"/>
              </a:spcBef>
              <a:spcAft>
                <a:spcPts val="0"/>
              </a:spcAft>
              <a:buNone/>
            </a:pPr>
            <a:endParaRPr sz="20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r>
              <a:rPr lang="en-US" sz="2000" b="1" i="1" u="none" strike="noStrike" cap="none" dirty="0">
                <a:solidFill>
                  <a:srgbClr val="000000"/>
                </a:solidFill>
                <a:latin typeface="Arial"/>
                <a:ea typeface="Arial"/>
                <a:cs typeface="Arial"/>
                <a:sym typeface="Arial"/>
              </a:rPr>
              <a:t>Structural</a:t>
            </a:r>
            <a:r>
              <a:rPr lang="en-US" sz="2000" b="1" i="0" u="none" strike="noStrike" cap="none" dirty="0">
                <a:solidFill>
                  <a:srgbClr val="000000"/>
                </a:solidFill>
                <a:latin typeface="Arial"/>
                <a:ea typeface="Arial"/>
                <a:cs typeface="Arial"/>
                <a:sym typeface="Arial"/>
              </a:rPr>
              <a:t>:</a:t>
            </a:r>
            <a:r>
              <a:rPr lang="en-US" sz="2000" b="0" i="0" u="none" strike="noStrike" cap="none" dirty="0">
                <a:solidFill>
                  <a:srgbClr val="000000"/>
                </a:solidFill>
                <a:latin typeface="Arial"/>
                <a:ea typeface="Arial"/>
                <a:cs typeface="Arial"/>
                <a:sym typeface="Arial"/>
              </a:rPr>
              <a:t> Structural tools change the consequences of an action through regulatory carrots and sticks. Structural tools incentivize individuals to match the timescale of the ecological system. </a:t>
            </a:r>
            <a:br>
              <a:rPr lang="en-US" sz="2000" b="0" i="0" u="none" strike="noStrike" cap="none" dirty="0">
                <a:solidFill>
                  <a:srgbClr val="000000"/>
                </a:solidFill>
                <a:latin typeface="Arial"/>
                <a:ea typeface="Arial"/>
                <a:cs typeface="Arial"/>
                <a:sym typeface="Arial"/>
              </a:rPr>
            </a:br>
            <a:r>
              <a:rPr lang="en-US" sz="2000" b="1" i="0" u="none" strike="noStrike" cap="none" dirty="0">
                <a:solidFill>
                  <a:srgbClr val="000000"/>
                </a:solidFill>
                <a:latin typeface="Arial"/>
                <a:ea typeface="Arial"/>
                <a:cs typeface="Arial"/>
                <a:sym typeface="Arial"/>
              </a:rPr>
              <a:t>Example</a:t>
            </a:r>
            <a:r>
              <a:rPr lang="en-US" sz="2000" b="0" i="0" u="none" strike="noStrike" cap="none" dirty="0">
                <a:solidFill>
                  <a:srgbClr val="000000"/>
                </a:solidFill>
                <a:latin typeface="Arial"/>
                <a:ea typeface="Arial"/>
                <a:cs typeface="Arial"/>
                <a:sym typeface="Arial"/>
              </a:rPr>
              <a:t>: </a:t>
            </a:r>
            <a:r>
              <a:rPr lang="en-US" sz="2000" dirty="0"/>
              <a:t>P</a:t>
            </a:r>
            <a:r>
              <a:rPr lang="en-US" sz="2000" b="0" i="0" u="none" strike="noStrike" cap="none" dirty="0">
                <a:solidFill>
                  <a:srgbClr val="000000"/>
                </a:solidFill>
                <a:latin typeface="Arial"/>
                <a:ea typeface="Arial"/>
                <a:cs typeface="Arial"/>
                <a:sym typeface="Arial"/>
              </a:rPr>
              <a:t>rovide tax breaks for conservation easements and reduce runoff through agricultural best practices (cover crops, buffers, reduced fertilizer use)</a:t>
            </a:r>
            <a:endParaRPr dirty="0"/>
          </a:p>
        </p:txBody>
      </p:sp>
      <p:sp>
        <p:nvSpPr>
          <p:cNvPr id="126" name="Google Shape;126;p17"/>
          <p:cNvSpPr txBox="1"/>
          <p:nvPr/>
        </p:nvSpPr>
        <p:spPr>
          <a:xfrm>
            <a:off x="4644566" y="964744"/>
            <a:ext cx="5745707" cy="95410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none" strike="noStrike" cap="none">
                <a:solidFill>
                  <a:srgbClr val="000000"/>
                </a:solidFill>
                <a:latin typeface="Arial"/>
                <a:ea typeface="Arial"/>
                <a:cs typeface="Arial"/>
                <a:sym typeface="Arial"/>
              </a:rPr>
              <a:t>from Wilson et al. (2016), DOI: 10.1111/cobi.12632</a:t>
            </a:r>
            <a:endParaRPr/>
          </a:p>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pic>
        <p:nvPicPr>
          <p:cNvPr id="127" name="Google Shape;127;p17"/>
          <p:cNvPicPr preferRelativeResize="0"/>
          <p:nvPr/>
        </p:nvPicPr>
        <p:blipFill rotWithShape="1">
          <a:blip r:embed="rId4">
            <a:alphaModFix/>
          </a:blip>
          <a:srcRect/>
          <a:stretch/>
        </p:blipFill>
        <p:spPr>
          <a:xfrm>
            <a:off x="10467029" y="4915165"/>
            <a:ext cx="1384300" cy="1524000"/>
          </a:xfrm>
          <a:prstGeom prst="rect">
            <a:avLst/>
          </a:prstGeom>
          <a:noFill/>
          <a:ln>
            <a:noFill/>
          </a:ln>
        </p:spPr>
      </p:pic>
      <p:pic>
        <p:nvPicPr>
          <p:cNvPr id="128" name="Google Shape;128;p17"/>
          <p:cNvPicPr preferRelativeResize="0"/>
          <p:nvPr/>
        </p:nvPicPr>
        <p:blipFill rotWithShape="1">
          <a:blip r:embed="rId5">
            <a:alphaModFix/>
          </a:blip>
          <a:srcRect l="16652" r="17785"/>
          <a:stretch/>
        </p:blipFill>
        <p:spPr>
          <a:xfrm>
            <a:off x="10554339" y="2975534"/>
            <a:ext cx="1209679" cy="1856232"/>
          </a:xfrm>
          <a:prstGeom prst="rect">
            <a:avLst/>
          </a:prstGeom>
          <a:noFill/>
          <a:ln>
            <a:noFill/>
          </a:ln>
        </p:spPr>
      </p:pic>
      <p:pic>
        <p:nvPicPr>
          <p:cNvPr id="129" name="Google Shape;129;p17"/>
          <p:cNvPicPr preferRelativeResize="0"/>
          <p:nvPr/>
        </p:nvPicPr>
        <p:blipFill rotWithShape="1">
          <a:blip r:embed="rId6">
            <a:alphaModFix/>
          </a:blip>
          <a:srcRect l="7512" r="5374"/>
          <a:stretch/>
        </p:blipFill>
        <p:spPr>
          <a:xfrm>
            <a:off x="10390272" y="1317336"/>
            <a:ext cx="1537817" cy="1574800"/>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708</Words>
  <Application>Microsoft Macintosh PowerPoint</Application>
  <PresentationFormat>Widescreen</PresentationFormat>
  <Paragraphs>37</Paragraphs>
  <Slides>3</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Calibri</vt:lpstr>
      <vt:lpstr>Office Theme</vt:lpstr>
      <vt:lpstr> Behavioral  Economics (BE)  and Timescale  Mismatches   </vt:lpstr>
      <vt:lpstr>A Framework of Timescale Mismatches</vt:lpstr>
      <vt:lpstr>Three Levels of Solutions Based on BE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Behavioral  Economics (BE)  and Timescale  Mismatches   </dc:title>
  <dc:creator>Heidi CM Scott</dc:creator>
  <cp:lastModifiedBy>Alaina Gallagher</cp:lastModifiedBy>
  <cp:revision>1</cp:revision>
  <dcterms:created xsi:type="dcterms:W3CDTF">2022-09-28T11:57:10Z</dcterms:created>
  <dcterms:modified xsi:type="dcterms:W3CDTF">2023-09-05T19:26:03Z</dcterms:modified>
</cp:coreProperties>
</file>