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Lato" panose="020F0502020204030203" pitchFamily="34"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hjYvMLJ2lwoJT2IzAXg7moxNfU8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0680"/>
  </p:normalViewPr>
  <p:slideViewPr>
    <p:cSldViewPr snapToGrid="0">
      <p:cViewPr varScale="1">
        <p:scale>
          <a:sx n="97" d="100"/>
          <a:sy n="97" d="100"/>
        </p:scale>
        <p:origin x="16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u="none" dirty="0"/>
              <a:t>There are many methods used to solve sustainability problems. This PPT is focused on the collection and analysis of information for research. It is impossible to be comprehensive in a short overview, so note that this PPT does not include methods of co-production; stakeholder engagement; or modeling, including futures and scenario analysis, network analysis, causal analysis, archetypes analysis, and a few others; however, these topics are all covered in other SESYNC resources (Lessons, Learning Materials, or Explainers) and can be found by searching for keywords on the SESYNC website. The most efficient way to search is to check off the types of resources in the search menu (again – Lessons, Learning Materials, Explainers). </a:t>
            </a:r>
            <a:endParaRPr u="sng"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u="none" dirty="0"/>
              <a:t>This figure comes from a study in the journal </a:t>
            </a:r>
            <a:r>
              <a:rPr lang="en-US" i="1" u="none" dirty="0"/>
              <a:t>Ecosystem Services</a:t>
            </a:r>
            <a:r>
              <a:rPr lang="en-US" i="0" u="none" dirty="0"/>
              <a:t> in which the authors used </a:t>
            </a:r>
            <a:r>
              <a:rPr lang="en-US" i="1" u="none" dirty="0"/>
              <a:t>Flickr </a:t>
            </a:r>
            <a:r>
              <a:rPr lang="en-US" b="0" i="0" u="none" dirty="0">
                <a:solidFill>
                  <a:srgbClr val="2E2E2E"/>
                </a:solidFill>
                <a:latin typeface="Arial"/>
                <a:cs typeface="Arial"/>
                <a:sym typeface="Arial"/>
              </a:rPr>
              <a:t>i</a:t>
            </a:r>
            <a:r>
              <a:rPr lang="en-US" b="0" i="0" dirty="0">
                <a:solidFill>
                  <a:srgbClr val="2E2E2E"/>
                </a:solidFill>
                <a:latin typeface="Arial"/>
                <a:ea typeface="Arial"/>
                <a:cs typeface="Arial"/>
                <a:sym typeface="Arial"/>
              </a:rPr>
              <a:t>mages and associated textual metadata to try to understand the drivers and distributions of cultural ecosystem services. They wrote: “We classified the contents of these hiking images and, using latent semantic analysis, clustered the images into 10 groups based on the similarity of their content. The groups provide rich information, such as the importance of geodiversity and biodiversity in supporting a positive hiking experience.”</a:t>
            </a:r>
            <a:endParaRPr u="sng" dirty="0"/>
          </a:p>
        </p:txBody>
      </p:sp>
      <p:sp>
        <p:nvSpPr>
          <p:cNvPr id="207" name="Google Shape;20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a:t>Notes to Instructor: </a:t>
            </a:r>
            <a:r>
              <a:rPr lang="en-US" u="none"/>
              <a:t>Other approaches are sometimes listed under the rubric of comparative case study analysis, including archetype analysis (see: https://</a:t>
            </a:r>
            <a:r>
              <a:rPr lang="en-US" u="none" dirty="0" err="1"/>
              <a:t>www.sesync.org</a:t>
            </a:r>
            <a:r>
              <a:rPr lang="en-US" u="none" dirty="0"/>
              <a:t>/resources/system-archetypes-understanding-and-solving-sustainability-problems). In the best work, many cases (10–50) are compared so that there is substantial data to draw inference from. A series of ‘yes/no’ type questions are asked of each e.g., do the explanatory variables in the study include land use?</a:t>
            </a:r>
            <a:endParaRPr dirty="0"/>
          </a:p>
          <a:p>
            <a:pPr marL="0" lvl="0" indent="0" algn="l" rtl="0">
              <a:spcBef>
                <a:spcPts val="0"/>
              </a:spcBef>
              <a:spcAft>
                <a:spcPts val="0"/>
              </a:spcAft>
              <a:buNone/>
            </a:pPr>
            <a:r>
              <a:rPr lang="en-US" u="none" dirty="0"/>
              <a:t>Boolean algebra – results coded at 0 or 1 or true/false.  It simplifies analysis, grouping cases into similar bins.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u="none" dirty="0" err="1"/>
              <a:t>Rudel</a:t>
            </a:r>
            <a:r>
              <a:rPr lang="en-US" b="1" u="none" dirty="0"/>
              <a:t> table</a:t>
            </a:r>
            <a:r>
              <a:rPr lang="en-US" u="none" dirty="0"/>
              <a:t>: Using CDA, </a:t>
            </a:r>
            <a:r>
              <a:rPr lang="en-US" u="none" dirty="0" err="1"/>
              <a:t>Rudel</a:t>
            </a:r>
            <a:r>
              <a:rPr lang="en-US" u="none" dirty="0"/>
              <a:t> </a:t>
            </a:r>
            <a:r>
              <a:rPr lang="en-US" i="0" u="none" strike="noStrike" dirty="0"/>
              <a:t>identified sets of conditions for deforestation around the world and concluded, among other things, that deforestation has shifted from a state-initiated to an enterprise-driven process in the last decades. </a:t>
            </a:r>
            <a:endParaRPr b="1" u="sng" dirty="0"/>
          </a:p>
        </p:txBody>
      </p:sp>
      <p:sp>
        <p:nvSpPr>
          <p:cNvPr id="217" name="Google Shape;21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a:t>
            </a:r>
            <a:r>
              <a:rPr lang="en-US" u="none" dirty="0"/>
              <a:t>:</a:t>
            </a:r>
            <a:endParaRPr dirty="0"/>
          </a:p>
          <a:p>
            <a:pPr marL="0" lvl="0" indent="0" algn="l" rtl="0">
              <a:spcBef>
                <a:spcPts val="0"/>
              </a:spcBef>
              <a:spcAft>
                <a:spcPts val="0"/>
              </a:spcAft>
              <a:buNone/>
            </a:pPr>
            <a:r>
              <a:rPr lang="en-US" u="none" dirty="0"/>
              <a:t>Inductive example: case study analysis, ethnography, etc.</a:t>
            </a:r>
            <a:endParaRPr dirty="0"/>
          </a:p>
          <a:p>
            <a:pPr marL="0" lvl="0" indent="0" algn="l" rtl="0">
              <a:spcBef>
                <a:spcPts val="0"/>
              </a:spcBef>
              <a:spcAft>
                <a:spcPts val="0"/>
              </a:spcAft>
              <a:buNone/>
            </a:pPr>
            <a:r>
              <a:rPr lang="en-US" u="none" dirty="0"/>
              <a:t>Deductive example: testing a theory in a specific context </a:t>
            </a:r>
            <a:endParaRPr dirty="0"/>
          </a:p>
          <a:p>
            <a:pPr marL="0" lvl="0" indent="0" algn="l" rtl="0">
              <a:spcBef>
                <a:spcPts val="0"/>
              </a:spcBef>
              <a:spcAft>
                <a:spcPts val="0"/>
              </a:spcAft>
              <a:buNone/>
            </a:pPr>
            <a:endParaRPr u="none" dirty="0"/>
          </a:p>
          <a:p>
            <a:pPr marL="0" lvl="0" indent="0" algn="l" rtl="0">
              <a:spcBef>
                <a:spcPts val="0"/>
              </a:spcBef>
              <a:spcAft>
                <a:spcPts val="0"/>
              </a:spcAft>
              <a:buNone/>
            </a:pPr>
            <a:r>
              <a:rPr lang="en-US" u="none" dirty="0"/>
              <a:t>In the Powell et al. (2022)‘ study in southern California, the authors report: “</a:t>
            </a:r>
            <a:r>
              <a:rPr lang="en-US" i="0" u="none" strike="noStrike" dirty="0"/>
              <a:t>Nearly half of fishermen stated that they would switch fisheries if market squid decreased dramatically in abundance, although fishermen who were older, had been in the fishery longer, were highly dependent on squid for income, and held only squid and/or coastal pelagic finfish permits were less likely to switch to another fishery in a scenario of” lower abundance. While market squid fishermen have exhibited highly adaptive behavior in the face of past climate variability, recent (and likely future) range shifts across state boundaries, as well as closures of other fisheries, constrain fishermen’s choices and emphasize the need for flexibility in management systems”</a:t>
            </a:r>
            <a:endParaRPr u="sng" dirty="0"/>
          </a:p>
        </p:txBody>
      </p:sp>
      <p:sp>
        <p:nvSpPr>
          <p:cNvPr id="227" name="Google Shape;22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8" name="Google Shape;23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u="none" dirty="0"/>
              <a:t>It is important to note that these are just examples of disciplines that in various combinations focus on the same or similar problems, such as food security. Also indicate to learners that the lesson is not meant to suggest that everyone within a discipline adopts the same theories, approaches, and methods; indeed, some disciplines themselves are very diverse when it comes to those. Additionally, perhaps, you’ll want to emphasize that this lesson focuses on disciplinary diversity in approaches and methods but that the inclusion of stakeholders in studying or solving sustainability problems can bring very different understandings and approaches. Source of image: SESYNC </a:t>
            </a:r>
            <a:endParaRPr u="sng" dirty="0"/>
          </a:p>
        </p:txBody>
      </p:sp>
      <p:sp>
        <p:nvSpPr>
          <p:cNvPr id="108" name="Google Shape;10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i="0" u="none" dirty="0"/>
              <a:t>Explain to the learners that the assignment really focuses on a mix of these dimensions. Some disciplines have similar epistemological perspectives on what constitutes value knowledge (e.g., empiricists that rely heavily on numeric data from the field or lab can be found in chemistry, physics, biology, and anthropology). Additionally, explain to them that these are difficult to separate because they are so linked/interconnected. </a:t>
            </a:r>
            <a:endParaRPr u="sng" dirty="0"/>
          </a:p>
        </p:txBody>
      </p:sp>
      <p:sp>
        <p:nvSpPr>
          <p:cNvPr id="119" name="Google Shape;11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u="none" dirty="0"/>
              <a:t>Mention to the learners that they may get different responses than what is shown above in each bullet, depending on the anthropologist questioned., i.e., it is a very diverse field in perspectives, approaches, and views. Anthropologist Dr. Paige West provides a nice lecture on the history of the field of anthropology and how it was born through colonialism and over time moved away from it. See: https://</a:t>
            </a:r>
            <a:r>
              <a:rPr lang="en-US" u="none" dirty="0" err="1"/>
              <a:t>www.sesync.org</a:t>
            </a:r>
            <a:r>
              <a:rPr lang="en-US" u="none" dirty="0"/>
              <a:t>/resources/foundations-and-debates-anthropology. Dr. Michael </a:t>
            </a:r>
            <a:r>
              <a:rPr lang="en-US" u="none" dirty="0" err="1"/>
              <a:t>Paolisso</a:t>
            </a:r>
            <a:r>
              <a:rPr lang="en-US" u="none" dirty="0"/>
              <a:t> discusses the methods of anthropology, especially cultural anthropology, here: https://</a:t>
            </a:r>
            <a:r>
              <a:rPr lang="en-US" u="none" dirty="0" err="1"/>
              <a:t>www.sesync.org</a:t>
            </a:r>
            <a:r>
              <a:rPr lang="en-US" u="none" dirty="0"/>
              <a:t>/resources/anthropological-research-methods.</a:t>
            </a:r>
            <a:endParaRPr u="sng" dirty="0"/>
          </a:p>
        </p:txBody>
      </p:sp>
      <p:sp>
        <p:nvSpPr>
          <p:cNvPr id="130" name="Google Shape;13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dirty="0"/>
              <a:t>This description is highly generalized and simplified as there are many methods that could be listed e.g., meta-analyses and systematic reviews (see: https://</a:t>
            </a:r>
            <a:r>
              <a:rPr lang="en-US" dirty="0" err="1"/>
              <a:t>www.sesync.org</a:t>
            </a:r>
            <a:r>
              <a:rPr lang="en-US" dirty="0"/>
              <a:t>/resources/quantitative-synthesis-methods-literature-reviews-systematic-and-meta-analyses-expert), conversion of qualitative to quantitative data (e.g., using fuzzy set methods or Likert scales) would fall into the category of mixed methods perhaps).  </a:t>
            </a:r>
            <a:endParaRPr dirty="0"/>
          </a:p>
        </p:txBody>
      </p:sp>
      <p:sp>
        <p:nvSpPr>
          <p:cNvPr id="137" name="Google Shape;1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u="none" dirty="0"/>
              <a:t>The next several slides provide more examples of qualitative methods that learners tend to know less about (than quantitative approaches), unless they are social science researchers. </a:t>
            </a:r>
            <a:endParaRPr u="sng" dirty="0"/>
          </a:p>
        </p:txBody>
      </p:sp>
      <p:sp>
        <p:nvSpPr>
          <p:cNvPr id="147" name="Google Shape;14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a:t>Notes to Instructor: </a:t>
            </a:r>
            <a:r>
              <a:rPr lang="en-US"/>
              <a:t>Ethnographic work has historically been the hallmark of anthropologists, but today, sociologists, human geographers, and others also use it. </a:t>
            </a:r>
            <a:endParaRPr/>
          </a:p>
        </p:txBody>
      </p:sp>
      <p:sp>
        <p:nvSpPr>
          <p:cNvPr id="158" name="Google Shape;15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dirty="0"/>
              <a:t>Notes to Instructor:  </a:t>
            </a:r>
            <a:r>
              <a:rPr lang="en-US" u="none" dirty="0"/>
              <a:t>The most common type of content analysis is of textual material; however, with the growth of social media, analysis of tweets, Flickr images, etc. that are also geolocated has become common. The next slide provides a detailed example. </a:t>
            </a:r>
            <a:endParaRPr u="sng" dirty="0"/>
          </a:p>
        </p:txBody>
      </p:sp>
      <p:sp>
        <p:nvSpPr>
          <p:cNvPr id="172" name="Google Shape;17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a:t>Notes to Instructors: </a:t>
            </a:r>
            <a:r>
              <a:rPr lang="en-US" i="0" u="none"/>
              <a:t>One can apply </a:t>
            </a:r>
            <a:r>
              <a:rPr lang="en-US" u="none"/>
              <a:t>CDA to texts, images, advertisements, and other entities. It is used extensively by humanists and some social scientists. </a:t>
            </a:r>
            <a:br>
              <a:rPr lang="en-US" u="none"/>
            </a:br>
            <a:endParaRPr u="none"/>
          </a:p>
          <a:p>
            <a:pPr marL="0" lvl="0" indent="0" algn="l" rtl="0">
              <a:spcBef>
                <a:spcPts val="0"/>
              </a:spcBef>
              <a:spcAft>
                <a:spcPts val="0"/>
              </a:spcAft>
              <a:buNone/>
            </a:pPr>
            <a:r>
              <a:rPr lang="en-US" u="none"/>
              <a:t>SESYNC has five explainers on CDA:  </a:t>
            </a:r>
            <a:endParaRPr/>
          </a:p>
          <a:p>
            <a:pPr marL="0" lvl="0" indent="0" algn="l" rtl="0">
              <a:spcBef>
                <a:spcPts val="0"/>
              </a:spcBef>
              <a:spcAft>
                <a:spcPts val="0"/>
              </a:spcAft>
              <a:buNone/>
            </a:pPr>
            <a:r>
              <a:rPr lang="en-US" u="none"/>
              <a:t>https://www.sesync.org/resources/critical-discourse-analysis-what-it</a:t>
            </a:r>
            <a:endParaRPr/>
          </a:p>
          <a:p>
            <a:pPr marL="0" lvl="0" indent="0" algn="l" rtl="0">
              <a:spcBef>
                <a:spcPts val="0"/>
              </a:spcBef>
              <a:spcAft>
                <a:spcPts val="0"/>
              </a:spcAft>
              <a:buNone/>
            </a:pPr>
            <a:r>
              <a:rPr lang="en-US" u="none"/>
              <a:t>https://www.sesync.org/resources/critical-discourse-analysis-narrative-approach</a:t>
            </a:r>
            <a:endParaRPr/>
          </a:p>
          <a:p>
            <a:pPr marL="0" lvl="0" indent="0" algn="l" rtl="0">
              <a:spcBef>
                <a:spcPts val="0"/>
              </a:spcBef>
              <a:spcAft>
                <a:spcPts val="0"/>
              </a:spcAft>
              <a:buNone/>
            </a:pPr>
            <a:r>
              <a:rPr lang="en-US" u="none"/>
              <a:t>https://www.sesync.org/resources/critical-discourse-analysis-qualitative-content-approach</a:t>
            </a:r>
            <a:endParaRPr/>
          </a:p>
          <a:p>
            <a:pPr marL="0" lvl="0" indent="0" algn="l" rtl="0">
              <a:spcBef>
                <a:spcPts val="0"/>
              </a:spcBef>
              <a:spcAft>
                <a:spcPts val="0"/>
              </a:spcAft>
              <a:buNone/>
            </a:pPr>
            <a:r>
              <a:rPr lang="en-US" u="sng"/>
              <a:t>https://www.sesync.org/resources/critical-discourse-analysis-artificial-intelligence-social-network-social-media-analysis</a:t>
            </a:r>
            <a:endParaRPr/>
          </a:p>
          <a:p>
            <a:pPr marL="0" lvl="0" indent="0" algn="l" rtl="0">
              <a:spcBef>
                <a:spcPts val="0"/>
              </a:spcBef>
              <a:spcAft>
                <a:spcPts val="0"/>
              </a:spcAft>
              <a:buNone/>
            </a:pPr>
            <a:r>
              <a:rPr lang="en-US" u="sng"/>
              <a:t>https://www.sesync.org/resources/critical-discourse-analysis-visual-approach</a:t>
            </a:r>
            <a:endParaRPr/>
          </a:p>
        </p:txBody>
      </p:sp>
      <p:sp>
        <p:nvSpPr>
          <p:cNvPr id="193" name="Google Shape;19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txBox="1">
            <a:spLocks noGrp="1"/>
          </p:cNvSpPr>
          <p:nvPr>
            <p:ph type="ctrTitle"/>
          </p:nvPr>
        </p:nvSpPr>
        <p:spPr>
          <a:xfrm>
            <a:off x="932072" y="3684847"/>
            <a:ext cx="10640754" cy="77584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libri"/>
              <a:buNone/>
            </a:pPr>
            <a:r>
              <a:rPr lang="en-US" sz="4400">
                <a:latin typeface="Calibri"/>
                <a:ea typeface="Calibri"/>
                <a:cs typeface="Calibri"/>
                <a:sym typeface="Calibri"/>
              </a:rPr>
              <a:t>What Types of Methods Are Used to Study Sustainability Problems? </a:t>
            </a:r>
            <a:br>
              <a:rPr lang="en-US" sz="4400">
                <a:solidFill>
                  <a:srgbClr val="92D050"/>
                </a:solidFill>
                <a:latin typeface="Calibri"/>
                <a:ea typeface="Calibri"/>
                <a:cs typeface="Calibri"/>
                <a:sym typeface="Calibri"/>
              </a:rPr>
            </a:br>
            <a:r>
              <a:rPr lang="en-US" sz="3400" i="1">
                <a:solidFill>
                  <a:schemeClr val="accent6"/>
                </a:solidFill>
                <a:latin typeface="Calibri"/>
                <a:ea typeface="Calibri"/>
                <a:cs typeface="Calibri"/>
                <a:sym typeface="Calibri"/>
              </a:rPr>
              <a:t>Exploring Disciplinary and Interdisciplinary Methods </a:t>
            </a:r>
            <a:br>
              <a:rPr lang="en-US" sz="4400">
                <a:latin typeface="Calibri"/>
                <a:ea typeface="Calibri"/>
                <a:cs typeface="Calibri"/>
                <a:sym typeface="Calibri"/>
              </a:rPr>
            </a:br>
            <a:endParaRPr sz="4400"/>
          </a:p>
        </p:txBody>
      </p:sp>
      <p:grpSp>
        <p:nvGrpSpPr>
          <p:cNvPr id="92" name="Google Shape;92;p1"/>
          <p:cNvGrpSpPr/>
          <p:nvPr/>
        </p:nvGrpSpPr>
        <p:grpSpPr>
          <a:xfrm flipH="1">
            <a:off x="9676747" y="0"/>
            <a:ext cx="2514948" cy="2174333"/>
            <a:chOff x="-305" y="-4155"/>
            <a:chExt cx="2514948" cy="2174333"/>
          </a:xfrm>
        </p:grpSpPr>
        <p:sp>
          <p:nvSpPr>
            <p:cNvPr id="93" name="Google Shape;93;p1"/>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a:solidFill>
                  <a:schemeClr val="lt1"/>
                </a:solidFill>
                <a:latin typeface="Calibri"/>
                <a:ea typeface="Calibri"/>
                <a:cs typeface="Calibri"/>
                <a:sym typeface="Calibri"/>
              </a:endParaRPr>
            </a:p>
          </p:txBody>
        </p:sp>
        <p:sp>
          <p:nvSpPr>
            <p:cNvPr id="96" name="Google Shape;96;p1"/>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7" name="Google Shape;97;p1" descr="A picture containing text, clipart&#10;&#10;Description automatically generated"/>
          <p:cNvPicPr preferRelativeResize="0"/>
          <p:nvPr/>
        </p:nvPicPr>
        <p:blipFill rotWithShape="1">
          <a:blip r:embed="rId3">
            <a:alphaModFix/>
          </a:blip>
          <a:srcRect/>
          <a:stretch/>
        </p:blipFill>
        <p:spPr>
          <a:xfrm>
            <a:off x="402723" y="539346"/>
            <a:ext cx="3421356" cy="1248796"/>
          </a:xfrm>
          <a:prstGeom prst="rect">
            <a:avLst/>
          </a:prstGeom>
          <a:noFill/>
          <a:ln>
            <a:noFill/>
          </a:ln>
        </p:spPr>
      </p:pic>
      <p:grpSp>
        <p:nvGrpSpPr>
          <p:cNvPr id="98" name="Google Shape;98;p1"/>
          <p:cNvGrpSpPr/>
          <p:nvPr/>
        </p:nvGrpSpPr>
        <p:grpSpPr>
          <a:xfrm rot="10800000" flipH="1">
            <a:off x="-305" y="4322879"/>
            <a:ext cx="3378428" cy="2535121"/>
            <a:chOff x="-305" y="-1"/>
            <a:chExt cx="3832880" cy="2876136"/>
          </a:xfrm>
        </p:grpSpPr>
        <p:sp>
          <p:nvSpPr>
            <p:cNvPr id="99" name="Google Shape;99;p1"/>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1"/>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1"/>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3" name="Google Shape;103;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8/09/23</a:t>
            </a:r>
            <a:endParaRPr dirty="0"/>
          </a:p>
        </p:txBody>
      </p:sp>
      <p:pic>
        <p:nvPicPr>
          <p:cNvPr id="104" name="Google Shape;104;p1" descr="A group of people in the woods&#10;&#10;Description automatically generated"/>
          <p:cNvPicPr preferRelativeResize="0"/>
          <p:nvPr/>
        </p:nvPicPr>
        <p:blipFill rotWithShape="1">
          <a:blip r:embed="rId4">
            <a:alphaModFix/>
          </a:blip>
          <a:srcRect/>
          <a:stretch/>
        </p:blipFill>
        <p:spPr>
          <a:xfrm>
            <a:off x="3859184" y="4067471"/>
            <a:ext cx="4473631" cy="257832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
        <p:cNvGrpSpPr/>
        <p:nvPr/>
      </p:nvGrpSpPr>
      <p:grpSpPr>
        <a:xfrm>
          <a:off x="0" y="0"/>
          <a:ext cx="0" cy="0"/>
          <a:chOff x="0" y="0"/>
          <a:chExt cx="0" cy="0"/>
        </a:xfrm>
      </p:grpSpPr>
      <p:sp>
        <p:nvSpPr>
          <p:cNvPr id="209" name="Google Shape;209;p10"/>
          <p:cNvSpPr txBox="1">
            <a:spLocks noGrp="1"/>
          </p:cNvSpPr>
          <p:nvPr>
            <p:ph type="title"/>
          </p:nvPr>
        </p:nvSpPr>
        <p:spPr>
          <a:xfrm>
            <a:off x="-294683" y="2147887"/>
            <a:ext cx="4244989" cy="128111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t>Sentiment </a:t>
            </a:r>
            <a:br>
              <a:rPr lang="en-US" b="1"/>
            </a:br>
            <a:r>
              <a:rPr lang="en-US" b="1"/>
              <a:t>Analysis </a:t>
            </a:r>
            <a:br>
              <a:rPr lang="en-US" sz="3000" b="1"/>
            </a:br>
            <a:r>
              <a:rPr lang="en-US" sz="3000" b="1"/>
              <a:t>Machine Learning Automated</a:t>
            </a:r>
            <a:endParaRPr/>
          </a:p>
        </p:txBody>
      </p:sp>
      <p:sp>
        <p:nvSpPr>
          <p:cNvPr id="210" name="Google Shape;210;p10"/>
          <p:cNvSpPr txBox="1">
            <a:spLocks noGrp="1"/>
          </p:cNvSpPr>
          <p:nvPr>
            <p:ph type="body" idx="1"/>
          </p:nvPr>
        </p:nvSpPr>
        <p:spPr>
          <a:xfrm>
            <a:off x="182941" y="4124417"/>
            <a:ext cx="3868064" cy="12811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Increasingly, the social </a:t>
            </a:r>
            <a:br>
              <a:rPr lang="en-US" sz="2000"/>
            </a:br>
            <a:r>
              <a:rPr lang="en-US" sz="2000"/>
              <a:t>sciences use computational approaches</a:t>
            </a:r>
            <a:r>
              <a:rPr lang="en-US" sz="2200"/>
              <a:t>.</a:t>
            </a:r>
            <a:endParaRPr/>
          </a:p>
        </p:txBody>
      </p:sp>
      <p:sp>
        <p:nvSpPr>
          <p:cNvPr id="211" name="Google Shape;21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212" name="Google Shape;212;p10" descr="A diagram of a flowchart&#10;&#10;Description automatically generated"/>
          <p:cNvPicPr preferRelativeResize="0"/>
          <p:nvPr/>
        </p:nvPicPr>
        <p:blipFill rotWithShape="1">
          <a:blip r:embed="rId4">
            <a:alphaModFix/>
          </a:blip>
          <a:srcRect/>
          <a:stretch/>
        </p:blipFill>
        <p:spPr>
          <a:xfrm>
            <a:off x="3420141" y="1038236"/>
            <a:ext cx="8697431" cy="5638392"/>
          </a:xfrm>
          <a:prstGeom prst="rect">
            <a:avLst/>
          </a:prstGeom>
          <a:noFill/>
          <a:ln w="9525" cap="flat" cmpd="sng">
            <a:solidFill>
              <a:schemeClr val="dk1"/>
            </a:solidFill>
            <a:prstDash val="solid"/>
            <a:round/>
            <a:headEnd type="none" w="sm" len="sm"/>
            <a:tailEnd type="none" w="sm" len="sm"/>
          </a:ln>
        </p:spPr>
      </p:pic>
      <p:sp>
        <p:nvSpPr>
          <p:cNvPr id="213" name="Google Shape;213;p10"/>
          <p:cNvSpPr txBox="1"/>
          <p:nvPr/>
        </p:nvSpPr>
        <p:spPr>
          <a:xfrm>
            <a:off x="5863858" y="6659139"/>
            <a:ext cx="594867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Source: modified from Fox et al. 2021 </a:t>
            </a:r>
            <a:r>
              <a:rPr lang="en-US" sz="1000" i="1">
                <a:solidFill>
                  <a:schemeClr val="dk1"/>
                </a:solidFill>
                <a:latin typeface="Calibri"/>
                <a:ea typeface="Calibri"/>
                <a:cs typeface="Calibri"/>
                <a:sym typeface="Calibri"/>
              </a:rPr>
              <a:t>Ecosystem Services </a:t>
            </a:r>
            <a:r>
              <a:rPr lang="en-US" sz="1000">
                <a:solidFill>
                  <a:schemeClr val="dk1"/>
                </a:solidFill>
                <a:latin typeface="Calibri"/>
                <a:ea typeface="Calibri"/>
                <a:cs typeface="Calibri"/>
                <a:sym typeface="Calibri"/>
              </a:rPr>
              <a:t>50: 101328.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11"/>
          <p:cNvSpPr txBox="1">
            <a:spLocks noGrp="1"/>
          </p:cNvSpPr>
          <p:nvPr>
            <p:ph type="title"/>
          </p:nvPr>
        </p:nvSpPr>
        <p:spPr>
          <a:xfrm>
            <a:off x="2773680" y="227965"/>
            <a:ext cx="7868920"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Comparative Case Study Analysis</a:t>
            </a:r>
            <a:endParaRPr sz="3000"/>
          </a:p>
        </p:txBody>
      </p:sp>
      <p:sp>
        <p:nvSpPr>
          <p:cNvPr id="220" name="Google Shape;22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21" name="Google Shape;221;p11"/>
          <p:cNvSpPr txBox="1">
            <a:spLocks noGrp="1"/>
          </p:cNvSpPr>
          <p:nvPr>
            <p:ph type="body" idx="1"/>
          </p:nvPr>
        </p:nvSpPr>
        <p:spPr>
          <a:xfrm>
            <a:off x="1450340" y="1253410"/>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dirty="0"/>
              <a:t>This analysis uses a number of case studies to search for patterns or general insights on issues in different contexts.</a:t>
            </a:r>
            <a:endParaRPr dirty="0"/>
          </a:p>
          <a:p>
            <a:pPr marL="228600" lvl="0" indent="-228600" algn="l" rtl="0">
              <a:lnSpc>
                <a:spcPct val="90000"/>
              </a:lnSpc>
              <a:spcBef>
                <a:spcPts val="1000"/>
              </a:spcBef>
              <a:spcAft>
                <a:spcPts val="0"/>
              </a:spcAft>
              <a:buClr>
                <a:schemeClr val="dk1"/>
              </a:buClr>
              <a:buSzPts val="2200"/>
              <a:buChar char="•"/>
            </a:pPr>
            <a:r>
              <a:rPr lang="en-US" sz="2200" dirty="0"/>
              <a:t>It groups cases and identifies variables explaining outcomes </a:t>
            </a:r>
            <a:endParaRPr dirty="0"/>
          </a:p>
          <a:p>
            <a:pPr marL="228600" lvl="0" indent="-228600" algn="l" rtl="0">
              <a:lnSpc>
                <a:spcPct val="90000"/>
              </a:lnSpc>
              <a:spcBef>
                <a:spcPts val="1000"/>
              </a:spcBef>
              <a:spcAft>
                <a:spcPts val="0"/>
              </a:spcAft>
              <a:buClr>
                <a:schemeClr val="dk1"/>
              </a:buClr>
              <a:buSzPts val="2200"/>
              <a:buChar char="•"/>
            </a:pPr>
            <a:r>
              <a:rPr lang="en-US" sz="2200" dirty="0"/>
              <a:t>They’re often used to test socio-environmental theories (e.g., how social variables influence ecological variables).</a:t>
            </a:r>
            <a:endParaRPr dirty="0"/>
          </a:p>
          <a:p>
            <a:pPr marL="228600" lvl="0" indent="-228600" algn="l" rtl="0">
              <a:lnSpc>
                <a:spcPct val="90000"/>
              </a:lnSpc>
              <a:spcBef>
                <a:spcPts val="1000"/>
              </a:spcBef>
              <a:spcAft>
                <a:spcPts val="0"/>
              </a:spcAft>
              <a:buClr>
                <a:schemeClr val="dk1"/>
              </a:buClr>
              <a:buSzPts val="2200"/>
              <a:buChar char="•"/>
            </a:pPr>
            <a:r>
              <a:rPr lang="en-US" sz="2200" dirty="0"/>
              <a:t>Sometimes, quantitative approaches are used to analyze results from tables, etc. (using algorithms from Boolean (binary) algebra)</a:t>
            </a:r>
            <a:endParaRPr dirty="0"/>
          </a:p>
          <a:p>
            <a:pPr marL="228600" lvl="0" indent="-228600" algn="l" rtl="0">
              <a:lnSpc>
                <a:spcPct val="90000"/>
              </a:lnSpc>
              <a:spcBef>
                <a:spcPts val="1000"/>
              </a:spcBef>
              <a:spcAft>
                <a:spcPts val="0"/>
              </a:spcAft>
              <a:buClr>
                <a:schemeClr val="dk1"/>
              </a:buClr>
              <a:buSzPts val="2200"/>
              <a:buChar char="•"/>
            </a:pPr>
            <a:r>
              <a:rPr lang="en-US" sz="2200" dirty="0"/>
              <a:t>It requires that the researcher “thinks” and draws conclusions.</a:t>
            </a:r>
            <a:endParaRPr dirty="0"/>
          </a:p>
          <a:p>
            <a:pPr marL="0" lvl="0" indent="0" algn="l" rtl="0">
              <a:lnSpc>
                <a:spcPct val="90000"/>
              </a:lnSpc>
              <a:spcBef>
                <a:spcPts val="1000"/>
              </a:spcBef>
              <a:spcAft>
                <a:spcPts val="0"/>
              </a:spcAft>
              <a:buClr>
                <a:schemeClr val="dk1"/>
              </a:buClr>
              <a:buSzPts val="2200"/>
              <a:buNone/>
            </a:pPr>
            <a:endParaRPr sz="2200" dirty="0"/>
          </a:p>
          <a:p>
            <a:pPr marL="228600" lvl="0" indent="-88900" algn="l" rtl="0">
              <a:lnSpc>
                <a:spcPct val="90000"/>
              </a:lnSpc>
              <a:spcBef>
                <a:spcPts val="1000"/>
              </a:spcBef>
              <a:spcAft>
                <a:spcPts val="0"/>
              </a:spcAft>
              <a:buClr>
                <a:schemeClr val="dk1"/>
              </a:buClr>
              <a:buSzPts val="2200"/>
              <a:buNone/>
            </a:pPr>
            <a:endParaRPr sz="2200" dirty="0"/>
          </a:p>
        </p:txBody>
      </p:sp>
      <p:pic>
        <p:nvPicPr>
          <p:cNvPr id="222" name="Google Shape;222;p11" descr="A black and white text on a white background&#10;&#10;Description automatically generated"/>
          <p:cNvPicPr preferRelativeResize="0"/>
          <p:nvPr/>
        </p:nvPicPr>
        <p:blipFill rotWithShape="1">
          <a:blip r:embed="rId4">
            <a:alphaModFix/>
          </a:blip>
          <a:srcRect/>
          <a:stretch/>
        </p:blipFill>
        <p:spPr>
          <a:xfrm>
            <a:off x="3581401" y="4321937"/>
            <a:ext cx="6829806" cy="2308098"/>
          </a:xfrm>
          <a:prstGeom prst="rect">
            <a:avLst/>
          </a:prstGeom>
          <a:noFill/>
          <a:ln w="9525" cap="flat" cmpd="sng">
            <a:solidFill>
              <a:schemeClr val="dk1"/>
            </a:solidFill>
            <a:prstDash val="solid"/>
            <a:round/>
            <a:headEnd type="none" w="sm" len="sm"/>
            <a:tailEnd type="none" w="sm" len="sm"/>
          </a:ln>
        </p:spPr>
      </p:pic>
      <p:sp>
        <p:nvSpPr>
          <p:cNvPr id="223" name="Google Shape;223;p11"/>
          <p:cNvSpPr txBox="1"/>
          <p:nvPr/>
        </p:nvSpPr>
        <p:spPr>
          <a:xfrm>
            <a:off x="5029200" y="6630035"/>
            <a:ext cx="377952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Table from study by Tom Rudel 2008 </a:t>
            </a:r>
            <a:r>
              <a:rPr lang="en-US" sz="1000" i="1">
                <a:solidFill>
                  <a:schemeClr val="dk1"/>
                </a:solidFill>
                <a:latin typeface="Calibri"/>
                <a:ea typeface="Calibri"/>
                <a:cs typeface="Calibri"/>
                <a:sym typeface="Calibri"/>
              </a:rPr>
              <a:t>Global Env Change </a:t>
            </a:r>
            <a:r>
              <a:rPr lang="en-US" sz="1000">
                <a:solidFill>
                  <a:schemeClr val="dk1"/>
                </a:solidFill>
                <a:latin typeface="Calibri"/>
                <a:ea typeface="Calibri"/>
                <a:cs typeface="Calibri"/>
                <a:sym typeface="Calibri"/>
              </a:rPr>
              <a:t>18: 18-25. </a:t>
            </a:r>
            <a:endParaRPr sz="1000" i="1">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
        <p:cNvGrpSpPr/>
        <p:nvPr/>
      </p:nvGrpSpPr>
      <p:grpSpPr>
        <a:xfrm>
          <a:off x="0" y="0"/>
          <a:ext cx="0" cy="0"/>
          <a:chOff x="0" y="0"/>
          <a:chExt cx="0" cy="0"/>
        </a:xfrm>
      </p:grpSpPr>
      <p:sp>
        <p:nvSpPr>
          <p:cNvPr id="229" name="Google Shape;229;p12"/>
          <p:cNvSpPr txBox="1">
            <a:spLocks noGrp="1"/>
          </p:cNvSpPr>
          <p:nvPr>
            <p:ph type="title"/>
          </p:nvPr>
        </p:nvSpPr>
        <p:spPr>
          <a:xfrm>
            <a:off x="3484880" y="504318"/>
            <a:ext cx="6146800"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Mixed Methods Analysis</a:t>
            </a:r>
            <a:br>
              <a:rPr lang="en-US" sz="3000"/>
            </a:br>
            <a:endParaRPr sz="3000">
              <a:solidFill>
                <a:srgbClr val="92D050"/>
              </a:solidFill>
            </a:endParaRPr>
          </a:p>
        </p:txBody>
      </p:sp>
      <p:sp>
        <p:nvSpPr>
          <p:cNvPr id="230" name="Google Shape;230;p12"/>
          <p:cNvSpPr txBox="1">
            <a:spLocks noGrp="1"/>
          </p:cNvSpPr>
          <p:nvPr>
            <p:ph type="body" idx="1"/>
          </p:nvPr>
        </p:nvSpPr>
        <p:spPr>
          <a:xfrm>
            <a:off x="1991360" y="1542732"/>
            <a:ext cx="849122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dirty="0"/>
              <a:t>It brings together qualitative and quantitative approaches.</a:t>
            </a:r>
            <a:endParaRPr dirty="0"/>
          </a:p>
          <a:p>
            <a:pPr marL="228600" lvl="0" indent="-228600" algn="l" rtl="0">
              <a:lnSpc>
                <a:spcPct val="90000"/>
              </a:lnSpc>
              <a:spcBef>
                <a:spcPts val="1000"/>
              </a:spcBef>
              <a:spcAft>
                <a:spcPts val="0"/>
              </a:spcAft>
              <a:buClr>
                <a:schemeClr val="dk1"/>
              </a:buClr>
              <a:buSzPts val="2200"/>
              <a:buChar char="•"/>
            </a:pPr>
            <a:r>
              <a:rPr lang="en-US" sz="2200" dirty="0"/>
              <a:t>It can take advantage of</a:t>
            </a:r>
            <a:r>
              <a:rPr lang="en-US" sz="2200" dirty="0">
                <a:solidFill>
                  <a:schemeClr val="accent6"/>
                </a:solidFill>
              </a:rPr>
              <a:t> inductive </a:t>
            </a:r>
            <a:r>
              <a:rPr lang="en-US" sz="2200" dirty="0"/>
              <a:t>(specific observations to generalization) and </a:t>
            </a:r>
            <a:r>
              <a:rPr lang="en-US" sz="2200" dirty="0">
                <a:solidFill>
                  <a:schemeClr val="accent6"/>
                </a:solidFill>
              </a:rPr>
              <a:t>deductive</a:t>
            </a:r>
            <a:r>
              <a:rPr lang="en-US" sz="2200" dirty="0">
                <a:solidFill>
                  <a:srgbClr val="92D050"/>
                </a:solidFill>
              </a:rPr>
              <a:t> </a:t>
            </a:r>
            <a:r>
              <a:rPr lang="en-US" sz="2200" dirty="0"/>
              <a:t>(moves from general to specific) approaches. </a:t>
            </a:r>
            <a:endParaRPr dirty="0"/>
          </a:p>
          <a:p>
            <a:pPr marL="228600" lvl="0" indent="-228600" algn="l" rtl="0">
              <a:lnSpc>
                <a:spcPct val="90000"/>
              </a:lnSpc>
              <a:spcBef>
                <a:spcPts val="1000"/>
              </a:spcBef>
              <a:spcAft>
                <a:spcPts val="0"/>
              </a:spcAft>
              <a:buClr>
                <a:schemeClr val="dk1"/>
              </a:buClr>
              <a:buSzPts val="2200"/>
              <a:buChar char="•"/>
            </a:pPr>
            <a:r>
              <a:rPr lang="en-US" sz="2200" dirty="0"/>
              <a:t>Qualitative components are often used to help explain statistical results. </a:t>
            </a:r>
            <a:endParaRPr dirty="0"/>
          </a:p>
        </p:txBody>
      </p:sp>
      <p:sp>
        <p:nvSpPr>
          <p:cNvPr id="231" name="Google Shape;23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32" name="Google Shape;232;p12"/>
          <p:cNvSpPr txBox="1"/>
          <p:nvPr/>
        </p:nvSpPr>
        <p:spPr>
          <a:xfrm>
            <a:off x="596545" y="3877697"/>
            <a:ext cx="6286500" cy="22928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dirty="0">
                <a:solidFill>
                  <a:schemeClr val="accent6"/>
                </a:solidFill>
                <a:latin typeface="Calibri"/>
                <a:ea typeface="Calibri"/>
                <a:cs typeface="Calibri"/>
                <a:sym typeface="Calibri"/>
              </a:rPr>
              <a:t>Research Example</a:t>
            </a:r>
            <a:endParaRPr dirty="0">
              <a:solidFill>
                <a:schemeClr val="accent6"/>
              </a:solidFill>
            </a:endParaRPr>
          </a:p>
          <a:p>
            <a:pPr marL="0" marR="0" lvl="0" indent="0" algn="l" rtl="0">
              <a:spcBef>
                <a:spcPts val="0"/>
              </a:spcBef>
              <a:spcAft>
                <a:spcPts val="0"/>
              </a:spcAft>
              <a:buNone/>
            </a:pPr>
            <a:r>
              <a:rPr lang="en-US" sz="1800" b="1" i="0" dirty="0">
                <a:solidFill>
                  <a:srgbClr val="333333"/>
                </a:solidFill>
                <a:latin typeface="Calibri"/>
                <a:ea typeface="Calibri"/>
                <a:cs typeface="Calibri"/>
                <a:sym typeface="Calibri"/>
              </a:rPr>
              <a:t>Question: </a:t>
            </a:r>
            <a:r>
              <a:rPr lang="en-US" sz="1800" b="0" i="0" dirty="0">
                <a:solidFill>
                  <a:srgbClr val="333333"/>
                </a:solidFill>
                <a:latin typeface="Calibri"/>
                <a:ea typeface="Calibri"/>
                <a:cs typeface="Calibri"/>
                <a:sym typeface="Calibri"/>
              </a:rPr>
              <a:t>How do fishermen who catch market squid respond to</a:t>
            </a:r>
            <a:r>
              <a:rPr lang="en-US" b="0" i="0" dirty="0">
                <a:ea typeface="Calibri"/>
              </a:rPr>
              <a:t> </a:t>
            </a:r>
            <a:r>
              <a:rPr lang="en-US" sz="1800" b="0" i="0" dirty="0">
                <a:solidFill>
                  <a:srgbClr val="333333"/>
                </a:solidFill>
                <a:latin typeface="Calibri"/>
                <a:ea typeface="Calibri"/>
                <a:cs typeface="Calibri"/>
                <a:sym typeface="Calibri"/>
              </a:rPr>
              <a:t>high seasonal and interannual climate variability? </a:t>
            </a:r>
            <a:endParaRPr lang="en-US" dirty="0"/>
          </a:p>
          <a:p>
            <a:pPr marL="285750" marR="0" lvl="0" indent="-190500" algn="l" rtl="0">
              <a:spcBef>
                <a:spcPts val="0"/>
              </a:spcBef>
              <a:spcAft>
                <a:spcPts val="0"/>
              </a:spcAft>
              <a:buClr>
                <a:schemeClr val="dk1"/>
              </a:buClr>
              <a:buSzPts val="1500"/>
              <a:buFont typeface="Arial"/>
              <a:buNone/>
            </a:pPr>
            <a:endParaRPr sz="1500" b="0" i="0" dirty="0">
              <a:solidFill>
                <a:srgbClr val="333333"/>
              </a:solidFill>
              <a:latin typeface="Calibri"/>
              <a:ea typeface="Calibri"/>
              <a:cs typeface="Calibri"/>
              <a:sym typeface="Calibri"/>
            </a:endParaRPr>
          </a:p>
          <a:p>
            <a:pPr marL="457200" marR="0" lvl="1" indent="-287338" algn="l" rtl="0">
              <a:spcBef>
                <a:spcPts val="0"/>
              </a:spcBef>
              <a:spcAft>
                <a:spcPts val="0"/>
              </a:spcAft>
              <a:buClr>
                <a:srgbClr val="333333"/>
              </a:buClr>
              <a:buSzPts val="1800"/>
              <a:buFont typeface="Arial"/>
              <a:buChar char="•"/>
            </a:pPr>
            <a:r>
              <a:rPr lang="en-US" sz="1800" b="0" i="0" u="sng" strike="noStrike" cap="none" dirty="0">
                <a:solidFill>
                  <a:srgbClr val="333333"/>
                </a:solidFill>
                <a:latin typeface="Calibri"/>
                <a:ea typeface="Calibri"/>
                <a:cs typeface="Calibri"/>
                <a:sym typeface="Calibri"/>
              </a:rPr>
              <a:t>Quantitative data</a:t>
            </a:r>
            <a:r>
              <a:rPr lang="en-US" sz="1800" b="0" i="0" u="none" strike="noStrike" cap="none" dirty="0">
                <a:solidFill>
                  <a:srgbClr val="333333"/>
                </a:solidFill>
                <a:latin typeface="Calibri"/>
                <a:ea typeface="Calibri"/>
                <a:cs typeface="Calibri"/>
                <a:sym typeface="Calibri"/>
              </a:rPr>
              <a:t>: historic fishery landings, climate records – to show fishery had responded to climate  </a:t>
            </a:r>
            <a:endParaRPr dirty="0"/>
          </a:p>
          <a:p>
            <a:pPr marL="457200" marR="0" lvl="1" indent="-287338" algn="l" rtl="0">
              <a:spcBef>
                <a:spcPts val="0"/>
              </a:spcBef>
              <a:spcAft>
                <a:spcPts val="0"/>
              </a:spcAft>
              <a:buClr>
                <a:srgbClr val="333333"/>
              </a:buClr>
              <a:buSzPts val="1800"/>
              <a:buFont typeface="Arial"/>
              <a:buChar char="•"/>
            </a:pPr>
            <a:r>
              <a:rPr lang="en-US" sz="1800" b="0" i="0" u="sng" strike="noStrike" cap="none" dirty="0">
                <a:solidFill>
                  <a:srgbClr val="333333"/>
                </a:solidFill>
                <a:latin typeface="Calibri"/>
                <a:ea typeface="Calibri"/>
                <a:cs typeface="Calibri"/>
                <a:sym typeface="Calibri"/>
              </a:rPr>
              <a:t>Qualitative data</a:t>
            </a:r>
            <a:r>
              <a:rPr lang="en-US" sz="1800" b="0" i="0" u="none" strike="noStrike" cap="none" dirty="0">
                <a:solidFill>
                  <a:srgbClr val="333333"/>
                </a:solidFill>
                <a:latin typeface="Calibri"/>
                <a:ea typeface="Calibri"/>
                <a:cs typeface="Calibri"/>
                <a:sym typeface="Calibri"/>
              </a:rPr>
              <a:t>: fishermen survey – to determine how they altered fishing and if they would if more variability is likely  </a:t>
            </a:r>
            <a:endParaRPr sz="1800" b="0" i="0" u="none" strike="noStrike" cap="none" dirty="0">
              <a:solidFill>
                <a:schemeClr val="dk1"/>
              </a:solidFill>
              <a:latin typeface="Calibri"/>
              <a:ea typeface="Calibri"/>
              <a:cs typeface="Calibri"/>
              <a:sym typeface="Calibri"/>
            </a:endParaRPr>
          </a:p>
        </p:txBody>
      </p:sp>
      <p:sp>
        <p:nvSpPr>
          <p:cNvPr id="233" name="Google Shape;233;p12"/>
          <p:cNvSpPr txBox="1"/>
          <p:nvPr/>
        </p:nvSpPr>
        <p:spPr>
          <a:xfrm>
            <a:off x="7597268" y="6408107"/>
            <a:ext cx="288531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Powell et al. 2022 </a:t>
            </a:r>
            <a:r>
              <a:rPr lang="en-US" sz="1100" b="0" i="1" u="none" strike="noStrike" dirty="0">
                <a:solidFill>
                  <a:schemeClr val="dk1"/>
                </a:solidFill>
                <a:latin typeface="Open Sans"/>
                <a:ea typeface="Open Sans"/>
                <a:cs typeface="Open Sans"/>
                <a:sym typeface="Open Sans"/>
              </a:rPr>
              <a:t>Climatic Change </a:t>
            </a:r>
            <a:r>
              <a:rPr lang="en-US" sz="1100" b="0" i="0" u="none" strike="noStrike" dirty="0">
                <a:solidFill>
                  <a:schemeClr val="dk1"/>
                </a:solidFill>
                <a:latin typeface="Open Sans"/>
                <a:ea typeface="Open Sans"/>
                <a:cs typeface="Open Sans"/>
                <a:sym typeface="Open Sans"/>
              </a:rPr>
              <a:t>173: 1</a:t>
            </a:r>
            <a:endParaRPr sz="1100" dirty="0">
              <a:solidFill>
                <a:schemeClr val="dk1"/>
              </a:solidFill>
              <a:latin typeface="Calibri"/>
              <a:ea typeface="Calibri"/>
              <a:cs typeface="Calibri"/>
              <a:sym typeface="Calibri"/>
            </a:endParaRPr>
          </a:p>
        </p:txBody>
      </p:sp>
      <p:pic>
        <p:nvPicPr>
          <p:cNvPr id="234" name="Google Shape;234;p12" descr="A graph showing different types of weather&#10;&#10;Description automatically generated with medium confidence"/>
          <p:cNvPicPr preferRelativeResize="0"/>
          <p:nvPr/>
        </p:nvPicPr>
        <p:blipFill rotWithShape="1">
          <a:blip r:embed="rId4">
            <a:alphaModFix/>
          </a:blip>
          <a:srcRect/>
          <a:stretch/>
        </p:blipFill>
        <p:spPr>
          <a:xfrm>
            <a:off x="7248611" y="3296761"/>
            <a:ext cx="4630674" cy="31508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
        <p:nvSpPr>
          <p:cNvPr id="240" name="Google Shape;240;p13"/>
          <p:cNvSpPr txBox="1">
            <a:spLocks noGrp="1"/>
          </p:cNvSpPr>
          <p:nvPr>
            <p:ph type="title"/>
          </p:nvPr>
        </p:nvSpPr>
        <p:spPr>
          <a:xfrm>
            <a:off x="3387992" y="575020"/>
            <a:ext cx="7379516" cy="8309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Topic and Journal Assignments</a:t>
            </a:r>
            <a:endParaRPr dirty="0"/>
          </a:p>
        </p:txBody>
      </p:sp>
      <p:sp>
        <p:nvSpPr>
          <p:cNvPr id="241" name="Google Shape;241;p13"/>
          <p:cNvSpPr txBox="1">
            <a:spLocks noGrp="1"/>
          </p:cNvSpPr>
          <p:nvPr>
            <p:ph type="body" idx="1"/>
          </p:nvPr>
        </p:nvSpPr>
        <p:spPr>
          <a:xfrm>
            <a:off x="1168167" y="1399693"/>
            <a:ext cx="11023833" cy="4962962"/>
          </a:xfrm>
          <a:prstGeom prst="rect">
            <a:avLst/>
          </a:prstGeom>
          <a:noFill/>
          <a:ln>
            <a:noFill/>
          </a:ln>
        </p:spPr>
        <p:txBody>
          <a:bodyPr spcFirstLastPara="1" wrap="square" lIns="91425" tIns="45700" rIns="91425" bIns="45700" anchor="t" anchorCtr="0">
            <a:noAutofit/>
          </a:bodyPr>
          <a:lstStyle/>
          <a:p>
            <a:pPr marL="0" marR="0" indent="0" algn="l" rtl="0" fontAlgn="t">
              <a:spcBef>
                <a:spcPts val="0"/>
              </a:spcBef>
              <a:spcAft>
                <a:spcPts val="0"/>
              </a:spcAft>
              <a:buNone/>
            </a:pPr>
            <a:r>
              <a:rPr lang="en-US" sz="2000" b="1" i="0" u="none" strike="noStrike" dirty="0">
                <a:solidFill>
                  <a:schemeClr val="accent6"/>
                </a:solidFill>
                <a:effectLst/>
                <a:latin typeface="Calibri" panose="020F0502020204030204" pitchFamily="34" charset="0"/>
                <a:cs typeface="Calibri" panose="020F0502020204030204" pitchFamily="34" charset="0"/>
              </a:rPr>
              <a:t>Group 1: Drought </a:t>
            </a:r>
            <a:r>
              <a:rPr lang="en-US" sz="2000" b="1" i="0" u="none" strike="noStrike" dirty="0">
                <a:solidFill>
                  <a:schemeClr val="accent6"/>
                </a:solidFill>
                <a:effectLst/>
                <a:latin typeface="Arial" panose="020B0604020202020204" pitchFamily="34" charset="0"/>
              </a:rPr>
              <a:t>		</a:t>
            </a:r>
            <a:r>
              <a:rPr lang="en-US" sz="2000" b="0" i="1" u="none" strike="noStrike" dirty="0">
                <a:solidFill>
                  <a:srgbClr val="000000"/>
                </a:solidFill>
                <a:effectLst/>
                <a:latin typeface="Calibri" panose="020F0502020204030204" pitchFamily="34" charset="0"/>
                <a:cs typeface="Calibri" panose="020F0502020204030204" pitchFamily="34" charset="0"/>
              </a:rPr>
              <a:t>Journal of Ecological Anthropology</a:t>
            </a:r>
          </a:p>
          <a:p>
            <a:pPr marL="0" marR="0" indent="0" algn="l" rtl="0" fontAlgn="t">
              <a:spcBef>
                <a:spcPts val="0"/>
              </a:spcBef>
              <a:spcAft>
                <a:spcPts val="0"/>
              </a:spcAft>
              <a:buNone/>
            </a:pPr>
            <a:r>
              <a:rPr lang="en-US" sz="2000" b="0" i="1" u="none" strike="noStrike" dirty="0">
                <a:solidFill>
                  <a:srgbClr val="000000"/>
                </a:solidFill>
                <a:effectLst/>
                <a:latin typeface="Calibri" panose="020F0502020204030204" pitchFamily="34" charset="0"/>
                <a:cs typeface="Calibri" panose="020F0502020204030204" pitchFamily="34" charset="0"/>
              </a:rPr>
              <a:t>				American Anthropologist </a:t>
            </a:r>
          </a:p>
          <a:p>
            <a:pPr marL="0" marR="0" indent="0" algn="l" rtl="0" fontAlgn="t">
              <a:spcBef>
                <a:spcPts val="0"/>
              </a:spcBef>
              <a:spcAft>
                <a:spcPts val="0"/>
              </a:spcAft>
              <a:buNone/>
            </a:pPr>
            <a:r>
              <a:rPr lang="en-US" sz="2000" b="0" i="1" u="none" strike="noStrike" dirty="0">
                <a:solidFill>
                  <a:srgbClr val="000000"/>
                </a:solidFill>
                <a:effectLst/>
                <a:latin typeface="Calibri" panose="020F0502020204030204" pitchFamily="34" charset="0"/>
                <a:cs typeface="Calibri" panose="020F0502020204030204" pitchFamily="34" charset="0"/>
              </a:rPr>
              <a:t>				Ecological Applications</a:t>
            </a:r>
          </a:p>
          <a:p>
            <a:pPr marL="0" marR="0" indent="0" algn="l" rtl="0" fontAlgn="t">
              <a:spcBef>
                <a:spcPts val="0"/>
              </a:spcBef>
              <a:spcAft>
                <a:spcPts val="0"/>
              </a:spcAft>
              <a:buNone/>
            </a:pPr>
            <a:r>
              <a:rPr lang="en-US" sz="2000" b="0" i="1" u="none" strike="noStrike" dirty="0">
                <a:solidFill>
                  <a:srgbClr val="000000"/>
                </a:solidFill>
                <a:effectLst/>
                <a:latin typeface="Calibri" panose="020F0502020204030204" pitchFamily="34" charset="0"/>
                <a:cs typeface="Calibri" panose="020F0502020204030204" pitchFamily="34" charset="0"/>
              </a:rPr>
              <a:t>				Journal of Ecology </a:t>
            </a:r>
            <a:br>
              <a:rPr lang="en-US" sz="2000" b="0" i="1" u="none" strike="noStrike" dirty="0">
                <a:solidFill>
                  <a:srgbClr val="000000"/>
                </a:solidFill>
                <a:effectLst/>
                <a:latin typeface="Calibri" panose="020F0502020204030204" pitchFamily="34" charset="0"/>
                <a:cs typeface="Calibri" panose="020F0502020204030204" pitchFamily="34" charset="0"/>
              </a:rPr>
            </a:br>
            <a:endParaRPr lang="en-US" sz="2000" b="1" dirty="0">
              <a:latin typeface="Calibri" panose="020F0502020204030204" pitchFamily="34" charset="0"/>
              <a:cs typeface="Calibri" panose="020F0502020204030204" pitchFamily="34" charset="0"/>
            </a:endParaRPr>
          </a:p>
          <a:p>
            <a:pPr marL="0" marR="0" indent="0" algn="l" rtl="0" fontAlgn="t">
              <a:spcBef>
                <a:spcPts val="0"/>
              </a:spcBef>
              <a:spcAft>
                <a:spcPts val="0"/>
              </a:spcAft>
              <a:buNone/>
            </a:pPr>
            <a:r>
              <a:rPr lang="en-US" sz="2000" b="1" dirty="0">
                <a:solidFill>
                  <a:schemeClr val="accent6"/>
                </a:solidFill>
              </a:rPr>
              <a:t>Group 2:  Drought </a:t>
            </a:r>
            <a:r>
              <a:rPr lang="en-US" sz="2000" dirty="0"/>
              <a:t>		</a:t>
            </a:r>
            <a:r>
              <a:rPr lang="en-US" sz="2000" i="1" dirty="0"/>
              <a:t>Environmental Sociology</a:t>
            </a:r>
          </a:p>
          <a:p>
            <a:pPr marL="0" marR="0" indent="0" algn="l" rtl="0" fontAlgn="t">
              <a:spcBef>
                <a:spcPts val="0"/>
              </a:spcBef>
              <a:spcAft>
                <a:spcPts val="0"/>
              </a:spcAft>
              <a:buNone/>
            </a:pPr>
            <a:r>
              <a:rPr lang="en-US" sz="2000" i="1" dirty="0"/>
              <a:t>				American Journal of Sociology				   				Journal of Environmental Economics &amp; Management</a:t>
            </a:r>
          </a:p>
          <a:p>
            <a:pPr marL="0" marR="0" indent="0" algn="l" rtl="0" fontAlgn="t">
              <a:spcBef>
                <a:spcPts val="0"/>
              </a:spcBef>
              <a:spcAft>
                <a:spcPts val="0"/>
              </a:spcAft>
              <a:buNone/>
            </a:pPr>
            <a:endParaRPr lang="en-US" sz="2000" b="1" dirty="0">
              <a:solidFill>
                <a:schemeClr val="accent6"/>
              </a:solidFill>
            </a:endParaRPr>
          </a:p>
          <a:p>
            <a:pPr marL="0" marR="0" indent="0" algn="l" rtl="0" fontAlgn="t">
              <a:spcBef>
                <a:spcPts val="0"/>
              </a:spcBef>
              <a:spcAft>
                <a:spcPts val="0"/>
              </a:spcAft>
              <a:buNone/>
            </a:pPr>
            <a:r>
              <a:rPr lang="en-US" sz="2000" b="1" dirty="0">
                <a:solidFill>
                  <a:schemeClr val="accent6"/>
                </a:solidFill>
              </a:rPr>
              <a:t>Group 3: Urbanization   </a:t>
            </a:r>
            <a:r>
              <a:rPr lang="en-US" sz="2000" dirty="0">
                <a:solidFill>
                  <a:srgbClr val="92D050"/>
                </a:solidFill>
              </a:rPr>
              <a:t>		</a:t>
            </a:r>
            <a:r>
              <a:rPr lang="en-US" sz="2000" i="1" dirty="0"/>
              <a:t>Journal of Ecological Anthropology</a:t>
            </a:r>
          </a:p>
          <a:p>
            <a:pPr marL="0" marR="0" indent="0" algn="l" rtl="0" fontAlgn="t">
              <a:spcBef>
                <a:spcPts val="0"/>
              </a:spcBef>
              <a:spcAft>
                <a:spcPts val="0"/>
              </a:spcAft>
              <a:buNone/>
            </a:pPr>
            <a:r>
              <a:rPr lang="en-US" sz="2000" i="1" dirty="0"/>
              <a:t>				American Anthropologist </a:t>
            </a:r>
            <a:endParaRPr sz="2000" dirty="0"/>
          </a:p>
          <a:p>
            <a:pPr marL="228600" marR="0" lvl="0" indent="0" algn="l" rtl="0">
              <a:lnSpc>
                <a:spcPct val="107000"/>
              </a:lnSpc>
              <a:spcBef>
                <a:spcPts val="0"/>
              </a:spcBef>
              <a:spcAft>
                <a:spcPts val="0"/>
              </a:spcAft>
              <a:buClr>
                <a:schemeClr val="dk1"/>
              </a:buClr>
              <a:buSzPts val="2200"/>
              <a:buNone/>
            </a:pPr>
            <a:r>
              <a:rPr lang="en-US" sz="2000" i="1" dirty="0"/>
              <a:t>			  	Ecological Applications</a:t>
            </a:r>
          </a:p>
          <a:p>
            <a:pPr marL="228600" marR="0" lvl="0" indent="0" algn="l" rtl="0">
              <a:lnSpc>
                <a:spcPct val="107000"/>
              </a:lnSpc>
              <a:spcBef>
                <a:spcPts val="0"/>
              </a:spcBef>
              <a:spcAft>
                <a:spcPts val="0"/>
              </a:spcAft>
              <a:buClr>
                <a:schemeClr val="dk1"/>
              </a:buClr>
              <a:buSzPts val="2200"/>
              <a:buNone/>
            </a:pPr>
            <a:r>
              <a:rPr lang="en-US" sz="2000" i="1" dirty="0"/>
              <a:t>				Journal of Ecology </a:t>
            </a:r>
            <a:br>
              <a:rPr lang="en-US" sz="2000" i="1" dirty="0"/>
            </a:br>
            <a:endParaRPr lang="en-US" sz="2000" i="1" dirty="0"/>
          </a:p>
          <a:p>
            <a:pPr marL="12700" marR="0" lvl="0" indent="0" algn="l" rtl="0">
              <a:lnSpc>
                <a:spcPct val="107000"/>
              </a:lnSpc>
              <a:spcBef>
                <a:spcPts val="0"/>
              </a:spcBef>
              <a:spcAft>
                <a:spcPts val="0"/>
              </a:spcAft>
              <a:buClr>
                <a:schemeClr val="dk1"/>
              </a:buClr>
              <a:buSzPts val="2200"/>
              <a:buNone/>
            </a:pPr>
            <a:r>
              <a:rPr lang="en-US" sz="2000" b="1" dirty="0">
                <a:solidFill>
                  <a:schemeClr val="accent6"/>
                </a:solidFill>
              </a:rPr>
              <a:t>Group 4: Urbanization</a:t>
            </a:r>
            <a:r>
              <a:rPr lang="en-US" sz="2000" b="1" dirty="0"/>
              <a:t>	</a:t>
            </a:r>
            <a:r>
              <a:rPr lang="en-US" sz="2000" dirty="0"/>
              <a:t>   	</a:t>
            </a:r>
            <a:r>
              <a:rPr lang="en-US" sz="2000" i="1" dirty="0"/>
              <a:t>Environmental Sociology</a:t>
            </a:r>
          </a:p>
          <a:p>
            <a:pPr marL="12700" marR="0" lvl="0" indent="0" algn="l" rtl="0">
              <a:lnSpc>
                <a:spcPct val="107000"/>
              </a:lnSpc>
              <a:spcBef>
                <a:spcPts val="0"/>
              </a:spcBef>
              <a:spcAft>
                <a:spcPts val="0"/>
              </a:spcAft>
              <a:buClr>
                <a:schemeClr val="dk1"/>
              </a:buClr>
              <a:buSzPts val="2200"/>
              <a:buNone/>
            </a:pPr>
            <a:r>
              <a:rPr lang="en-US" sz="2000" i="1" dirty="0"/>
              <a:t>				American Journal of Sociology				   				Journal of Environmental Economics &amp; Management</a:t>
            </a:r>
            <a:endParaRPr sz="2000" dirty="0"/>
          </a:p>
        </p:txBody>
      </p:sp>
      <p:sp>
        <p:nvSpPr>
          <p:cNvPr id="242" name="Google Shape;24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2"/>
          <p:cNvSpPr txBox="1">
            <a:spLocks noGrp="1"/>
          </p:cNvSpPr>
          <p:nvPr>
            <p:ph type="title"/>
          </p:nvPr>
        </p:nvSpPr>
        <p:spPr>
          <a:xfrm>
            <a:off x="7128256" y="1361091"/>
            <a:ext cx="4818888" cy="14768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000"/>
              <a:buFont typeface="Calibri"/>
              <a:buNone/>
            </a:pPr>
            <a:r>
              <a:rPr lang="en-US" sz="5000">
                <a:solidFill>
                  <a:schemeClr val="dk1"/>
                </a:solidFill>
                <a:latin typeface="Calibri"/>
                <a:ea typeface="Calibri"/>
                <a:cs typeface="Calibri"/>
                <a:sym typeface="Calibri"/>
              </a:rPr>
              <a:t>Many Problems, Many Disciplines</a:t>
            </a:r>
            <a:endParaRPr/>
          </a:p>
        </p:txBody>
      </p:sp>
      <p:pic>
        <p:nvPicPr>
          <p:cNvPr id="112" name="Google Shape;112;p2" descr="A diagram of different types of systems&#10;&#10;Description automatically generated"/>
          <p:cNvPicPr preferRelativeResize="0"/>
          <p:nvPr/>
        </p:nvPicPr>
        <p:blipFill rotWithShape="1">
          <a:blip r:embed="rId3">
            <a:alphaModFix/>
          </a:blip>
          <a:srcRect l="3249" r="2" b="2"/>
          <a:stretch/>
        </p:blipFill>
        <p:spPr>
          <a:xfrm>
            <a:off x="0" y="-25404"/>
            <a:ext cx="6883400" cy="6883404"/>
          </a:xfrm>
          <a:prstGeom prst="rect">
            <a:avLst/>
          </a:prstGeom>
          <a:noFill/>
          <a:ln>
            <a:noFill/>
          </a:ln>
        </p:spPr>
      </p:pic>
      <p:sp>
        <p:nvSpPr>
          <p:cNvPr id="113" name="Google Shape;113;p2"/>
          <p:cNvSpPr txBox="1"/>
          <p:nvPr/>
        </p:nvSpPr>
        <p:spPr>
          <a:xfrm>
            <a:off x="7128256" y="4260189"/>
            <a:ext cx="4818888" cy="177584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None/>
            </a:pPr>
            <a:r>
              <a:rPr lang="en-US" sz="2800" b="0" i="0" u="none" strike="noStrike" cap="none">
                <a:solidFill>
                  <a:schemeClr val="dk1"/>
                </a:solidFill>
                <a:latin typeface="Calibri"/>
                <a:ea typeface="Calibri"/>
                <a:cs typeface="Calibri"/>
                <a:sym typeface="Calibri"/>
              </a:rPr>
              <a:t>Many disciplines contribute to sustainability research.</a:t>
            </a:r>
            <a:endParaRPr/>
          </a:p>
        </p:txBody>
      </p:sp>
      <p:sp>
        <p:nvSpPr>
          <p:cNvPr id="114" name="Google Shape;1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a:t>
            </a:fld>
            <a:endParaRPr/>
          </a:p>
        </p:txBody>
      </p:sp>
      <p:sp>
        <p:nvSpPr>
          <p:cNvPr id="115" name="Google Shape;115;p2"/>
          <p:cNvSpPr/>
          <p:nvPr/>
        </p:nvSpPr>
        <p:spPr>
          <a:xfrm>
            <a:off x="7910152" y="3521608"/>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3278522" y="351581"/>
            <a:ext cx="6263780" cy="1281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Dimensions of Scholarship </a:t>
            </a:r>
            <a:endParaRPr/>
          </a:p>
        </p:txBody>
      </p:sp>
      <p:sp>
        <p:nvSpPr>
          <p:cNvPr id="122" name="Google Shape;1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23" name="Google Shape;123;p3"/>
          <p:cNvSpPr txBox="1"/>
          <p:nvPr/>
        </p:nvSpPr>
        <p:spPr>
          <a:xfrm>
            <a:off x="1002135" y="1304338"/>
            <a:ext cx="10845308" cy="28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i="0" u="none" strike="noStrike" cap="none" dirty="0">
                <a:solidFill>
                  <a:schemeClr val="accent6"/>
                </a:solidFill>
                <a:latin typeface="Calibri"/>
                <a:ea typeface="Calibri"/>
                <a:cs typeface="Calibri"/>
                <a:sym typeface="Calibri"/>
              </a:rPr>
              <a:t>Epistemology: </a:t>
            </a:r>
            <a:r>
              <a:rPr lang="en-US" sz="2200" b="0" i="0" u="none" strike="noStrike" cap="none" dirty="0">
                <a:solidFill>
                  <a:srgbClr val="000000"/>
                </a:solidFill>
                <a:latin typeface="Calibri"/>
                <a:ea typeface="Calibri"/>
                <a:cs typeface="Calibri"/>
                <a:sym typeface="Calibri"/>
              </a:rPr>
              <a:t>The theory of knowledge – What is knowledge? What are acceptable forms? </a:t>
            </a:r>
            <a:endParaRPr dirty="0"/>
          </a:p>
          <a:p>
            <a:pPr marL="0" marR="0" lvl="0" indent="0" algn="l" rtl="0">
              <a:spcBef>
                <a:spcPts val="0"/>
              </a:spcBef>
              <a:spcAft>
                <a:spcPts val="0"/>
              </a:spcAft>
              <a:buNone/>
            </a:pPr>
            <a:endParaRPr sz="1600" b="0" i="0" u="none" strike="noStrike" dirty="0">
              <a:solidFill>
                <a:schemeClr val="accent6"/>
              </a:solidFill>
              <a:latin typeface="Calibri"/>
              <a:ea typeface="Calibri"/>
              <a:cs typeface="Calibri"/>
              <a:sym typeface="Calibri"/>
            </a:endParaRPr>
          </a:p>
          <a:p>
            <a:pPr marL="0" marR="0" lvl="0" indent="0" algn="l" rtl="0">
              <a:spcBef>
                <a:spcPts val="0"/>
              </a:spcBef>
              <a:spcAft>
                <a:spcPts val="0"/>
              </a:spcAft>
              <a:buNone/>
            </a:pPr>
            <a:r>
              <a:rPr lang="en-US" sz="2200" b="0" i="0" u="none" strike="noStrike" dirty="0">
                <a:solidFill>
                  <a:schemeClr val="accent6"/>
                </a:solidFill>
                <a:latin typeface="Calibri"/>
                <a:ea typeface="Calibri"/>
                <a:cs typeface="Calibri"/>
                <a:sym typeface="Calibri"/>
              </a:rPr>
              <a:t>Theoretical Perspective: </a:t>
            </a:r>
            <a:r>
              <a:rPr lang="en-US" sz="2200" b="0" i="0" u="none" strike="noStrike" dirty="0">
                <a:solidFill>
                  <a:srgbClr val="000000"/>
                </a:solidFill>
                <a:latin typeface="Calibri"/>
                <a:ea typeface="Calibri"/>
                <a:cs typeface="Calibri"/>
                <a:sym typeface="Calibri"/>
              </a:rPr>
              <a:t>The philosophical stance that informs the methodology; analytical tools for understanding or explaining something  </a:t>
            </a:r>
            <a:endParaRPr dirty="0"/>
          </a:p>
          <a:p>
            <a:pPr marL="0" marR="0" lvl="0" indent="0" algn="l" rtl="0">
              <a:spcBef>
                <a:spcPts val="0"/>
              </a:spcBef>
              <a:spcAft>
                <a:spcPts val="0"/>
              </a:spcAft>
              <a:buNone/>
            </a:pPr>
            <a:endParaRPr sz="1600" b="0" i="0" u="none" strike="noStrike"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2200" b="0" i="0" u="none" strike="noStrike" dirty="0">
                <a:solidFill>
                  <a:schemeClr val="accent6"/>
                </a:solidFill>
                <a:latin typeface="Calibri"/>
                <a:ea typeface="Calibri"/>
                <a:cs typeface="Calibri"/>
                <a:sym typeface="Calibri"/>
              </a:rPr>
              <a:t>Methodology: </a:t>
            </a:r>
            <a:r>
              <a:rPr lang="en-US" sz="2200" b="0" i="0" u="none" strike="noStrike" dirty="0">
                <a:solidFill>
                  <a:srgbClr val="000000"/>
                </a:solidFill>
                <a:latin typeface="Calibri"/>
                <a:ea typeface="Calibri"/>
                <a:cs typeface="Calibri"/>
                <a:sym typeface="Calibri"/>
              </a:rPr>
              <a:t>Rationale for an approach or strategy of study; influences the choice and use of specific methods; influenced by the type of desired outcome </a:t>
            </a:r>
            <a:endParaRPr dirty="0"/>
          </a:p>
          <a:p>
            <a:pPr marL="0" marR="0" lvl="0" indent="0" algn="l" rtl="0">
              <a:spcBef>
                <a:spcPts val="0"/>
              </a:spcBef>
              <a:spcAft>
                <a:spcPts val="0"/>
              </a:spcAft>
              <a:buNone/>
            </a:pPr>
            <a:endParaRPr sz="1600" b="0" i="0" u="none" strike="noStrike"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2200" b="0" i="0" u="none" strike="noStrike" dirty="0">
                <a:solidFill>
                  <a:schemeClr val="accent6"/>
                </a:solidFill>
                <a:latin typeface="Calibri"/>
                <a:ea typeface="Calibri"/>
                <a:cs typeface="Calibri"/>
                <a:sym typeface="Calibri"/>
              </a:rPr>
              <a:t>Methods: </a:t>
            </a:r>
            <a:r>
              <a:rPr lang="en-US" sz="2200" dirty="0">
                <a:solidFill>
                  <a:srgbClr val="000000"/>
                </a:solidFill>
                <a:latin typeface="Calibri"/>
                <a:ea typeface="Calibri"/>
                <a:cs typeface="Calibri"/>
                <a:sym typeface="Calibri"/>
              </a:rPr>
              <a:t>T</a:t>
            </a:r>
            <a:r>
              <a:rPr lang="en-US" sz="2200" b="0" i="0" u="none" strike="noStrike" dirty="0">
                <a:solidFill>
                  <a:srgbClr val="000000"/>
                </a:solidFill>
                <a:latin typeface="Calibri"/>
                <a:ea typeface="Calibri"/>
                <a:cs typeface="Calibri"/>
                <a:sym typeface="Calibri"/>
              </a:rPr>
              <a:t>he techniques or procedures for gathering and analyzing data</a:t>
            </a:r>
            <a:endParaRPr sz="2200" dirty="0">
              <a:solidFill>
                <a:schemeClr val="dk1"/>
              </a:solidFill>
              <a:latin typeface="Calibri"/>
              <a:ea typeface="Calibri"/>
              <a:cs typeface="Calibri"/>
              <a:sym typeface="Calibri"/>
            </a:endParaRPr>
          </a:p>
        </p:txBody>
      </p:sp>
      <p:sp>
        <p:nvSpPr>
          <p:cNvPr id="124" name="Google Shape;124;p3"/>
          <p:cNvSpPr txBox="1"/>
          <p:nvPr/>
        </p:nvSpPr>
        <p:spPr>
          <a:xfrm>
            <a:off x="2527461" y="4162109"/>
            <a:ext cx="74448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Influenced by:  A</a:t>
            </a:r>
            <a:r>
              <a:rPr lang="en-US" sz="1000" b="0" i="0" dirty="0">
                <a:solidFill>
                  <a:srgbClr val="222222"/>
                </a:solidFill>
                <a:latin typeface="Calibri"/>
                <a:ea typeface="Calibri"/>
                <a:cs typeface="Calibri"/>
                <a:sym typeface="Calibri"/>
              </a:rPr>
              <a:t>l-</a:t>
            </a:r>
            <a:r>
              <a:rPr lang="en-US" sz="1000" b="0" i="0" dirty="0" err="1">
                <a:solidFill>
                  <a:srgbClr val="222222"/>
                </a:solidFill>
                <a:latin typeface="Calibri"/>
                <a:ea typeface="Calibri"/>
                <a:cs typeface="Calibri"/>
                <a:sym typeface="Calibri"/>
              </a:rPr>
              <a:t>Ababneh</a:t>
            </a:r>
            <a:r>
              <a:rPr lang="en-US" sz="1000" b="0" i="0" dirty="0">
                <a:solidFill>
                  <a:srgbClr val="222222"/>
                </a:solidFill>
                <a:latin typeface="Calibri"/>
                <a:ea typeface="Calibri"/>
                <a:cs typeface="Calibri"/>
                <a:sym typeface="Calibri"/>
              </a:rPr>
              <a:t>, M.M. (2020). Linking ontology, epistemology and research methodology. </a:t>
            </a:r>
            <a:r>
              <a:rPr lang="en-US" sz="1000" b="0" i="1" dirty="0">
                <a:solidFill>
                  <a:srgbClr val="222222"/>
                </a:solidFill>
                <a:latin typeface="Calibri"/>
                <a:ea typeface="Calibri"/>
                <a:cs typeface="Calibri"/>
                <a:sym typeface="Calibri"/>
              </a:rPr>
              <a:t>Science &amp; Philosophy</a:t>
            </a:r>
            <a:r>
              <a:rPr lang="en-US" sz="1000" b="0" i="0" dirty="0">
                <a:solidFill>
                  <a:srgbClr val="222222"/>
                </a:solidFill>
                <a:latin typeface="Calibri"/>
                <a:ea typeface="Calibri"/>
                <a:cs typeface="Calibri"/>
                <a:sym typeface="Calibri"/>
              </a:rPr>
              <a:t>, </a:t>
            </a:r>
            <a:r>
              <a:rPr lang="en-US" sz="1000" b="0" i="1" dirty="0">
                <a:solidFill>
                  <a:srgbClr val="222222"/>
                </a:solidFill>
                <a:latin typeface="Calibri"/>
                <a:ea typeface="Calibri"/>
                <a:cs typeface="Calibri"/>
                <a:sym typeface="Calibri"/>
              </a:rPr>
              <a:t>8</a:t>
            </a:r>
            <a:r>
              <a:rPr lang="en-US" sz="1000" b="0" i="0" dirty="0">
                <a:solidFill>
                  <a:srgbClr val="222222"/>
                </a:solidFill>
                <a:latin typeface="Calibri"/>
                <a:ea typeface="Calibri"/>
                <a:cs typeface="Calibri"/>
                <a:sym typeface="Calibri"/>
              </a:rPr>
              <a:t>(1), 75-91.</a:t>
            </a:r>
            <a:r>
              <a:rPr lang="en-US" sz="1000" dirty="0">
                <a:solidFill>
                  <a:schemeClr val="dk1"/>
                </a:solidFill>
                <a:latin typeface="Calibri"/>
                <a:ea typeface="Calibri"/>
                <a:cs typeface="Calibri"/>
                <a:sym typeface="Calibri"/>
              </a:rPr>
              <a:t> </a:t>
            </a:r>
            <a:endParaRPr dirty="0"/>
          </a:p>
        </p:txBody>
      </p:sp>
      <p:pic>
        <p:nvPicPr>
          <p:cNvPr id="125" name="Google Shape;125;p3" descr="A blue and green camera and cloud&#10;&#10;Description automatically generated"/>
          <p:cNvPicPr preferRelativeResize="0"/>
          <p:nvPr/>
        </p:nvPicPr>
        <p:blipFill rotWithShape="1">
          <a:blip r:embed="rId4">
            <a:alphaModFix/>
          </a:blip>
          <a:srcRect/>
          <a:stretch/>
        </p:blipFill>
        <p:spPr>
          <a:xfrm>
            <a:off x="1425960" y="4542305"/>
            <a:ext cx="9001387" cy="2225062"/>
          </a:xfrm>
          <a:prstGeom prst="rect">
            <a:avLst/>
          </a:prstGeom>
          <a:noFill/>
          <a:ln>
            <a:noFill/>
          </a:ln>
        </p:spPr>
      </p:pic>
      <p:sp>
        <p:nvSpPr>
          <p:cNvPr id="126" name="Google Shape;126;p3"/>
          <p:cNvSpPr txBox="1"/>
          <p:nvPr/>
        </p:nvSpPr>
        <p:spPr>
          <a:xfrm>
            <a:off x="5076425" y="6536809"/>
            <a:ext cx="155363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Source: AdobStock - SESYNC</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
        <p:cNvGrpSpPr/>
        <p:nvPr/>
      </p:nvGrpSpPr>
      <p:grpSpPr>
        <a:xfrm>
          <a:off x="0" y="0"/>
          <a:ext cx="0" cy="0"/>
          <a:chOff x="0" y="0"/>
          <a:chExt cx="0" cy="0"/>
        </a:xfrm>
      </p:grpSpPr>
      <p:sp>
        <p:nvSpPr>
          <p:cNvPr id="132" name="Google Shape;132;p4"/>
          <p:cNvSpPr txBox="1">
            <a:spLocks noGrp="1"/>
          </p:cNvSpPr>
          <p:nvPr>
            <p:ph type="title"/>
          </p:nvPr>
        </p:nvSpPr>
        <p:spPr>
          <a:xfrm>
            <a:off x="3260651" y="716001"/>
            <a:ext cx="7063563" cy="49529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Example: Cultural Anthropologist</a:t>
            </a:r>
            <a:endParaRPr/>
          </a:p>
        </p:txBody>
      </p:sp>
      <p:sp>
        <p:nvSpPr>
          <p:cNvPr id="133" name="Google Shape;133;p4"/>
          <p:cNvSpPr txBox="1">
            <a:spLocks noGrp="1"/>
          </p:cNvSpPr>
          <p:nvPr>
            <p:ph type="body" idx="1"/>
          </p:nvPr>
        </p:nvSpPr>
        <p:spPr>
          <a:xfrm>
            <a:off x="838200" y="1646238"/>
            <a:ext cx="10967720"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accent6"/>
              </a:buClr>
              <a:buSzPct val="100000"/>
              <a:buNone/>
            </a:pPr>
            <a:r>
              <a:rPr lang="en-US" dirty="0">
                <a:solidFill>
                  <a:schemeClr val="accent6"/>
                </a:solidFill>
              </a:rPr>
              <a:t>Epistemology</a:t>
            </a:r>
            <a:r>
              <a:rPr lang="en-US" dirty="0"/>
              <a:t> – Knowledge can be understood qualitatively and quantitatively. </a:t>
            </a:r>
            <a:endParaRPr dirty="0"/>
          </a:p>
          <a:p>
            <a:pPr marL="0" lvl="0" indent="0" algn="l" rtl="0">
              <a:lnSpc>
                <a:spcPct val="90000"/>
              </a:lnSpc>
              <a:spcBef>
                <a:spcPts val="1000"/>
              </a:spcBef>
              <a:spcAft>
                <a:spcPts val="0"/>
              </a:spcAft>
              <a:buClr>
                <a:schemeClr val="dk1"/>
              </a:buClr>
              <a:buSzPct val="100000"/>
              <a:buNone/>
            </a:pPr>
            <a:endParaRPr sz="1200" dirty="0"/>
          </a:p>
          <a:p>
            <a:pPr marL="0" lvl="0" indent="0" algn="l" rtl="0">
              <a:lnSpc>
                <a:spcPct val="90000"/>
              </a:lnSpc>
              <a:spcBef>
                <a:spcPts val="1000"/>
              </a:spcBef>
              <a:spcAft>
                <a:spcPts val="0"/>
              </a:spcAft>
              <a:buClr>
                <a:schemeClr val="accent6"/>
              </a:buClr>
              <a:buSzPct val="100000"/>
              <a:buNone/>
            </a:pPr>
            <a:r>
              <a:rPr lang="en-US" dirty="0">
                <a:solidFill>
                  <a:schemeClr val="accent6"/>
                </a:solidFill>
              </a:rPr>
              <a:t>Theoretical Perspectives</a:t>
            </a:r>
            <a:r>
              <a:rPr lang="en-US" dirty="0">
                <a:solidFill>
                  <a:srgbClr val="92D050"/>
                </a:solidFill>
              </a:rPr>
              <a:t> </a:t>
            </a:r>
            <a:r>
              <a:rPr lang="en-US" dirty="0"/>
              <a:t>– Examples:</a:t>
            </a:r>
            <a:endParaRPr dirty="0"/>
          </a:p>
          <a:p>
            <a:pPr marL="685800" lvl="1" indent="-217169" algn="l" rtl="0">
              <a:lnSpc>
                <a:spcPct val="90000"/>
              </a:lnSpc>
              <a:spcBef>
                <a:spcPts val="500"/>
              </a:spcBef>
              <a:spcAft>
                <a:spcPts val="0"/>
              </a:spcAft>
              <a:buClr>
                <a:schemeClr val="dk1"/>
              </a:buClr>
              <a:buSzPct val="100000"/>
              <a:buChar char="•"/>
            </a:pPr>
            <a:r>
              <a:rPr lang="en-US" dirty="0">
                <a:latin typeface="Calibri"/>
                <a:ea typeface="Calibri"/>
                <a:cs typeface="Calibri"/>
                <a:sym typeface="Calibri"/>
              </a:rPr>
              <a:t>“H</a:t>
            </a:r>
            <a:r>
              <a:rPr lang="en-US" b="0" dirty="0">
                <a:latin typeface="Calibri"/>
                <a:ea typeface="Calibri"/>
                <a:cs typeface="Calibri"/>
                <a:sym typeface="Calibri"/>
              </a:rPr>
              <a:t>istorical particularism” – E</a:t>
            </a:r>
            <a:r>
              <a:rPr lang="en-US" b="0" i="0" dirty="0">
                <a:latin typeface="Calibri"/>
                <a:ea typeface="Calibri"/>
                <a:cs typeface="Calibri"/>
                <a:sym typeface="Calibri"/>
              </a:rPr>
              <a:t>ach society has its own unique historical development and must </a:t>
            </a:r>
            <a:endParaRPr dirty="0"/>
          </a:p>
          <a:p>
            <a:pPr marL="1152525" lvl="1" indent="-695325" algn="l" rtl="0">
              <a:lnSpc>
                <a:spcPct val="90000"/>
              </a:lnSpc>
              <a:spcBef>
                <a:spcPts val="500"/>
              </a:spcBef>
              <a:spcAft>
                <a:spcPts val="0"/>
              </a:spcAft>
              <a:buClr>
                <a:schemeClr val="dk1"/>
              </a:buClr>
              <a:buSzPct val="100000"/>
              <a:buNone/>
            </a:pPr>
            <a:r>
              <a:rPr lang="en-US" dirty="0">
                <a:latin typeface="Calibri"/>
                <a:ea typeface="Calibri"/>
                <a:cs typeface="Calibri"/>
                <a:sym typeface="Calibri"/>
              </a:rPr>
              <a:t>	</a:t>
            </a:r>
            <a:r>
              <a:rPr lang="en-US" b="0" i="0" dirty="0">
                <a:latin typeface="Calibri"/>
                <a:ea typeface="Calibri"/>
                <a:cs typeface="Calibri"/>
                <a:sym typeface="Calibri"/>
              </a:rPr>
              <a:t>be understood based on its own specific cultural and environmental context, especially its </a:t>
            </a:r>
            <a:endParaRPr dirty="0"/>
          </a:p>
          <a:p>
            <a:pPr marL="1152525" lvl="1" indent="-695325" algn="l" rtl="0">
              <a:lnSpc>
                <a:spcPct val="90000"/>
              </a:lnSpc>
              <a:spcBef>
                <a:spcPts val="500"/>
              </a:spcBef>
              <a:spcAft>
                <a:spcPts val="0"/>
              </a:spcAft>
              <a:buClr>
                <a:schemeClr val="dk1"/>
              </a:buClr>
              <a:buSzPct val="100000"/>
              <a:buNone/>
            </a:pPr>
            <a:r>
              <a:rPr lang="en-US" dirty="0">
                <a:latin typeface="Calibri"/>
                <a:ea typeface="Calibri"/>
                <a:cs typeface="Calibri"/>
                <a:sym typeface="Calibri"/>
              </a:rPr>
              <a:t>	</a:t>
            </a:r>
            <a:r>
              <a:rPr lang="en-US" b="0" i="0" dirty="0">
                <a:latin typeface="Calibri"/>
                <a:ea typeface="Calibri"/>
                <a:cs typeface="Calibri"/>
                <a:sym typeface="Calibri"/>
              </a:rPr>
              <a:t>historical process.</a:t>
            </a:r>
            <a:endParaRPr dirty="0"/>
          </a:p>
          <a:p>
            <a:pPr marL="685800" lvl="1" indent="-217169" algn="l" rtl="0">
              <a:lnSpc>
                <a:spcPct val="90000"/>
              </a:lnSpc>
              <a:spcBef>
                <a:spcPts val="500"/>
              </a:spcBef>
              <a:spcAft>
                <a:spcPts val="0"/>
              </a:spcAft>
              <a:buClr>
                <a:schemeClr val="dk1"/>
              </a:buClr>
              <a:buSzPct val="100000"/>
              <a:buChar char="•"/>
            </a:pPr>
            <a:r>
              <a:rPr lang="en-US" b="0" i="0" dirty="0">
                <a:latin typeface="Calibri"/>
                <a:ea typeface="Calibri"/>
                <a:cs typeface="Calibri"/>
                <a:sym typeface="Calibri"/>
              </a:rPr>
              <a:t>“Functionalism” –  D</a:t>
            </a:r>
            <a:r>
              <a:rPr lang="en-US" dirty="0">
                <a:latin typeface="Calibri"/>
                <a:ea typeface="Calibri"/>
                <a:cs typeface="Calibri"/>
                <a:sym typeface="Calibri"/>
              </a:rPr>
              <a:t>ifferent aspects of culture (e.g., institutions, norms) play particular functions </a:t>
            </a:r>
            <a:endParaRPr dirty="0"/>
          </a:p>
          <a:p>
            <a:pPr marL="1152525" lvl="1" indent="-695325" algn="l" rtl="0">
              <a:lnSpc>
                <a:spcPct val="90000"/>
              </a:lnSpc>
              <a:spcBef>
                <a:spcPts val="500"/>
              </a:spcBef>
              <a:spcAft>
                <a:spcPts val="0"/>
              </a:spcAft>
              <a:buClr>
                <a:schemeClr val="dk1"/>
              </a:buClr>
              <a:buSzPct val="100000"/>
              <a:buNone/>
            </a:pPr>
            <a:r>
              <a:rPr lang="en-US" dirty="0">
                <a:latin typeface="Calibri"/>
                <a:ea typeface="Calibri"/>
                <a:cs typeface="Calibri"/>
                <a:sym typeface="Calibri"/>
              </a:rPr>
              <a:t>	in maintaining a </a:t>
            </a:r>
            <a:r>
              <a:rPr lang="en-US" b="0" i="0" dirty="0">
                <a:latin typeface="Calibri"/>
                <a:ea typeface="Calibri"/>
                <a:cs typeface="Calibri"/>
                <a:sym typeface="Calibri"/>
              </a:rPr>
              <a:t>society. </a:t>
            </a:r>
            <a:endParaRPr dirty="0"/>
          </a:p>
          <a:p>
            <a:pPr marL="457200" lvl="1" indent="0" algn="l" rtl="0">
              <a:lnSpc>
                <a:spcPct val="90000"/>
              </a:lnSpc>
              <a:spcBef>
                <a:spcPts val="500"/>
              </a:spcBef>
              <a:spcAft>
                <a:spcPts val="0"/>
              </a:spcAft>
              <a:buClr>
                <a:schemeClr val="dk1"/>
              </a:buClr>
              <a:buSzPct val="100000"/>
              <a:buNone/>
            </a:pPr>
            <a:endParaRPr sz="1200" dirty="0">
              <a:solidFill>
                <a:schemeClr val="accent6"/>
              </a:solidFill>
              <a:latin typeface="Calibri"/>
              <a:ea typeface="Calibri"/>
              <a:cs typeface="Calibri"/>
              <a:sym typeface="Calibri"/>
            </a:endParaRPr>
          </a:p>
          <a:p>
            <a:pPr marL="0" lvl="0" indent="0" algn="l" rtl="0">
              <a:lnSpc>
                <a:spcPct val="90000"/>
              </a:lnSpc>
              <a:spcBef>
                <a:spcPts val="1000"/>
              </a:spcBef>
              <a:spcAft>
                <a:spcPts val="0"/>
              </a:spcAft>
              <a:buClr>
                <a:schemeClr val="accent6"/>
              </a:buClr>
              <a:buSzPct val="100000"/>
              <a:buNone/>
            </a:pPr>
            <a:r>
              <a:rPr lang="en-US" dirty="0">
                <a:solidFill>
                  <a:schemeClr val="accent6"/>
                </a:solidFill>
                <a:latin typeface="Calibri"/>
                <a:ea typeface="Calibri"/>
                <a:cs typeface="Calibri"/>
                <a:sym typeface="Calibri"/>
              </a:rPr>
              <a:t>Methodology </a:t>
            </a:r>
            <a:r>
              <a:rPr lang="en-US" dirty="0">
                <a:latin typeface="Calibri"/>
                <a:ea typeface="Calibri"/>
                <a:cs typeface="Calibri"/>
                <a:sym typeface="Calibri"/>
              </a:rPr>
              <a:t>– Examples:</a:t>
            </a:r>
            <a:endParaRPr dirty="0"/>
          </a:p>
          <a:p>
            <a:pPr marL="685800" lvl="1" indent="-217169" algn="l" rtl="0">
              <a:lnSpc>
                <a:spcPct val="90000"/>
              </a:lnSpc>
              <a:spcBef>
                <a:spcPts val="500"/>
              </a:spcBef>
              <a:spcAft>
                <a:spcPts val="0"/>
              </a:spcAft>
              <a:buClr>
                <a:schemeClr val="dk1"/>
              </a:buClr>
              <a:buSzPct val="100000"/>
              <a:buChar char="•"/>
            </a:pPr>
            <a:r>
              <a:rPr lang="en-US" dirty="0">
                <a:latin typeface="Calibri"/>
                <a:ea typeface="Calibri"/>
                <a:cs typeface="Calibri"/>
                <a:sym typeface="Calibri"/>
              </a:rPr>
              <a:t>A full understanding requires at least some use of field approaches to learn from subjects and societies, especially by using ethnographic methods. </a:t>
            </a:r>
            <a:endParaRPr dirty="0"/>
          </a:p>
          <a:p>
            <a:pPr marL="0" lvl="0" indent="0" algn="l" rtl="0">
              <a:lnSpc>
                <a:spcPct val="90000"/>
              </a:lnSpc>
              <a:spcBef>
                <a:spcPts val="1000"/>
              </a:spcBef>
              <a:spcAft>
                <a:spcPts val="0"/>
              </a:spcAft>
              <a:buClr>
                <a:schemeClr val="dk1"/>
              </a:buClr>
              <a:buSzPct val="100000"/>
              <a:buNone/>
            </a:pPr>
            <a:endParaRPr sz="1300" dirty="0"/>
          </a:p>
          <a:p>
            <a:pPr marL="0" lvl="0" indent="0" algn="l" rtl="0">
              <a:lnSpc>
                <a:spcPct val="90000"/>
              </a:lnSpc>
              <a:spcBef>
                <a:spcPts val="1000"/>
              </a:spcBef>
              <a:spcAft>
                <a:spcPts val="0"/>
              </a:spcAft>
              <a:buClr>
                <a:schemeClr val="accent6"/>
              </a:buClr>
              <a:buSzPct val="100000"/>
              <a:buNone/>
            </a:pPr>
            <a:r>
              <a:rPr lang="en-US" dirty="0">
                <a:solidFill>
                  <a:schemeClr val="accent6"/>
                </a:solidFill>
              </a:rPr>
              <a:t>Methods</a:t>
            </a:r>
            <a:r>
              <a:rPr lang="en-US" dirty="0">
                <a:solidFill>
                  <a:srgbClr val="92D050"/>
                </a:solidFill>
              </a:rPr>
              <a:t> </a:t>
            </a:r>
            <a:r>
              <a:rPr lang="en-US" dirty="0"/>
              <a:t>– Examples:</a:t>
            </a:r>
            <a:endParaRPr dirty="0"/>
          </a:p>
          <a:p>
            <a:pPr marL="685800" lvl="1" indent="-217169" algn="l" rtl="0">
              <a:lnSpc>
                <a:spcPct val="90000"/>
              </a:lnSpc>
              <a:spcBef>
                <a:spcPts val="500"/>
              </a:spcBef>
              <a:spcAft>
                <a:spcPts val="0"/>
              </a:spcAft>
              <a:buClr>
                <a:schemeClr val="dk1"/>
              </a:buClr>
              <a:buSzPct val="100000"/>
              <a:buChar char="•"/>
            </a:pPr>
            <a:r>
              <a:rPr lang="en-US" dirty="0"/>
              <a:t>Field methods include interviews, surveys, and observations.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5"/>
          <p:cNvSpPr txBox="1">
            <a:spLocks noGrp="1"/>
          </p:cNvSpPr>
          <p:nvPr>
            <p:ph type="title"/>
          </p:nvPr>
        </p:nvSpPr>
        <p:spPr>
          <a:xfrm>
            <a:off x="4084135" y="598651"/>
            <a:ext cx="5697817" cy="54133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Quantitative Research </a:t>
            </a:r>
            <a:endParaRPr/>
          </a:p>
        </p:txBody>
      </p:sp>
      <p:sp>
        <p:nvSpPr>
          <p:cNvPr id="140" name="Google Shape;140;p5"/>
          <p:cNvSpPr txBox="1">
            <a:spLocks noGrp="1"/>
          </p:cNvSpPr>
          <p:nvPr>
            <p:ph type="body" idx="1"/>
          </p:nvPr>
        </p:nvSpPr>
        <p:spPr>
          <a:xfrm>
            <a:off x="1041400" y="1420178"/>
            <a:ext cx="10896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a:t>Data are gathered from observations, experiments, surveys, or a synthesis of existing databases.</a:t>
            </a:r>
            <a:endParaRPr/>
          </a:p>
          <a:p>
            <a:pPr marL="228600" lvl="0" indent="-228600" algn="l" rtl="0">
              <a:lnSpc>
                <a:spcPct val="90000"/>
              </a:lnSpc>
              <a:spcBef>
                <a:spcPts val="1000"/>
              </a:spcBef>
              <a:spcAft>
                <a:spcPts val="0"/>
              </a:spcAft>
              <a:buClr>
                <a:schemeClr val="dk1"/>
              </a:buClr>
              <a:buSzPts val="2200"/>
              <a:buChar char="•"/>
            </a:pPr>
            <a:r>
              <a:rPr lang="en-US" sz="2200"/>
              <a:t>Data are usually numerical.</a:t>
            </a:r>
            <a:endParaRPr/>
          </a:p>
          <a:p>
            <a:pPr marL="228600" lvl="0" indent="-228600" algn="l" rtl="0">
              <a:lnSpc>
                <a:spcPct val="90000"/>
              </a:lnSpc>
              <a:spcBef>
                <a:spcPts val="1000"/>
              </a:spcBef>
              <a:spcAft>
                <a:spcPts val="0"/>
              </a:spcAft>
              <a:buClr>
                <a:schemeClr val="dk1"/>
              </a:buClr>
              <a:buSzPts val="2200"/>
              <a:buChar char="•"/>
            </a:pPr>
            <a:r>
              <a:rPr lang="en-US" sz="2200"/>
              <a:t>Researchers most commonly analyze quantitative data statistically (e.g., econometrics, frequentist/Bayesian methods).</a:t>
            </a:r>
            <a:endParaRPr/>
          </a:p>
          <a:p>
            <a:pPr marL="228600" lvl="0" indent="-228600" algn="l" rtl="0">
              <a:lnSpc>
                <a:spcPct val="90000"/>
              </a:lnSpc>
              <a:spcBef>
                <a:spcPts val="1000"/>
              </a:spcBef>
              <a:spcAft>
                <a:spcPts val="0"/>
              </a:spcAft>
              <a:buClr>
                <a:schemeClr val="dk1"/>
              </a:buClr>
              <a:buSzPts val="2200"/>
              <a:buChar char="•"/>
            </a:pPr>
            <a:r>
              <a:rPr lang="en-US" sz="2200"/>
              <a:t>Quantitative research is considered the hallmark of “objective research.”</a:t>
            </a:r>
            <a:endParaRPr/>
          </a:p>
          <a:p>
            <a:pPr marL="228600" lvl="0" indent="-228600" algn="l" rtl="0">
              <a:lnSpc>
                <a:spcPct val="90000"/>
              </a:lnSpc>
              <a:spcBef>
                <a:spcPts val="1000"/>
              </a:spcBef>
              <a:spcAft>
                <a:spcPts val="0"/>
              </a:spcAft>
              <a:buClr>
                <a:schemeClr val="dk1"/>
              </a:buClr>
              <a:buSzPts val="2200"/>
              <a:buChar char="•"/>
            </a:pPr>
            <a:r>
              <a:rPr lang="en-US" sz="2200"/>
              <a:t>It is useful for testing hypotheses, quantifying uncertainty, or saying “how much.”</a:t>
            </a:r>
            <a:endParaRPr/>
          </a:p>
          <a:p>
            <a:pPr marL="228600" lvl="0" indent="-88900" algn="l" rtl="0">
              <a:lnSpc>
                <a:spcPct val="90000"/>
              </a:lnSpc>
              <a:spcBef>
                <a:spcPts val="1000"/>
              </a:spcBef>
              <a:spcAft>
                <a:spcPts val="0"/>
              </a:spcAft>
              <a:buClr>
                <a:schemeClr val="dk1"/>
              </a:buClr>
              <a:buSzPts val="2200"/>
              <a:buNone/>
            </a:pPr>
            <a:endParaRPr sz="2200"/>
          </a:p>
        </p:txBody>
      </p:sp>
      <p:sp>
        <p:nvSpPr>
          <p:cNvPr id="141" name="Google Shape;14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142" name="Google Shape;142;p5" descr="A blue curve in a black background&#10;&#10;Description automatically generated"/>
          <p:cNvPicPr preferRelativeResize="0"/>
          <p:nvPr/>
        </p:nvPicPr>
        <p:blipFill rotWithShape="1">
          <a:blip r:embed="rId4">
            <a:alphaModFix/>
          </a:blip>
          <a:srcRect/>
          <a:stretch/>
        </p:blipFill>
        <p:spPr>
          <a:xfrm>
            <a:off x="395422" y="4738849"/>
            <a:ext cx="11401156" cy="1312855"/>
          </a:xfrm>
          <a:prstGeom prst="rect">
            <a:avLst/>
          </a:prstGeom>
          <a:noFill/>
          <a:ln>
            <a:noFill/>
          </a:ln>
        </p:spPr>
      </p:pic>
      <p:sp>
        <p:nvSpPr>
          <p:cNvPr id="143" name="Google Shape;143;p5"/>
          <p:cNvSpPr txBox="1"/>
          <p:nvPr/>
        </p:nvSpPr>
        <p:spPr>
          <a:xfrm>
            <a:off x="4728661" y="6256221"/>
            <a:ext cx="9141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Source: SESYNC</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6"/>
          <p:cNvSpPr txBox="1">
            <a:spLocks noGrp="1"/>
          </p:cNvSpPr>
          <p:nvPr>
            <p:ph type="body" idx="1"/>
          </p:nvPr>
        </p:nvSpPr>
        <p:spPr>
          <a:xfrm>
            <a:off x="1336040" y="137858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a:latin typeface="Calibri"/>
                <a:ea typeface="Calibri"/>
                <a:cs typeface="Calibri"/>
                <a:sym typeface="Calibri"/>
              </a:rPr>
              <a:t>Qualitative research involves non-numeric data, including words, sounds, images, etc. </a:t>
            </a:r>
            <a:endParaRPr/>
          </a:p>
          <a:p>
            <a:pPr marL="228600" lvl="0" indent="-228600" algn="l" rtl="0">
              <a:lnSpc>
                <a:spcPct val="90000"/>
              </a:lnSpc>
              <a:spcBef>
                <a:spcPts val="1000"/>
              </a:spcBef>
              <a:spcAft>
                <a:spcPts val="0"/>
              </a:spcAft>
              <a:buClr>
                <a:schemeClr val="dk1"/>
              </a:buClr>
              <a:buSzPts val="2200"/>
              <a:buChar char="•"/>
            </a:pPr>
            <a:r>
              <a:rPr lang="en-US" sz="2200">
                <a:latin typeface="Calibri"/>
                <a:ea typeface="Calibri"/>
                <a:cs typeface="Calibri"/>
                <a:sym typeface="Calibri"/>
              </a:rPr>
              <a:t>It often focuses on subjective experiences, opinions, and attitudes. </a:t>
            </a:r>
            <a:endParaRPr/>
          </a:p>
          <a:p>
            <a:pPr marL="228600" lvl="0" indent="-228600" algn="l" rtl="0">
              <a:lnSpc>
                <a:spcPct val="90000"/>
              </a:lnSpc>
              <a:spcBef>
                <a:spcPts val="1000"/>
              </a:spcBef>
              <a:spcAft>
                <a:spcPts val="0"/>
              </a:spcAft>
              <a:buClr>
                <a:schemeClr val="dk1"/>
              </a:buClr>
              <a:buSzPts val="2200"/>
              <a:buChar char="•"/>
            </a:pPr>
            <a:r>
              <a:rPr lang="en-US" sz="2200">
                <a:latin typeface="Calibri"/>
                <a:ea typeface="Calibri"/>
                <a:cs typeface="Calibri"/>
                <a:sym typeface="Calibri"/>
              </a:rPr>
              <a:t>Qualitative research is useful for describing phenomena and explaining patterns or context-specific results. </a:t>
            </a:r>
            <a:endParaRPr/>
          </a:p>
          <a:p>
            <a:pPr marL="228600" lvl="0" indent="-228600" algn="l" rtl="0">
              <a:lnSpc>
                <a:spcPct val="90000"/>
              </a:lnSpc>
              <a:spcBef>
                <a:spcPts val="1000"/>
              </a:spcBef>
              <a:spcAft>
                <a:spcPts val="0"/>
              </a:spcAft>
              <a:buClr>
                <a:schemeClr val="dk1"/>
              </a:buClr>
              <a:buSzPts val="2200"/>
              <a:buChar char="•"/>
            </a:pPr>
            <a:r>
              <a:rPr lang="en-US" sz="2200">
                <a:latin typeface="Calibri"/>
                <a:ea typeface="Calibri"/>
                <a:cs typeface="Calibri"/>
                <a:sym typeface="Calibri"/>
              </a:rPr>
              <a:t>It is useful for </a:t>
            </a:r>
            <a:r>
              <a:rPr lang="en-US" sz="2200" b="0" i="0">
                <a:latin typeface="Calibri"/>
                <a:ea typeface="Calibri"/>
                <a:cs typeface="Calibri"/>
                <a:sym typeface="Calibri"/>
              </a:rPr>
              <a:t>answering questions </a:t>
            </a:r>
            <a:r>
              <a:rPr lang="en-US" sz="2200">
                <a:latin typeface="Calibri"/>
                <a:ea typeface="Calibri"/>
                <a:cs typeface="Calibri"/>
                <a:sym typeface="Calibri"/>
              </a:rPr>
              <a:t>about </a:t>
            </a:r>
            <a:r>
              <a:rPr lang="en-US" sz="2200" b="0" i="1">
                <a:latin typeface="Calibri"/>
                <a:ea typeface="Calibri"/>
                <a:cs typeface="Calibri"/>
                <a:sym typeface="Calibri"/>
              </a:rPr>
              <a:t>why</a:t>
            </a:r>
            <a:r>
              <a:rPr lang="en-US" sz="2200" b="0" i="0">
                <a:latin typeface="Calibri"/>
                <a:ea typeface="Calibri"/>
                <a:cs typeface="Calibri"/>
                <a:sym typeface="Calibri"/>
              </a:rPr>
              <a:t> something is (not) observed.</a:t>
            </a:r>
            <a:endParaRPr/>
          </a:p>
          <a:p>
            <a:pPr marL="228600" lvl="0" indent="-88900" algn="l" rtl="0">
              <a:lnSpc>
                <a:spcPct val="90000"/>
              </a:lnSpc>
              <a:spcBef>
                <a:spcPts val="1000"/>
              </a:spcBef>
              <a:spcAft>
                <a:spcPts val="0"/>
              </a:spcAft>
              <a:buClr>
                <a:schemeClr val="dk1"/>
              </a:buClr>
              <a:buSzPts val="2200"/>
              <a:buNone/>
            </a:pPr>
            <a:endParaRPr sz="2200">
              <a:latin typeface="Calibri"/>
              <a:ea typeface="Calibri"/>
              <a:cs typeface="Calibri"/>
              <a:sym typeface="Calibri"/>
            </a:endParaRPr>
          </a:p>
        </p:txBody>
      </p:sp>
      <p:sp>
        <p:nvSpPr>
          <p:cNvPr id="150" name="Google Shape;15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51" name="Google Shape;151;p6"/>
          <p:cNvSpPr txBox="1">
            <a:spLocks noGrp="1"/>
          </p:cNvSpPr>
          <p:nvPr>
            <p:ph type="title"/>
          </p:nvPr>
        </p:nvSpPr>
        <p:spPr>
          <a:xfrm>
            <a:off x="4060575" y="444325"/>
            <a:ext cx="5976900" cy="726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Qualitative Research </a:t>
            </a:r>
            <a:endParaRPr/>
          </a:p>
        </p:txBody>
      </p:sp>
      <p:sp>
        <p:nvSpPr>
          <p:cNvPr id="152" name="Google Shape;152;p6"/>
          <p:cNvSpPr txBox="1"/>
          <p:nvPr/>
        </p:nvSpPr>
        <p:spPr>
          <a:xfrm>
            <a:off x="1336040" y="4009073"/>
            <a:ext cx="2349308" cy="20627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6"/>
              </a:buClr>
              <a:buSzPts val="2200"/>
              <a:buFont typeface="Arial"/>
              <a:buNone/>
            </a:pPr>
            <a:r>
              <a:rPr lang="en-US" sz="2200" dirty="0">
                <a:solidFill>
                  <a:schemeClr val="accent6"/>
                </a:solidFill>
                <a:latin typeface="Lato"/>
                <a:ea typeface="Lato"/>
                <a:cs typeface="Lato"/>
                <a:sym typeface="Lato"/>
              </a:rPr>
              <a:t>Examples:</a:t>
            </a:r>
            <a:endParaRPr dirty="0"/>
          </a:p>
          <a:p>
            <a:pPr marL="228600" marR="0" lvl="0" indent="-228600" algn="l" rtl="0">
              <a:lnSpc>
                <a:spcPct val="100000"/>
              </a:lnSpc>
              <a:spcBef>
                <a:spcPts val="40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Observations</a:t>
            </a:r>
            <a:endParaRPr dirty="0"/>
          </a:p>
          <a:p>
            <a:pPr marL="228600" marR="0" lvl="0" indent="-228600" algn="l" rtl="0">
              <a:lnSpc>
                <a:spcPct val="100000"/>
              </a:lnSpc>
              <a:spcBef>
                <a:spcPts val="40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Interviews</a:t>
            </a:r>
            <a:endParaRPr dirty="0"/>
          </a:p>
          <a:p>
            <a:pPr marL="228600" marR="0" lvl="0" indent="-228600" algn="l" rtl="0">
              <a:lnSpc>
                <a:spcPct val="100000"/>
              </a:lnSpc>
              <a:spcBef>
                <a:spcPts val="40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Focus groups</a:t>
            </a:r>
          </a:p>
          <a:p>
            <a:pPr marL="228600" marR="0" lvl="0" indent="-228600" algn="l" rtl="0">
              <a:lnSpc>
                <a:spcPct val="100000"/>
              </a:lnSpc>
              <a:spcBef>
                <a:spcPts val="40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Photographs</a:t>
            </a:r>
            <a:endParaRPr sz="2000"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None/>
            </a:pPr>
            <a:endParaRPr dirty="0"/>
          </a:p>
        </p:txBody>
      </p:sp>
      <p:pic>
        <p:nvPicPr>
          <p:cNvPr id="153" name="Google Shape;153;p6" descr="A person holding a book and a person holding a book&#10;&#10;Description automatically generated"/>
          <p:cNvPicPr preferRelativeResize="0"/>
          <p:nvPr/>
        </p:nvPicPr>
        <p:blipFill rotWithShape="1">
          <a:blip r:embed="rId4">
            <a:alphaModFix/>
          </a:blip>
          <a:srcRect/>
          <a:stretch/>
        </p:blipFill>
        <p:spPr>
          <a:xfrm>
            <a:off x="3988745" y="3610728"/>
            <a:ext cx="6512558" cy="2859420"/>
          </a:xfrm>
          <a:prstGeom prst="rect">
            <a:avLst/>
          </a:prstGeom>
          <a:noFill/>
          <a:ln>
            <a:noFill/>
          </a:ln>
        </p:spPr>
      </p:pic>
      <p:sp>
        <p:nvSpPr>
          <p:cNvPr id="154" name="Google Shape;154;p6"/>
          <p:cNvSpPr txBox="1"/>
          <p:nvPr/>
        </p:nvSpPr>
        <p:spPr>
          <a:xfrm>
            <a:off x="4654500" y="6470150"/>
            <a:ext cx="73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Credit: Steven Alexander</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7"/>
          <p:cNvSpPr txBox="1">
            <a:spLocks noGrp="1"/>
          </p:cNvSpPr>
          <p:nvPr>
            <p:ph type="title"/>
          </p:nvPr>
        </p:nvSpPr>
        <p:spPr>
          <a:xfrm>
            <a:off x="4704080" y="194283"/>
            <a:ext cx="3525520" cy="108683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Ethnography</a:t>
            </a:r>
            <a:endParaRPr/>
          </a:p>
        </p:txBody>
      </p:sp>
      <p:sp>
        <p:nvSpPr>
          <p:cNvPr id="161" name="Google Shape;161;p7"/>
          <p:cNvSpPr txBox="1">
            <a:spLocks noGrp="1"/>
          </p:cNvSpPr>
          <p:nvPr>
            <p:ph type="body" idx="1"/>
          </p:nvPr>
        </p:nvSpPr>
        <p:spPr>
          <a:xfrm>
            <a:off x="1168448" y="1388161"/>
            <a:ext cx="6847367" cy="228501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22222"/>
              </a:buClr>
              <a:buSzPts val="2200"/>
              <a:buChar char="•"/>
            </a:pPr>
            <a:r>
              <a:rPr lang="en-US" sz="2200" dirty="0">
                <a:solidFill>
                  <a:srgbClr val="222222"/>
                </a:solidFill>
                <a:latin typeface="Calibri"/>
                <a:ea typeface="Calibri"/>
                <a:cs typeface="Calibri"/>
                <a:sym typeface="Calibri"/>
              </a:rPr>
              <a:t>Is the</a:t>
            </a:r>
            <a:r>
              <a:rPr lang="en-US" sz="2200" b="0" i="0" dirty="0">
                <a:solidFill>
                  <a:srgbClr val="222222"/>
                </a:solidFill>
                <a:latin typeface="Calibri"/>
                <a:ea typeface="Calibri"/>
                <a:cs typeface="Calibri"/>
                <a:sym typeface="Calibri"/>
              </a:rPr>
              <a:t> in-depth study of everyday practices and lives of a people(s) </a:t>
            </a:r>
            <a:endParaRPr dirty="0"/>
          </a:p>
          <a:p>
            <a:pPr marL="228600" lvl="0" indent="-228600" algn="l" rtl="0">
              <a:lnSpc>
                <a:spcPct val="90000"/>
              </a:lnSpc>
              <a:spcBef>
                <a:spcPts val="1000"/>
              </a:spcBef>
              <a:spcAft>
                <a:spcPts val="0"/>
              </a:spcAft>
              <a:buClr>
                <a:srgbClr val="222222"/>
              </a:buClr>
              <a:buSzPts val="2200"/>
              <a:buChar char="•"/>
            </a:pPr>
            <a:r>
              <a:rPr lang="en-US" sz="2200" dirty="0">
                <a:solidFill>
                  <a:srgbClr val="222222"/>
                </a:solidFill>
                <a:latin typeface="Calibri"/>
                <a:ea typeface="Calibri"/>
                <a:cs typeface="Calibri"/>
                <a:sym typeface="Calibri"/>
              </a:rPr>
              <a:t>Is primarily qualitative but is not exclusively so</a:t>
            </a:r>
            <a:endParaRPr dirty="0"/>
          </a:p>
          <a:p>
            <a:pPr marL="228600" lvl="0" indent="-228600" algn="l" rtl="0">
              <a:lnSpc>
                <a:spcPct val="90000"/>
              </a:lnSpc>
              <a:spcBef>
                <a:spcPts val="1000"/>
              </a:spcBef>
              <a:spcAft>
                <a:spcPts val="0"/>
              </a:spcAft>
              <a:buClr>
                <a:srgbClr val="222222"/>
              </a:buClr>
              <a:buSzPts val="2200"/>
              <a:buChar char="•"/>
            </a:pPr>
            <a:r>
              <a:rPr lang="en-US" sz="2200" dirty="0">
                <a:solidFill>
                  <a:srgbClr val="222222"/>
                </a:solidFill>
                <a:latin typeface="Calibri"/>
                <a:ea typeface="Calibri"/>
                <a:cs typeface="Calibri"/>
                <a:sym typeface="Calibri"/>
              </a:rPr>
              <a:t>Involves the researcher immersing themselves in a subject’s environment</a:t>
            </a:r>
            <a:endParaRPr dirty="0"/>
          </a:p>
          <a:p>
            <a:pPr marL="228600" lvl="0" indent="-228600" algn="l" rtl="0">
              <a:lnSpc>
                <a:spcPct val="90000"/>
              </a:lnSpc>
              <a:spcBef>
                <a:spcPts val="1000"/>
              </a:spcBef>
              <a:spcAft>
                <a:spcPts val="0"/>
              </a:spcAft>
              <a:buClr>
                <a:srgbClr val="222222"/>
              </a:buClr>
              <a:buSzPts val="2200"/>
              <a:buChar char="•"/>
            </a:pPr>
            <a:r>
              <a:rPr lang="en-US" sz="2200" dirty="0">
                <a:solidFill>
                  <a:srgbClr val="222222"/>
                </a:solidFill>
                <a:latin typeface="Calibri"/>
                <a:ea typeface="Calibri"/>
                <a:cs typeface="Calibri"/>
                <a:sym typeface="Calibri"/>
              </a:rPr>
              <a:t>Uses a variety of approaches, such as the examples below    </a:t>
            </a:r>
            <a:endParaRPr sz="2200" dirty="0">
              <a:latin typeface="Calibri"/>
              <a:ea typeface="Calibri"/>
              <a:cs typeface="Calibri"/>
              <a:sym typeface="Calibri"/>
            </a:endParaRPr>
          </a:p>
        </p:txBody>
      </p:sp>
      <p:sp>
        <p:nvSpPr>
          <p:cNvPr id="162" name="Google Shape;16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63" name="Google Shape;163;p7"/>
          <p:cNvSpPr txBox="1"/>
          <p:nvPr/>
        </p:nvSpPr>
        <p:spPr>
          <a:xfrm>
            <a:off x="1174472" y="4262704"/>
            <a:ext cx="4575827" cy="21264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6"/>
              </a:buClr>
              <a:buSzPts val="2200"/>
              <a:buFont typeface="Arial"/>
              <a:buNone/>
            </a:pPr>
            <a:r>
              <a:rPr lang="en-US" sz="2200" dirty="0">
                <a:solidFill>
                  <a:schemeClr val="accent6"/>
                </a:solidFill>
                <a:latin typeface="Calibri"/>
                <a:ea typeface="Calibri"/>
                <a:cs typeface="Calibri"/>
                <a:sym typeface="Calibri"/>
              </a:rPr>
              <a:t>Examples:</a:t>
            </a:r>
            <a:endParaRPr sz="2200" dirty="0">
              <a:solidFill>
                <a:srgbClr val="92D050"/>
              </a:solidFill>
              <a:latin typeface="Lato"/>
              <a:ea typeface="Lato"/>
              <a:cs typeface="Lato"/>
              <a:sym typeface="Lato"/>
            </a:endParaRPr>
          </a:p>
          <a:p>
            <a:pPr marL="228600" marR="0" lvl="0" indent="-228600" algn="l" rtl="0">
              <a:lnSpc>
                <a:spcPct val="90000"/>
              </a:lnSpc>
              <a:spcBef>
                <a:spcPts val="100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Fieldwork gathering artifacts</a:t>
            </a:r>
            <a:endParaRPr dirty="0"/>
          </a:p>
          <a:p>
            <a:pPr marL="228600" marR="0" lvl="0" indent="-228600" algn="l" rtl="0">
              <a:lnSpc>
                <a:spcPct val="90000"/>
              </a:lnSpc>
              <a:spcBef>
                <a:spcPts val="100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Notes taken during discussions</a:t>
            </a:r>
            <a:endParaRPr dirty="0"/>
          </a:p>
          <a:p>
            <a:pPr marL="228600" marR="0" lvl="0" indent="-228600" algn="l" rtl="0">
              <a:lnSpc>
                <a:spcPct val="90000"/>
              </a:lnSpc>
              <a:spcBef>
                <a:spcPts val="100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Observations of activities of interest</a:t>
            </a:r>
            <a:endParaRPr dirty="0"/>
          </a:p>
          <a:p>
            <a:pPr marL="228600" marR="0" lvl="0" indent="-228600" algn="l" rtl="0">
              <a:lnSpc>
                <a:spcPct val="90000"/>
              </a:lnSpc>
              <a:spcBef>
                <a:spcPts val="100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Recorded observations</a:t>
            </a:r>
            <a:endParaRPr dirty="0"/>
          </a:p>
          <a:p>
            <a:pPr marL="457200" marR="0" lvl="1" indent="0" algn="l" rtl="0">
              <a:lnSpc>
                <a:spcPct val="90000"/>
              </a:lnSpc>
              <a:spcBef>
                <a:spcPts val="50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164" name="Google Shape;164;p7"/>
          <p:cNvSpPr txBox="1"/>
          <p:nvPr/>
        </p:nvSpPr>
        <p:spPr>
          <a:xfrm>
            <a:off x="7290106" y="6389145"/>
            <a:ext cx="174118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Source: Wikimedia Commons</a:t>
            </a:r>
            <a:endParaRPr/>
          </a:p>
        </p:txBody>
      </p:sp>
      <p:pic>
        <p:nvPicPr>
          <p:cNvPr id="165" name="Google Shape;165;p7" descr="A person and person sitting on a porch&#10;&#10;Description automatically generated"/>
          <p:cNvPicPr preferRelativeResize="0"/>
          <p:nvPr/>
        </p:nvPicPr>
        <p:blipFill rotWithShape="1">
          <a:blip r:embed="rId4">
            <a:alphaModFix/>
          </a:blip>
          <a:srcRect b="4815"/>
          <a:stretch/>
        </p:blipFill>
        <p:spPr>
          <a:xfrm>
            <a:off x="8160697" y="939717"/>
            <a:ext cx="3792014" cy="4812497"/>
          </a:xfrm>
          <a:prstGeom prst="rect">
            <a:avLst/>
          </a:prstGeom>
          <a:noFill/>
          <a:ln>
            <a:noFill/>
          </a:ln>
          <a:effectLst>
            <a:outerShdw blurRad="50800" dist="38100" dir="2700000" algn="tl" rotWithShape="0">
              <a:srgbClr val="000000">
                <a:alpha val="40000"/>
              </a:srgbClr>
            </a:outerShdw>
          </a:effectLst>
        </p:spPr>
      </p:pic>
      <p:pic>
        <p:nvPicPr>
          <p:cNvPr id="166" name="Google Shape;166;p7" descr="A group of men sitting around a table&#10;&#10;Description automatically generated"/>
          <p:cNvPicPr preferRelativeResize="0"/>
          <p:nvPr/>
        </p:nvPicPr>
        <p:blipFill rotWithShape="1">
          <a:blip r:embed="rId5">
            <a:alphaModFix/>
          </a:blip>
          <a:srcRect/>
          <a:stretch/>
        </p:blipFill>
        <p:spPr>
          <a:xfrm>
            <a:off x="6553765" y="4121614"/>
            <a:ext cx="3351669" cy="2513752"/>
          </a:xfrm>
          <a:prstGeom prst="rect">
            <a:avLst/>
          </a:prstGeom>
          <a:noFill/>
          <a:ln>
            <a:noFill/>
          </a:ln>
          <a:effectLst>
            <a:outerShdw blurRad="50800" dist="38100" dir="8100000" algn="tr" rotWithShape="0">
              <a:srgbClr val="000000">
                <a:alpha val="40000"/>
              </a:srgbClr>
            </a:outerShdw>
          </a:effectLst>
        </p:spPr>
      </p:pic>
      <p:sp>
        <p:nvSpPr>
          <p:cNvPr id="167" name="Google Shape;167;p7"/>
          <p:cNvSpPr txBox="1"/>
          <p:nvPr/>
        </p:nvSpPr>
        <p:spPr>
          <a:xfrm>
            <a:off x="8015815" y="6389145"/>
            <a:ext cx="1741182" cy="246221"/>
          </a:xfrm>
          <a:prstGeom prst="rect">
            <a:avLst/>
          </a:prstGeom>
          <a:solidFill>
            <a:schemeClr val="lt1">
              <a:alpha val="54901"/>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Source: Wikimedia Commons</a:t>
            </a:r>
            <a:endParaRPr/>
          </a:p>
        </p:txBody>
      </p:sp>
      <p:sp>
        <p:nvSpPr>
          <p:cNvPr id="168" name="Google Shape;168;p7"/>
          <p:cNvSpPr txBox="1"/>
          <p:nvPr/>
        </p:nvSpPr>
        <p:spPr>
          <a:xfrm>
            <a:off x="10577013" y="5505993"/>
            <a:ext cx="1375698" cy="246221"/>
          </a:xfrm>
          <a:prstGeom prst="rect">
            <a:avLst/>
          </a:prstGeom>
          <a:solidFill>
            <a:schemeClr val="lt1">
              <a:alpha val="54901"/>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Source: Daniel Kramer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75" name="Google Shape;175;p9"/>
          <p:cNvSpPr txBox="1">
            <a:spLocks noGrp="1"/>
          </p:cNvSpPr>
          <p:nvPr>
            <p:ph type="title"/>
          </p:nvPr>
        </p:nvSpPr>
        <p:spPr>
          <a:xfrm>
            <a:off x="4907115" y="436116"/>
            <a:ext cx="4079240" cy="8184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Content Analysis </a:t>
            </a:r>
            <a:endParaRPr/>
          </a:p>
        </p:txBody>
      </p:sp>
      <p:sp>
        <p:nvSpPr>
          <p:cNvPr id="176" name="Google Shape;176;p9"/>
          <p:cNvSpPr txBox="1"/>
          <p:nvPr/>
        </p:nvSpPr>
        <p:spPr>
          <a:xfrm>
            <a:off x="819870" y="1472030"/>
            <a:ext cx="5758500" cy="424727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Content analysis examines social media posts, tweets, or images to understand meaning, sentiment, attitudes, or emotions.</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 </a:t>
            </a:r>
            <a:endParaRPr dirty="0"/>
          </a:p>
          <a:p>
            <a:pPr marL="342900" marR="0" lvl="0" indent="-342900" algn="l" rtl="0">
              <a:spcBef>
                <a:spcPts val="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It uses searches to detect patterns (themes).</a:t>
            </a:r>
            <a:br>
              <a:rPr lang="en-US" sz="2200" dirty="0">
                <a:solidFill>
                  <a:schemeClr val="dk1"/>
                </a:solidFill>
                <a:latin typeface="Calibri"/>
                <a:ea typeface="Calibri"/>
                <a:cs typeface="Calibri"/>
                <a:sym typeface="Calibri"/>
              </a:rPr>
            </a:br>
            <a:endParaRPr dirty="0"/>
          </a:p>
          <a:p>
            <a:pPr marL="342900" marR="0" lvl="0" indent="-342900" algn="l" rtl="0">
              <a:spcBef>
                <a:spcPts val="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The initial stages may involve reading or using natural language processing (NLP) software to detect repeated words or phrases with similar meanings.</a:t>
            </a:r>
            <a:br>
              <a:rPr lang="en-US" sz="2200" dirty="0">
                <a:solidFill>
                  <a:schemeClr val="dk1"/>
                </a:solidFill>
                <a:latin typeface="Calibri"/>
                <a:ea typeface="Calibri"/>
                <a:cs typeface="Calibri"/>
                <a:sym typeface="Calibri"/>
              </a:rPr>
            </a:br>
            <a:endParaRPr dirty="0"/>
          </a:p>
          <a:p>
            <a:pPr marL="342900" marR="0" lvl="0" indent="-342900" algn="l" rtl="0">
              <a:spcBef>
                <a:spcPts val="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It requires judgment or defined </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input by the researcher. </a:t>
            </a:r>
            <a:endParaRPr dirty="0"/>
          </a:p>
        </p:txBody>
      </p:sp>
      <p:pic>
        <p:nvPicPr>
          <p:cNvPr id="179" name="Google Shape;179;p9" descr="A collage of different types of objects&#10;&#10;Description automatically generated"/>
          <p:cNvPicPr preferRelativeResize="0"/>
          <p:nvPr/>
        </p:nvPicPr>
        <p:blipFill rotWithShape="1">
          <a:blip r:embed="rId4">
            <a:alphaModFix/>
          </a:blip>
          <a:srcRect/>
          <a:stretch/>
        </p:blipFill>
        <p:spPr>
          <a:xfrm>
            <a:off x="6883501" y="1339972"/>
            <a:ext cx="5206302" cy="3494558"/>
          </a:xfrm>
          <a:prstGeom prst="rect">
            <a:avLst/>
          </a:prstGeom>
          <a:noFill/>
          <a:ln>
            <a:noFill/>
          </a:ln>
        </p:spPr>
      </p:pic>
      <p:sp>
        <p:nvSpPr>
          <p:cNvPr id="180" name="Google Shape;180;p9"/>
          <p:cNvSpPr txBox="1"/>
          <p:nvPr/>
        </p:nvSpPr>
        <p:spPr>
          <a:xfrm>
            <a:off x="5671316" y="6598364"/>
            <a:ext cx="148790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Source: </a:t>
            </a:r>
            <a:r>
              <a:rPr lang="en-US" sz="1000" dirty="0" err="1">
                <a:solidFill>
                  <a:schemeClr val="dk1"/>
                </a:solidFill>
                <a:latin typeface="Calibri"/>
                <a:ea typeface="Calibri"/>
                <a:cs typeface="Calibri"/>
                <a:sym typeface="Calibri"/>
              </a:rPr>
              <a:t>Pexels</a:t>
            </a:r>
            <a:r>
              <a:rPr lang="en-US" sz="1000" dirty="0">
                <a:solidFill>
                  <a:schemeClr val="dk1"/>
                </a:solidFill>
                <a:latin typeface="Calibri"/>
                <a:ea typeface="Calibri"/>
                <a:cs typeface="Calibri"/>
                <a:sym typeface="Calibri"/>
              </a:rPr>
              <a:t> Commons</a:t>
            </a:r>
            <a:endParaRPr dirty="0"/>
          </a:p>
        </p:txBody>
      </p:sp>
      <p:sp>
        <p:nvSpPr>
          <p:cNvPr id="181" name="Google Shape;181;p9"/>
          <p:cNvSpPr txBox="1"/>
          <p:nvPr/>
        </p:nvSpPr>
        <p:spPr>
          <a:xfrm>
            <a:off x="8986355" y="4698459"/>
            <a:ext cx="100059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Source: SESYNC</a:t>
            </a:r>
            <a:endParaRPr dirty="0"/>
          </a:p>
        </p:txBody>
      </p:sp>
      <p:cxnSp>
        <p:nvCxnSpPr>
          <p:cNvPr id="182" name="Google Shape;182;p9"/>
          <p:cNvCxnSpPr/>
          <p:nvPr/>
        </p:nvCxnSpPr>
        <p:spPr>
          <a:xfrm>
            <a:off x="2072640" y="5628640"/>
            <a:ext cx="0" cy="0"/>
          </a:xfrm>
          <a:prstGeom prst="straightConnector1">
            <a:avLst/>
          </a:prstGeom>
          <a:noFill/>
          <a:ln w="9525" cap="flat" cmpd="sng">
            <a:solidFill>
              <a:srgbClr val="FF0000"/>
            </a:solidFill>
            <a:prstDash val="solid"/>
            <a:miter lim="800000"/>
            <a:headEnd type="none" w="sm" len="sm"/>
            <a:tailEnd type="none" w="sm" len="sm"/>
          </a:ln>
        </p:spPr>
      </p:cxnSp>
      <p:grpSp>
        <p:nvGrpSpPr>
          <p:cNvPr id="183" name="Google Shape;183;p9"/>
          <p:cNvGrpSpPr/>
          <p:nvPr/>
        </p:nvGrpSpPr>
        <p:grpSpPr>
          <a:xfrm>
            <a:off x="4907115" y="4676298"/>
            <a:ext cx="3398354" cy="1862614"/>
            <a:chOff x="1320801" y="3843127"/>
            <a:chExt cx="4043680" cy="2695786"/>
          </a:xfrm>
        </p:grpSpPr>
        <p:pic>
          <p:nvPicPr>
            <p:cNvPr id="184" name="Google Shape;184;p9" descr="A pen on an open book&#10;&#10;Description automatically generated"/>
            <p:cNvPicPr preferRelativeResize="0"/>
            <p:nvPr/>
          </p:nvPicPr>
          <p:blipFill rotWithShape="1">
            <a:blip r:embed="rId5">
              <a:alphaModFix/>
            </a:blip>
            <a:srcRect/>
            <a:stretch/>
          </p:blipFill>
          <p:spPr>
            <a:xfrm>
              <a:off x="1320801" y="3843127"/>
              <a:ext cx="4043680" cy="2695786"/>
            </a:xfrm>
            <a:prstGeom prst="rect">
              <a:avLst/>
            </a:prstGeom>
            <a:noFill/>
            <a:ln>
              <a:noFill/>
            </a:ln>
          </p:spPr>
        </p:pic>
        <p:cxnSp>
          <p:nvCxnSpPr>
            <p:cNvPr id="185" name="Google Shape;185;p9"/>
            <p:cNvCxnSpPr/>
            <p:nvPr/>
          </p:nvCxnSpPr>
          <p:spPr>
            <a:xfrm rot="10800000" flipH="1">
              <a:off x="1950720" y="5242229"/>
              <a:ext cx="487680" cy="132411"/>
            </a:xfrm>
            <a:prstGeom prst="straightConnector1">
              <a:avLst/>
            </a:prstGeom>
            <a:noFill/>
            <a:ln w="9525" cap="flat" cmpd="sng">
              <a:solidFill>
                <a:srgbClr val="FF0000"/>
              </a:solidFill>
              <a:prstDash val="solid"/>
              <a:miter lim="800000"/>
              <a:headEnd type="none" w="sm" len="sm"/>
              <a:tailEnd type="none" w="sm" len="sm"/>
            </a:ln>
          </p:spPr>
        </p:cxnSp>
        <p:cxnSp>
          <p:nvCxnSpPr>
            <p:cNvPr id="186" name="Google Shape;186;p9"/>
            <p:cNvCxnSpPr/>
            <p:nvPr/>
          </p:nvCxnSpPr>
          <p:spPr>
            <a:xfrm rot="10800000" flipH="1">
              <a:off x="1920240" y="4795520"/>
              <a:ext cx="426720" cy="127000"/>
            </a:xfrm>
            <a:prstGeom prst="straightConnector1">
              <a:avLst/>
            </a:prstGeom>
            <a:noFill/>
            <a:ln w="9525" cap="flat" cmpd="sng">
              <a:solidFill>
                <a:srgbClr val="FF0000"/>
              </a:solidFill>
              <a:prstDash val="solid"/>
              <a:miter lim="800000"/>
              <a:headEnd type="none" w="sm" len="sm"/>
              <a:tailEnd type="none" w="sm" len="sm"/>
            </a:ln>
          </p:spPr>
        </p:cxnSp>
        <p:cxnSp>
          <p:nvCxnSpPr>
            <p:cNvPr id="187" name="Google Shape;187;p9"/>
            <p:cNvCxnSpPr/>
            <p:nvPr/>
          </p:nvCxnSpPr>
          <p:spPr>
            <a:xfrm rot="10800000" flipH="1">
              <a:off x="1920240" y="6228080"/>
              <a:ext cx="518160" cy="179070"/>
            </a:xfrm>
            <a:prstGeom prst="straightConnector1">
              <a:avLst/>
            </a:prstGeom>
            <a:noFill/>
            <a:ln w="9525" cap="flat" cmpd="sng">
              <a:solidFill>
                <a:srgbClr val="FF0000"/>
              </a:solidFill>
              <a:prstDash val="solid"/>
              <a:miter lim="800000"/>
              <a:headEnd type="none" w="sm" len="sm"/>
              <a:tailEnd type="none" w="sm" len="sm"/>
            </a:ln>
          </p:spPr>
        </p:cxnSp>
        <p:cxnSp>
          <p:nvCxnSpPr>
            <p:cNvPr id="188" name="Google Shape;188;p9"/>
            <p:cNvCxnSpPr/>
            <p:nvPr/>
          </p:nvCxnSpPr>
          <p:spPr>
            <a:xfrm rot="10800000" flipH="1">
              <a:off x="1950720" y="5720080"/>
              <a:ext cx="558800" cy="162560"/>
            </a:xfrm>
            <a:prstGeom prst="straightConnector1">
              <a:avLst/>
            </a:prstGeom>
            <a:noFill/>
            <a:ln w="9525" cap="flat" cmpd="sng">
              <a:solidFill>
                <a:srgbClr val="FF0000"/>
              </a:solidFill>
              <a:prstDash val="solid"/>
              <a:miter lim="800000"/>
              <a:headEnd type="none" w="sm" len="sm"/>
              <a:tailEnd type="none" w="sm" len="sm"/>
            </a:ln>
          </p:spPr>
        </p:cxnSp>
        <p:cxnSp>
          <p:nvCxnSpPr>
            <p:cNvPr id="189" name="Google Shape;189;p9"/>
            <p:cNvCxnSpPr/>
            <p:nvPr/>
          </p:nvCxnSpPr>
          <p:spPr>
            <a:xfrm rot="10800000" flipH="1">
              <a:off x="4099028" y="5308434"/>
              <a:ext cx="462812" cy="218606"/>
            </a:xfrm>
            <a:prstGeom prst="straightConnector1">
              <a:avLst/>
            </a:prstGeom>
            <a:noFill/>
            <a:ln w="9525" cap="flat" cmpd="sng">
              <a:solidFill>
                <a:srgbClr val="FF0000"/>
              </a:solidFill>
              <a:prstDash val="solid"/>
              <a:miter lim="800000"/>
              <a:headEnd type="none" w="sm" len="sm"/>
              <a:tailEnd type="none" w="sm" len="sm"/>
            </a:ln>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sp>
        <p:nvSpPr>
          <p:cNvPr id="195" name="Google Shape;195;p8"/>
          <p:cNvSpPr txBox="1">
            <a:spLocks noGrp="1"/>
          </p:cNvSpPr>
          <p:nvPr>
            <p:ph type="title"/>
          </p:nvPr>
        </p:nvSpPr>
        <p:spPr>
          <a:xfrm>
            <a:off x="3630713" y="474556"/>
            <a:ext cx="7053166" cy="82084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Critical Discourse Analysis (CDA)</a:t>
            </a:r>
            <a:endParaRPr>
              <a:solidFill>
                <a:srgbClr val="92D050"/>
              </a:solidFill>
            </a:endParaRPr>
          </a:p>
        </p:txBody>
      </p:sp>
      <p:sp>
        <p:nvSpPr>
          <p:cNvPr id="196" name="Google Shape;196;p8"/>
          <p:cNvSpPr txBox="1">
            <a:spLocks noGrp="1"/>
          </p:cNvSpPr>
          <p:nvPr>
            <p:ph type="body" idx="1"/>
          </p:nvPr>
        </p:nvSpPr>
        <p:spPr>
          <a:xfrm>
            <a:off x="427797" y="1497769"/>
            <a:ext cx="10256082" cy="2199000"/>
          </a:xfrm>
          <a:prstGeom prst="rect">
            <a:avLst/>
          </a:prstGeom>
          <a:noFill/>
          <a:ln>
            <a:noFill/>
          </a:ln>
        </p:spPr>
        <p:txBody>
          <a:bodyPr spcFirstLastPara="1" wrap="square" lIns="91425" tIns="45700" rIns="91425" bIns="45700" anchor="t" anchorCtr="0">
            <a:noAutofit/>
          </a:bodyPr>
          <a:lstStyle/>
          <a:p>
            <a:pPr marL="228600" lvl="0" indent="-239077" algn="l" rtl="0">
              <a:lnSpc>
                <a:spcPct val="90000"/>
              </a:lnSpc>
              <a:spcBef>
                <a:spcPts val="0"/>
              </a:spcBef>
              <a:spcAft>
                <a:spcPts val="0"/>
              </a:spcAft>
              <a:buClr>
                <a:schemeClr val="dk1"/>
              </a:buClr>
              <a:buSzPts val="2200"/>
              <a:buChar char="•"/>
            </a:pPr>
            <a:r>
              <a:rPr lang="en-US" sz="2200" dirty="0">
                <a:latin typeface="Calibri"/>
                <a:ea typeface="Calibri"/>
                <a:cs typeface="Calibri"/>
                <a:sym typeface="Calibri"/>
              </a:rPr>
              <a:t>CDA involves a</a:t>
            </a:r>
            <a:r>
              <a:rPr lang="en-US" sz="2200" b="0" i="0" dirty="0">
                <a:latin typeface="Calibri"/>
                <a:ea typeface="Calibri"/>
                <a:cs typeface="Calibri"/>
                <a:sym typeface="Calibri"/>
              </a:rPr>
              <a:t> series of approaches for critically analyzing texts &amp; cultural artifacts (e.g., images). </a:t>
            </a:r>
            <a:endParaRPr sz="2200" b="0" i="0" dirty="0">
              <a:latin typeface="Calibri"/>
              <a:ea typeface="Calibri"/>
              <a:cs typeface="Calibri"/>
              <a:sym typeface="Calibri"/>
            </a:endParaRPr>
          </a:p>
          <a:p>
            <a:pPr marL="228600" lvl="0" indent="0" algn="l" rtl="0">
              <a:lnSpc>
                <a:spcPct val="90000"/>
              </a:lnSpc>
              <a:spcBef>
                <a:spcPts val="0"/>
              </a:spcBef>
              <a:spcAft>
                <a:spcPts val="0"/>
              </a:spcAft>
              <a:buNone/>
            </a:pPr>
            <a:endParaRPr sz="1600" dirty="0"/>
          </a:p>
          <a:p>
            <a:pPr marL="228600" lvl="0" indent="-239077" algn="l" rtl="0">
              <a:lnSpc>
                <a:spcPct val="90000"/>
              </a:lnSpc>
              <a:spcBef>
                <a:spcPts val="0"/>
              </a:spcBef>
              <a:spcAft>
                <a:spcPts val="0"/>
              </a:spcAft>
              <a:buSzPts val="2200"/>
              <a:buChar char="•"/>
            </a:pPr>
            <a:r>
              <a:rPr lang="en-US" sz="2200" dirty="0"/>
              <a:t>CDA focuses on the suggested or implied meaning or context in which it was created. </a:t>
            </a:r>
            <a:endParaRPr sz="2200" dirty="0"/>
          </a:p>
          <a:p>
            <a:pPr marL="228600" lvl="0" indent="-239077" algn="l" rtl="0">
              <a:lnSpc>
                <a:spcPct val="90000"/>
              </a:lnSpc>
              <a:spcBef>
                <a:spcPts val="1000"/>
              </a:spcBef>
              <a:spcAft>
                <a:spcPts val="0"/>
              </a:spcAft>
              <a:buClr>
                <a:schemeClr val="dk1"/>
              </a:buClr>
              <a:buSzPts val="2200"/>
              <a:buChar char="•"/>
            </a:pPr>
            <a:r>
              <a:rPr lang="en-US" sz="2200" b="0" i="0" dirty="0">
                <a:latin typeface="Calibri"/>
                <a:ea typeface="Calibri"/>
                <a:cs typeface="Calibri"/>
                <a:sym typeface="Calibri"/>
              </a:rPr>
              <a:t>Its goal is to reveal connotations and draw out the larger cultural narratives </a:t>
            </a:r>
            <a:br>
              <a:rPr lang="en-US" sz="2200" dirty="0"/>
            </a:br>
            <a:r>
              <a:rPr lang="en-US" sz="2200" b="0" i="0" dirty="0">
                <a:latin typeface="Calibri"/>
                <a:ea typeface="Calibri"/>
                <a:cs typeface="Calibri"/>
                <a:sym typeface="Calibri"/>
              </a:rPr>
              <a:t>that these connotations support. I.e., What was the social context that led</a:t>
            </a:r>
            <a:br>
              <a:rPr lang="en-US" sz="2200" b="0" i="0" dirty="0">
                <a:latin typeface="Calibri"/>
                <a:ea typeface="Calibri"/>
                <a:cs typeface="Calibri"/>
                <a:sym typeface="Calibri"/>
              </a:rPr>
            </a:br>
            <a:r>
              <a:rPr lang="en-US" sz="2200" b="0" i="0" dirty="0">
                <a:latin typeface="Calibri"/>
                <a:ea typeface="Calibri"/>
                <a:cs typeface="Calibri"/>
                <a:sym typeface="Calibri"/>
              </a:rPr>
              <a:t>to this depiction?</a:t>
            </a:r>
            <a:endParaRPr sz="2200" dirty="0"/>
          </a:p>
          <a:p>
            <a:pPr marL="228600" lvl="0" indent="-239077" algn="l" rtl="0">
              <a:lnSpc>
                <a:spcPct val="90000"/>
              </a:lnSpc>
              <a:spcBef>
                <a:spcPts val="1000"/>
              </a:spcBef>
              <a:spcAft>
                <a:spcPts val="0"/>
              </a:spcAft>
              <a:buClr>
                <a:schemeClr val="dk1"/>
              </a:buClr>
              <a:buSzPts val="2200"/>
              <a:buChar char="•"/>
            </a:pPr>
            <a:r>
              <a:rPr lang="en-US" sz="2200" dirty="0">
                <a:latin typeface="Calibri"/>
                <a:ea typeface="Calibri"/>
                <a:cs typeface="Calibri"/>
                <a:sym typeface="Calibri"/>
              </a:rPr>
              <a:t>It often focuses on revealing power structures.</a:t>
            </a:r>
            <a:endParaRPr sz="2200" dirty="0"/>
          </a:p>
        </p:txBody>
      </p:sp>
      <p:sp>
        <p:nvSpPr>
          <p:cNvPr id="197" name="Google Shape;19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98" name="Google Shape;198;p8"/>
          <p:cNvSpPr txBox="1"/>
          <p:nvPr/>
        </p:nvSpPr>
        <p:spPr>
          <a:xfrm>
            <a:off x="439001" y="4985554"/>
            <a:ext cx="4999796" cy="1749173"/>
          </a:xfrm>
          <a:prstGeom prst="rect">
            <a:avLst/>
          </a:prstGeom>
          <a:noFill/>
          <a:ln>
            <a:noFill/>
          </a:ln>
        </p:spPr>
        <p:txBody>
          <a:bodyPr spcFirstLastPara="1" wrap="square" lIns="91425" tIns="45700" rIns="91425" bIns="45700" numCol="2" anchor="t" anchorCtr="0">
            <a:noAutofit/>
          </a:bodyPr>
          <a:lstStyle/>
          <a:p>
            <a:pPr marL="228600" marR="0" lvl="0" indent="-228600" algn="l" rtl="0">
              <a:lnSpc>
                <a:spcPct val="90000"/>
              </a:lnSpc>
              <a:spcAft>
                <a:spcPts val="600"/>
              </a:spcAft>
              <a:buClr>
                <a:schemeClr val="dk1"/>
              </a:buClr>
              <a:buSzPts val="2000"/>
              <a:buFont typeface="Arial"/>
              <a:buChar char="•"/>
            </a:pPr>
            <a:r>
              <a:rPr lang="en-US" sz="2000" dirty="0">
                <a:solidFill>
                  <a:schemeClr val="dk1"/>
                </a:solidFill>
                <a:latin typeface="Calibri"/>
                <a:ea typeface="Calibri"/>
                <a:cs typeface="Calibri"/>
                <a:sym typeface="Calibri"/>
              </a:rPr>
              <a:t>Sentiment analysis</a:t>
            </a:r>
          </a:p>
          <a:p>
            <a:pPr marL="228600" marR="0" lvl="0" indent="-228600" algn="l" rtl="0">
              <a:lnSpc>
                <a:spcPct val="90000"/>
              </a:lnSpc>
              <a:spcAft>
                <a:spcPts val="600"/>
              </a:spcAft>
              <a:buClr>
                <a:schemeClr val="dk1"/>
              </a:buClr>
              <a:buSzPts val="2000"/>
              <a:buFont typeface="Arial"/>
              <a:buChar char="•"/>
            </a:pPr>
            <a:r>
              <a:rPr lang="en-US" sz="2000" dirty="0">
                <a:solidFill>
                  <a:schemeClr val="dk1"/>
                </a:solidFill>
                <a:latin typeface="Calibri"/>
                <a:ea typeface="Calibri"/>
                <a:cs typeface="Calibri"/>
                <a:sym typeface="Calibri"/>
              </a:rPr>
              <a:t>Opinion or emotion analysis</a:t>
            </a:r>
          </a:p>
          <a:p>
            <a:pPr marL="228600" marR="0" lvl="0" indent="-228600" algn="l" rtl="0">
              <a:lnSpc>
                <a:spcPct val="90000"/>
              </a:lnSpc>
              <a:spcAft>
                <a:spcPts val="600"/>
              </a:spcAft>
              <a:buClr>
                <a:schemeClr val="dk1"/>
              </a:buClr>
              <a:buSzPts val="2000"/>
              <a:buFont typeface="Arial"/>
              <a:buChar char="•"/>
            </a:pPr>
            <a:r>
              <a:rPr lang="en-US" sz="2000" dirty="0">
                <a:solidFill>
                  <a:schemeClr val="dk1"/>
                </a:solidFill>
                <a:latin typeface="Calibri"/>
                <a:ea typeface="Calibri"/>
                <a:cs typeface="Calibri"/>
                <a:sym typeface="Calibri"/>
              </a:rPr>
              <a:t>Thematic analysis</a:t>
            </a:r>
          </a:p>
          <a:p>
            <a:pPr marL="228600" marR="0" lvl="0" indent="-228600" algn="l" rtl="0">
              <a:lnSpc>
                <a:spcPct val="90000"/>
              </a:lnSpc>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Narrative analysis</a:t>
            </a:r>
          </a:p>
          <a:p>
            <a:pPr marL="228600" marR="0" lvl="0" indent="-228600" algn="l" rtl="0">
              <a:lnSpc>
                <a:spcPct val="90000"/>
              </a:lnSpc>
              <a:spcBef>
                <a:spcPts val="0"/>
              </a:spcBef>
              <a:spcAft>
                <a:spcPts val="600"/>
              </a:spcAft>
              <a:buClr>
                <a:schemeClr val="dk1"/>
              </a:buClr>
              <a:buSzPts val="2000"/>
              <a:buFont typeface="Arial"/>
              <a:buChar char="•"/>
            </a:pPr>
            <a:r>
              <a:rPr lang="en-US" sz="2000" dirty="0">
                <a:solidFill>
                  <a:schemeClr val="dk1"/>
                </a:solidFill>
                <a:latin typeface="Calibri"/>
                <a:ea typeface="Calibri"/>
                <a:cs typeface="Calibri"/>
                <a:sym typeface="Calibri"/>
              </a:rPr>
              <a:t>Psychosocial analysis</a:t>
            </a:r>
          </a:p>
          <a:p>
            <a:pPr marL="228600" marR="0" lvl="0" indent="-228600" algn="l" rtl="0">
              <a:lnSpc>
                <a:spcPct val="90000"/>
              </a:lnSpc>
              <a:spcBef>
                <a:spcPts val="0"/>
              </a:spcBef>
              <a:spcAft>
                <a:spcPts val="600"/>
              </a:spcAft>
              <a:buClr>
                <a:schemeClr val="dk1"/>
              </a:buClr>
              <a:buSzPts val="2000"/>
              <a:buFont typeface="Arial"/>
              <a:buChar char="•"/>
            </a:pPr>
            <a:r>
              <a:rPr lang="en-US" sz="2000" dirty="0">
                <a:solidFill>
                  <a:schemeClr val="dk1"/>
                </a:solidFill>
                <a:latin typeface="Calibri"/>
                <a:ea typeface="Calibri"/>
                <a:cs typeface="Calibri"/>
                <a:sym typeface="Calibri"/>
              </a:rPr>
              <a:t>Visual discourse analysis</a:t>
            </a:r>
          </a:p>
          <a:p>
            <a:pPr marL="228600" marR="0" lvl="0" indent="-228600" algn="l" rtl="0">
              <a:lnSpc>
                <a:spcPct val="90000"/>
              </a:lnSpc>
              <a:spcBef>
                <a:spcPts val="0"/>
              </a:spcBef>
              <a:spcAft>
                <a:spcPts val="600"/>
              </a:spcAft>
              <a:buClr>
                <a:schemeClr val="dk1"/>
              </a:buClr>
              <a:buSzPts val="2000"/>
              <a:buFont typeface="Arial"/>
              <a:buChar char="•"/>
            </a:pPr>
            <a:r>
              <a:rPr lang="en-US" sz="2000" dirty="0" err="1">
                <a:solidFill>
                  <a:schemeClr val="dk1"/>
                </a:solidFill>
                <a:latin typeface="Calibri"/>
                <a:ea typeface="Calibri"/>
                <a:cs typeface="Calibri"/>
                <a:sym typeface="Calibri"/>
              </a:rPr>
              <a:t>Ecolinguistics</a:t>
            </a:r>
            <a:endParaRPr sz="2000" dirty="0">
              <a:solidFill>
                <a:schemeClr val="dk1"/>
              </a:solidFill>
              <a:latin typeface="Calibri"/>
              <a:ea typeface="Calibri"/>
              <a:cs typeface="Calibri"/>
              <a:sym typeface="Calibri"/>
            </a:endParaRPr>
          </a:p>
        </p:txBody>
      </p:sp>
      <p:sp>
        <p:nvSpPr>
          <p:cNvPr id="199" name="Google Shape;199;p8"/>
          <p:cNvSpPr txBox="1"/>
          <p:nvPr/>
        </p:nvSpPr>
        <p:spPr>
          <a:xfrm>
            <a:off x="1879309" y="4565748"/>
            <a:ext cx="1362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accent6"/>
                </a:solidFill>
                <a:latin typeface="Calibri"/>
                <a:ea typeface="Calibri"/>
                <a:cs typeface="Calibri"/>
                <a:sym typeface="Calibri"/>
              </a:rPr>
              <a:t>Examples</a:t>
            </a:r>
            <a:endParaRPr dirty="0"/>
          </a:p>
        </p:txBody>
      </p:sp>
      <p:pic>
        <p:nvPicPr>
          <p:cNvPr id="200" name="Google Shape;200;p8" descr="A stamp with a moon and text&#10;&#10;Description automatically generated"/>
          <p:cNvPicPr preferRelativeResize="0"/>
          <p:nvPr/>
        </p:nvPicPr>
        <p:blipFill rotWithShape="1">
          <a:blip r:embed="rId4">
            <a:alphaModFix/>
          </a:blip>
          <a:srcRect/>
          <a:stretch/>
        </p:blipFill>
        <p:spPr>
          <a:xfrm>
            <a:off x="9525238" y="2950173"/>
            <a:ext cx="2311800" cy="3596428"/>
          </a:xfrm>
          <a:prstGeom prst="rect">
            <a:avLst/>
          </a:prstGeom>
          <a:noFill/>
          <a:ln>
            <a:noFill/>
          </a:ln>
        </p:spPr>
      </p:pic>
      <p:pic>
        <p:nvPicPr>
          <p:cNvPr id="201" name="Google Shape;201;p8" descr="A grey stone with images of animals&#10;&#10;Description automatically generated"/>
          <p:cNvPicPr preferRelativeResize="0"/>
          <p:nvPr/>
        </p:nvPicPr>
        <p:blipFill rotWithShape="1">
          <a:blip r:embed="rId5">
            <a:alphaModFix/>
          </a:blip>
          <a:srcRect/>
          <a:stretch/>
        </p:blipFill>
        <p:spPr>
          <a:xfrm>
            <a:off x="5966525" y="4211845"/>
            <a:ext cx="3075475" cy="2313815"/>
          </a:xfrm>
          <a:prstGeom prst="rect">
            <a:avLst/>
          </a:prstGeom>
          <a:noFill/>
          <a:ln>
            <a:noFill/>
          </a:ln>
        </p:spPr>
      </p:pic>
      <p:sp>
        <p:nvSpPr>
          <p:cNvPr id="202" name="Google Shape;202;p8"/>
          <p:cNvSpPr txBox="1"/>
          <p:nvPr/>
        </p:nvSpPr>
        <p:spPr>
          <a:xfrm>
            <a:off x="9569728" y="6568426"/>
            <a:ext cx="23118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Source: U.S. Post Office via Picryl open access</a:t>
            </a:r>
            <a:endParaRPr/>
          </a:p>
        </p:txBody>
      </p:sp>
      <p:sp>
        <p:nvSpPr>
          <p:cNvPr id="203" name="Google Shape;203;p8"/>
          <p:cNvSpPr txBox="1"/>
          <p:nvPr/>
        </p:nvSpPr>
        <p:spPr>
          <a:xfrm>
            <a:off x="6725864" y="6517165"/>
            <a:ext cx="15762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dk1"/>
                </a:solidFill>
                <a:latin typeface="Calibri"/>
                <a:ea typeface="Calibri"/>
                <a:cs typeface="Calibri"/>
                <a:sym typeface="Calibri"/>
              </a:rPr>
              <a:t>Source: </a:t>
            </a:r>
            <a:r>
              <a:rPr lang="en-US" sz="900" dirty="0" err="1">
                <a:solidFill>
                  <a:schemeClr val="dk1"/>
                </a:solidFill>
                <a:latin typeface="Calibri"/>
                <a:ea typeface="Calibri"/>
                <a:cs typeface="Calibri"/>
                <a:sym typeface="Calibri"/>
              </a:rPr>
              <a:t>Wellcome</a:t>
            </a:r>
            <a:r>
              <a:rPr lang="en-US" sz="900" dirty="0">
                <a:solidFill>
                  <a:schemeClr val="dk1"/>
                </a:solidFill>
                <a:latin typeface="Calibri"/>
                <a:ea typeface="Calibri"/>
                <a:cs typeface="Calibri"/>
                <a:sym typeface="Calibri"/>
              </a:rPr>
              <a:t> Collection</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2209</Words>
  <Application>Microsoft Macintosh PowerPoint</Application>
  <PresentationFormat>Widescreen</PresentationFormat>
  <Paragraphs>166</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Open Sans</vt:lpstr>
      <vt:lpstr>Calibri</vt:lpstr>
      <vt:lpstr>Lato</vt:lpstr>
      <vt:lpstr>Arial</vt:lpstr>
      <vt:lpstr>Office Theme</vt:lpstr>
      <vt:lpstr>What Types of Methods Are Used to Study Sustainability Problems?  Exploring Disciplinary and Interdisciplinary Methods  </vt:lpstr>
      <vt:lpstr>Many Problems, Many Disciplines</vt:lpstr>
      <vt:lpstr>Dimensions of Scholarship </vt:lpstr>
      <vt:lpstr>Example: Cultural Anthropologist</vt:lpstr>
      <vt:lpstr>Quantitative Research </vt:lpstr>
      <vt:lpstr>Qualitative Research </vt:lpstr>
      <vt:lpstr>Ethnography</vt:lpstr>
      <vt:lpstr>Content Analysis </vt:lpstr>
      <vt:lpstr>Critical Discourse Analysis (CDA)</vt:lpstr>
      <vt:lpstr>Sentiment  Analysis  Machine Learning Automated</vt:lpstr>
      <vt:lpstr>Comparative Case Study Analysis</vt:lpstr>
      <vt:lpstr>Mixed Methods Analysis </vt:lpstr>
      <vt:lpstr>Topic and Journal Assignments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Types of Methods Are Used to Study Sustainability Problems?  Exploring Disciplinary and Interdisciplinary Methods  </dc:title>
  <dc:creator>Margaret A. Palmer</dc:creator>
  <cp:lastModifiedBy>Alaina Gallagher</cp:lastModifiedBy>
  <cp:revision>1</cp:revision>
  <dcterms:created xsi:type="dcterms:W3CDTF">2023-08-01T16:45:42Z</dcterms:created>
  <dcterms:modified xsi:type="dcterms:W3CDTF">2023-08-09T19:14:51Z</dcterms:modified>
</cp:coreProperties>
</file>