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8" roundtripDataSignature="AMtx7mhex7byJNINq2I9VzxVgsgvL0dYp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102" d="100"/>
          <a:sy n="102" d="100"/>
        </p:scale>
        <p:origin x="192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customschemas.google.com/relationships/presentationmetadata" Target="metadata"/><Relationship Id="rId3" Type="http://schemas.openxmlformats.org/officeDocument/2006/relationships/slide" Target="slides/slide2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11" Type="http://schemas.openxmlformats.org/officeDocument/2006/relationships/theme" Target="theme/theme1.xml"/><Relationship Id="rId5" Type="http://schemas.openxmlformats.org/officeDocument/2006/relationships/notesMaster" Target="notesMasters/notesMaster1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3.pn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10" Type="http://schemas.openxmlformats.org/officeDocument/2006/relationships/image" Target="../media/image11.jpg"/><Relationship Id="rId4" Type="http://schemas.openxmlformats.org/officeDocument/2006/relationships/image" Target="../media/image5.jpg"/><Relationship Id="rId9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305" y="350991"/>
            <a:ext cx="121916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 txBox="1">
            <a:spLocks noGrp="1"/>
          </p:cNvSpPr>
          <p:nvPr>
            <p:ph type="ctrTitle"/>
          </p:nvPr>
        </p:nvSpPr>
        <p:spPr>
          <a:xfrm>
            <a:off x="2017367" y="1832856"/>
            <a:ext cx="10640754" cy="775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</a:pPr>
            <a:r>
              <a:rPr lang="en-US" sz="3800" b="1" dirty="0"/>
              <a:t>Practicing Reflexivity and </a:t>
            </a:r>
            <a:br>
              <a:rPr lang="en-US" sz="3800" b="1" dirty="0"/>
            </a:br>
            <a:r>
              <a:rPr lang="en-US" sz="3800" b="1" dirty="0"/>
              <a:t>Appreciating Diverse Perspectives</a:t>
            </a:r>
            <a:endParaRPr sz="3800" dirty="0"/>
          </a:p>
        </p:txBody>
      </p:sp>
      <p:grpSp>
        <p:nvGrpSpPr>
          <p:cNvPr id="91" name="Google Shape;91;p1"/>
          <p:cNvGrpSpPr/>
          <p:nvPr/>
        </p:nvGrpSpPr>
        <p:grpSpPr>
          <a:xfrm flipH="1">
            <a:off x="9676747" y="0"/>
            <a:ext cx="2514948" cy="2174333"/>
            <a:chOff x="-305" y="-4155"/>
            <a:chExt cx="2514948" cy="2174333"/>
          </a:xfrm>
        </p:grpSpPr>
        <p:sp>
          <p:nvSpPr>
            <p:cNvPr id="92" name="Google Shape;92;p1"/>
            <p:cNvSpPr/>
            <p:nvPr/>
          </p:nvSpPr>
          <p:spPr>
            <a:xfrm>
              <a:off x="-305" y="0"/>
              <a:ext cx="2514948" cy="2170178"/>
            </a:xfrm>
            <a:custGeom>
              <a:avLst/>
              <a:gdLst/>
              <a:ahLst/>
              <a:cxnLst/>
              <a:rect l="l" t="t" r="r" b="b"/>
              <a:pathLst>
                <a:path w="2514948" h="2170178" extrusionOk="0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1"/>
            <p:cNvSpPr/>
            <p:nvPr/>
          </p:nvSpPr>
          <p:spPr>
            <a:xfrm>
              <a:off x="-305" y="-4155"/>
              <a:ext cx="2493062" cy="1947896"/>
            </a:xfrm>
            <a:custGeom>
              <a:avLst/>
              <a:gdLst/>
              <a:ahLst/>
              <a:cxnLst/>
              <a:rect l="l" t="t" r="r" b="b"/>
              <a:pathLst>
                <a:path w="2493062" h="1947896" extrusionOk="0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1"/>
            <p:cNvSpPr/>
            <p:nvPr/>
          </p:nvSpPr>
          <p:spPr>
            <a:xfrm>
              <a:off x="-305" y="0"/>
              <a:ext cx="2501089" cy="1972702"/>
            </a:xfrm>
            <a:custGeom>
              <a:avLst/>
              <a:gdLst/>
              <a:ahLst/>
              <a:cxnLst/>
              <a:rect l="l" t="t" r="r" b="b"/>
              <a:pathLst>
                <a:path w="2501089" h="1972702" extrusionOk="0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1"/>
            <p:cNvSpPr/>
            <p:nvPr/>
          </p:nvSpPr>
          <p:spPr>
            <a:xfrm>
              <a:off x="305" y="1"/>
              <a:ext cx="2491105" cy="1943661"/>
            </a:xfrm>
            <a:custGeom>
              <a:avLst/>
              <a:gdLst/>
              <a:ahLst/>
              <a:cxnLst/>
              <a:rect l="l" t="t" r="r" b="b"/>
              <a:pathLst>
                <a:path w="2491105" h="1943661" extrusionOk="0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96" name="Google Shape;96;p1" descr="A picture containing text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2723" y="539346"/>
            <a:ext cx="3421356" cy="124879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7" name="Google Shape;97;p1"/>
          <p:cNvGrpSpPr/>
          <p:nvPr/>
        </p:nvGrpSpPr>
        <p:grpSpPr>
          <a:xfrm rot="10800000" flipH="1">
            <a:off x="-305" y="4322879"/>
            <a:ext cx="3378428" cy="2535121"/>
            <a:chOff x="-305" y="-1"/>
            <a:chExt cx="3832880" cy="2876136"/>
          </a:xfrm>
        </p:grpSpPr>
        <p:sp>
          <p:nvSpPr>
            <p:cNvPr id="98" name="Google Shape;98;p1"/>
            <p:cNvSpPr/>
            <p:nvPr/>
          </p:nvSpPr>
          <p:spPr>
            <a:xfrm>
              <a:off x="305" y="1"/>
              <a:ext cx="3815424" cy="2653659"/>
            </a:xfrm>
            <a:custGeom>
              <a:avLst/>
              <a:gdLst/>
              <a:ahLst/>
              <a:cxnLst/>
              <a:rect l="l" t="t" r="r" b="b"/>
              <a:pathLst>
                <a:path w="3815424" h="2653659" extrusionOk="0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1"/>
            <p:cNvSpPr/>
            <p:nvPr/>
          </p:nvSpPr>
          <p:spPr>
            <a:xfrm>
              <a:off x="305" y="-1"/>
              <a:ext cx="3815424" cy="2653660"/>
            </a:xfrm>
            <a:custGeom>
              <a:avLst/>
              <a:gdLst/>
              <a:ahLst/>
              <a:cxnLst/>
              <a:rect l="l" t="t" r="r" b="b"/>
              <a:pathLst>
                <a:path w="3815424" h="2653660" extrusionOk="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1"/>
            <p:cNvSpPr/>
            <p:nvPr/>
          </p:nvSpPr>
          <p:spPr>
            <a:xfrm>
              <a:off x="-305" y="1"/>
              <a:ext cx="3815986" cy="2675935"/>
            </a:xfrm>
            <a:custGeom>
              <a:avLst/>
              <a:gdLst/>
              <a:ahLst/>
              <a:cxnLst/>
              <a:rect l="l" t="t" r="r" b="b"/>
              <a:pathLst>
                <a:path w="3815986" h="2675935" extrusionOk="0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1"/>
            <p:cNvSpPr/>
            <p:nvPr/>
          </p:nvSpPr>
          <p:spPr>
            <a:xfrm>
              <a:off x="305" y="-1"/>
              <a:ext cx="3832270" cy="2876136"/>
            </a:xfrm>
            <a:custGeom>
              <a:avLst/>
              <a:gdLst/>
              <a:ahLst/>
              <a:cxnLst/>
              <a:rect l="l" t="t" r="r" b="b"/>
              <a:pathLst>
                <a:path w="3832270" h="2876136" extrusionOk="0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02" name="Google Shape;102;p1" descr="A painting of a person with white lines on his fac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45182" y="2608701"/>
            <a:ext cx="6072086" cy="3898308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"/>
          <p:cNvSpPr txBox="1"/>
          <p:nvPr/>
        </p:nvSpPr>
        <p:spPr>
          <a:xfrm>
            <a:off x="4115815" y="6528712"/>
            <a:ext cx="6330820" cy="281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Wikimedia Commons  “</a:t>
            </a:r>
            <a:r>
              <a:rPr lang="en-US" sz="1200" b="0" i="0" u="none" strike="noStrike" cap="none">
                <a:solidFill>
                  <a:srgbClr val="202122"/>
                </a:solidFill>
                <a:latin typeface="Calibri"/>
                <a:ea typeface="Calibri"/>
                <a:cs typeface="Calibri"/>
                <a:sym typeface="Calibri"/>
              </a:rPr>
              <a:t>Mural in Thoughtworks Melbourne Office”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"/>
          <p:cNvSpPr txBox="1">
            <a:spLocks noGrp="1"/>
          </p:cNvSpPr>
          <p:nvPr>
            <p:ph type="title"/>
          </p:nvPr>
        </p:nvSpPr>
        <p:spPr>
          <a:xfrm>
            <a:off x="3230557" y="337810"/>
            <a:ext cx="7169791" cy="1281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alibri"/>
              <a:buNone/>
            </a:pPr>
            <a:r>
              <a:rPr lang="en-US" sz="3400" dirty="0"/>
              <a:t>Categories for Self Identities Diagrams</a:t>
            </a:r>
            <a:endParaRPr dirty="0"/>
          </a:p>
        </p:txBody>
      </p:sp>
      <p:sp>
        <p:nvSpPr>
          <p:cNvPr id="109" name="Google Shape;109;p2"/>
          <p:cNvSpPr txBox="1">
            <a:spLocks noGrp="1"/>
          </p:cNvSpPr>
          <p:nvPr>
            <p:ph type="body" idx="1"/>
          </p:nvPr>
        </p:nvSpPr>
        <p:spPr>
          <a:xfrm>
            <a:off x="580863" y="1436244"/>
            <a:ext cx="5299388" cy="5429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US" sz="2000" dirty="0"/>
              <a:t>N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umber in family and birth order</a:t>
            </a:r>
            <a:endParaRPr dirty="0"/>
          </a:p>
          <a:p>
            <a:pPr marL="342900" marR="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US" sz="2000" dirty="0"/>
              <a:t>P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olitical leaning </a:t>
            </a:r>
            <a:endParaRPr dirty="0"/>
          </a:p>
          <a:p>
            <a:pPr marL="342900" marR="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Religion </a:t>
            </a:r>
            <a:endParaRPr dirty="0"/>
          </a:p>
          <a:p>
            <a:pPr marL="342900" marR="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Potential college major</a:t>
            </a:r>
            <a:endParaRPr dirty="0"/>
          </a:p>
          <a:p>
            <a:pPr marL="342900" marR="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US" sz="2000" dirty="0"/>
              <a:t>Any g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roup(s) belonged to  </a:t>
            </a:r>
            <a:endParaRPr dirty="0"/>
          </a:p>
          <a:p>
            <a:pPr marL="342900" marR="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Last book read that was not assigned </a:t>
            </a:r>
            <a:endParaRPr dirty="0"/>
          </a:p>
          <a:p>
            <a:pPr marL="342900" marR="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US" sz="2000" dirty="0"/>
              <a:t>T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ravel experience (e.g., international, local)</a:t>
            </a:r>
            <a:endParaRPr dirty="0"/>
          </a:p>
          <a:p>
            <a:pPr marL="342900" marR="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Where they grew up </a:t>
            </a:r>
            <a:endParaRPr dirty="0"/>
          </a:p>
          <a:p>
            <a:pPr marL="342900" marR="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Introvert/extrovert </a:t>
            </a:r>
            <a:endParaRPr dirty="0"/>
          </a:p>
          <a:p>
            <a:pPr marL="342900" marR="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US" sz="2000" dirty="0"/>
              <a:t>P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ast jobs</a:t>
            </a:r>
          </a:p>
          <a:p>
            <a:pPr marL="342900" marR="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US" sz="2000" dirty="0"/>
              <a:t>Talents </a:t>
            </a:r>
          </a:p>
          <a:p>
            <a:pPr marL="342900" marR="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US" sz="2000" dirty="0"/>
              <a:t>Race/ethnicity</a:t>
            </a:r>
          </a:p>
          <a:p>
            <a:pPr marL="342900" marR="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US" sz="2000" dirty="0"/>
              <a:t>Citizenship</a:t>
            </a:r>
          </a:p>
          <a:p>
            <a:pPr marL="342900" marR="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US" sz="2000" dirty="0"/>
              <a:t>Sexual orientation</a:t>
            </a:r>
          </a:p>
          <a:p>
            <a:pPr marL="342900" marR="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US" sz="2000" dirty="0"/>
              <a:t>Gender identity</a:t>
            </a:r>
            <a:endParaRPr sz="2000" dirty="0"/>
          </a:p>
        </p:txBody>
      </p:sp>
      <p:sp>
        <p:nvSpPr>
          <p:cNvPr id="110" name="Google Shape;110;p2"/>
          <p:cNvSpPr txBox="1"/>
          <p:nvPr/>
        </p:nvSpPr>
        <p:spPr>
          <a:xfrm>
            <a:off x="6096000" y="1436244"/>
            <a:ext cx="3849847" cy="3901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16.   Physical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or 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mental limitations</a:t>
            </a:r>
            <a:endParaRPr dirty="0"/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17.   Family social class</a:t>
            </a:r>
            <a:endParaRPr dirty="0"/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18.   Education level of parents</a:t>
            </a:r>
            <a:endParaRPr dirty="0"/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19.   Hobby</a:t>
            </a:r>
            <a:endParaRPr dirty="0"/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20.   Body image (+/-)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1" name="Google Shape;111;p2" descr="A diagram of a group of peopl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8334" t="1175" r="12116" b="3101"/>
          <a:stretch/>
        </p:blipFill>
        <p:spPr>
          <a:xfrm>
            <a:off x="5840456" y="3266428"/>
            <a:ext cx="5632106" cy="318257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6">
            <a:extLst>
              <a:ext uri="{FF2B5EF4-FFF2-40B4-BE49-F238E27FC236}">
                <a16:creationId xmlns:a16="http://schemas.microsoft.com/office/drawing/2014/main" id="{92D60E3C-BA36-A1EB-F336-13071FAB00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840456" y="3111330"/>
            <a:ext cx="5770681" cy="3492769"/>
          </a:xfrm>
          <a:custGeom>
            <a:avLst/>
            <a:gdLst>
              <a:gd name="connsiteX0" fmla="*/ 0 w 5770681"/>
              <a:gd name="connsiteY0" fmla="*/ 0 h 3492769"/>
              <a:gd name="connsiteX1" fmla="*/ 583480 w 5770681"/>
              <a:gd name="connsiteY1" fmla="*/ 0 h 3492769"/>
              <a:gd name="connsiteX2" fmla="*/ 1051546 w 5770681"/>
              <a:gd name="connsiteY2" fmla="*/ 0 h 3492769"/>
              <a:gd name="connsiteX3" fmla="*/ 1808147 w 5770681"/>
              <a:gd name="connsiteY3" fmla="*/ 0 h 3492769"/>
              <a:gd name="connsiteX4" fmla="*/ 2391627 w 5770681"/>
              <a:gd name="connsiteY4" fmla="*/ 0 h 3492769"/>
              <a:gd name="connsiteX5" fmla="*/ 2975107 w 5770681"/>
              <a:gd name="connsiteY5" fmla="*/ 0 h 3492769"/>
              <a:gd name="connsiteX6" fmla="*/ 3731707 w 5770681"/>
              <a:gd name="connsiteY6" fmla="*/ 0 h 3492769"/>
              <a:gd name="connsiteX7" fmla="*/ 4257480 w 5770681"/>
              <a:gd name="connsiteY7" fmla="*/ 0 h 3492769"/>
              <a:gd name="connsiteX8" fmla="*/ 5014081 w 5770681"/>
              <a:gd name="connsiteY8" fmla="*/ 0 h 3492769"/>
              <a:gd name="connsiteX9" fmla="*/ 5770681 w 5770681"/>
              <a:gd name="connsiteY9" fmla="*/ 0 h 3492769"/>
              <a:gd name="connsiteX10" fmla="*/ 5770681 w 5770681"/>
              <a:gd name="connsiteY10" fmla="*/ 698554 h 3492769"/>
              <a:gd name="connsiteX11" fmla="*/ 5770681 w 5770681"/>
              <a:gd name="connsiteY11" fmla="*/ 1397108 h 3492769"/>
              <a:gd name="connsiteX12" fmla="*/ 5770681 w 5770681"/>
              <a:gd name="connsiteY12" fmla="*/ 2130589 h 3492769"/>
              <a:gd name="connsiteX13" fmla="*/ 5770681 w 5770681"/>
              <a:gd name="connsiteY13" fmla="*/ 2724360 h 3492769"/>
              <a:gd name="connsiteX14" fmla="*/ 5770681 w 5770681"/>
              <a:gd name="connsiteY14" fmla="*/ 3492769 h 3492769"/>
              <a:gd name="connsiteX15" fmla="*/ 5129494 w 5770681"/>
              <a:gd name="connsiteY15" fmla="*/ 3492769 h 3492769"/>
              <a:gd name="connsiteX16" fmla="*/ 4488307 w 5770681"/>
              <a:gd name="connsiteY16" fmla="*/ 3492769 h 3492769"/>
              <a:gd name="connsiteX17" fmla="*/ 3731707 w 5770681"/>
              <a:gd name="connsiteY17" fmla="*/ 3492769 h 3492769"/>
              <a:gd name="connsiteX18" fmla="*/ 3090520 w 5770681"/>
              <a:gd name="connsiteY18" fmla="*/ 3492769 h 3492769"/>
              <a:gd name="connsiteX19" fmla="*/ 2622454 w 5770681"/>
              <a:gd name="connsiteY19" fmla="*/ 3492769 h 3492769"/>
              <a:gd name="connsiteX20" fmla="*/ 2096681 w 5770681"/>
              <a:gd name="connsiteY20" fmla="*/ 3492769 h 3492769"/>
              <a:gd name="connsiteX21" fmla="*/ 1340080 w 5770681"/>
              <a:gd name="connsiteY21" fmla="*/ 3492769 h 3492769"/>
              <a:gd name="connsiteX22" fmla="*/ 698894 w 5770681"/>
              <a:gd name="connsiteY22" fmla="*/ 3492769 h 3492769"/>
              <a:gd name="connsiteX23" fmla="*/ 0 w 5770681"/>
              <a:gd name="connsiteY23" fmla="*/ 3492769 h 3492769"/>
              <a:gd name="connsiteX24" fmla="*/ 0 w 5770681"/>
              <a:gd name="connsiteY24" fmla="*/ 2794215 h 3492769"/>
              <a:gd name="connsiteX25" fmla="*/ 0 w 5770681"/>
              <a:gd name="connsiteY25" fmla="*/ 2200444 h 3492769"/>
              <a:gd name="connsiteX26" fmla="*/ 0 w 5770681"/>
              <a:gd name="connsiteY26" fmla="*/ 1606674 h 3492769"/>
              <a:gd name="connsiteX27" fmla="*/ 0 w 5770681"/>
              <a:gd name="connsiteY27" fmla="*/ 873192 h 3492769"/>
              <a:gd name="connsiteX28" fmla="*/ 0 w 5770681"/>
              <a:gd name="connsiteY28" fmla="*/ 0 h 3492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770681" h="3492769" extrusionOk="0">
                <a:moveTo>
                  <a:pt x="0" y="0"/>
                </a:moveTo>
                <a:cubicBezTo>
                  <a:pt x="144581" y="9953"/>
                  <a:pt x="346727" y="-9355"/>
                  <a:pt x="583480" y="0"/>
                </a:cubicBezTo>
                <a:cubicBezTo>
                  <a:pt x="820233" y="9355"/>
                  <a:pt x="929341" y="7078"/>
                  <a:pt x="1051546" y="0"/>
                </a:cubicBezTo>
                <a:cubicBezTo>
                  <a:pt x="1173751" y="-7078"/>
                  <a:pt x="1610341" y="-21756"/>
                  <a:pt x="1808147" y="0"/>
                </a:cubicBezTo>
                <a:cubicBezTo>
                  <a:pt x="2005953" y="21756"/>
                  <a:pt x="2238843" y="-17045"/>
                  <a:pt x="2391627" y="0"/>
                </a:cubicBezTo>
                <a:cubicBezTo>
                  <a:pt x="2544411" y="17045"/>
                  <a:pt x="2848357" y="21659"/>
                  <a:pt x="2975107" y="0"/>
                </a:cubicBezTo>
                <a:cubicBezTo>
                  <a:pt x="3101857" y="-21659"/>
                  <a:pt x="3448629" y="4981"/>
                  <a:pt x="3731707" y="0"/>
                </a:cubicBezTo>
                <a:cubicBezTo>
                  <a:pt x="4014785" y="-4981"/>
                  <a:pt x="4077987" y="-12297"/>
                  <a:pt x="4257480" y="0"/>
                </a:cubicBezTo>
                <a:cubicBezTo>
                  <a:pt x="4436973" y="12297"/>
                  <a:pt x="4695856" y="15632"/>
                  <a:pt x="5014081" y="0"/>
                </a:cubicBezTo>
                <a:cubicBezTo>
                  <a:pt x="5332306" y="-15632"/>
                  <a:pt x="5583031" y="23923"/>
                  <a:pt x="5770681" y="0"/>
                </a:cubicBezTo>
                <a:cubicBezTo>
                  <a:pt x="5802973" y="174732"/>
                  <a:pt x="5741442" y="502219"/>
                  <a:pt x="5770681" y="698554"/>
                </a:cubicBezTo>
                <a:cubicBezTo>
                  <a:pt x="5799920" y="894889"/>
                  <a:pt x="5767891" y="1076805"/>
                  <a:pt x="5770681" y="1397108"/>
                </a:cubicBezTo>
                <a:cubicBezTo>
                  <a:pt x="5773471" y="1717411"/>
                  <a:pt x="5787612" y="1930528"/>
                  <a:pt x="5770681" y="2130589"/>
                </a:cubicBezTo>
                <a:cubicBezTo>
                  <a:pt x="5753750" y="2330650"/>
                  <a:pt x="5782776" y="2450980"/>
                  <a:pt x="5770681" y="2724360"/>
                </a:cubicBezTo>
                <a:cubicBezTo>
                  <a:pt x="5758586" y="2997740"/>
                  <a:pt x="5801301" y="3238574"/>
                  <a:pt x="5770681" y="3492769"/>
                </a:cubicBezTo>
                <a:cubicBezTo>
                  <a:pt x="5622622" y="3483190"/>
                  <a:pt x="5386648" y="3481352"/>
                  <a:pt x="5129494" y="3492769"/>
                </a:cubicBezTo>
                <a:cubicBezTo>
                  <a:pt x="4872340" y="3504186"/>
                  <a:pt x="4798844" y="3488694"/>
                  <a:pt x="4488307" y="3492769"/>
                </a:cubicBezTo>
                <a:cubicBezTo>
                  <a:pt x="4177770" y="3496844"/>
                  <a:pt x="3920455" y="3489839"/>
                  <a:pt x="3731707" y="3492769"/>
                </a:cubicBezTo>
                <a:cubicBezTo>
                  <a:pt x="3542959" y="3495699"/>
                  <a:pt x="3239795" y="3494245"/>
                  <a:pt x="3090520" y="3492769"/>
                </a:cubicBezTo>
                <a:cubicBezTo>
                  <a:pt x="2941245" y="3491293"/>
                  <a:pt x="2766722" y="3509460"/>
                  <a:pt x="2622454" y="3492769"/>
                </a:cubicBezTo>
                <a:cubicBezTo>
                  <a:pt x="2478186" y="3476078"/>
                  <a:pt x="2208936" y="3473170"/>
                  <a:pt x="2096681" y="3492769"/>
                </a:cubicBezTo>
                <a:cubicBezTo>
                  <a:pt x="1984426" y="3512368"/>
                  <a:pt x="1547708" y="3471868"/>
                  <a:pt x="1340080" y="3492769"/>
                </a:cubicBezTo>
                <a:cubicBezTo>
                  <a:pt x="1132452" y="3513670"/>
                  <a:pt x="885338" y="3473310"/>
                  <a:pt x="698894" y="3492769"/>
                </a:cubicBezTo>
                <a:cubicBezTo>
                  <a:pt x="512450" y="3512228"/>
                  <a:pt x="307488" y="3463769"/>
                  <a:pt x="0" y="3492769"/>
                </a:cubicBezTo>
                <a:cubicBezTo>
                  <a:pt x="-8529" y="3162965"/>
                  <a:pt x="28232" y="3085778"/>
                  <a:pt x="0" y="2794215"/>
                </a:cubicBezTo>
                <a:cubicBezTo>
                  <a:pt x="-28232" y="2502652"/>
                  <a:pt x="-25064" y="2353544"/>
                  <a:pt x="0" y="2200444"/>
                </a:cubicBezTo>
                <a:cubicBezTo>
                  <a:pt x="25064" y="2047344"/>
                  <a:pt x="-27737" y="1876772"/>
                  <a:pt x="0" y="1606674"/>
                </a:cubicBezTo>
                <a:cubicBezTo>
                  <a:pt x="27737" y="1336576"/>
                  <a:pt x="-7215" y="1175674"/>
                  <a:pt x="0" y="873192"/>
                </a:cubicBezTo>
                <a:cubicBezTo>
                  <a:pt x="7215" y="570710"/>
                  <a:pt x="856" y="363391"/>
                  <a:pt x="0" y="0"/>
                </a:cubicBezTo>
                <a:close/>
              </a:path>
            </a:pathLst>
          </a:custGeom>
          <a:noFill/>
          <a:ln w="47625" cap="rnd">
            <a:solidFill>
              <a:schemeClr val="accent6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"/>
          <p:cNvSpPr txBox="1">
            <a:spLocks noGrp="1"/>
          </p:cNvSpPr>
          <p:nvPr>
            <p:ph type="title"/>
          </p:nvPr>
        </p:nvSpPr>
        <p:spPr>
          <a:xfrm>
            <a:off x="2133600" y="365125"/>
            <a:ext cx="9220200" cy="1281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Complete the following sentences</a:t>
            </a:r>
            <a:endParaRPr dirty="0"/>
          </a:p>
        </p:txBody>
      </p:sp>
      <p:sp>
        <p:nvSpPr>
          <p:cNvPr id="117" name="Google Shape;117;p3"/>
          <p:cNvSpPr txBox="1">
            <a:spLocks noGrp="1"/>
          </p:cNvSpPr>
          <p:nvPr>
            <p:ph type="body" idx="1"/>
          </p:nvPr>
        </p:nvSpPr>
        <p:spPr>
          <a:xfrm>
            <a:off x="1064703" y="1646238"/>
            <a:ext cx="10515600" cy="1957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marR="0" lvl="0" indent="-2286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 b="1">
                <a:latin typeface="Calibri"/>
                <a:ea typeface="Calibri"/>
                <a:cs typeface="Calibri"/>
                <a:sym typeface="Calibri"/>
              </a:rPr>
              <a:t>Reducing </a:t>
            </a:r>
            <a:r>
              <a:rPr lang="en-US" sz="2200" u="sng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[list one environmental problem]</a:t>
            </a: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1">
                <a:latin typeface="Calibri"/>
                <a:ea typeface="Calibri"/>
                <a:cs typeface="Calibri"/>
                <a:sym typeface="Calibri"/>
              </a:rPr>
              <a:t>requires </a:t>
            </a:r>
            <a:r>
              <a:rPr lang="en-US" sz="2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[list at least two actions]</a:t>
            </a:r>
            <a:r>
              <a:rPr lang="en-US" sz="2200" b="1">
                <a:latin typeface="Calibri"/>
                <a:ea typeface="Calibri"/>
                <a:cs typeface="Calibri"/>
                <a:sym typeface="Calibri"/>
              </a:rPr>
              <a:t>. </a:t>
            </a:r>
            <a:endParaRPr/>
          </a:p>
          <a:p>
            <a:pPr marL="457200" marR="0" lvl="0" indent="-88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286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 b="1">
                <a:latin typeface="Calibri"/>
                <a:ea typeface="Calibri"/>
                <a:cs typeface="Calibri"/>
                <a:sym typeface="Calibri"/>
              </a:rPr>
              <a:t>The biggest social issue associated with this problem is </a:t>
            </a:r>
            <a:r>
              <a:rPr lang="en-US" sz="2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[list one social issue]</a:t>
            </a: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en-US" sz="2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457200" marR="0" lvl="0" indent="-88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sz="22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286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 b="1">
                <a:latin typeface="Calibri"/>
                <a:ea typeface="Calibri"/>
                <a:cs typeface="Calibri"/>
                <a:sym typeface="Calibri"/>
              </a:rPr>
              <a:t>This social problem is largely due to </a:t>
            </a:r>
            <a:r>
              <a:rPr lang="en-US" sz="2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[list two responses]</a:t>
            </a:r>
            <a:r>
              <a:rPr lang="en-US" sz="2200" b="1">
                <a:latin typeface="Calibri"/>
                <a:ea typeface="Calibri"/>
                <a:cs typeface="Calibri"/>
                <a:sym typeface="Calibri"/>
              </a:rPr>
              <a:t>. 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889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sz="2200"/>
          </a:p>
        </p:txBody>
      </p:sp>
      <p:sp>
        <p:nvSpPr>
          <p:cNvPr id="118" name="Google Shape;118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pic>
        <p:nvPicPr>
          <p:cNvPr id="119" name="Google Shape;119;p3" descr="A house flooded with water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73615" y="5250930"/>
            <a:ext cx="2192951" cy="1509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3" descr="A field of corn growing in dry soil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84472" y="3651928"/>
            <a:ext cx="2264570" cy="1509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3" descr="A fire on the water with Deepwater Horizon in the background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10696" y="3654677"/>
            <a:ext cx="2264569" cy="1512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3" descr="A child walking on a dirt road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963715" y="5256426"/>
            <a:ext cx="2264569" cy="1504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3" descr="A child picking up garbage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025433" y="5256426"/>
            <a:ext cx="2292184" cy="1528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3" descr="A firefighter standing next to a fire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98755" y="3654675"/>
            <a:ext cx="2264570" cy="1504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3" descr="A picture containing sky, outdoor, light, night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536919" y="3672152"/>
            <a:ext cx="2256326" cy="15042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148</Words>
  <Application>Microsoft Macintosh PowerPoint</Application>
  <PresentationFormat>Widescreen</PresentationFormat>
  <Paragraphs>30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Practicing Reflexivity and  Appreciating Diverse Perspectives</vt:lpstr>
      <vt:lpstr>Categories for Self Identities Diagrams</vt:lpstr>
      <vt:lpstr>Complete the following sentences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Practicing Reflexivity and  Appreciating Diverse Perspectives</dc:title>
  <dc:creator>Margaret A. Palmer</dc:creator>
  <cp:lastModifiedBy>Alaina Gallagher</cp:lastModifiedBy>
  <cp:revision>1</cp:revision>
  <dcterms:created xsi:type="dcterms:W3CDTF">2023-07-04T20:45:35Z</dcterms:created>
  <dcterms:modified xsi:type="dcterms:W3CDTF">2023-07-27T16:46:02Z</dcterms:modified>
</cp:coreProperties>
</file>