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WEwOsVJWk4vDthxtnjCXv3mX8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58"/>
  </p:normalViewPr>
  <p:slideViewPr>
    <p:cSldViewPr snapToGrid="0">
      <p:cViewPr varScale="1">
        <p:scale>
          <a:sx n="102" d="100"/>
          <a:sy n="102" d="100"/>
        </p:scale>
        <p:origin x="19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Ask learners about their sense of who is most affected by environmental injustice and inequality. In your country, who are the most vulnerable and underrepresented groups in governance, policy, and social influence? How do identity and intersectionality relate to marginal living environments?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a:t>Notes for Instructor: </a:t>
            </a:r>
            <a:r>
              <a:rPr lang="en-US" sz="1400" i="0"/>
              <a:t>Learners may be interested to reflect on how scenarios can be highly quantitative (i.e. computer modeling) and qualitative (i.e. visionary and idealistic story-telling) and have both objective and subjective elements. How have planners used climate models and variable scenarios as starting points to energize more creative narrative-building processes? The game “Survive the Century” is a good example of blending data with stories to envision and plan for a better future. SESYNC offers a 2-lesson sequence that uses this game to develop futures scenarios. </a:t>
            </a:r>
            <a:endParaRPr sz="1400" i="0"/>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Many hard science learners will find this the most familiar and comfortable method of developing futures planning. It presumes objectivity because it is based on data, and allows for multiple simulations of futures by running the model with manipulated variables. Ask learners to reflect on the shortcomings of this method in relation to stakeholder engagement. </a:t>
            </a:r>
            <a:endParaRPr sz="1400" dirty="0"/>
          </a:p>
        </p:txBody>
      </p:sp>
      <p:sp>
        <p:nvSpPr>
          <p:cNvPr id="119" name="Google Shape;11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 a middle ground between predictive and normative futures planning, explorative approaches have the virtue of challenging the status quo and encouraging self-reflection in users. However, when disenfranchised groups are suspicious of powerholders, it can be difficult to engage them in good faith with scenarios planning, especially if the outcomes are not binding, tracked for progress, or verified by further analysis.  </a:t>
            </a:r>
            <a:endParaRPr sz="1400" dirty="0"/>
          </a:p>
        </p:txBody>
      </p:sp>
      <p:sp>
        <p:nvSpPr>
          <p:cNvPr id="131" name="Google Shape;13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Ask learners what is the procedural advantage of starting with a future ideal, and working back to the present to achieve it? What opportunities to plan the specific timeline and critical initiatives of a future path emerge from this technique? </a:t>
            </a:r>
            <a:endParaRPr sz="1400" dirty="0"/>
          </a:p>
        </p:txBody>
      </p:sp>
      <p:sp>
        <p:nvSpPr>
          <p:cNvPr id="143" name="Google Shape;1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This use of critical tools to evaluate the environmental impacts that result from a cultural value (private profit from extraction) is obvious in the Global South, which suffers from less development and higher poverty that the global north. Imperial conquest extracted natural resources from colonized lands and disenfranchised native and Indigenous groups. Learners may reflect on how cultural values have environmental impacts both within the global north and across the north/south divide. How do learners see these histories and values in play in the environmental condition of their own region or locality?  </a:t>
            </a:r>
            <a:endParaRPr sz="1400" dirty="0"/>
          </a:p>
        </p:txBody>
      </p:sp>
      <p:sp>
        <p:nvSpPr>
          <p:cNvPr id="156" name="Google Shape;15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5751/ES-12617-260403" TargetMode="External"/><Relationship Id="rId5" Type="http://schemas.openxmlformats.org/officeDocument/2006/relationships/hyperlink" Target="https://creativecommons.org/licenses/by-sa/4.0/deed.en"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deed.en"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3.0/deed.en"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5724396" y="2444239"/>
            <a:ext cx="6363220" cy="336323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11111"/>
              <a:buNone/>
            </a:pPr>
            <a:br>
              <a:rPr lang="en-US" sz="3200"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Participatory Futures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Planning: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Reducing Inequality</a:t>
            </a:r>
            <a:r>
              <a:rPr lang="en-US" b="1" dirty="0">
                <a:solidFill>
                  <a:srgbClr val="76923C"/>
                </a:solidFill>
                <a:latin typeface="Calibri" panose="020F0502020204030204" pitchFamily="34" charset="0"/>
                <a:ea typeface="Arial"/>
                <a:cs typeface="Calibri" panose="020F0502020204030204" pitchFamily="34" charset="0"/>
                <a:sym typeface="Arial"/>
              </a:rPr>
              <a:t> </a:t>
            </a:r>
            <a:br>
              <a:rPr lang="en-US" sz="3200" b="1" dirty="0">
                <a:solidFill>
                  <a:srgbClr val="000000"/>
                </a:solidFill>
                <a:latin typeface="Arial"/>
                <a:ea typeface="Arial"/>
                <a:cs typeface="Arial"/>
                <a:sym typeface="Arial"/>
              </a:rPr>
            </a:br>
            <a:endParaRPr sz="3200" dirty="0"/>
          </a:p>
        </p:txBody>
      </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pic>
        <p:nvPicPr>
          <p:cNvPr id="102" name="Google Shape;102;p1"/>
          <p:cNvPicPr preferRelativeResize="0"/>
          <p:nvPr/>
        </p:nvPicPr>
        <p:blipFill rotWithShape="1">
          <a:blip r:embed="rId4">
            <a:alphaModFix/>
          </a:blip>
          <a:srcRect r="18569"/>
          <a:stretch/>
        </p:blipFill>
        <p:spPr>
          <a:xfrm>
            <a:off x="402724" y="2121490"/>
            <a:ext cx="5321672" cy="4361688"/>
          </a:xfrm>
          <a:prstGeom prst="rect">
            <a:avLst/>
          </a:prstGeom>
          <a:noFill/>
          <a:ln w="22225" cap="flat" cmpd="sng">
            <a:solidFill>
              <a:srgbClr val="8DA9DB"/>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3275524" y="632533"/>
            <a:ext cx="7414248" cy="5288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1000"/>
              </a:spcBef>
              <a:spcAft>
                <a:spcPts val="1000"/>
              </a:spcAft>
              <a:buClr>
                <a:srgbClr val="000000"/>
              </a:buClr>
              <a:buSzPts val="3600"/>
              <a:buNone/>
            </a:pPr>
            <a:r>
              <a:rPr lang="en-US" sz="3100" b="1" dirty="0">
                <a:solidFill>
                  <a:srgbClr val="000000"/>
                </a:solidFill>
                <a:latin typeface="Arial"/>
                <a:ea typeface="Arial"/>
                <a:cs typeface="Arial"/>
                <a:sym typeface="Arial"/>
              </a:rPr>
              <a:t>What Is Participatory Futures Planning?</a:t>
            </a:r>
            <a:br>
              <a:rPr lang="en-US" sz="2900" b="1" dirty="0">
                <a:solidFill>
                  <a:srgbClr val="000000"/>
                </a:solidFill>
                <a:latin typeface="Arial"/>
                <a:ea typeface="Arial"/>
                <a:cs typeface="Arial"/>
                <a:sym typeface="Arial"/>
              </a:rPr>
            </a:br>
            <a:r>
              <a:rPr lang="en-US" sz="2000" b="1" dirty="0">
                <a:solidFill>
                  <a:srgbClr val="000000"/>
                </a:solidFill>
                <a:latin typeface="Arial"/>
                <a:ea typeface="Arial"/>
                <a:cs typeface="Arial"/>
                <a:sym typeface="Arial"/>
              </a:rPr>
              <a:t>Johansson 2021</a:t>
            </a:r>
            <a:endParaRPr sz="2900" dirty="0"/>
          </a:p>
        </p:txBody>
      </p:sp>
      <p:sp>
        <p:nvSpPr>
          <p:cNvPr id="109" name="Google Shape;10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0" name="Google Shape;110;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txBox="1"/>
          <p:nvPr/>
        </p:nvSpPr>
        <p:spPr>
          <a:xfrm>
            <a:off x="664029" y="3613666"/>
            <a:ext cx="10137828" cy="31392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Predicting socio-environmental conditions involves </a:t>
            </a:r>
            <a:r>
              <a:rPr lang="en-US" sz="2200" b="1" i="0" u="none" strike="noStrike" cap="none" dirty="0">
                <a:solidFill>
                  <a:srgbClr val="000000"/>
                </a:solidFill>
                <a:latin typeface="Arial"/>
                <a:ea typeface="Arial"/>
                <a:cs typeface="Arial"/>
                <a:sym typeface="Arial"/>
              </a:rPr>
              <a:t>scenarios</a:t>
            </a:r>
            <a:r>
              <a:rPr lang="en-US" sz="2200" b="0" i="0" u="none" strike="noStrike" cap="none" dirty="0">
                <a:solidFill>
                  <a:srgbClr val="000000"/>
                </a:solidFill>
                <a:latin typeface="Arial"/>
                <a:ea typeface="Arial"/>
                <a:cs typeface="Arial"/>
                <a:sym typeface="Arial"/>
              </a:rPr>
              <a:t> that outline pathways to the future—it is </a:t>
            </a:r>
            <a:r>
              <a:rPr lang="en-US" sz="2200" b="1" i="0" u="none" strike="noStrike" cap="none" dirty="0">
                <a:solidFill>
                  <a:srgbClr val="000000"/>
                </a:solidFill>
                <a:latin typeface="Arial"/>
                <a:ea typeface="Arial"/>
                <a:cs typeface="Arial"/>
                <a:sym typeface="Arial"/>
              </a:rPr>
              <a:t>exploratory narrative building</a:t>
            </a:r>
            <a:r>
              <a:rPr lang="en-US" sz="2200" b="0" i="0" u="none" strike="noStrike" cap="none" dirty="0">
                <a:solidFill>
                  <a:srgbClr val="000000"/>
                </a:solidFill>
                <a:latin typeface="Arial"/>
                <a:ea typeface="Arial"/>
                <a:cs typeface="Arial"/>
                <a:sym typeface="Arial"/>
              </a:rPr>
              <a:t>.</a:t>
            </a:r>
            <a:br>
              <a:rPr lang="en-US" sz="2200" b="0" i="0" u="none" strike="noStrike" cap="none" dirty="0">
                <a:solidFill>
                  <a:srgbClr val="000000"/>
                </a:solidFill>
                <a:latin typeface="Arial"/>
                <a:ea typeface="Arial"/>
                <a:cs typeface="Arial"/>
                <a:sym typeface="Arial"/>
              </a:rPr>
            </a:br>
            <a:r>
              <a:rPr lang="en-US" sz="2200" b="0" i="0" u="none" strike="noStrike" cap="none" dirty="0">
                <a:solidFill>
                  <a:srgbClr val="000000"/>
                </a:solidFill>
                <a:latin typeface="Arial"/>
                <a:ea typeface="Arial"/>
                <a:cs typeface="Arial"/>
                <a:sym typeface="Arial"/>
              </a:rPr>
              <a:t> </a:t>
            </a:r>
            <a:endParaRPr sz="2200" dirty="0"/>
          </a:p>
          <a:p>
            <a:pPr marL="342900" marR="0" lvl="0" indent="-342900" algn="l" rtl="0">
              <a:lnSpc>
                <a:spcPct val="100000"/>
              </a:lnSpc>
              <a:spcBef>
                <a:spcPts val="0"/>
              </a:spcBef>
              <a:spcAft>
                <a:spcPts val="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Scenarios depend on </a:t>
            </a:r>
            <a:r>
              <a:rPr lang="en-US" sz="2200" b="1" i="0" u="none" strike="noStrike" cap="none" dirty="0">
                <a:solidFill>
                  <a:srgbClr val="000000"/>
                </a:solidFill>
                <a:latin typeface="Arial"/>
                <a:ea typeface="Arial"/>
                <a:cs typeface="Arial"/>
                <a:sym typeface="Arial"/>
              </a:rPr>
              <a:t>societal choices </a:t>
            </a:r>
            <a:r>
              <a:rPr lang="en-US" sz="2200" b="0" i="0" u="none" strike="noStrike" cap="none" dirty="0">
                <a:solidFill>
                  <a:srgbClr val="000000"/>
                </a:solidFill>
                <a:latin typeface="Arial"/>
                <a:ea typeface="Arial"/>
                <a:cs typeface="Arial"/>
                <a:sym typeface="Arial"/>
              </a:rPr>
              <a:t>and </a:t>
            </a:r>
            <a:r>
              <a:rPr lang="en-US" sz="2200" b="1" i="0" u="none" strike="noStrike" cap="none" dirty="0">
                <a:solidFill>
                  <a:srgbClr val="000000"/>
                </a:solidFill>
                <a:latin typeface="Arial"/>
                <a:ea typeface="Arial"/>
                <a:cs typeface="Arial"/>
                <a:sym typeface="Arial"/>
              </a:rPr>
              <a:t>public will</a:t>
            </a:r>
            <a:r>
              <a:rPr lang="en-US" sz="2200" b="0" i="0" u="none" strike="noStrike" cap="none" dirty="0">
                <a:solidFill>
                  <a:srgbClr val="000000"/>
                </a:solidFill>
                <a:latin typeface="Arial"/>
                <a:ea typeface="Arial"/>
                <a:cs typeface="Arial"/>
                <a:sym typeface="Arial"/>
              </a:rPr>
              <a:t>, so futures planning includes </a:t>
            </a:r>
            <a:r>
              <a:rPr lang="en-US" sz="2200" b="1" i="0" u="none" strike="noStrike" cap="none" dirty="0">
                <a:solidFill>
                  <a:srgbClr val="000000"/>
                </a:solidFill>
                <a:latin typeface="Arial"/>
                <a:ea typeface="Arial"/>
                <a:cs typeface="Arial"/>
                <a:sym typeface="Arial"/>
              </a:rPr>
              <a:t>voices from many stakeholders</a:t>
            </a:r>
            <a:r>
              <a:rPr lang="en-US" sz="2200" b="0" i="0" u="none" strike="noStrike" cap="none" dirty="0">
                <a:solidFill>
                  <a:srgbClr val="000000"/>
                </a:solidFill>
                <a:latin typeface="Arial"/>
                <a:ea typeface="Arial"/>
                <a:cs typeface="Arial"/>
                <a:sym typeface="Arial"/>
              </a:rPr>
              <a:t>, not just powerful actors.</a:t>
            </a:r>
            <a:br>
              <a:rPr lang="en-US" sz="2200" b="0" i="0" u="none" strike="noStrike" cap="none" dirty="0">
                <a:solidFill>
                  <a:srgbClr val="000000"/>
                </a:solidFill>
                <a:latin typeface="Arial"/>
                <a:ea typeface="Arial"/>
                <a:cs typeface="Arial"/>
                <a:sym typeface="Arial"/>
              </a:rPr>
            </a:br>
            <a:r>
              <a:rPr lang="en-US" sz="2200" b="0" i="0" u="none" strike="noStrike" cap="none" dirty="0">
                <a:solidFill>
                  <a:srgbClr val="000000"/>
                </a:solidFill>
                <a:latin typeface="Arial"/>
                <a:ea typeface="Arial"/>
                <a:cs typeface="Arial"/>
                <a:sym typeface="Arial"/>
              </a:rPr>
              <a:t> </a:t>
            </a:r>
            <a:endParaRPr sz="2200" dirty="0"/>
          </a:p>
          <a:p>
            <a:pPr marL="342900" marR="0" lvl="0" indent="-342900" algn="l" rtl="0">
              <a:lnSpc>
                <a:spcPct val="100000"/>
              </a:lnSpc>
              <a:spcBef>
                <a:spcPts val="0"/>
              </a:spcBef>
              <a:spcAft>
                <a:spcPts val="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Participatory futures planning facilitates </a:t>
            </a:r>
            <a:r>
              <a:rPr lang="en-US" sz="2200" b="1" i="0" u="none" strike="noStrike" cap="none" dirty="0">
                <a:solidFill>
                  <a:srgbClr val="000000"/>
                </a:solidFill>
                <a:latin typeface="Arial"/>
                <a:ea typeface="Arial"/>
                <a:cs typeface="Arial"/>
                <a:sym typeface="Arial"/>
              </a:rPr>
              <a:t>knowledge co-production</a:t>
            </a:r>
            <a:r>
              <a:rPr lang="en-US" sz="2200" b="0" i="0" u="none" strike="noStrike" cap="none" dirty="0">
                <a:solidFill>
                  <a:srgbClr val="000000"/>
                </a:solidFill>
                <a:latin typeface="Arial"/>
                <a:ea typeface="Arial"/>
                <a:cs typeface="Arial"/>
                <a:sym typeface="Arial"/>
              </a:rPr>
              <a:t> among stakeholders and usually aims for </a:t>
            </a:r>
            <a:r>
              <a:rPr lang="en-US" sz="2200" b="1" i="0" u="none" strike="noStrike" cap="none" dirty="0">
                <a:solidFill>
                  <a:srgbClr val="000000"/>
                </a:solidFill>
                <a:latin typeface="Arial"/>
                <a:ea typeface="Arial"/>
                <a:cs typeface="Arial"/>
                <a:sym typeface="Arial"/>
              </a:rPr>
              <a:t>consensus</a:t>
            </a:r>
            <a:r>
              <a:rPr lang="en-US" sz="2200" b="0" i="0" u="none" strike="noStrike" cap="none" dirty="0">
                <a:solidFill>
                  <a:srgbClr val="000000"/>
                </a:solidFill>
                <a:latin typeface="Arial"/>
                <a:ea typeface="Arial"/>
                <a:cs typeface="Arial"/>
                <a:sym typeface="Arial"/>
              </a:rPr>
              <a:t> and </a:t>
            </a:r>
            <a:r>
              <a:rPr lang="en-US" sz="2200" b="1" i="0" u="none" strike="noStrike" cap="none" dirty="0">
                <a:solidFill>
                  <a:srgbClr val="000000"/>
                </a:solidFill>
                <a:latin typeface="Arial"/>
                <a:ea typeface="Arial"/>
                <a:cs typeface="Arial"/>
                <a:sym typeface="Arial"/>
              </a:rPr>
              <a:t>compromise</a:t>
            </a:r>
            <a:r>
              <a:rPr lang="en-US" sz="2200" b="0" i="0" u="none" strike="noStrike" cap="none" dirty="0">
                <a:solidFill>
                  <a:srgbClr val="000000"/>
                </a:solidFill>
                <a:latin typeface="Arial"/>
                <a:ea typeface="Arial"/>
                <a:cs typeface="Arial"/>
                <a:sym typeface="Arial"/>
              </a:rPr>
              <a:t> about which futures we wish to achieve. </a:t>
            </a:r>
            <a:endParaRPr sz="2200" dirty="0"/>
          </a:p>
        </p:txBody>
      </p:sp>
      <p:pic>
        <p:nvPicPr>
          <p:cNvPr id="113" name="Google Shape;113;p2"/>
          <p:cNvPicPr preferRelativeResize="0"/>
          <p:nvPr/>
        </p:nvPicPr>
        <p:blipFill rotWithShape="1">
          <a:blip r:embed="rId4">
            <a:alphaModFix/>
          </a:blip>
          <a:srcRect/>
          <a:stretch/>
        </p:blipFill>
        <p:spPr>
          <a:xfrm>
            <a:off x="2224803" y="1357885"/>
            <a:ext cx="8132358" cy="1794836"/>
          </a:xfrm>
          <a:prstGeom prst="rect">
            <a:avLst/>
          </a:prstGeom>
          <a:noFill/>
          <a:ln>
            <a:noFill/>
          </a:ln>
        </p:spPr>
      </p:pic>
      <p:sp>
        <p:nvSpPr>
          <p:cNvPr id="114" name="Google Shape;114;p2"/>
          <p:cNvSpPr txBox="1"/>
          <p:nvPr/>
        </p:nvSpPr>
        <p:spPr>
          <a:xfrm>
            <a:off x="4249911" y="3272058"/>
            <a:ext cx="392974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0" u="none" strike="noStrike" cap="none" dirty="0">
                <a:solidFill>
                  <a:srgbClr val="000000"/>
                </a:solidFill>
                <a:latin typeface="Arial"/>
                <a:ea typeface="Arial"/>
                <a:cs typeface="Arial"/>
                <a:sym typeface="Arial"/>
              </a:rPr>
              <a:t>Image by Afraoui0 via Wikimedia, </a:t>
            </a:r>
            <a:r>
              <a:rPr lang="en-US" sz="11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r>
              <a:rPr lang="en-US" sz="1100" b="0" i="0" u="none" strike="noStrike" cap="none" dirty="0">
                <a:solidFill>
                  <a:srgbClr val="000000"/>
                </a:solidFill>
                <a:latin typeface="Arial"/>
                <a:ea typeface="Arial"/>
                <a:cs typeface="Arial"/>
                <a:sym typeface="Arial"/>
              </a:rPr>
              <a:t>. </a:t>
            </a:r>
            <a:endParaRPr sz="1100" dirty="0"/>
          </a:p>
        </p:txBody>
      </p:sp>
      <p:sp>
        <p:nvSpPr>
          <p:cNvPr id="115" name="Google Shape;115;p2"/>
          <p:cNvSpPr txBox="1"/>
          <p:nvPr/>
        </p:nvSpPr>
        <p:spPr>
          <a:xfrm>
            <a:off x="6982648" y="6486964"/>
            <a:ext cx="351649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hlinkClick r:id="rId6"/>
              </a:rPr>
              <a:t>https://doi.org/10.5751/ES-12617-260403</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3315729" y="680266"/>
            <a:ext cx="7014814" cy="806300"/>
          </a:xfrm>
          <a:prstGeom prst="rect">
            <a:avLst/>
          </a:prstGeom>
          <a:noFill/>
          <a:ln>
            <a:noFill/>
          </a:ln>
        </p:spPr>
        <p:txBody>
          <a:bodyPr spcFirstLastPara="1" wrap="square" lIns="91425" tIns="45700" rIns="91425" bIns="45700" anchor="ctr" anchorCtr="0">
            <a:noAutofit/>
          </a:bodyPr>
          <a:lstStyle/>
          <a:p>
            <a:pPr algn="ctr">
              <a:lnSpc>
                <a:spcPct val="100000"/>
              </a:lnSpc>
              <a:spcBef>
                <a:spcPts val="1000"/>
              </a:spcBef>
              <a:spcAft>
                <a:spcPts val="1000"/>
              </a:spcAft>
              <a:buClr>
                <a:srgbClr val="000000"/>
              </a:buClr>
              <a:buSzPts val="3600"/>
            </a:pPr>
            <a:r>
              <a:rPr lang="en-US" sz="2800" b="1" dirty="0">
                <a:solidFill>
                  <a:srgbClr val="000000"/>
                </a:solidFill>
                <a:latin typeface="Arial"/>
                <a:ea typeface="Arial"/>
                <a:cs typeface="Arial"/>
                <a:sym typeface="Arial"/>
              </a:rPr>
              <a:t>Types of Participatory Futures Planning</a:t>
            </a:r>
            <a:br>
              <a:rPr lang="en-US" sz="2800" b="1" dirty="0">
                <a:solidFill>
                  <a:srgbClr val="000000"/>
                </a:solidFill>
                <a:latin typeface="Arial"/>
                <a:ea typeface="Arial"/>
                <a:cs typeface="Arial"/>
                <a:sym typeface="Arial"/>
              </a:rPr>
            </a:br>
            <a:r>
              <a:rPr lang="en-US" sz="1800" b="1" i="0" u="none" strike="noStrike" cap="none" dirty="0">
                <a:solidFill>
                  <a:srgbClr val="000000"/>
                </a:solidFill>
                <a:latin typeface="Arial"/>
                <a:ea typeface="Arial"/>
                <a:cs typeface="Arial"/>
                <a:sym typeface="Arial"/>
              </a:rPr>
              <a:t>Johansson 2021</a:t>
            </a:r>
            <a:endParaRPr sz="2800" dirty="0"/>
          </a:p>
        </p:txBody>
      </p:sp>
      <p:sp>
        <p:nvSpPr>
          <p:cNvPr id="122" name="Google Shape;1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dirty="0"/>
          </a:p>
        </p:txBody>
      </p:sp>
      <p:sp>
        <p:nvSpPr>
          <p:cNvPr id="123" name="Google Shape;123;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397524" y="1718992"/>
            <a:ext cx="11557915" cy="4431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Predictive</a:t>
            </a:r>
            <a:br>
              <a:rPr lang="en-US" sz="2800" b="1" i="0" u="none" strike="noStrike" cap="none" dirty="0">
                <a:solidFill>
                  <a:srgbClr val="000000"/>
                </a:solidFill>
                <a:latin typeface="Arial"/>
                <a:ea typeface="Arial"/>
                <a:cs typeface="Arial"/>
                <a:sym typeface="Arial"/>
              </a:rPr>
            </a:br>
            <a:endParaRPr dirty="0"/>
          </a:p>
          <a:p>
            <a:pPr marL="457200" marR="0" lvl="0" indent="-457200" algn="l"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Arial"/>
                <a:ea typeface="Arial"/>
                <a:cs typeface="Arial"/>
                <a:sym typeface="Arial"/>
              </a:rPr>
              <a:t>Explores the </a:t>
            </a:r>
            <a:r>
              <a:rPr lang="en-US" sz="2400" b="1" i="0" u="none" strike="noStrike" cap="none" dirty="0">
                <a:solidFill>
                  <a:srgbClr val="000000"/>
                </a:solidFill>
                <a:latin typeface="Arial"/>
                <a:ea typeface="Arial"/>
                <a:cs typeface="Arial"/>
                <a:sym typeface="Arial"/>
              </a:rPr>
              <a:t>most likely </a:t>
            </a:r>
            <a:r>
              <a:rPr lang="en-US" sz="2400" b="0" i="0" u="none" strike="noStrike" cap="none" dirty="0">
                <a:solidFill>
                  <a:srgbClr val="000000"/>
                </a:solidFill>
                <a:latin typeface="Arial"/>
                <a:ea typeface="Arial"/>
                <a:cs typeface="Arial"/>
                <a:sym typeface="Arial"/>
              </a:rPr>
              <a:t>future developments through social trend scenario-building and climate change </a:t>
            </a:r>
            <a:r>
              <a:rPr lang="en-US" sz="2400" b="1" i="0" u="none" strike="noStrike" cap="none" dirty="0">
                <a:solidFill>
                  <a:srgbClr val="000000"/>
                </a:solidFill>
                <a:latin typeface="Arial"/>
                <a:ea typeface="Arial"/>
                <a:cs typeface="Arial"/>
                <a:sym typeface="Arial"/>
              </a:rPr>
              <a:t>modeling</a:t>
            </a:r>
            <a:r>
              <a:rPr lang="en-US" sz="2400" b="0" i="0" u="none" strike="noStrike" cap="none" dirty="0">
                <a:solidFill>
                  <a:srgbClr val="000000"/>
                </a:solidFill>
                <a:latin typeface="Arial"/>
                <a:ea typeface="Arial"/>
                <a:cs typeface="Arial"/>
                <a:sym typeface="Arial"/>
              </a:rPr>
              <a:t>.</a:t>
            </a:r>
            <a:br>
              <a:rPr lang="en-US" sz="2400" b="0" i="0" u="none" strike="noStrike" cap="none" dirty="0">
                <a:solidFill>
                  <a:srgbClr val="000000"/>
                </a:solidFill>
                <a:latin typeface="Arial"/>
                <a:ea typeface="Arial"/>
                <a:cs typeface="Arial"/>
                <a:sym typeface="Arial"/>
              </a:rPr>
            </a:br>
            <a:endParaRPr sz="2400" dirty="0"/>
          </a:p>
          <a:p>
            <a:pPr marL="457200" marR="0" lvl="0" indent="-457200" algn="l"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Arial"/>
                <a:ea typeface="Arial"/>
                <a:cs typeface="Arial"/>
                <a:sym typeface="Arial"/>
              </a:rPr>
              <a:t>Often privileged over other approaches because it is </a:t>
            </a:r>
            <a:r>
              <a:rPr lang="en-US" sz="2400" b="1" i="0" u="none" strike="noStrike" cap="none" dirty="0">
                <a:solidFill>
                  <a:srgbClr val="000000"/>
                </a:solidFill>
                <a:latin typeface="Arial"/>
                <a:ea typeface="Arial"/>
                <a:cs typeface="Arial"/>
                <a:sym typeface="Arial"/>
              </a:rPr>
              <a:t>rational</a:t>
            </a:r>
            <a:r>
              <a:rPr lang="en-US" sz="2400" b="0" i="0" u="none" strike="noStrike" cap="none" dirty="0">
                <a:solidFill>
                  <a:srgbClr val="000000"/>
                </a:solidFill>
                <a:latin typeface="Arial"/>
                <a:ea typeface="Arial"/>
                <a:cs typeface="Arial"/>
                <a:sym typeface="Arial"/>
              </a:rPr>
              <a:t> and </a:t>
            </a:r>
            <a:r>
              <a:rPr lang="en-US" sz="2400" b="1" i="0" u="none" strike="noStrike" cap="none" dirty="0">
                <a:solidFill>
                  <a:srgbClr val="000000"/>
                </a:solidFill>
                <a:latin typeface="Arial"/>
                <a:ea typeface="Arial"/>
                <a:cs typeface="Arial"/>
                <a:sym typeface="Arial"/>
              </a:rPr>
              <a:t>instrumental</a:t>
            </a:r>
            <a:r>
              <a:rPr lang="en-US" sz="2400" b="0" i="0" u="none" strike="noStrike" cap="none" dirty="0">
                <a:solidFill>
                  <a:srgbClr val="000000"/>
                </a:solidFill>
                <a:latin typeface="Arial"/>
                <a:ea typeface="Arial"/>
                <a:cs typeface="Arial"/>
                <a:sym typeface="Arial"/>
              </a:rPr>
              <a:t> (uses analytical tools).</a:t>
            </a:r>
            <a:br>
              <a:rPr lang="en-US" sz="2400" b="0" i="0" u="none" strike="noStrike" cap="none" dirty="0">
                <a:solidFill>
                  <a:srgbClr val="000000"/>
                </a:solidFill>
                <a:latin typeface="Arial"/>
                <a:ea typeface="Arial"/>
                <a:cs typeface="Arial"/>
                <a:sym typeface="Arial"/>
              </a:rPr>
            </a:br>
            <a:endParaRPr sz="2400" dirty="0"/>
          </a:p>
          <a:p>
            <a:pPr marL="457200" marR="0" lvl="0" indent="-457200" algn="l"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Arial"/>
                <a:ea typeface="Arial"/>
                <a:cs typeface="Arial"/>
                <a:sym typeface="Arial"/>
              </a:rPr>
              <a:t>Predictive planning is based on </a:t>
            </a:r>
            <a:br>
              <a:rPr lang="en-US" sz="2400" b="0" i="0" u="none" strike="noStrike" cap="none" dirty="0">
                <a:solidFill>
                  <a:srgbClr val="000000"/>
                </a:solidFill>
                <a:latin typeface="Arial"/>
                <a:ea typeface="Arial"/>
                <a:cs typeface="Arial"/>
                <a:sym typeface="Arial"/>
              </a:rPr>
            </a:br>
            <a:r>
              <a:rPr lang="en-US" sz="2400" b="1" i="0" u="none" strike="noStrike" cap="none" dirty="0">
                <a:solidFill>
                  <a:srgbClr val="000000"/>
                </a:solidFill>
                <a:latin typeface="Arial"/>
                <a:ea typeface="Arial"/>
                <a:cs typeface="Arial"/>
                <a:sym typeface="Arial"/>
              </a:rPr>
              <a:t>regressions</a:t>
            </a:r>
            <a:r>
              <a:rPr lang="en-US" sz="2400" b="0" i="0" u="none" strike="noStrike" cap="none" dirty="0">
                <a:solidFill>
                  <a:srgbClr val="000000"/>
                </a:solidFill>
                <a:latin typeface="Arial"/>
                <a:ea typeface="Arial"/>
                <a:cs typeface="Arial"/>
                <a:sym typeface="Arial"/>
              </a:rPr>
              <a:t>, cross-impact</a:t>
            </a:r>
            <a:br>
              <a:rPr lang="en-US" sz="2400" b="0" i="0" u="none" strike="noStrike" cap="none" dirty="0">
                <a:solidFill>
                  <a:srgbClr val="000000"/>
                </a:solidFill>
                <a:latin typeface="Arial"/>
                <a:ea typeface="Arial"/>
                <a:cs typeface="Arial"/>
                <a:sym typeface="Arial"/>
              </a:rPr>
            </a:br>
            <a:r>
              <a:rPr lang="en-US" sz="2400" b="1" i="0" u="none" strike="noStrike" cap="none" dirty="0">
                <a:solidFill>
                  <a:srgbClr val="000000"/>
                </a:solidFill>
                <a:latin typeface="Arial"/>
                <a:ea typeface="Arial"/>
                <a:cs typeface="Arial"/>
                <a:sym typeface="Arial"/>
              </a:rPr>
              <a:t>analysis</a:t>
            </a:r>
            <a:r>
              <a:rPr lang="en-US" sz="2400" b="0" i="0" u="none" strike="noStrike" cap="none" dirty="0">
                <a:solidFill>
                  <a:srgbClr val="000000"/>
                </a:solidFill>
                <a:latin typeface="Arial"/>
                <a:ea typeface="Arial"/>
                <a:cs typeface="Arial"/>
                <a:sym typeface="Arial"/>
              </a:rPr>
              <a:t>, and model-based </a:t>
            </a:r>
            <a:br>
              <a:rPr lang="en-US" sz="2400" b="0" i="0" u="none" strike="noStrike" cap="none" dirty="0">
                <a:solidFill>
                  <a:srgbClr val="000000"/>
                </a:solidFill>
                <a:latin typeface="Arial"/>
                <a:ea typeface="Arial"/>
                <a:cs typeface="Arial"/>
                <a:sym typeface="Arial"/>
              </a:rPr>
            </a:br>
            <a:r>
              <a:rPr lang="en-US" sz="2400" b="1" i="0" u="none" strike="noStrike" cap="none" dirty="0">
                <a:solidFill>
                  <a:srgbClr val="000000"/>
                </a:solidFill>
                <a:latin typeface="Arial"/>
                <a:ea typeface="Arial"/>
                <a:cs typeface="Arial"/>
                <a:sym typeface="Arial"/>
              </a:rPr>
              <a:t>simulations</a:t>
            </a:r>
            <a:r>
              <a:rPr lang="en-US" sz="2400" b="0" i="0" u="none" strike="noStrike" cap="none" dirty="0">
                <a:solidFill>
                  <a:srgbClr val="000000"/>
                </a:solidFill>
                <a:latin typeface="Arial"/>
                <a:ea typeface="Arial"/>
                <a:cs typeface="Arial"/>
                <a:sym typeface="Arial"/>
              </a:rPr>
              <a:t>.    </a:t>
            </a:r>
            <a:endParaRPr sz="2400" dirty="0"/>
          </a:p>
        </p:txBody>
      </p:sp>
      <p:pic>
        <p:nvPicPr>
          <p:cNvPr id="127" name="Google Shape;127;p17"/>
          <p:cNvPicPr preferRelativeResize="0"/>
          <p:nvPr/>
        </p:nvPicPr>
        <p:blipFill rotWithShape="1">
          <a:blip r:embed="rId4">
            <a:alphaModFix/>
          </a:blip>
          <a:srcRect/>
          <a:stretch/>
        </p:blipFill>
        <p:spPr>
          <a:xfrm>
            <a:off x="5370215" y="4428229"/>
            <a:ext cx="6310790" cy="19246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4" name="Google Shape;13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5" name="Google Shape;135;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6" name="Google Shape;136;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7" name="Google Shape;137;p18"/>
          <p:cNvSpPr txBox="1"/>
          <p:nvPr/>
        </p:nvSpPr>
        <p:spPr>
          <a:xfrm>
            <a:off x="163774" y="1718992"/>
            <a:ext cx="8524603" cy="44370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1400"/>
              </a:spcAft>
              <a:buNone/>
            </a:pPr>
            <a:r>
              <a:rPr lang="en-US" sz="2800" b="1" i="0" u="none" strike="noStrike" cap="none" dirty="0">
                <a:solidFill>
                  <a:srgbClr val="000000"/>
                </a:solidFill>
                <a:latin typeface="Arial"/>
                <a:ea typeface="Arial"/>
                <a:cs typeface="Arial"/>
                <a:sym typeface="Arial"/>
              </a:rPr>
              <a:t>Explorative</a:t>
            </a:r>
            <a:endParaRPr dirty="0"/>
          </a:p>
          <a:p>
            <a:pPr marL="457200" marR="0" lvl="0" indent="-457200" algn="l" rtl="0">
              <a:lnSpc>
                <a:spcPct val="100000"/>
              </a:lnSpc>
              <a:spcBef>
                <a:spcPts val="0"/>
              </a:spcBef>
              <a:spcAft>
                <a:spcPts val="1400"/>
              </a:spcAft>
              <a:buClr>
                <a:srgbClr val="000000"/>
              </a:buClr>
              <a:buSzPts val="2800"/>
              <a:buFont typeface="Arial"/>
              <a:buChar char="•"/>
            </a:pPr>
            <a:r>
              <a:rPr lang="en-US" sz="2400" b="0" i="0" u="none" strike="noStrike" cap="none" dirty="0">
                <a:solidFill>
                  <a:srgbClr val="000000"/>
                </a:solidFill>
                <a:latin typeface="Arial"/>
                <a:ea typeface="Arial"/>
                <a:cs typeface="Arial"/>
                <a:sym typeface="Arial"/>
              </a:rPr>
              <a:t>Develops narratives that accommodate high levels of </a:t>
            </a:r>
            <a:r>
              <a:rPr lang="en-US" sz="2400" b="1" i="0" u="none" strike="noStrike" cap="none" dirty="0">
                <a:solidFill>
                  <a:srgbClr val="000000"/>
                </a:solidFill>
                <a:latin typeface="Arial"/>
                <a:ea typeface="Arial"/>
                <a:cs typeface="Arial"/>
                <a:sym typeface="Arial"/>
              </a:rPr>
              <a:t>uncertainty</a:t>
            </a:r>
            <a:r>
              <a:rPr lang="en-US" sz="2400" b="0" i="0" u="none" strike="noStrike" cap="none" dirty="0">
                <a:solidFill>
                  <a:srgbClr val="000000"/>
                </a:solidFill>
                <a:latin typeface="Arial"/>
                <a:ea typeface="Arial"/>
                <a:cs typeface="Arial"/>
                <a:sym typeface="Arial"/>
              </a:rPr>
              <a:t> and </a:t>
            </a:r>
            <a:r>
              <a:rPr lang="en-US" sz="2400" b="1" i="0" u="none" strike="noStrike" cap="none" dirty="0">
                <a:solidFill>
                  <a:srgbClr val="000000"/>
                </a:solidFill>
                <a:latin typeface="Arial"/>
                <a:ea typeface="Arial"/>
                <a:cs typeface="Arial"/>
                <a:sym typeface="Arial"/>
              </a:rPr>
              <a:t>ambiguity</a:t>
            </a:r>
            <a:r>
              <a:rPr lang="en-US" sz="2400" b="0" i="0" u="none" strike="noStrike" cap="none" dirty="0">
                <a:solidFill>
                  <a:srgbClr val="000000"/>
                </a:solidFill>
                <a:latin typeface="Arial"/>
                <a:ea typeface="Arial"/>
                <a:cs typeface="Arial"/>
                <a:sym typeface="Arial"/>
              </a:rPr>
              <a:t>.</a:t>
            </a:r>
            <a:endParaRPr sz="2400" dirty="0"/>
          </a:p>
          <a:p>
            <a:pPr marL="457200" marR="0" lvl="0" indent="-457200" algn="l" rtl="0">
              <a:lnSpc>
                <a:spcPct val="100000"/>
              </a:lnSpc>
              <a:spcBef>
                <a:spcPts val="0"/>
              </a:spcBef>
              <a:spcAft>
                <a:spcPts val="1400"/>
              </a:spcAft>
              <a:buClr>
                <a:srgbClr val="000000"/>
              </a:buClr>
              <a:buSzPts val="2800"/>
              <a:buFont typeface="Arial"/>
              <a:buChar char="•"/>
            </a:pPr>
            <a:r>
              <a:rPr lang="en-US" sz="2400" b="1" i="0" u="none" strike="noStrike" cap="none" dirty="0">
                <a:solidFill>
                  <a:srgbClr val="000000"/>
                </a:solidFill>
                <a:latin typeface="Arial"/>
                <a:ea typeface="Arial"/>
                <a:cs typeface="Arial"/>
                <a:sym typeface="Arial"/>
              </a:rPr>
              <a:t>Challenges conventional assumptions </a:t>
            </a:r>
            <a:r>
              <a:rPr lang="en-US" sz="2400" b="0" i="0" u="none" strike="noStrike" cap="none" dirty="0">
                <a:solidFill>
                  <a:srgbClr val="000000"/>
                </a:solidFill>
                <a:latin typeface="Arial"/>
                <a:ea typeface="Arial"/>
                <a:cs typeface="Arial"/>
                <a:sym typeface="Arial"/>
              </a:rPr>
              <a:t>and imagines </a:t>
            </a:r>
            <a:r>
              <a:rPr lang="en-US" sz="2400" b="1" i="0" u="none" strike="noStrike" cap="none" dirty="0">
                <a:solidFill>
                  <a:srgbClr val="000000"/>
                </a:solidFill>
                <a:latin typeface="Arial"/>
                <a:ea typeface="Arial"/>
                <a:cs typeface="Arial"/>
                <a:sym typeface="Arial"/>
              </a:rPr>
              <a:t>creative narratives </a:t>
            </a:r>
            <a:r>
              <a:rPr lang="en-US" sz="2400" b="0" i="0" u="none" strike="noStrike" cap="none" dirty="0">
                <a:solidFill>
                  <a:srgbClr val="000000"/>
                </a:solidFill>
                <a:latin typeface="Arial"/>
                <a:ea typeface="Arial"/>
                <a:cs typeface="Arial"/>
                <a:sym typeface="Arial"/>
              </a:rPr>
              <a:t>based on a wide variety of variables. </a:t>
            </a:r>
            <a:endParaRPr sz="2400" dirty="0"/>
          </a:p>
          <a:p>
            <a:pPr marL="457200" marR="0" lvl="0" indent="-457200" algn="l" rtl="0">
              <a:lnSpc>
                <a:spcPct val="100000"/>
              </a:lnSpc>
              <a:spcBef>
                <a:spcPts val="0"/>
              </a:spcBef>
              <a:spcAft>
                <a:spcPts val="1400"/>
              </a:spcAft>
              <a:buClr>
                <a:srgbClr val="000000"/>
              </a:buClr>
              <a:buSzPts val="2800"/>
              <a:buFont typeface="Arial"/>
              <a:buChar char="•"/>
            </a:pPr>
            <a:r>
              <a:rPr lang="en-US" sz="2400" b="1" i="0" u="none" strike="noStrike" cap="none" dirty="0">
                <a:solidFill>
                  <a:srgbClr val="000000"/>
                </a:solidFill>
                <a:latin typeface="Arial"/>
                <a:ea typeface="Arial"/>
                <a:cs typeface="Arial"/>
                <a:sym typeface="Arial"/>
              </a:rPr>
              <a:t>Most widely-used approach: </a:t>
            </a:r>
            <a:r>
              <a:rPr lang="en-US" sz="2400" b="0" i="0" u="none" strike="noStrike" cap="none" dirty="0">
                <a:solidFill>
                  <a:srgbClr val="000000"/>
                </a:solidFill>
                <a:latin typeface="Arial"/>
                <a:ea typeface="Arial"/>
                <a:cs typeface="Arial"/>
                <a:sym typeface="Arial"/>
              </a:rPr>
              <a:t>investigates many driving forces and pathways and </a:t>
            </a:r>
            <a:r>
              <a:rPr lang="en-US" sz="2400" b="1" i="0" u="none" strike="noStrike" cap="none" dirty="0">
                <a:solidFill>
                  <a:srgbClr val="000000"/>
                </a:solidFill>
                <a:latin typeface="Arial"/>
                <a:ea typeface="Arial"/>
                <a:cs typeface="Arial"/>
                <a:sym typeface="Arial"/>
              </a:rPr>
              <a:t>ranks</a:t>
            </a:r>
            <a:r>
              <a:rPr lang="en-US" sz="2400" b="0" i="0" u="none" strike="noStrike" cap="none" dirty="0">
                <a:solidFill>
                  <a:srgbClr val="000000"/>
                </a:solidFill>
                <a:latin typeface="Arial"/>
                <a:ea typeface="Arial"/>
                <a:cs typeface="Arial"/>
                <a:sym typeface="Arial"/>
              </a:rPr>
              <a:t> scenarios from </a:t>
            </a:r>
            <a:r>
              <a:rPr lang="en-US" sz="2400" b="1" i="0" u="none" strike="noStrike" cap="none" dirty="0">
                <a:solidFill>
                  <a:srgbClr val="000000"/>
                </a:solidFill>
                <a:latin typeface="Arial"/>
                <a:ea typeface="Arial"/>
                <a:cs typeface="Arial"/>
                <a:sym typeface="Arial"/>
              </a:rPr>
              <a:t>less to more desirable</a:t>
            </a:r>
            <a:r>
              <a:rPr lang="en-US" sz="2400" b="0" i="0" u="none" strike="noStrike" cap="none" dirty="0">
                <a:solidFill>
                  <a:srgbClr val="000000"/>
                </a:solidFill>
                <a:latin typeface="Arial"/>
                <a:ea typeface="Arial"/>
                <a:cs typeface="Arial"/>
                <a:sym typeface="Arial"/>
              </a:rPr>
              <a:t>.</a:t>
            </a:r>
            <a:endParaRPr sz="2400" dirty="0"/>
          </a:p>
          <a:p>
            <a:pPr marL="457200" marR="0" lvl="0" indent="-457200" algn="l" rtl="0">
              <a:lnSpc>
                <a:spcPct val="100000"/>
              </a:lnSpc>
              <a:spcBef>
                <a:spcPts val="0"/>
              </a:spcBef>
              <a:spcAft>
                <a:spcPts val="1400"/>
              </a:spcAft>
              <a:buClr>
                <a:srgbClr val="000000"/>
              </a:buClr>
              <a:buSzPts val="2800"/>
              <a:buFont typeface="Arial"/>
              <a:buChar char="•"/>
            </a:pPr>
            <a:r>
              <a:rPr lang="en-US" sz="2400" b="0" i="0" u="none" strike="noStrike" cap="none" dirty="0">
                <a:solidFill>
                  <a:srgbClr val="000000"/>
                </a:solidFill>
                <a:latin typeface="Arial"/>
                <a:ea typeface="Arial"/>
                <a:cs typeface="Arial"/>
                <a:sym typeface="Arial"/>
              </a:rPr>
              <a:t>Fosters </a:t>
            </a:r>
            <a:r>
              <a:rPr lang="en-US" sz="2400" b="1" i="0" u="none" strike="noStrike" cap="none" dirty="0">
                <a:solidFill>
                  <a:srgbClr val="000000"/>
                </a:solidFill>
                <a:latin typeface="Arial"/>
                <a:ea typeface="Arial"/>
                <a:cs typeface="Arial"/>
                <a:sym typeface="Arial"/>
              </a:rPr>
              <a:t>reflexivity</a:t>
            </a:r>
            <a:r>
              <a:rPr lang="en-US" sz="2400" b="0" i="0" u="none" strike="noStrike" cap="none" dirty="0">
                <a:solidFill>
                  <a:srgbClr val="000000"/>
                </a:solidFill>
                <a:latin typeface="Arial"/>
                <a:ea typeface="Arial"/>
                <a:cs typeface="Arial"/>
                <a:sym typeface="Arial"/>
              </a:rPr>
              <a:t>, </a:t>
            </a:r>
            <a:r>
              <a:rPr lang="en-US" sz="2400" b="1" i="0" u="none" strike="noStrike" cap="none" dirty="0">
                <a:solidFill>
                  <a:srgbClr val="000000"/>
                </a:solidFill>
                <a:latin typeface="Arial"/>
                <a:ea typeface="Arial"/>
                <a:cs typeface="Arial"/>
                <a:sym typeface="Arial"/>
              </a:rPr>
              <a:t>learning</a:t>
            </a:r>
            <a:r>
              <a:rPr lang="en-US" sz="2400" b="0" i="0" u="none" strike="noStrike" cap="none" dirty="0">
                <a:solidFill>
                  <a:srgbClr val="000000"/>
                </a:solidFill>
                <a:latin typeface="Arial"/>
                <a:ea typeface="Arial"/>
                <a:cs typeface="Arial"/>
                <a:sym typeface="Arial"/>
              </a:rPr>
              <a:t>, and </a:t>
            </a:r>
            <a:r>
              <a:rPr lang="en-US" sz="2400" b="1" i="0" u="none" strike="noStrike" cap="none" dirty="0">
                <a:solidFill>
                  <a:srgbClr val="000000"/>
                </a:solidFill>
                <a:latin typeface="Arial"/>
                <a:ea typeface="Arial"/>
                <a:cs typeface="Arial"/>
                <a:sym typeface="Arial"/>
              </a:rPr>
              <a:t>risk reduction</a:t>
            </a:r>
            <a:r>
              <a:rPr lang="en-US" sz="2800" b="0" i="0" u="none" strike="noStrike" cap="none" dirty="0">
                <a:solidFill>
                  <a:srgbClr val="000000"/>
                </a:solidFill>
                <a:latin typeface="Arial"/>
                <a:ea typeface="Arial"/>
                <a:cs typeface="Arial"/>
                <a:sym typeface="Arial"/>
              </a:rPr>
              <a:t>. </a:t>
            </a:r>
            <a:endParaRPr sz="2800" b="1" i="0" u="none" strike="noStrike" cap="none" dirty="0">
              <a:solidFill>
                <a:srgbClr val="000000"/>
              </a:solidFill>
              <a:latin typeface="Arial"/>
              <a:ea typeface="Arial"/>
              <a:cs typeface="Arial"/>
              <a:sym typeface="Arial"/>
            </a:endParaRPr>
          </a:p>
        </p:txBody>
      </p:sp>
      <p:pic>
        <p:nvPicPr>
          <p:cNvPr id="139" name="Google Shape;139;p18"/>
          <p:cNvPicPr preferRelativeResize="0"/>
          <p:nvPr/>
        </p:nvPicPr>
        <p:blipFill rotWithShape="1">
          <a:blip r:embed="rId4">
            <a:alphaModFix/>
          </a:blip>
          <a:srcRect/>
          <a:stretch/>
        </p:blipFill>
        <p:spPr>
          <a:xfrm>
            <a:off x="8778405" y="1943695"/>
            <a:ext cx="3140964" cy="4187952"/>
          </a:xfrm>
          <a:prstGeom prst="rect">
            <a:avLst/>
          </a:prstGeom>
          <a:noFill/>
          <a:ln>
            <a:noFill/>
          </a:ln>
        </p:spPr>
      </p:pic>
      <p:sp>
        <p:nvSpPr>
          <p:cNvPr id="4" name="Google Shape;121;p17">
            <a:extLst>
              <a:ext uri="{FF2B5EF4-FFF2-40B4-BE49-F238E27FC236}">
                <a16:creationId xmlns:a16="http://schemas.microsoft.com/office/drawing/2014/main" id="{BC17764A-33B4-80CC-69B3-5735BE86BEB3}"/>
              </a:ext>
            </a:extLst>
          </p:cNvPr>
          <p:cNvSpPr txBox="1">
            <a:spLocks/>
          </p:cNvSpPr>
          <p:nvPr/>
        </p:nvSpPr>
        <p:spPr>
          <a:xfrm>
            <a:off x="3315729" y="680266"/>
            <a:ext cx="7014814" cy="80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spcBef>
                <a:spcPts val="1000"/>
              </a:spcBef>
              <a:spcAft>
                <a:spcPts val="1000"/>
              </a:spcAft>
              <a:buClr>
                <a:srgbClr val="000000"/>
              </a:buClr>
              <a:buSzPts val="3600"/>
            </a:pPr>
            <a:r>
              <a:rPr lang="en-US" sz="2800" b="1" dirty="0">
                <a:solidFill>
                  <a:srgbClr val="000000"/>
                </a:solidFill>
                <a:latin typeface="Arial"/>
                <a:ea typeface="Arial"/>
                <a:cs typeface="Arial"/>
                <a:sym typeface="Arial"/>
              </a:rPr>
              <a:t>Types of Participatory Futures Planning</a:t>
            </a:r>
            <a:br>
              <a:rPr lang="en-US" sz="2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Johansson 2021</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2747723" y="585671"/>
            <a:ext cx="8301277" cy="80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None/>
            </a:pPr>
            <a:r>
              <a:rPr lang="en-US" sz="2800" b="1" dirty="0">
                <a:solidFill>
                  <a:srgbClr val="000000"/>
                </a:solidFill>
                <a:latin typeface="Arial"/>
                <a:ea typeface="Arial"/>
                <a:cs typeface="Arial"/>
                <a:sym typeface="Arial"/>
              </a:rPr>
              <a:t>Types of Participatory Futures Planning</a:t>
            </a:r>
            <a:br>
              <a:rPr lang="en-US" sz="2800" b="1" dirty="0">
                <a:solidFill>
                  <a:srgbClr val="000000"/>
                </a:solidFill>
                <a:latin typeface="Arial"/>
                <a:ea typeface="Arial"/>
                <a:cs typeface="Arial"/>
                <a:sym typeface="Arial"/>
              </a:rPr>
            </a:br>
            <a:r>
              <a:rPr lang="en-US" sz="1800" b="1" dirty="0">
                <a:solidFill>
                  <a:srgbClr val="000000"/>
                </a:solidFill>
                <a:latin typeface="Arial"/>
                <a:ea typeface="Arial"/>
                <a:cs typeface="Arial"/>
                <a:sym typeface="Arial"/>
              </a:rPr>
              <a:t>Johansson 2021</a:t>
            </a:r>
            <a:endParaRPr sz="2800" dirty="0"/>
          </a:p>
        </p:txBody>
      </p:sp>
      <p:sp>
        <p:nvSpPr>
          <p:cNvPr id="146" name="Google Shape;14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7" name="Google Shape;147;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8" name="Google Shape;148;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9" name="Google Shape;149;p19"/>
          <p:cNvSpPr txBox="1"/>
          <p:nvPr/>
        </p:nvSpPr>
        <p:spPr>
          <a:xfrm>
            <a:off x="373040" y="2821335"/>
            <a:ext cx="11818960" cy="38984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1000"/>
              </a:spcAft>
              <a:buNone/>
            </a:pPr>
            <a:r>
              <a:rPr lang="en-US" sz="2800" b="1" i="0" u="none" strike="noStrike" cap="none" dirty="0">
                <a:solidFill>
                  <a:srgbClr val="000000"/>
                </a:solidFill>
                <a:latin typeface="Arial"/>
                <a:ea typeface="Arial"/>
                <a:cs typeface="Arial"/>
                <a:sym typeface="Arial"/>
              </a:rPr>
              <a:t>Normative</a:t>
            </a:r>
            <a:endParaRPr dirty="0"/>
          </a:p>
          <a:p>
            <a:pPr marL="457200" marR="0" lvl="0" indent="-457200" algn="l" rtl="0">
              <a:lnSpc>
                <a:spcPct val="100000"/>
              </a:lnSpc>
              <a:spcBef>
                <a:spcPts val="0"/>
              </a:spcBef>
              <a:spcAft>
                <a:spcPts val="140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The most </a:t>
            </a:r>
            <a:r>
              <a:rPr lang="en-US" sz="2200" b="1" i="0" u="none" strike="noStrike" cap="none" dirty="0">
                <a:solidFill>
                  <a:srgbClr val="000000"/>
                </a:solidFill>
                <a:latin typeface="Arial"/>
                <a:ea typeface="Arial"/>
                <a:cs typeface="Arial"/>
                <a:sym typeface="Arial"/>
              </a:rPr>
              <a:t>visionary</a:t>
            </a:r>
            <a:r>
              <a:rPr lang="en-US" sz="2200" b="0" i="0" u="none" strike="noStrike" cap="none" dirty="0">
                <a:solidFill>
                  <a:srgbClr val="000000"/>
                </a:solidFill>
                <a:latin typeface="Arial"/>
                <a:ea typeface="Arial"/>
                <a:cs typeface="Arial"/>
                <a:sym typeface="Arial"/>
              </a:rPr>
              <a:t>, </a:t>
            </a:r>
            <a:r>
              <a:rPr lang="en-US" sz="2200" b="1" i="0" u="none" strike="noStrike" cap="none" dirty="0">
                <a:solidFill>
                  <a:srgbClr val="000000"/>
                </a:solidFill>
                <a:latin typeface="Arial"/>
                <a:ea typeface="Arial"/>
                <a:cs typeface="Arial"/>
                <a:sym typeface="Arial"/>
              </a:rPr>
              <a:t>radical</a:t>
            </a:r>
            <a:r>
              <a:rPr lang="en-US" sz="2200" b="0" i="0" u="none" strike="noStrike" cap="none" dirty="0">
                <a:solidFill>
                  <a:srgbClr val="000000"/>
                </a:solidFill>
                <a:latin typeface="Arial"/>
                <a:ea typeface="Arial"/>
                <a:cs typeface="Arial"/>
                <a:sym typeface="Arial"/>
              </a:rPr>
              <a:t> form of futures planning; it starts with </a:t>
            </a:r>
            <a:r>
              <a:rPr lang="en-US" sz="2200" b="1" i="0" u="none" strike="noStrike" cap="none" dirty="0">
                <a:solidFill>
                  <a:srgbClr val="000000"/>
                </a:solidFill>
                <a:latin typeface="Arial"/>
                <a:ea typeface="Arial"/>
                <a:cs typeface="Arial"/>
                <a:sym typeface="Arial"/>
              </a:rPr>
              <a:t>desirable outcomes </a:t>
            </a:r>
            <a:r>
              <a:rPr lang="en-US" sz="2200" b="0" i="0" u="none" strike="noStrike" cap="none" dirty="0">
                <a:solidFill>
                  <a:srgbClr val="000000"/>
                </a:solidFill>
                <a:latin typeface="Arial"/>
                <a:ea typeface="Arial"/>
                <a:cs typeface="Arial"/>
                <a:sym typeface="Arial"/>
              </a:rPr>
              <a:t>and </a:t>
            </a:r>
            <a:r>
              <a:rPr lang="en-US" sz="2200" b="1" i="0" u="none" strike="noStrike" cap="none" dirty="0">
                <a:solidFill>
                  <a:srgbClr val="000000"/>
                </a:solidFill>
                <a:latin typeface="Arial"/>
                <a:ea typeface="Arial"/>
                <a:cs typeface="Arial"/>
                <a:sym typeface="Arial"/>
              </a:rPr>
              <a:t>works backwards </a:t>
            </a:r>
            <a:r>
              <a:rPr lang="en-US" sz="2200" b="0" i="0" u="none" strike="noStrike" cap="none" dirty="0">
                <a:solidFill>
                  <a:srgbClr val="000000"/>
                </a:solidFill>
                <a:latin typeface="Arial"/>
                <a:ea typeface="Arial"/>
                <a:cs typeface="Arial"/>
                <a:sym typeface="Arial"/>
              </a:rPr>
              <a:t>to find pathways there.</a:t>
            </a:r>
            <a:endParaRPr sz="2200" dirty="0"/>
          </a:p>
          <a:p>
            <a:pPr marL="457200" marR="0" lvl="0" indent="-457200" algn="l" rtl="0">
              <a:lnSpc>
                <a:spcPct val="100000"/>
              </a:lnSpc>
              <a:spcBef>
                <a:spcPts val="0"/>
              </a:spcBef>
              <a:spcAft>
                <a:spcPts val="140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Envisions futures </a:t>
            </a:r>
            <a:r>
              <a:rPr lang="en-US" sz="2200" b="1" i="0" u="none" strike="noStrike" cap="none" dirty="0">
                <a:solidFill>
                  <a:srgbClr val="000000"/>
                </a:solidFill>
                <a:latin typeface="Arial"/>
                <a:ea typeface="Arial"/>
                <a:cs typeface="Arial"/>
                <a:sym typeface="Arial"/>
              </a:rPr>
              <a:t>beyond</a:t>
            </a:r>
            <a:r>
              <a:rPr lang="en-US" sz="2200" b="0" i="0" u="none" strike="noStrike" cap="none" dirty="0">
                <a:solidFill>
                  <a:srgbClr val="000000"/>
                </a:solidFill>
                <a:latin typeface="Arial"/>
                <a:ea typeface="Arial"/>
                <a:cs typeface="Arial"/>
                <a:sym typeface="Arial"/>
              </a:rPr>
              <a:t> our present </a:t>
            </a:r>
            <a:r>
              <a:rPr lang="en-US" sz="2200" b="1" i="0" u="none" strike="noStrike" cap="none" dirty="0">
                <a:solidFill>
                  <a:srgbClr val="000000"/>
                </a:solidFill>
                <a:latin typeface="Arial"/>
                <a:ea typeface="Arial"/>
                <a:cs typeface="Arial"/>
                <a:sym typeface="Arial"/>
              </a:rPr>
              <a:t>normative socio-economic</a:t>
            </a:r>
            <a:r>
              <a:rPr lang="en-US" sz="2200" b="0" i="0" u="none" strike="noStrike" cap="none" dirty="0">
                <a:solidFill>
                  <a:srgbClr val="000000"/>
                </a:solidFill>
                <a:latin typeface="Arial"/>
                <a:ea typeface="Arial"/>
                <a:cs typeface="Arial"/>
                <a:sym typeface="Arial"/>
              </a:rPr>
              <a:t> and </a:t>
            </a:r>
            <a:r>
              <a:rPr lang="en-US" sz="2200" b="1" i="0" u="none" strike="noStrike" cap="none" dirty="0">
                <a:solidFill>
                  <a:srgbClr val="000000"/>
                </a:solidFill>
                <a:latin typeface="Arial"/>
                <a:ea typeface="Arial"/>
                <a:cs typeface="Arial"/>
                <a:sym typeface="Arial"/>
              </a:rPr>
              <a:t>industrial</a:t>
            </a:r>
            <a:r>
              <a:rPr lang="en-US" sz="2200" b="0" i="0" u="none" strike="noStrike" cap="none" dirty="0">
                <a:solidFill>
                  <a:srgbClr val="000000"/>
                </a:solidFill>
                <a:latin typeface="Arial"/>
                <a:ea typeface="Arial"/>
                <a:cs typeface="Arial"/>
                <a:sym typeface="Arial"/>
              </a:rPr>
              <a:t> conditions, with emphasis of greater </a:t>
            </a:r>
            <a:r>
              <a:rPr lang="en-US" sz="2200" b="1" i="0" u="none" strike="noStrike" cap="none" dirty="0">
                <a:solidFill>
                  <a:srgbClr val="000000"/>
                </a:solidFill>
                <a:latin typeface="Arial"/>
                <a:ea typeface="Arial"/>
                <a:cs typeface="Arial"/>
                <a:sym typeface="Arial"/>
              </a:rPr>
              <a:t>equity</a:t>
            </a:r>
            <a:r>
              <a:rPr lang="en-US" sz="2200" b="0" i="0" u="none" strike="noStrike" cap="none" dirty="0">
                <a:solidFill>
                  <a:srgbClr val="000000"/>
                </a:solidFill>
                <a:latin typeface="Arial"/>
                <a:ea typeface="Arial"/>
                <a:cs typeface="Arial"/>
                <a:sym typeface="Arial"/>
              </a:rPr>
              <a:t>.</a:t>
            </a:r>
            <a:endParaRPr sz="2200" dirty="0"/>
          </a:p>
          <a:p>
            <a:pPr marL="457200" marR="0" lvl="0" indent="-457200" algn="l" rtl="0">
              <a:lnSpc>
                <a:spcPct val="100000"/>
              </a:lnSpc>
              <a:spcBef>
                <a:spcPts val="0"/>
              </a:spcBef>
              <a:spcAft>
                <a:spcPts val="140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Links </a:t>
            </a:r>
            <a:r>
              <a:rPr lang="en-US" sz="2200" b="1" i="0" u="none" strike="noStrike" cap="none" dirty="0">
                <a:solidFill>
                  <a:srgbClr val="000000"/>
                </a:solidFill>
                <a:latin typeface="Arial"/>
                <a:ea typeface="Arial"/>
                <a:cs typeface="Arial"/>
                <a:sym typeface="Arial"/>
              </a:rPr>
              <a:t>grassroots initiatives </a:t>
            </a:r>
            <a:r>
              <a:rPr lang="en-US" sz="2200" b="0" i="0" u="none" strike="noStrike" cap="none" dirty="0">
                <a:solidFill>
                  <a:srgbClr val="000000"/>
                </a:solidFill>
                <a:latin typeface="Arial"/>
                <a:ea typeface="Arial"/>
                <a:cs typeface="Arial"/>
                <a:sym typeface="Arial"/>
              </a:rPr>
              <a:t>to sustainable transformations and defines </a:t>
            </a:r>
            <a:r>
              <a:rPr lang="en-US" sz="2200" b="1" i="0" u="none" strike="noStrike" cap="none" dirty="0">
                <a:solidFill>
                  <a:srgbClr val="000000"/>
                </a:solidFill>
                <a:latin typeface="Arial"/>
                <a:ea typeface="Arial"/>
                <a:cs typeface="Arial"/>
                <a:sym typeface="Arial"/>
              </a:rPr>
              <a:t>collective</a:t>
            </a:r>
            <a:r>
              <a:rPr lang="en-US" sz="2200" b="0" i="0" u="none" strike="noStrike" cap="none" dirty="0">
                <a:solidFill>
                  <a:srgbClr val="000000"/>
                </a:solidFill>
                <a:latin typeface="Arial"/>
                <a:ea typeface="Arial"/>
                <a:cs typeface="Arial"/>
                <a:sym typeface="Arial"/>
              </a:rPr>
              <a:t>, </a:t>
            </a:r>
            <a:r>
              <a:rPr lang="en-US" sz="2200" b="1" i="0" u="none" strike="noStrike" cap="none" dirty="0">
                <a:solidFill>
                  <a:srgbClr val="000000"/>
                </a:solidFill>
                <a:latin typeface="Arial"/>
                <a:ea typeface="Arial"/>
                <a:cs typeface="Arial"/>
                <a:sym typeface="Arial"/>
              </a:rPr>
              <a:t>positive</a:t>
            </a:r>
            <a:r>
              <a:rPr lang="en-US" sz="2200" b="0" i="0" u="none" strike="noStrike" cap="none" dirty="0">
                <a:solidFill>
                  <a:srgbClr val="000000"/>
                </a:solidFill>
                <a:latin typeface="Arial"/>
                <a:ea typeface="Arial"/>
                <a:cs typeface="Arial"/>
                <a:sym typeface="Arial"/>
              </a:rPr>
              <a:t>, </a:t>
            </a:r>
            <a:r>
              <a:rPr lang="en-US" sz="2200" b="1" i="0" u="none" strike="noStrike" cap="none" dirty="0">
                <a:solidFill>
                  <a:srgbClr val="000000"/>
                </a:solidFill>
                <a:latin typeface="Arial"/>
                <a:ea typeface="Arial"/>
                <a:cs typeface="Arial"/>
                <a:sym typeface="Arial"/>
              </a:rPr>
              <a:t>attainable</a:t>
            </a:r>
            <a:r>
              <a:rPr lang="en-US" sz="2200" b="0" i="0" u="none" strike="noStrike" cap="none" dirty="0">
                <a:solidFill>
                  <a:srgbClr val="000000"/>
                </a:solidFill>
                <a:latin typeface="Arial"/>
                <a:ea typeface="Arial"/>
                <a:cs typeface="Arial"/>
                <a:sym typeface="Arial"/>
              </a:rPr>
              <a:t> futures beyond the normative.</a:t>
            </a:r>
            <a:endParaRPr sz="2200" dirty="0"/>
          </a:p>
          <a:p>
            <a:pPr marL="457200" marR="0" lvl="0" indent="-457200" algn="l" rtl="0">
              <a:lnSpc>
                <a:spcPct val="100000"/>
              </a:lnSpc>
              <a:spcBef>
                <a:spcPts val="0"/>
              </a:spcBef>
              <a:spcAft>
                <a:spcPts val="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Can involve </a:t>
            </a:r>
            <a:r>
              <a:rPr lang="en-US" sz="2200" b="1" i="0" u="none" strike="noStrike" cap="none" dirty="0">
                <a:solidFill>
                  <a:srgbClr val="000000"/>
                </a:solidFill>
                <a:latin typeface="Arial"/>
                <a:ea typeface="Arial"/>
                <a:cs typeface="Arial"/>
                <a:sym typeface="Arial"/>
              </a:rPr>
              <a:t>imperative</a:t>
            </a:r>
            <a:r>
              <a:rPr lang="en-US" sz="2200" b="0" i="0" u="none" strike="noStrike" cap="none" dirty="0">
                <a:solidFill>
                  <a:srgbClr val="000000"/>
                </a:solidFill>
                <a:latin typeface="Arial"/>
                <a:ea typeface="Arial"/>
                <a:cs typeface="Arial"/>
                <a:sym typeface="Arial"/>
              </a:rPr>
              <a:t> and </a:t>
            </a:r>
            <a:r>
              <a:rPr lang="en-US" sz="2200" b="1" i="0" u="none" strike="noStrike" cap="none" dirty="0">
                <a:solidFill>
                  <a:srgbClr val="000000"/>
                </a:solidFill>
                <a:latin typeface="Arial"/>
                <a:ea typeface="Arial"/>
                <a:cs typeface="Arial"/>
                <a:sym typeface="Arial"/>
              </a:rPr>
              <a:t>critical</a:t>
            </a:r>
            <a:r>
              <a:rPr lang="en-US" sz="2200" b="0" i="0" u="none" strike="noStrike" cap="none" dirty="0">
                <a:solidFill>
                  <a:srgbClr val="000000"/>
                </a:solidFill>
                <a:latin typeface="Arial"/>
                <a:ea typeface="Arial"/>
                <a:cs typeface="Arial"/>
                <a:sym typeface="Arial"/>
              </a:rPr>
              <a:t> revisions of </a:t>
            </a:r>
            <a:r>
              <a:rPr lang="en-US" sz="2200" b="1" i="0" u="none" strike="noStrike" cap="none" dirty="0">
                <a:solidFill>
                  <a:srgbClr val="000000"/>
                </a:solidFill>
                <a:latin typeface="Arial"/>
                <a:ea typeface="Arial"/>
                <a:cs typeface="Arial"/>
                <a:sym typeface="Arial"/>
              </a:rPr>
              <a:t>cultural values</a:t>
            </a:r>
            <a:r>
              <a:rPr lang="en-US" sz="2200" b="0" i="0" u="none" strike="noStrike" cap="none" dirty="0">
                <a:solidFill>
                  <a:srgbClr val="000000"/>
                </a:solidFill>
                <a:latin typeface="Arial"/>
                <a:ea typeface="Arial"/>
                <a:cs typeface="Arial"/>
                <a:sym typeface="Arial"/>
              </a:rPr>
              <a:t>, and welcome worldviews that </a:t>
            </a:r>
            <a:r>
              <a:rPr lang="en-US" sz="2200" b="1" i="0" u="none" strike="noStrike" cap="none" dirty="0">
                <a:solidFill>
                  <a:srgbClr val="000000"/>
                </a:solidFill>
                <a:latin typeface="Arial"/>
                <a:ea typeface="Arial"/>
                <a:cs typeface="Arial"/>
                <a:sym typeface="Arial"/>
              </a:rPr>
              <a:t>critique</a:t>
            </a:r>
            <a:r>
              <a:rPr lang="en-US" sz="2200" b="0" i="0" u="none" strike="noStrike" cap="none" dirty="0">
                <a:solidFill>
                  <a:srgbClr val="000000"/>
                </a:solidFill>
                <a:latin typeface="Arial"/>
                <a:ea typeface="Arial"/>
                <a:cs typeface="Arial"/>
                <a:sym typeface="Arial"/>
              </a:rPr>
              <a:t> the </a:t>
            </a:r>
            <a:r>
              <a:rPr lang="en-US" sz="2200" b="1" i="0" u="none" strike="noStrike" cap="none" dirty="0">
                <a:solidFill>
                  <a:srgbClr val="000000"/>
                </a:solidFill>
                <a:latin typeface="Arial"/>
                <a:ea typeface="Arial"/>
                <a:cs typeface="Arial"/>
                <a:sym typeface="Arial"/>
              </a:rPr>
              <a:t>Western</a:t>
            </a:r>
            <a:r>
              <a:rPr lang="en-US" sz="2200" b="0" i="0" u="none" strike="noStrike" cap="none" dirty="0">
                <a:solidFill>
                  <a:srgbClr val="000000"/>
                </a:solidFill>
                <a:latin typeface="Arial"/>
                <a:ea typeface="Arial"/>
                <a:cs typeface="Arial"/>
                <a:sym typeface="Arial"/>
              </a:rPr>
              <a:t>, </a:t>
            </a:r>
            <a:r>
              <a:rPr lang="en-US" sz="2200" b="1" i="0" u="none" strike="noStrike" cap="none" dirty="0">
                <a:solidFill>
                  <a:srgbClr val="000000"/>
                </a:solidFill>
                <a:latin typeface="Arial"/>
                <a:ea typeface="Arial"/>
                <a:cs typeface="Arial"/>
                <a:sym typeface="Arial"/>
              </a:rPr>
              <a:t>capitalist</a:t>
            </a:r>
            <a:r>
              <a:rPr lang="en-US" sz="2200" b="0" i="0" u="none" strike="noStrike" cap="none" dirty="0">
                <a:solidFill>
                  <a:srgbClr val="000000"/>
                </a:solidFill>
                <a:latin typeface="Arial"/>
                <a:ea typeface="Arial"/>
                <a:cs typeface="Arial"/>
                <a:sym typeface="Arial"/>
              </a:rPr>
              <a:t> status quo.     </a:t>
            </a:r>
            <a:endParaRPr sz="2200" dirty="0"/>
          </a:p>
        </p:txBody>
      </p:sp>
      <p:pic>
        <p:nvPicPr>
          <p:cNvPr id="151" name="Google Shape;151;p19"/>
          <p:cNvPicPr preferRelativeResize="0"/>
          <p:nvPr/>
        </p:nvPicPr>
        <p:blipFill rotWithShape="1">
          <a:blip r:embed="rId4">
            <a:alphaModFix/>
          </a:blip>
          <a:srcRect/>
          <a:stretch/>
        </p:blipFill>
        <p:spPr>
          <a:xfrm>
            <a:off x="0" y="1306295"/>
            <a:ext cx="12192000" cy="1033463"/>
          </a:xfrm>
          <a:prstGeom prst="rect">
            <a:avLst/>
          </a:prstGeom>
          <a:noFill/>
          <a:ln>
            <a:noFill/>
          </a:ln>
        </p:spPr>
      </p:pic>
      <p:sp>
        <p:nvSpPr>
          <p:cNvPr id="152" name="Google Shape;152;p19"/>
          <p:cNvSpPr txBox="1"/>
          <p:nvPr/>
        </p:nvSpPr>
        <p:spPr>
          <a:xfrm>
            <a:off x="3844881" y="2338890"/>
            <a:ext cx="5386204"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Image by Philipp </a:t>
            </a:r>
            <a:r>
              <a:rPr lang="en-US" sz="1200" b="0" i="0" u="none" strike="noStrike" cap="none" dirty="0" err="1">
                <a:solidFill>
                  <a:srgbClr val="000000"/>
                </a:solidFill>
                <a:latin typeface="Arial"/>
                <a:ea typeface="Arial"/>
                <a:cs typeface="Arial"/>
                <a:sym typeface="Arial"/>
              </a:rPr>
              <a:t>Weigell</a:t>
            </a:r>
            <a:r>
              <a:rPr lang="en-US" sz="1200" b="0" i="0" u="none" strike="noStrike" cap="none" dirty="0">
                <a:solidFill>
                  <a:srgbClr val="000000"/>
                </a:solidFill>
                <a:latin typeface="Arial"/>
                <a:ea typeface="Arial"/>
                <a:cs typeface="Arial"/>
                <a:sym typeface="Arial"/>
              </a:rPr>
              <a:t> of the </a:t>
            </a:r>
            <a:r>
              <a:rPr lang="en-US" sz="1200" b="0" i="0" u="none" strike="noStrike" cap="none" dirty="0" err="1">
                <a:solidFill>
                  <a:srgbClr val="000000"/>
                </a:solidFill>
                <a:latin typeface="Arial"/>
                <a:ea typeface="Arial"/>
                <a:cs typeface="Arial"/>
                <a:sym typeface="Arial"/>
              </a:rPr>
              <a:t>Kazeg</a:t>
            </a:r>
            <a:r>
              <a:rPr lang="en-US" sz="1200" b="0" i="0" u="none" strike="noStrike" cap="none" dirty="0">
                <a:solidFill>
                  <a:srgbClr val="000000"/>
                </a:solidFill>
                <a:latin typeface="Arial"/>
                <a:ea typeface="Arial"/>
                <a:cs typeface="Arial"/>
                <a:sym typeface="Arial"/>
              </a:rPr>
              <a:t> range in Georgia, via Wikimedia </a:t>
            </a:r>
            <a:r>
              <a:rPr lang="en-US" sz="12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3.0</a:t>
            </a:r>
            <a:r>
              <a:rPr lang="en-US" sz="1200" b="0" i="0" u="none" strike="noStrike" cap="none" dirty="0">
                <a:solidFill>
                  <a:srgbClr val="000000"/>
                </a:solidFill>
                <a:latin typeface="Arial"/>
                <a:ea typeface="Arial"/>
                <a:cs typeface="Arial"/>
                <a:sym typeface="Arial"/>
              </a:rPr>
              <a:t>.</a:t>
            </a: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3841675" y="556885"/>
            <a:ext cx="5654864" cy="806300"/>
          </a:xfrm>
          <a:prstGeom prst="rect">
            <a:avLst/>
          </a:prstGeom>
          <a:noFill/>
          <a:ln>
            <a:noFill/>
          </a:ln>
        </p:spPr>
        <p:txBody>
          <a:bodyPr spcFirstLastPara="1" wrap="square" lIns="91425" tIns="45700" rIns="91425" bIns="45700" anchor="ctr" anchorCtr="0">
            <a:noAutofit/>
          </a:bodyPr>
          <a:lstStyle/>
          <a:p>
            <a:pPr algn="ctr">
              <a:buClr>
                <a:srgbClr val="000000"/>
              </a:buClr>
              <a:buSzPts val="3600"/>
            </a:pPr>
            <a:r>
              <a:rPr lang="en-US" sz="2800" b="1" dirty="0">
                <a:solidFill>
                  <a:srgbClr val="000000"/>
                </a:solidFill>
                <a:latin typeface="Arial"/>
                <a:ea typeface="Arial"/>
                <a:cs typeface="Arial"/>
                <a:sym typeface="Arial"/>
              </a:rPr>
              <a:t>Critical Futures Methods</a:t>
            </a:r>
            <a:br>
              <a:rPr lang="en-US" sz="2800" b="1" dirty="0">
                <a:solidFill>
                  <a:srgbClr val="000000"/>
                </a:solidFill>
                <a:latin typeface="Arial"/>
                <a:ea typeface="Arial"/>
                <a:cs typeface="Arial"/>
                <a:sym typeface="Arial"/>
              </a:rPr>
            </a:br>
            <a:r>
              <a:rPr lang="en-US" sz="1800" b="1" i="0" u="none" strike="noStrike" cap="none" dirty="0">
                <a:solidFill>
                  <a:srgbClr val="000000"/>
                </a:solidFill>
                <a:latin typeface="Arial"/>
                <a:ea typeface="Arial"/>
                <a:cs typeface="Arial"/>
                <a:sym typeface="Arial"/>
              </a:rPr>
              <a:t>Johansson 2021</a:t>
            </a:r>
            <a:br>
              <a:rPr lang="en-US" sz="2800" b="1" dirty="0"/>
            </a:br>
            <a:endParaRPr sz="2800" dirty="0"/>
          </a:p>
        </p:txBody>
      </p:sp>
      <p:sp>
        <p:nvSpPr>
          <p:cNvPr id="159" name="Google Shape;15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60" name="Google Shape;160;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61" name="Google Shape;161;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62" name="Google Shape;162;p20"/>
          <p:cNvSpPr txBox="1"/>
          <p:nvPr/>
        </p:nvSpPr>
        <p:spPr>
          <a:xfrm>
            <a:off x="181468" y="3000574"/>
            <a:ext cx="12010532" cy="385742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140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Progressive scenario building </a:t>
            </a:r>
            <a:r>
              <a:rPr lang="en-US" sz="2200" b="1" i="0" u="none" strike="noStrike" cap="none" dirty="0">
                <a:solidFill>
                  <a:srgbClr val="000000"/>
                </a:solidFill>
                <a:latin typeface="Arial"/>
                <a:ea typeface="Arial"/>
                <a:cs typeface="Arial"/>
                <a:sym typeface="Arial"/>
              </a:rPr>
              <a:t>critically reflects </a:t>
            </a:r>
            <a:r>
              <a:rPr lang="en-US" sz="2200" b="0" i="0" u="none" strike="noStrike" cap="none" dirty="0">
                <a:solidFill>
                  <a:srgbClr val="000000"/>
                </a:solidFill>
                <a:latin typeface="Arial"/>
                <a:ea typeface="Arial"/>
                <a:cs typeface="Arial"/>
                <a:sym typeface="Arial"/>
              </a:rPr>
              <a:t>on </a:t>
            </a:r>
            <a:r>
              <a:rPr lang="en-US" sz="2200" b="1" i="0" u="none" strike="noStrike" cap="none" dirty="0">
                <a:solidFill>
                  <a:srgbClr val="000000"/>
                </a:solidFill>
                <a:latin typeface="Arial"/>
                <a:ea typeface="Arial"/>
                <a:cs typeface="Arial"/>
                <a:sym typeface="Arial"/>
              </a:rPr>
              <a:t>power</a:t>
            </a:r>
            <a:r>
              <a:rPr lang="en-US" sz="2200" b="0" i="0" u="none" strike="noStrike" cap="none" dirty="0">
                <a:solidFill>
                  <a:srgbClr val="000000"/>
                </a:solidFill>
                <a:latin typeface="Arial"/>
                <a:ea typeface="Arial"/>
                <a:cs typeface="Arial"/>
                <a:sym typeface="Arial"/>
              </a:rPr>
              <a:t> </a:t>
            </a:r>
            <a:r>
              <a:rPr lang="en-US" sz="2200" b="1" i="0" u="none" strike="noStrike" cap="none" dirty="0">
                <a:solidFill>
                  <a:srgbClr val="000000"/>
                </a:solidFill>
                <a:latin typeface="Arial"/>
                <a:ea typeface="Arial"/>
                <a:cs typeface="Arial"/>
                <a:sym typeface="Arial"/>
              </a:rPr>
              <a:t>structures</a:t>
            </a:r>
            <a:r>
              <a:rPr lang="en-US" sz="2200" b="0" i="0" u="none" strike="noStrike" cap="none" dirty="0">
                <a:solidFill>
                  <a:srgbClr val="000000"/>
                </a:solidFill>
                <a:latin typeface="Arial"/>
                <a:ea typeface="Arial"/>
                <a:cs typeface="Arial"/>
                <a:sym typeface="Arial"/>
              </a:rPr>
              <a:t> to reveal the probable </a:t>
            </a:r>
            <a:r>
              <a:rPr lang="en-US" sz="2200" b="1" i="0" u="none" strike="noStrike" cap="none" dirty="0">
                <a:solidFill>
                  <a:srgbClr val="000000"/>
                </a:solidFill>
                <a:latin typeface="Arial"/>
                <a:ea typeface="Arial"/>
                <a:cs typeface="Arial"/>
                <a:sym typeface="Arial"/>
              </a:rPr>
              <a:t>beneficiaries</a:t>
            </a:r>
            <a:r>
              <a:rPr lang="en-US" sz="2200" b="0" i="0" u="none" strike="noStrike" cap="none" dirty="0">
                <a:solidFill>
                  <a:srgbClr val="000000"/>
                </a:solidFill>
                <a:latin typeface="Arial"/>
                <a:ea typeface="Arial"/>
                <a:cs typeface="Arial"/>
                <a:sym typeface="Arial"/>
              </a:rPr>
              <a:t> of various futures. </a:t>
            </a:r>
            <a:endParaRPr sz="2200" dirty="0"/>
          </a:p>
          <a:p>
            <a:pPr marL="457200" marR="0" lvl="0" indent="-457200" algn="l" rtl="0">
              <a:lnSpc>
                <a:spcPct val="100000"/>
              </a:lnSpc>
              <a:spcBef>
                <a:spcPts val="0"/>
              </a:spcBef>
              <a:spcAft>
                <a:spcPts val="1400"/>
              </a:spcAft>
              <a:buClr>
                <a:srgbClr val="000000"/>
              </a:buClr>
              <a:buSzPts val="2800"/>
              <a:buFont typeface="Arial"/>
              <a:buChar char="•"/>
            </a:pPr>
            <a:r>
              <a:rPr lang="en-US" sz="2200" b="0" i="0" u="none" strike="noStrike" cap="none" dirty="0">
                <a:solidFill>
                  <a:srgbClr val="000000"/>
                </a:solidFill>
                <a:latin typeface="Arial"/>
                <a:ea typeface="Arial"/>
                <a:cs typeface="Arial"/>
                <a:sym typeface="Arial"/>
              </a:rPr>
              <a:t>Top-down development regimes driven by </a:t>
            </a:r>
            <a:r>
              <a:rPr lang="en-US" sz="2200" b="1" i="0" u="none" strike="noStrike" cap="none" dirty="0">
                <a:solidFill>
                  <a:srgbClr val="000000"/>
                </a:solidFill>
                <a:latin typeface="Arial"/>
                <a:ea typeface="Arial"/>
                <a:cs typeface="Arial"/>
                <a:sym typeface="Arial"/>
              </a:rPr>
              <a:t>colonial histories </a:t>
            </a:r>
            <a:r>
              <a:rPr lang="en-US" sz="2200" b="0" i="0" u="none" strike="noStrike" cap="none" dirty="0">
                <a:solidFill>
                  <a:srgbClr val="000000"/>
                </a:solidFill>
                <a:latin typeface="Arial"/>
                <a:ea typeface="Arial"/>
                <a:cs typeface="Arial"/>
                <a:sym typeface="Arial"/>
              </a:rPr>
              <a:t>and </a:t>
            </a:r>
            <a:r>
              <a:rPr lang="en-US" sz="2200" b="1" i="0" u="none" strike="noStrike" cap="none" dirty="0">
                <a:solidFill>
                  <a:srgbClr val="000000"/>
                </a:solidFill>
                <a:latin typeface="Arial"/>
                <a:ea typeface="Arial"/>
                <a:cs typeface="Arial"/>
                <a:sym typeface="Arial"/>
              </a:rPr>
              <a:t>capitalist ideologies </a:t>
            </a:r>
            <a:r>
              <a:rPr lang="en-US" sz="2200" b="0" i="0" u="none" strike="noStrike" cap="none" dirty="0">
                <a:solidFill>
                  <a:srgbClr val="000000"/>
                </a:solidFill>
                <a:latin typeface="Arial"/>
                <a:ea typeface="Arial"/>
                <a:cs typeface="Arial"/>
                <a:sym typeface="Arial"/>
              </a:rPr>
              <a:t>can disenfranchise the most </a:t>
            </a:r>
            <a:r>
              <a:rPr lang="en-US" sz="2200" b="1" i="0" u="none" strike="noStrike" cap="none" dirty="0">
                <a:solidFill>
                  <a:srgbClr val="000000"/>
                </a:solidFill>
                <a:latin typeface="Arial"/>
                <a:ea typeface="Arial"/>
                <a:cs typeface="Arial"/>
                <a:sym typeface="Arial"/>
              </a:rPr>
              <a:t>vulnerable</a:t>
            </a:r>
            <a:r>
              <a:rPr lang="en-US" sz="2200" b="0" i="0" u="none" strike="noStrike" cap="none" dirty="0">
                <a:solidFill>
                  <a:srgbClr val="000000"/>
                </a:solidFill>
                <a:latin typeface="Arial"/>
                <a:ea typeface="Arial"/>
                <a:cs typeface="Arial"/>
                <a:sym typeface="Arial"/>
              </a:rPr>
              <a:t> groups.</a:t>
            </a:r>
            <a:endParaRPr sz="2200" dirty="0"/>
          </a:p>
          <a:p>
            <a:pPr marL="457200" marR="0" lvl="0" indent="-457200" algn="l" rtl="0">
              <a:lnSpc>
                <a:spcPct val="100000"/>
              </a:lnSpc>
              <a:spcBef>
                <a:spcPts val="0"/>
              </a:spcBef>
              <a:spcAft>
                <a:spcPts val="1400"/>
              </a:spcAft>
              <a:buClr>
                <a:srgbClr val="000000"/>
              </a:buClr>
              <a:buSzPts val="2800"/>
              <a:buFont typeface="Arial"/>
              <a:buChar char="•"/>
            </a:pPr>
            <a:r>
              <a:rPr lang="en-US" sz="2200" b="1" i="0" u="none" strike="noStrike" cap="none" dirty="0">
                <a:solidFill>
                  <a:srgbClr val="000000"/>
                </a:solidFill>
                <a:latin typeface="Arial"/>
                <a:ea typeface="Arial"/>
                <a:cs typeface="Arial"/>
                <a:sym typeface="Arial"/>
              </a:rPr>
              <a:t>Poverty</a:t>
            </a:r>
            <a:r>
              <a:rPr lang="en-US" sz="2200" b="0" i="0" u="none" strike="noStrike" cap="none" dirty="0">
                <a:solidFill>
                  <a:srgbClr val="000000"/>
                </a:solidFill>
                <a:latin typeface="Arial"/>
                <a:ea typeface="Arial"/>
                <a:cs typeface="Arial"/>
                <a:sym typeface="Arial"/>
              </a:rPr>
              <a:t> and social </a:t>
            </a:r>
            <a:r>
              <a:rPr lang="en-US" sz="2200" b="1" i="0" u="none" strike="noStrike" cap="none" dirty="0">
                <a:solidFill>
                  <a:srgbClr val="000000"/>
                </a:solidFill>
                <a:latin typeface="Arial"/>
                <a:ea typeface="Arial"/>
                <a:cs typeface="Arial"/>
                <a:sym typeface="Arial"/>
              </a:rPr>
              <a:t>injustice</a:t>
            </a:r>
            <a:r>
              <a:rPr lang="en-US" sz="2200" b="0" i="0" u="none" strike="noStrike" cap="none" dirty="0">
                <a:solidFill>
                  <a:srgbClr val="000000"/>
                </a:solidFill>
                <a:latin typeface="Arial"/>
                <a:ea typeface="Arial"/>
                <a:cs typeface="Arial"/>
                <a:sym typeface="Arial"/>
              </a:rPr>
              <a:t> can drive environmental degradation through </a:t>
            </a:r>
            <a:r>
              <a:rPr lang="en-US" sz="2200" b="1" i="0" u="none" strike="noStrike" cap="none" dirty="0">
                <a:solidFill>
                  <a:srgbClr val="000000"/>
                </a:solidFill>
                <a:latin typeface="Arial"/>
                <a:ea typeface="Arial"/>
                <a:cs typeface="Arial"/>
                <a:sym typeface="Arial"/>
              </a:rPr>
              <a:t>deforestation</a:t>
            </a:r>
            <a:r>
              <a:rPr lang="en-US" sz="2200" b="0" i="0" u="none" strike="noStrike" cap="none" dirty="0">
                <a:solidFill>
                  <a:srgbClr val="000000"/>
                </a:solidFill>
                <a:latin typeface="Arial"/>
                <a:ea typeface="Arial"/>
                <a:cs typeface="Arial"/>
                <a:sym typeface="Arial"/>
              </a:rPr>
              <a:t> and resource </a:t>
            </a:r>
            <a:r>
              <a:rPr lang="en-US" sz="2200" b="1" i="0" u="none" strike="noStrike" cap="none" dirty="0">
                <a:solidFill>
                  <a:srgbClr val="000000"/>
                </a:solidFill>
                <a:latin typeface="Arial"/>
                <a:ea typeface="Arial"/>
                <a:cs typeface="Arial"/>
                <a:sym typeface="Arial"/>
              </a:rPr>
              <a:t>extraction</a:t>
            </a:r>
            <a:r>
              <a:rPr lang="en-US" sz="2200" b="0" i="0" u="none" strike="noStrike" cap="none" dirty="0">
                <a:solidFill>
                  <a:srgbClr val="000000"/>
                </a:solidFill>
                <a:latin typeface="Arial"/>
                <a:ea typeface="Arial"/>
                <a:cs typeface="Arial"/>
                <a:sym typeface="Arial"/>
              </a:rPr>
              <a:t> (i.e., charcoal). </a:t>
            </a:r>
            <a:endParaRPr sz="2200" dirty="0"/>
          </a:p>
          <a:p>
            <a:pPr marL="457200" marR="0" lvl="0" indent="-457200" algn="l" rtl="0">
              <a:lnSpc>
                <a:spcPct val="100000"/>
              </a:lnSpc>
              <a:spcBef>
                <a:spcPts val="0"/>
              </a:spcBef>
              <a:spcAft>
                <a:spcPts val="1400"/>
              </a:spcAft>
              <a:buClr>
                <a:srgbClr val="000000"/>
              </a:buClr>
              <a:buSzPts val="2800"/>
              <a:buFont typeface="Arial"/>
              <a:buChar char="•"/>
            </a:pPr>
            <a:r>
              <a:rPr lang="en-US" sz="2200" b="1" i="0" u="none" strike="noStrike" cap="none" dirty="0">
                <a:solidFill>
                  <a:srgbClr val="000000"/>
                </a:solidFill>
                <a:latin typeface="Arial"/>
                <a:ea typeface="Arial"/>
                <a:cs typeface="Arial"/>
                <a:sym typeface="Arial"/>
              </a:rPr>
              <a:t>Western</a:t>
            </a:r>
            <a:r>
              <a:rPr lang="en-US" sz="2200" b="0" i="0" u="none" strike="noStrike" cap="none" dirty="0">
                <a:solidFill>
                  <a:srgbClr val="000000"/>
                </a:solidFill>
                <a:latin typeface="Arial"/>
                <a:ea typeface="Arial"/>
                <a:cs typeface="Arial"/>
                <a:sym typeface="Arial"/>
              </a:rPr>
              <a:t> ideals of </a:t>
            </a:r>
            <a:r>
              <a:rPr lang="en-US" sz="2200" b="1" i="0" u="none" strike="noStrike" cap="none" dirty="0">
                <a:solidFill>
                  <a:srgbClr val="000000"/>
                </a:solidFill>
                <a:latin typeface="Arial"/>
                <a:ea typeface="Arial"/>
                <a:cs typeface="Arial"/>
                <a:sym typeface="Arial"/>
              </a:rPr>
              <a:t>industrial</a:t>
            </a:r>
            <a:r>
              <a:rPr lang="en-US" sz="2200" b="0" i="0" u="none" strike="noStrike" cap="none" dirty="0">
                <a:solidFill>
                  <a:srgbClr val="000000"/>
                </a:solidFill>
                <a:latin typeface="Arial"/>
                <a:ea typeface="Arial"/>
                <a:cs typeface="Arial"/>
                <a:sym typeface="Arial"/>
              </a:rPr>
              <a:t> development mean that governments often fail to regulate profitable agribusiness and large infrastructure projects, which </a:t>
            </a:r>
            <a:r>
              <a:rPr lang="en-US" sz="2200" b="1" i="0" u="none" strike="noStrike" cap="none" dirty="0">
                <a:solidFill>
                  <a:srgbClr val="000000"/>
                </a:solidFill>
                <a:latin typeface="Arial"/>
                <a:ea typeface="Arial"/>
                <a:cs typeface="Arial"/>
                <a:sym typeface="Arial"/>
              </a:rPr>
              <a:t>protects the elite </a:t>
            </a:r>
            <a:r>
              <a:rPr lang="en-US" sz="2200" b="0" i="0" u="none" strike="noStrike" cap="none" dirty="0">
                <a:solidFill>
                  <a:srgbClr val="000000"/>
                </a:solidFill>
                <a:latin typeface="Arial"/>
                <a:ea typeface="Arial"/>
                <a:cs typeface="Arial"/>
                <a:sym typeface="Arial"/>
              </a:rPr>
              <a:t>from regulation or loss of profit.  </a:t>
            </a:r>
            <a:endParaRPr sz="2200" dirty="0"/>
          </a:p>
        </p:txBody>
      </p:sp>
      <p:pic>
        <p:nvPicPr>
          <p:cNvPr id="164" name="Google Shape;164;p20"/>
          <p:cNvPicPr preferRelativeResize="0"/>
          <p:nvPr/>
        </p:nvPicPr>
        <p:blipFill rotWithShape="1">
          <a:blip r:embed="rId4">
            <a:alphaModFix/>
          </a:blip>
          <a:srcRect/>
          <a:stretch/>
        </p:blipFill>
        <p:spPr>
          <a:xfrm>
            <a:off x="1908212" y="1106459"/>
            <a:ext cx="9119677" cy="1302811"/>
          </a:xfrm>
          <a:prstGeom prst="rect">
            <a:avLst/>
          </a:prstGeom>
          <a:noFill/>
          <a:ln>
            <a:noFill/>
          </a:ln>
        </p:spPr>
      </p:pic>
      <p:sp>
        <p:nvSpPr>
          <p:cNvPr id="165" name="Google Shape;165;p20"/>
          <p:cNvSpPr txBox="1"/>
          <p:nvPr/>
        </p:nvSpPr>
        <p:spPr>
          <a:xfrm>
            <a:off x="3841675" y="2445512"/>
            <a:ext cx="6681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Image of Morecambe Bay in Australia by Yohan </a:t>
            </a:r>
            <a:r>
              <a:rPr lang="en-US" sz="1200" b="0" i="0" u="none" strike="noStrike" cap="none" dirty="0" err="1">
                <a:solidFill>
                  <a:srgbClr val="000000"/>
                </a:solidFill>
                <a:latin typeface="Arial"/>
                <a:ea typeface="Arial"/>
                <a:cs typeface="Arial"/>
                <a:sym typeface="Arial"/>
              </a:rPr>
              <a:t>euan</a:t>
            </a:r>
            <a:r>
              <a:rPr lang="en-US" sz="1200" b="0" i="0" u="none" strike="noStrike" cap="none" dirty="0">
                <a:solidFill>
                  <a:srgbClr val="000000"/>
                </a:solidFill>
                <a:latin typeface="Arial"/>
                <a:ea typeface="Arial"/>
                <a:cs typeface="Arial"/>
                <a:sym typeface="Arial"/>
              </a:rPr>
              <a:t> o4, via Wikimedia </a:t>
            </a:r>
            <a:r>
              <a:rPr lang="en-US" sz="12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3.0</a:t>
            </a:r>
            <a:r>
              <a:rPr lang="en-US" sz="1400" b="0" i="0" u="none" strike="noStrike" cap="none" dirty="0">
                <a:solidFill>
                  <a:srgbClr val="000000"/>
                </a:solidFill>
                <a:latin typeface="Arial"/>
                <a:ea typeface="Arial"/>
                <a:cs typeface="Arial"/>
                <a:sym typeface="Arial"/>
              </a:rPr>
              <a:t>.</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Macintosh PowerPoint</Application>
  <PresentationFormat>Widescreen</PresentationFormat>
  <Paragraphs>58</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 Participatory Futures Planning: Reducing Inequality  </vt:lpstr>
      <vt:lpstr>What Is Participatory Futures Planning? Johansson 2021</vt:lpstr>
      <vt:lpstr>Types of Participatory Futures Planning Johansson 2021</vt:lpstr>
      <vt:lpstr>PowerPoint Presentation</vt:lpstr>
      <vt:lpstr>Types of Participatory Futures Planning Johansson 2021</vt:lpstr>
      <vt:lpstr>Critical Futures Methods Johansson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Participatory Futures Planning: Reducing Inequality  </dc:title>
  <dc:creator>Heidi CM Scott</dc:creator>
  <cp:lastModifiedBy>Alaina Gallagher</cp:lastModifiedBy>
  <cp:revision>1</cp:revision>
  <dcterms:created xsi:type="dcterms:W3CDTF">2022-09-28T11:57:10Z</dcterms:created>
  <dcterms:modified xsi:type="dcterms:W3CDTF">2023-06-07T20:13:13Z</dcterms:modified>
</cp:coreProperties>
</file>