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72"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haris SIL" panose="02000500060000020004" pitchFamily="2"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jFo9dUDdMaTg7hy+rxrX4O9y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1"/>
    <p:restoredTop sz="75431"/>
  </p:normalViewPr>
  <p:slideViewPr>
    <p:cSldViewPr snapToGrid="0">
      <p:cViewPr varScale="1">
        <p:scale>
          <a:sx n="107" d="100"/>
          <a:sy n="107" d="100"/>
        </p:scale>
        <p:origin x="17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i="1" u="none" dirty="0">
                <a:latin typeface="Calibri"/>
                <a:ea typeface="Calibri"/>
                <a:cs typeface="Calibri"/>
                <a:sym typeface="Calibri"/>
              </a:rPr>
              <a:t>Notes to Instructor</a:t>
            </a:r>
            <a:r>
              <a:rPr lang="en-US" sz="1100" u="none" dirty="0">
                <a:latin typeface="Calibri"/>
                <a:ea typeface="Calibri"/>
                <a:cs typeface="Calibri"/>
                <a:sym typeface="Calibri"/>
              </a:rPr>
              <a:t>:  </a:t>
            </a:r>
            <a:r>
              <a:rPr lang="en-US" sz="1100" dirty="0">
                <a:latin typeface="Calibri"/>
                <a:ea typeface="Calibri"/>
                <a:cs typeface="Calibri"/>
                <a:sym typeface="Calibri"/>
              </a:rPr>
              <a:t>The back story on the events depicted are fully described in a SESYNC explainer on “</a:t>
            </a:r>
            <a:r>
              <a:rPr lang="en-US" sz="1100" b="0" i="0" dirty="0">
                <a:solidFill>
                  <a:srgbClr val="414042"/>
                </a:solidFill>
                <a:latin typeface="Calibri"/>
                <a:ea typeface="Calibri"/>
                <a:cs typeface="Calibri"/>
                <a:sym typeface="Calibri"/>
              </a:rPr>
              <a:t>Socio-Environmental System Change and Reorganization” (https://</a:t>
            </a:r>
            <a:r>
              <a:rPr lang="en-US" sz="1100" b="0" i="0" dirty="0" err="1">
                <a:solidFill>
                  <a:srgbClr val="414042"/>
                </a:solidFill>
                <a:latin typeface="Calibri"/>
                <a:ea typeface="Calibri"/>
                <a:cs typeface="Calibri"/>
                <a:sym typeface="Calibri"/>
              </a:rPr>
              <a:t>www.sesync.org</a:t>
            </a:r>
            <a:r>
              <a:rPr lang="en-US" sz="1100" b="0" i="0" dirty="0">
                <a:solidFill>
                  <a:srgbClr val="414042"/>
                </a:solidFill>
                <a:latin typeface="Calibri"/>
                <a:ea typeface="Calibri"/>
                <a:cs typeface="Calibri"/>
                <a:sym typeface="Calibri"/>
              </a:rPr>
              <a:t>/resources/socio-environmental-system-change-and-reorganization). In brief: the two images contrast how two cities responded to socioeconomic collapse and environmental degradation following the collapse of steel manufacturing in the midwestern U.S. The initial disturbance that caused the Midwestern steel manufacturing collapse occurred as the market globalized and many plants did not adopt new technologies used internationally. Youngstown, Ohio, (left) was left with extensive abandoned infrastructure and even today faces major environmental and public health crises. In contrast, Pittsburgh, Pennsylvania (right) invested deeply in future growth and innovation, so its people benefited from environmental, social, and infrastructure improvements. Note – the natural resource dependency was iron ore deposits near the Great Lakes and livelihoods and well-being were tied to its use (i.e., the environmental–social link). </a:t>
            </a:r>
            <a:endParaRPr sz="1100" dirty="0">
              <a:latin typeface="Calibri"/>
              <a:ea typeface="Calibri"/>
              <a:cs typeface="Calibri"/>
              <a:sym typeface="Calibri"/>
            </a:endParaRPr>
          </a:p>
        </p:txBody>
      </p:sp>
      <p:sp>
        <p:nvSpPr>
          <p:cNvPr id="185" name="Google Shape;1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u="none" dirty="0"/>
              <a:t>Notes to Instructor</a:t>
            </a:r>
            <a:r>
              <a:rPr lang="en-US" i="0" u="none" dirty="0"/>
              <a:t>: </a:t>
            </a:r>
            <a:r>
              <a:rPr lang="en-US" i="0" dirty="0"/>
              <a:t>The last example of how Youngstown responded to the collapse of the steel industry is an example of crossing a threshold that the S-E system has been “stuck” in. As discussed more fully in the Explainer “</a:t>
            </a:r>
            <a:r>
              <a:rPr lang="en-US" sz="1800" dirty="0">
                <a:highlight>
                  <a:srgbClr val="FFFF00"/>
                </a:highlight>
                <a:latin typeface="Calibri"/>
                <a:ea typeface="Calibri"/>
                <a:cs typeface="Calibri"/>
                <a:sym typeface="Calibri"/>
              </a:rPr>
              <a:t>Sustainability, Resilience, and the Dimensions of Risk: Hazard, Exposure, Vulnerability,” determining when a system reaches a tipping point is very difficult u</a:t>
            </a:r>
            <a:r>
              <a:rPr lang="en-US" sz="1800" i="0" dirty="0"/>
              <a:t>nless there are clear metrics ecologically and socially for which there are long time series of data</a:t>
            </a:r>
            <a:r>
              <a:rPr lang="en-US" sz="1800" dirty="0">
                <a:highlight>
                  <a:srgbClr val="FFFF00"/>
                </a:highlight>
                <a:latin typeface="Calibri"/>
                <a:ea typeface="Calibri"/>
                <a:cs typeface="Calibri"/>
                <a:sym typeface="Calibri"/>
              </a:rPr>
              <a:t>. Certainly, highly disturbed ecosystems (e.g., mined with highly simplified plant communities) are easy to recognize as a region with a collapsed economy and/or displaced people who can no longer rely on natural resources such as fisheries or agroecosystems that once sustained them. But most ecological, social, and socio-environmental change is gradual. But the concept of a tipping point or threshold is useful because it suggests the need for management/policies that avoid reaching it. The last bullet is illustrated in the next slide.</a:t>
            </a:r>
            <a:endParaRPr i="1" dirty="0"/>
          </a:p>
        </p:txBody>
      </p:sp>
      <p:sp>
        <p:nvSpPr>
          <p:cNvPr id="196" name="Google Shape;1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u="none" dirty="0"/>
              <a:t>Notes to Instructor: </a:t>
            </a:r>
            <a:r>
              <a:rPr lang="en-US" dirty="0"/>
              <a:t>Left: This shows a region before and after a major drought that was associated with climate change. The semi-desert forest system was pushed beyond its threshold of recovery. Woody shrubs and succulents then encroached on the area and outcompeted other vegetation for water, which then resulted in soil property changes. Positive feedbacks between water use by invasive species and changes in soil prevent recovery especially given ongoing climate change with less rainfall for a shorter time period.  Right: Coral reef impacted by pollution and bleaching from warm temperatures resulted in coral die-off and more algal coverage. </a:t>
            </a:r>
            <a:endParaRPr dirty="0"/>
          </a:p>
        </p:txBody>
      </p:sp>
      <p:sp>
        <p:nvSpPr>
          <p:cNvPr id="204" name="Google Shape;2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i="1" u="none" dirty="0"/>
              <a:t>Notes to Instructor. </a:t>
            </a:r>
            <a:r>
              <a:rPr lang="en-US" sz="1100" i="0" u="none" dirty="0"/>
              <a:t>The effect of urbanization on aquatic ecosystems is often used to illustrate thresholds and resistance to recovery with lag effects. Numerous studies have shown that somewhere between 3–15% impervious cover in a watershed will result in dramatic reductions in aquatic biodiversity. This appears to be related to the lack of rain infiltrating into the ground before it moves to a stream; this causes polluted water. Despite efforts to reverse that effect (e.g., by increasing watershed infiltration via improved stormwater structures and revegetation), biodiversity does not begin to recover until effective infiltration capacity is much lower than it was when the trajectory took a sharp downward decline. </a:t>
            </a:r>
            <a:endParaRPr sz="1100" i="1" u="sng" dirty="0"/>
          </a:p>
        </p:txBody>
      </p:sp>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i="1" u="none" dirty="0"/>
              <a:t>Notes to Instructor</a:t>
            </a:r>
            <a:r>
              <a:rPr lang="en-US" sz="1100" u="none" dirty="0"/>
              <a:t>: </a:t>
            </a:r>
            <a:r>
              <a:rPr lang="en-US" sz="1100" dirty="0"/>
              <a:t>The steel example was very qualitative. This example comes from a study in which long-time series of fish abundance, ecosystem productivity, fishery catch (commercial &amp; recreational), and economics (number of fishery jobs, incomes, etc.) are available. The authors quantify the ecological “state” or output index based on fish as a function of system production (chlorophyll a) and a social output or index based on the economic indicators per people employable in the sector. Socio-ecological state (an index) was calculated based on the social output compared to that which is ecologically potential.  </a:t>
            </a:r>
            <a:endParaRPr dirty="0"/>
          </a:p>
          <a:p>
            <a:pPr marL="0" lvl="0" indent="0" algn="l" rtl="0">
              <a:lnSpc>
                <a:spcPct val="100000"/>
              </a:lnSpc>
              <a:spcBef>
                <a:spcPts val="0"/>
              </a:spcBef>
              <a:spcAft>
                <a:spcPts val="0"/>
              </a:spcAft>
              <a:buSzPts val="1400"/>
              <a:buNone/>
            </a:pPr>
            <a:r>
              <a:rPr lang="en-US" sz="1800" b="0" i="0" u="none" strike="noStrike" dirty="0">
                <a:latin typeface="Charis SIL"/>
                <a:ea typeface="Charis SIL"/>
                <a:cs typeface="Charis SIL"/>
                <a:sym typeface="Charis SIL"/>
              </a:rPr>
              <a:t>They identified thresholds using non-linear statistical methods on the time series. They showed that threshold changes occurred after global technological advancements and widespread structural changes in fisheries management (e.g., fisheries management such as the Magnuson-Stevens Fishery Act).  </a:t>
            </a:r>
            <a:endParaRPr sz="1100" dirty="0"/>
          </a:p>
        </p:txBody>
      </p:sp>
      <p:sp>
        <p:nvSpPr>
          <p:cNvPr id="236" name="Google Shape;2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u="none" dirty="0"/>
              <a:t>Notes to Instructor: </a:t>
            </a:r>
            <a:r>
              <a:rPr lang="en-US" dirty="0"/>
              <a:t>It is critical to stress that these factors are generalizations and that scholars from various fields may disagree on them; plus, there will always be exceptions. Though these lists include similar or the same words/concepts: diversity, redundancy, modularity, etc., they do not speak of the interconnection between the two systems. For example, the list of ecological factors ignores the important role of social factors except for the mention of adaptive management. Obviously, anthropogenic impacts that simplify or degrade ecosystems in other ways outweigh most of the other factors listed. Similarly, it does not matter how diverse social networks are and how strong social support is if there are inadequate natural resources to support communities. </a:t>
            </a:r>
            <a:endParaRPr dirty="0"/>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dirty="0"/>
              <a:t>Notes to Instructor</a:t>
            </a:r>
            <a:r>
              <a:rPr lang="en-US" dirty="0"/>
              <a:t>: This is a highly theoretical concept used to help understand the phases that socio-ecological systems can go through although it was developed by ecologists for ecosystems (e.g., see Allen et al. 2014). </a:t>
            </a:r>
            <a:endParaRPr sz="1800" b="0" i="0" u="none" strike="noStrike" dirty="0">
              <a:latin typeface="Arial"/>
              <a:ea typeface="Arial"/>
              <a:cs typeface="Arial"/>
              <a:sym typeface="Arial"/>
            </a:endParaRPr>
          </a:p>
          <a:p>
            <a:pPr marL="0" lvl="0" indent="0" algn="l" rtl="0">
              <a:lnSpc>
                <a:spcPct val="100000"/>
              </a:lnSpc>
              <a:spcBef>
                <a:spcPts val="0"/>
              </a:spcBef>
              <a:spcAft>
                <a:spcPts val="0"/>
              </a:spcAft>
              <a:buSzPts val="1400"/>
              <a:buNone/>
            </a:pPr>
            <a:r>
              <a:rPr lang="en-US" sz="1800" b="0" i="0" u="none" strike="noStrike" dirty="0">
                <a:latin typeface="Arial"/>
                <a:ea typeface="Arial"/>
                <a:cs typeface="Arial"/>
                <a:sym typeface="Arial"/>
              </a:rPr>
              <a:t>DOI: 10.1007/s10021-013-9744-2)</a:t>
            </a:r>
            <a:r>
              <a:rPr lang="en-US" dirty="0"/>
              <a:t>. It is difficult to operationalize, and most examples are purely ecological or purely governance/institutional. A good exercise for graduate students would be to read the original Gunderson and </a:t>
            </a:r>
            <a:r>
              <a:rPr lang="en-US" dirty="0" err="1"/>
              <a:t>Holling</a:t>
            </a:r>
            <a:r>
              <a:rPr lang="en-US" dirty="0"/>
              <a:t> (2002) article referred to in the lesson as well as Allen et al. and then search for S-E examples in the literature. </a:t>
            </a:r>
            <a:endParaRPr dirty="0"/>
          </a:p>
        </p:txBody>
      </p:sp>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u="sng"/>
              <a:t>Notes to Instructor – Hook (Lesson step 1) Slide:  </a:t>
            </a:r>
            <a:r>
              <a:rPr lang="en-US" i="0"/>
              <a:t>These images were from a web search in which the word resilience was used as the search term.  It is only meant to illustrate that resilience is a widely used term, even in advertising campaigns such as those for books, products, services, and even women’s stockings.  The participants are to define the word resilience based on their own thoughts and experiences. T</a:t>
            </a:r>
            <a:r>
              <a:rPr lang="en-US" sz="1100">
                <a:latin typeface="Calibri"/>
                <a:ea typeface="Calibri"/>
                <a:cs typeface="Calibri"/>
                <a:sym typeface="Calibri"/>
              </a:rPr>
              <a:t>hey should be </a:t>
            </a:r>
            <a:r>
              <a:rPr lang="en-US" sz="1100" i="1">
                <a:latin typeface="Calibri"/>
                <a:ea typeface="Calibri"/>
                <a:cs typeface="Calibri"/>
                <a:sym typeface="Calibri"/>
              </a:rPr>
              <a:t>not</a:t>
            </a:r>
            <a:r>
              <a:rPr lang="en-US" sz="1100">
                <a:latin typeface="Calibri"/>
                <a:ea typeface="Calibri"/>
                <a:cs typeface="Calibri"/>
                <a:sym typeface="Calibri"/>
              </a:rPr>
              <a:t> search online for a definition of the word. </a:t>
            </a:r>
            <a:endParaRPr sz="1100"/>
          </a:p>
        </p:txBody>
      </p:sp>
      <p:sp>
        <p:nvSpPr>
          <p:cNvPr id="102" name="Google Shape;1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u="none" dirty="0"/>
              <a:t>Notes to Instructor (Slide for Teaching Assignment Step #2):</a:t>
            </a:r>
            <a:r>
              <a:rPr lang="en-US" i="1" u="none" dirty="0"/>
              <a:t> </a:t>
            </a:r>
            <a:r>
              <a:rPr lang="en-US" dirty="0"/>
              <a:t>This image shows the relationship between the extent of flooding (blue areas) and self-reported recovery by individuals based on surveys completed by Louisiana State University researchers, 5 years after the hurricane. Learners are asked to speculate on why recovery (which implies “resilience”) may have varied so much in different flooded regions. They will need to consider both environmental and social factors. (As they will learn after the next step in the lesson—risk and recovery must be considered along multiple dimensions.) </a:t>
            </a:r>
          </a:p>
        </p:txBody>
      </p:sp>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u="none" strike="noStrike" dirty="0"/>
              <a:t>Notes to Instructor </a:t>
            </a:r>
            <a:r>
              <a:rPr lang="en-US" b="0" i="1" u="none" dirty="0"/>
              <a:t>(Slide for Teaching Assignment Step #3)</a:t>
            </a:r>
            <a:r>
              <a:rPr lang="en-US" u="none" strike="noStrike" dirty="0"/>
              <a:t>: </a:t>
            </a:r>
            <a:r>
              <a:rPr lang="en-US" dirty="0"/>
              <a:t>Following the bulleted directions in Teaching Assignment Step 3 of the lesson, learners should speculate on the meaning of these words in the context of both the risk of impacts from an environmental event and the recovery potential. Once they have brainstormed and posted their thoughts on the board, discussions should follow. You are trying to get them to think about more than just the physical hazards of an event [i.e., as if the risk from coastal flooding is ONLY associated with the size of a storm (hazard) </a:t>
            </a:r>
            <a:r>
              <a:rPr lang="en-US" u="sng" dirty="0"/>
              <a:t>or</a:t>
            </a:r>
            <a:r>
              <a:rPr lang="en-US" u="none" dirty="0"/>
              <a:t> ONLY associated with proximity to the coastline (exposure)]. Risk can include both, AS WELL AS how socially vulnerable they are (i.e., do they have a network of people who can help them escape and the monetary means to do so? Similar logic can be applied to recovery—Do they have insurance, funds to buy a new home, or a place to stay during rebuilding and to recover their health if they were injured? </a:t>
            </a:r>
            <a:endParaRPr lang="en-US" dirty="0"/>
          </a:p>
        </p:txBody>
      </p:sp>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i="1" u="none" dirty="0"/>
              <a:t>Notes to Instructor: </a:t>
            </a:r>
            <a:r>
              <a:rPr lang="en-US" sz="1100" dirty="0"/>
              <a:t>It will be useful here to mention that resilience was first championed in the field of ecology by </a:t>
            </a:r>
            <a:r>
              <a:rPr lang="en-US" sz="1100" dirty="0" err="1"/>
              <a:t>Holling</a:t>
            </a:r>
            <a:r>
              <a:rPr lang="en-US" sz="1100" dirty="0"/>
              <a:t> in 1973 and was </a:t>
            </a:r>
            <a:r>
              <a:rPr lang="en-US" sz="1100" b="0" i="0" u="none" strike="noStrike" dirty="0">
                <a:solidFill>
                  <a:srgbClr val="000000"/>
                </a:solidFill>
                <a:latin typeface="Calibri"/>
                <a:ea typeface="Calibri"/>
                <a:cs typeface="Calibri"/>
                <a:sym typeface="Calibri"/>
              </a:rPr>
              <a:t>based on an understanding that natural systems vary in time and space and that their ability to absorb change and disturbance allows them to persist. Have the group d</a:t>
            </a:r>
            <a:r>
              <a:rPr lang="en-US" sz="1100" dirty="0"/>
              <a:t>iscuss what is meant by a </a:t>
            </a:r>
            <a:r>
              <a:rPr lang="en-US" sz="1100" b="1" dirty="0"/>
              <a:t>basin of attraction </a:t>
            </a:r>
            <a:r>
              <a:rPr lang="en-US" sz="1100" dirty="0"/>
              <a:t>state, i.e., the system tends to fluctuate in that state, which may be viewed as good or bad—unless some driver pushes it enough to move it to a different state. Often, when an ecosystem becomes very degraded, it is difficult to move it out of that state due to reinforcing feedback loops (i.e., positive feedbacks). The same is true of socio-environmental systems. </a:t>
            </a:r>
          </a:p>
          <a:p>
            <a:pPr marL="0" lvl="0" indent="0" algn="l" rtl="0">
              <a:lnSpc>
                <a:spcPct val="100000"/>
              </a:lnSpc>
              <a:spcBef>
                <a:spcPts val="0"/>
              </a:spcBef>
              <a:spcAft>
                <a:spcPts val="0"/>
              </a:spcAft>
              <a:buSzPts val="1400"/>
              <a:buNone/>
            </a:pPr>
            <a:r>
              <a:rPr lang="en-US" sz="1100" dirty="0"/>
              <a:t> </a:t>
            </a:r>
            <a:endParaRPr sz="1100" dirty="0"/>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i="1" u="none" strike="noStrike" dirty="0">
                <a:solidFill>
                  <a:srgbClr val="000000"/>
                </a:solidFill>
              </a:rPr>
              <a:t>Notes to instructor:</a:t>
            </a:r>
            <a:r>
              <a:rPr lang="en-US" sz="1100" b="0" i="1" u="none" strike="noStrike" dirty="0">
                <a:solidFill>
                  <a:srgbClr val="000000"/>
                </a:solidFill>
                <a:latin typeface="Calibri"/>
                <a:ea typeface="Calibri"/>
                <a:cs typeface="Calibri"/>
                <a:sym typeface="Calibri"/>
              </a:rPr>
              <a:t>  </a:t>
            </a:r>
            <a:r>
              <a:rPr lang="en-US" sz="1100" dirty="0"/>
              <a:t>1) C.S. (“</a:t>
            </a:r>
            <a:r>
              <a:rPr lang="en-US" sz="1100" b="0" i="0" u="none" strike="noStrike" dirty="0">
                <a:solidFill>
                  <a:srgbClr val="000000"/>
                </a:solidFill>
                <a:latin typeface="Calibri"/>
                <a:ea typeface="Calibri"/>
                <a:cs typeface="Calibri"/>
                <a:sym typeface="Calibri"/>
              </a:rPr>
              <a:t>Buzz”) </a:t>
            </a:r>
            <a:r>
              <a:rPr lang="en-US" sz="1100" b="0" i="0" u="none" strike="noStrike" dirty="0" err="1">
                <a:solidFill>
                  <a:srgbClr val="000000"/>
                </a:solidFill>
                <a:latin typeface="Calibri"/>
                <a:ea typeface="Calibri"/>
                <a:cs typeface="Calibri"/>
                <a:sym typeface="Calibri"/>
              </a:rPr>
              <a:t>Holling</a:t>
            </a:r>
            <a:r>
              <a:rPr lang="en-US" sz="1100" b="0" i="0" u="none" strike="noStrike" dirty="0">
                <a:solidFill>
                  <a:srgbClr val="000000"/>
                </a:solidFill>
                <a:latin typeface="Calibri"/>
                <a:ea typeface="Calibri"/>
                <a:cs typeface="Calibri"/>
                <a:sym typeface="Calibri"/>
              </a:rPr>
              <a:t> was a Canadian ecologist who contributed greatly to systems ecology especially resilience, adaptation, multiple states, and reorganization (described in a later slide). He distinguished engineering resilience from ecological resilience and described them as follows:</a:t>
            </a:r>
            <a:endParaRPr sz="1100" dirty="0">
              <a:latin typeface="Calibri"/>
              <a:ea typeface="Calibri"/>
              <a:cs typeface="Calibri"/>
              <a:sym typeface="Calibri"/>
            </a:endParaRPr>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Calibri"/>
                <a:ea typeface="Calibri"/>
                <a:cs typeface="Calibri"/>
                <a:sym typeface="Calibri"/>
              </a:rPr>
              <a:t>Engineering resilience – Involves a system’s resistance to disturbance and speed of return to the equilibrium (specific focus on efficiency, predictability)</a:t>
            </a:r>
            <a:endParaRPr sz="1100" dirty="0">
              <a:latin typeface="Calibri"/>
              <a:ea typeface="Calibri"/>
              <a:cs typeface="Calibri"/>
              <a:sym typeface="Calibri"/>
            </a:endParaRPr>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Calibri"/>
                <a:ea typeface="Calibri"/>
                <a:cs typeface="Calibri"/>
                <a:sym typeface="Calibri"/>
              </a:rPr>
              <a:t>Ecological resilience – Involves a “window of natural variability” and assumed multiple states</a:t>
            </a:r>
            <a:endParaRPr sz="1100" dirty="0">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sz="1100" b="0" i="1" u="none" strike="noStrike" dirty="0">
                <a:solidFill>
                  <a:srgbClr val="000000"/>
                </a:solidFill>
                <a:latin typeface="Calibri"/>
                <a:ea typeface="Calibri"/>
                <a:cs typeface="Calibri"/>
                <a:sym typeface="Calibri"/>
              </a:rPr>
              <a:t>Notes to Instructor: </a:t>
            </a:r>
            <a:r>
              <a:rPr lang="en-US" sz="1100" b="0" i="0" u="none" strike="noStrike" dirty="0">
                <a:solidFill>
                  <a:srgbClr val="000000"/>
                </a:solidFill>
                <a:latin typeface="Calibri"/>
                <a:ea typeface="Calibri"/>
                <a:cs typeface="Calibri"/>
                <a:sym typeface="Calibri"/>
              </a:rPr>
              <a:t>The </a:t>
            </a:r>
            <a:r>
              <a:rPr lang="en-US" sz="1100" b="1" i="0" u="none" strike="noStrike" dirty="0">
                <a:solidFill>
                  <a:srgbClr val="000000"/>
                </a:solidFill>
                <a:latin typeface="Calibri"/>
                <a:ea typeface="Calibri"/>
                <a:cs typeface="Calibri"/>
                <a:sym typeface="Calibri"/>
              </a:rPr>
              <a:t>”objectivity” </a:t>
            </a:r>
            <a:r>
              <a:rPr lang="en-US" sz="1100" b="0" i="0" u="none" strike="noStrike" dirty="0">
                <a:solidFill>
                  <a:srgbClr val="000000"/>
                </a:solidFill>
                <a:latin typeface="Calibri"/>
                <a:ea typeface="Calibri"/>
                <a:cs typeface="Calibri"/>
                <a:sym typeface="Calibri"/>
              </a:rPr>
              <a:t>emphasis was associated with assuming ecosystems could recover to their former state (i.e., within a window of “natural” variability); it is worth discussing with the group what “natural” variability means and why it is actually a problematic concept—e.g., When restoring an ecosystem...what is natural? It is the prior (historical) state? How far back?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sz="1800" b="0" i="0" u="none" strike="noStrike" dirty="0">
              <a:solidFill>
                <a:srgbClr val="000000"/>
              </a:solidFill>
              <a:latin typeface="Arial"/>
              <a:ea typeface="Arial"/>
              <a:cs typeface="Arial"/>
              <a:sym typeface="Arial"/>
            </a:endParaRPr>
          </a:p>
        </p:txBody>
      </p:sp>
      <p:sp>
        <p:nvSpPr>
          <p:cNvPr id="162" name="Google Shape;1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i="1" u="none" dirty="0">
                <a:solidFill>
                  <a:schemeClr val="dk1"/>
                </a:solidFill>
              </a:rPr>
              <a:t>Notes to Instructor</a:t>
            </a:r>
            <a:r>
              <a:rPr lang="en-US" sz="1100" i="0" u="none" dirty="0">
                <a:solidFill>
                  <a:schemeClr val="dk1"/>
                </a:solidFill>
              </a:rPr>
              <a:t>: The words highlighted in green are for emphasis because they relate to one another, and they are good discussion points to ensure learners understand what is meant. </a:t>
            </a:r>
            <a:endParaRPr sz="1100" i="1" u="sng" dirty="0">
              <a:solidFill>
                <a:schemeClr val="dk1"/>
              </a:solidFill>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960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i="1" u="none" dirty="0"/>
              <a:t>Notes to Instructor:</a:t>
            </a:r>
            <a:r>
              <a:rPr lang="en-US" sz="1200" i="0" u="none" dirty="0"/>
              <a:t> </a:t>
            </a:r>
            <a:r>
              <a:rPr lang="en-US" sz="1200" dirty="0"/>
              <a:t>Describing an S-E system state when it is disturbed and how it has adapted following a disturbance is complicated because it involves multiple factors. The next slide provides an example; however, if you wish to better illustrate this, show ~ 3 minutes (~8:53 – 11:44) of the learning video on S-E Systems as Complex Adaptive Systems https://</a:t>
            </a:r>
            <a:r>
              <a:rPr lang="en-US" sz="1200" dirty="0" err="1"/>
              <a:t>www.sesync.org</a:t>
            </a:r>
            <a:r>
              <a:rPr lang="en-US" sz="1200" dirty="0"/>
              <a:t>/resources/building-basics-part-1-socio-environmental-systems-complex-adaptive-systems. (Narration is a bit slow, so you may want to speed this up to at least 1:25 speed.)  </a:t>
            </a:r>
            <a:endParaRPr dirty="0"/>
          </a:p>
          <a:p>
            <a:pPr marL="0" lvl="0" indent="0" algn="l" rtl="0">
              <a:lnSpc>
                <a:spcPct val="100000"/>
              </a:lnSpc>
              <a:spcBef>
                <a:spcPts val="0"/>
              </a:spcBef>
              <a:spcAft>
                <a:spcPts val="0"/>
              </a:spcAft>
              <a:buSzPts val="1400"/>
              <a:buNone/>
            </a:pPr>
            <a:endParaRPr dirty="0"/>
          </a:p>
        </p:txBody>
      </p:sp>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611" y="-64053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1"/>
          <p:cNvSpPr txBox="1">
            <a:spLocks noGrp="1"/>
          </p:cNvSpPr>
          <p:nvPr>
            <p:ph type="ctrTitle"/>
          </p:nvPr>
        </p:nvSpPr>
        <p:spPr>
          <a:xfrm>
            <a:off x="998896" y="1782893"/>
            <a:ext cx="10640754" cy="77584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4400" b="1" dirty="0">
                <a:solidFill>
                  <a:schemeClr val="accent6"/>
                </a:solidFill>
                <a:latin typeface="Calibri"/>
                <a:ea typeface="Calibri"/>
                <a:cs typeface="Calibri"/>
                <a:sym typeface="Calibri"/>
              </a:rPr>
              <a:t>Introduction to Resilience and Sustainability: Ecological, Social, and Socio-Environmental </a:t>
            </a:r>
            <a:endParaRPr sz="4400" b="1" dirty="0">
              <a:solidFill>
                <a:schemeClr val="accent6"/>
              </a:solidFill>
              <a:latin typeface="Calibri"/>
              <a:ea typeface="Calibri"/>
              <a:cs typeface="Calibri"/>
              <a:sym typeface="Calibri"/>
            </a:endParaRPr>
          </a:p>
        </p:txBody>
      </p:sp>
      <p:grpSp>
        <p:nvGrpSpPr>
          <p:cNvPr id="87" name="Google Shape;87;p1"/>
          <p:cNvGrpSpPr/>
          <p:nvPr/>
        </p:nvGrpSpPr>
        <p:grpSpPr>
          <a:xfrm flipH="1">
            <a:off x="9676747" y="0"/>
            <a:ext cx="2514948" cy="2174333"/>
            <a:chOff x="-305" y="-4155"/>
            <a:chExt cx="2514948" cy="2174333"/>
          </a:xfrm>
        </p:grpSpPr>
        <p:sp>
          <p:nvSpPr>
            <p:cNvPr id="88" name="Google Shape;88;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Calibri"/>
                <a:ea typeface="Calibri"/>
                <a:cs typeface="Calibri"/>
                <a:sym typeface="Calibri"/>
              </a:endParaRPr>
            </a:p>
          </p:txBody>
        </p:sp>
        <p:sp>
          <p:nvSpPr>
            <p:cNvPr id="91" name="Google Shape;91;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2" name="Google Shape;92;p1" descr="A picture containing text, clipart&#10;&#10;Description automatically generated"/>
          <p:cNvPicPr preferRelativeResize="0"/>
          <p:nvPr/>
        </p:nvPicPr>
        <p:blipFill rotWithShape="1">
          <a:blip r:embed="rId3">
            <a:alphaModFix/>
          </a:blip>
          <a:srcRect/>
          <a:stretch/>
        </p:blipFill>
        <p:spPr>
          <a:xfrm>
            <a:off x="300396" y="-351184"/>
            <a:ext cx="3421356" cy="1248796"/>
          </a:xfrm>
          <a:prstGeom prst="rect">
            <a:avLst/>
          </a:prstGeom>
          <a:noFill/>
          <a:ln>
            <a:noFill/>
          </a:ln>
        </p:spPr>
      </p:pic>
      <p:grpSp>
        <p:nvGrpSpPr>
          <p:cNvPr id="93" name="Google Shape;93;p1"/>
          <p:cNvGrpSpPr/>
          <p:nvPr/>
        </p:nvGrpSpPr>
        <p:grpSpPr>
          <a:xfrm rot="10800000" flipH="1">
            <a:off x="-305" y="4322879"/>
            <a:ext cx="3378428" cy="2535121"/>
            <a:chOff x="-305" y="-1"/>
            <a:chExt cx="3832880" cy="2876136"/>
          </a:xfrm>
        </p:grpSpPr>
        <p:sp>
          <p:nvSpPr>
            <p:cNvPr id="94" name="Google Shape;94;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8627"/>
                  </a:srgbClr>
                </a:gs>
                <a:gs pos="2000">
                  <a:srgbClr val="FFFFFF">
                    <a:alpha val="8627"/>
                  </a:srgbClr>
                </a:gs>
                <a:gs pos="16000">
                  <a:srgbClr val="70AD47">
                    <a:alpha val="8627"/>
                  </a:srgbClr>
                </a:gs>
                <a:gs pos="85000">
                  <a:srgbClr val="4472C4">
                    <a:alpha val="8627"/>
                  </a:srgbClr>
                </a:gs>
                <a:gs pos="100000">
                  <a:srgbClr val="FFFFFF">
                    <a:alpha val="8627"/>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8" name="Google Shape;9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7/28/23</a:t>
            </a:r>
            <a:endParaRPr dirty="0"/>
          </a:p>
        </p:txBody>
      </p:sp>
      <p:pic>
        <p:nvPicPr>
          <p:cNvPr id="99" name="Google Shape;99;p1" descr="A tree with a wind blowing in the wind&#10;&#10;Description automatically generated"/>
          <p:cNvPicPr preferRelativeResize="0"/>
          <p:nvPr/>
        </p:nvPicPr>
        <p:blipFill rotWithShape="1">
          <a:blip r:embed="rId4">
            <a:alphaModFix/>
          </a:blip>
          <a:srcRect/>
          <a:stretch/>
        </p:blipFill>
        <p:spPr>
          <a:xfrm>
            <a:off x="2835912" y="2936503"/>
            <a:ext cx="6966721" cy="31593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13"/>
          <p:cNvSpPr txBox="1">
            <a:spLocks noGrp="1"/>
          </p:cNvSpPr>
          <p:nvPr>
            <p:ph type="title"/>
          </p:nvPr>
        </p:nvSpPr>
        <p:spPr>
          <a:xfrm>
            <a:off x="2514922" y="606034"/>
            <a:ext cx="7630290" cy="96344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263373"/>
              <a:buFont typeface="Calibri"/>
              <a:buNone/>
            </a:pPr>
            <a:r>
              <a:rPr lang="en-US" dirty="0">
                <a:solidFill>
                  <a:schemeClr val="tx1"/>
                </a:solidFill>
              </a:rPr>
              <a:t>Socio-Environmental Example </a:t>
            </a:r>
            <a:br>
              <a:rPr lang="en-US" dirty="0">
                <a:solidFill>
                  <a:schemeClr val="tx1"/>
                </a:solidFill>
              </a:rPr>
            </a:br>
            <a:r>
              <a:rPr lang="en-US" sz="3300" i="1" dirty="0">
                <a:solidFill>
                  <a:schemeClr val="tx1"/>
                </a:solidFill>
              </a:rPr>
              <a:t>Collapse vs. Resilience, Following Disturbance </a:t>
            </a:r>
            <a:endParaRPr sz="3300" i="1" dirty="0">
              <a:solidFill>
                <a:schemeClr val="tx1"/>
              </a:solidFill>
            </a:endParaRPr>
          </a:p>
        </p:txBody>
      </p:sp>
      <p:sp>
        <p:nvSpPr>
          <p:cNvPr id="188" name="Google Shape;18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89" name="Google Shape;189;p13" descr="A city skyline with trees and water&#10;&#10;Description automatically generated"/>
          <p:cNvPicPr preferRelativeResize="0"/>
          <p:nvPr/>
        </p:nvPicPr>
        <p:blipFill rotWithShape="1">
          <a:blip r:embed="rId4">
            <a:alphaModFix/>
          </a:blip>
          <a:srcRect/>
          <a:stretch/>
        </p:blipFill>
        <p:spPr>
          <a:xfrm>
            <a:off x="6330067" y="2433918"/>
            <a:ext cx="5299801" cy="3176098"/>
          </a:xfrm>
          <a:prstGeom prst="rect">
            <a:avLst/>
          </a:prstGeom>
          <a:noFill/>
          <a:ln w="9525" cap="flat" cmpd="sng">
            <a:solidFill>
              <a:schemeClr val="dk1"/>
            </a:solidFill>
            <a:prstDash val="solid"/>
            <a:round/>
            <a:headEnd type="none" w="sm" len="sm"/>
            <a:tailEnd type="none" w="sm" len="sm"/>
          </a:ln>
        </p:spPr>
      </p:pic>
      <p:pic>
        <p:nvPicPr>
          <p:cNvPr id="190" name="Google Shape;190;p13" descr="A sign on a building&#10;&#10;Description automatically generated"/>
          <p:cNvPicPr preferRelativeResize="0"/>
          <p:nvPr/>
        </p:nvPicPr>
        <p:blipFill rotWithShape="1">
          <a:blip r:embed="rId5">
            <a:alphaModFix/>
          </a:blip>
          <a:srcRect/>
          <a:stretch/>
        </p:blipFill>
        <p:spPr>
          <a:xfrm>
            <a:off x="516679" y="2433918"/>
            <a:ext cx="5248070" cy="3176098"/>
          </a:xfrm>
          <a:prstGeom prst="rect">
            <a:avLst/>
          </a:prstGeom>
          <a:noFill/>
          <a:ln w="9525" cap="flat" cmpd="sng">
            <a:solidFill>
              <a:schemeClr val="dk1"/>
            </a:solidFill>
            <a:prstDash val="solid"/>
            <a:round/>
            <a:headEnd type="none" w="sm" len="sm"/>
            <a:tailEnd type="none" w="sm" len="sm"/>
          </a:ln>
        </p:spPr>
      </p:pic>
      <p:sp>
        <p:nvSpPr>
          <p:cNvPr id="191" name="Google Shape;191;p13"/>
          <p:cNvSpPr txBox="1"/>
          <p:nvPr/>
        </p:nvSpPr>
        <p:spPr>
          <a:xfrm>
            <a:off x="1606520" y="1845308"/>
            <a:ext cx="9099580" cy="430887"/>
          </a:xfrm>
          <a:prstGeom prst="rect">
            <a:avLst/>
          </a:prstGeom>
          <a:solidFill>
            <a:srgbClr val="D5E1C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rgbClr val="000000"/>
                </a:solidFill>
                <a:latin typeface="Arial"/>
                <a:ea typeface="Arial"/>
                <a:cs typeface="Arial"/>
                <a:sym typeface="Arial"/>
              </a:rPr>
              <a:t>Disturbance: 1970s collapse of U.S. steel manufacturing in the Midwest</a:t>
            </a:r>
            <a:endParaRPr sz="1400" b="0" i="0" u="none" strike="noStrike" cap="none" dirty="0">
              <a:solidFill>
                <a:srgbClr val="000000"/>
              </a:solidFill>
              <a:latin typeface="Arial"/>
              <a:ea typeface="Arial"/>
              <a:cs typeface="Arial"/>
              <a:sym typeface="Arial"/>
            </a:endParaRPr>
          </a:p>
        </p:txBody>
      </p:sp>
      <p:sp>
        <p:nvSpPr>
          <p:cNvPr id="192" name="Google Shape;192;p13"/>
          <p:cNvSpPr txBox="1"/>
          <p:nvPr/>
        </p:nvSpPr>
        <p:spPr>
          <a:xfrm>
            <a:off x="889614" y="5737761"/>
            <a:ext cx="443752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Youngstown, Ohio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i="1" dirty="0"/>
              <a:t>S-E</a:t>
            </a:r>
            <a:r>
              <a:rPr lang="en-US" sz="2000" b="0" i="1" u="none" strike="noStrike" cap="none" dirty="0">
                <a:solidFill>
                  <a:srgbClr val="000000"/>
                </a:solidFill>
                <a:latin typeface="Arial"/>
                <a:ea typeface="Arial"/>
                <a:cs typeface="Arial"/>
                <a:sym typeface="Arial"/>
              </a:rPr>
              <a:t> collapse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3" name="Google Shape;193;p13"/>
          <p:cNvSpPr txBox="1"/>
          <p:nvPr/>
        </p:nvSpPr>
        <p:spPr>
          <a:xfrm>
            <a:off x="6994420" y="5737761"/>
            <a:ext cx="389964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Pittsburgh, Pennsylvania</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Arial"/>
                <a:ea typeface="Arial"/>
                <a:cs typeface="Arial"/>
                <a:sym typeface="Arial"/>
              </a:rPr>
              <a:t>adaptive resilience</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6"/>
          <p:cNvSpPr txBox="1">
            <a:spLocks noGrp="1"/>
          </p:cNvSpPr>
          <p:nvPr>
            <p:ph type="title"/>
          </p:nvPr>
        </p:nvSpPr>
        <p:spPr>
          <a:xfrm>
            <a:off x="1920092" y="749988"/>
            <a:ext cx="9220200" cy="59059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4400"/>
              <a:buNone/>
            </a:pPr>
            <a:r>
              <a:rPr lang="en-US" dirty="0">
                <a:solidFill>
                  <a:schemeClr val="tx1"/>
                </a:solidFill>
              </a:rPr>
              <a:t>Resilience Theory Across All Systems</a:t>
            </a:r>
            <a:endParaRPr dirty="0">
              <a:solidFill>
                <a:schemeClr val="tx1"/>
              </a:solidFill>
            </a:endParaRPr>
          </a:p>
        </p:txBody>
      </p:sp>
      <p:sp>
        <p:nvSpPr>
          <p:cNvPr id="199" name="Google Shape;19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200" name="Google Shape;200;p6" descr="A green hill with blue circles and arrows&#10;&#10;Description automatically generated"/>
          <p:cNvPicPr preferRelativeResize="0"/>
          <p:nvPr/>
        </p:nvPicPr>
        <p:blipFill rotWithShape="1">
          <a:blip r:embed="rId4">
            <a:alphaModFix/>
          </a:blip>
          <a:srcRect/>
          <a:stretch/>
        </p:blipFill>
        <p:spPr>
          <a:xfrm>
            <a:off x="2191323" y="1424948"/>
            <a:ext cx="8488884" cy="2536652"/>
          </a:xfrm>
          <a:prstGeom prst="rect">
            <a:avLst/>
          </a:prstGeom>
          <a:noFill/>
          <a:ln>
            <a:noFill/>
          </a:ln>
        </p:spPr>
      </p:pic>
      <p:sp>
        <p:nvSpPr>
          <p:cNvPr id="201" name="Google Shape;201;p6"/>
          <p:cNvSpPr txBox="1"/>
          <p:nvPr/>
        </p:nvSpPr>
        <p:spPr>
          <a:xfrm>
            <a:off x="281328" y="3959495"/>
            <a:ext cx="11629344" cy="2677616"/>
          </a:xfrm>
          <a:prstGeom prst="rect">
            <a:avLst/>
          </a:prstGeom>
          <a:noFill/>
          <a:ln>
            <a:noFill/>
          </a:ln>
        </p:spPr>
        <p:txBody>
          <a:bodyPr spcFirstLastPara="1" wrap="square" lIns="91425" tIns="45700" rIns="91425" bIns="45700" anchor="t" anchorCtr="0">
            <a:spAutoFit/>
          </a:bodyPr>
          <a:lstStyle/>
          <a:p>
            <a:pPr marL="236538" marR="0" lvl="0" indent="-236538"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Disturbances have the ability to move systems beyond some resilience </a:t>
            </a:r>
            <a:r>
              <a:rPr lang="en-US" sz="2400" b="1" i="0" u="none" strike="noStrike" cap="none" dirty="0">
                <a:solidFill>
                  <a:srgbClr val="000000"/>
                </a:solidFill>
                <a:latin typeface="Calibri"/>
                <a:ea typeface="Calibri"/>
                <a:cs typeface="Calibri"/>
                <a:sym typeface="Calibri"/>
              </a:rPr>
              <a:t>threshold </a:t>
            </a:r>
            <a:r>
              <a:rPr lang="en-US" sz="2400" b="0" i="0" u="none" strike="noStrike" cap="none" dirty="0">
                <a:solidFill>
                  <a:srgbClr val="000000"/>
                </a:solidFill>
                <a:latin typeface="Calibri"/>
                <a:ea typeface="Calibri"/>
                <a:cs typeface="Calibri"/>
                <a:sym typeface="Calibri"/>
              </a:rPr>
              <a:t>or </a:t>
            </a:r>
            <a:r>
              <a:rPr lang="en-US" sz="2400" b="1" i="0" u="none" strike="noStrike" cap="none" dirty="0">
                <a:solidFill>
                  <a:srgbClr val="000000"/>
                </a:solidFill>
                <a:latin typeface="Calibri"/>
                <a:ea typeface="Calibri"/>
                <a:cs typeface="Calibri"/>
                <a:sym typeface="Calibri"/>
              </a:rPr>
              <a:t>tipping point</a:t>
            </a:r>
            <a:r>
              <a:rPr lang="en-US" sz="2400" b="0" i="0" u="none" strike="noStrike" cap="none" dirty="0">
                <a:solidFill>
                  <a:srgbClr val="000000"/>
                </a:solidFill>
                <a:latin typeface="Calibri"/>
                <a:ea typeface="Calibri"/>
                <a:cs typeface="Calibri"/>
                <a:sym typeface="Calibri"/>
              </a:rPr>
              <a:t>, potentially to a more vulnerable state; this is called a </a:t>
            </a:r>
            <a:r>
              <a:rPr lang="en-US" sz="2400" b="1" i="0" u="none" strike="noStrike" cap="none" dirty="0">
                <a:solidFill>
                  <a:srgbClr val="000000"/>
                </a:solidFill>
                <a:latin typeface="Calibri"/>
                <a:ea typeface="Calibri"/>
                <a:cs typeface="Calibri"/>
                <a:sym typeface="Calibri"/>
              </a:rPr>
              <a:t>regime shift </a:t>
            </a:r>
            <a:r>
              <a:rPr lang="en-US" sz="2400" b="0" i="0" u="none" strike="noStrike" cap="none" dirty="0">
                <a:solidFill>
                  <a:srgbClr val="000000"/>
                </a:solidFill>
                <a:latin typeface="Calibri"/>
                <a:ea typeface="Calibri"/>
                <a:cs typeface="Calibri"/>
                <a:sym typeface="Calibri"/>
              </a:rPr>
              <a:t>or</a:t>
            </a:r>
            <a:r>
              <a:rPr lang="en-US" sz="2400" b="1" i="0" u="none" strike="noStrike" cap="none" dirty="0">
                <a:solidFill>
                  <a:srgbClr val="000000"/>
                </a:solidFill>
                <a:latin typeface="Calibri"/>
                <a:ea typeface="Calibri"/>
                <a:cs typeface="Calibri"/>
                <a:sym typeface="Calibri"/>
              </a:rPr>
              <a:t> a critical transition.</a:t>
            </a:r>
            <a:endParaRPr sz="2400" b="0" i="0" u="none" strike="noStrike" cap="none" dirty="0">
              <a:solidFill>
                <a:srgbClr val="000000"/>
              </a:solidFill>
              <a:latin typeface="Calibri"/>
              <a:ea typeface="Calibri"/>
              <a:cs typeface="Calibri"/>
              <a:sym typeface="Calibri"/>
            </a:endParaRPr>
          </a:p>
          <a:p>
            <a:pPr marL="236538" marR="0" lvl="0" indent="-225425"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It is more difficult to move a system out of a highly disturbed state due to reinforcing </a:t>
            </a:r>
            <a:r>
              <a:rPr lang="en-US" sz="2400" b="1" i="0" u="none" strike="noStrike" cap="none" dirty="0">
                <a:solidFill>
                  <a:srgbClr val="000000"/>
                </a:solidFill>
                <a:latin typeface="Calibri"/>
                <a:ea typeface="Calibri"/>
                <a:cs typeface="Calibri"/>
                <a:sym typeface="Calibri"/>
              </a:rPr>
              <a:t>positive feedbacks.</a:t>
            </a:r>
            <a:endParaRPr sz="2400" b="0" i="0" u="none" strike="noStrike" cap="none" dirty="0">
              <a:solidFill>
                <a:srgbClr val="000000"/>
              </a:solidFill>
              <a:latin typeface="Calibri"/>
              <a:ea typeface="Calibri"/>
              <a:cs typeface="Calibri"/>
              <a:sym typeface="Calibri"/>
            </a:endParaRPr>
          </a:p>
          <a:p>
            <a:pPr marL="0" marR="0" lvl="0" indent="-1524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000000"/>
                </a:solidFill>
                <a:latin typeface="Calibri"/>
                <a:ea typeface="Calibri"/>
                <a:cs typeface="Calibri"/>
                <a:sym typeface="Calibri"/>
              </a:rPr>
              <a:t> Alternate stable states </a:t>
            </a:r>
            <a:r>
              <a:rPr lang="en-US" sz="2400" b="0" i="0" u="none" strike="noStrike" cap="none" dirty="0">
                <a:solidFill>
                  <a:srgbClr val="000000"/>
                </a:solidFill>
                <a:latin typeface="Calibri"/>
                <a:ea typeface="Calibri"/>
                <a:cs typeface="Calibri"/>
                <a:sym typeface="Calibri"/>
              </a:rPr>
              <a:t>may persist for a long time; recovery may require massive efforts.</a:t>
            </a:r>
            <a:endParaRPr sz="2400" b="0" i="0" u="none" strike="noStrike" cap="none" dirty="0">
              <a:solidFill>
                <a:srgbClr val="000000"/>
              </a:solidFill>
              <a:latin typeface="Calibri"/>
              <a:ea typeface="Calibri"/>
              <a:cs typeface="Calibri"/>
              <a:sym typeface="Calibri"/>
            </a:endParaRPr>
          </a:p>
          <a:p>
            <a:pPr marL="0" marR="0" lvl="0" indent="-1524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 Regime shifts can be identified with sufficient time series of data.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7"/>
          <p:cNvSpPr txBox="1">
            <a:spLocks noGrp="1"/>
          </p:cNvSpPr>
          <p:nvPr>
            <p:ph type="title"/>
          </p:nvPr>
        </p:nvSpPr>
        <p:spPr>
          <a:xfrm>
            <a:off x="1723610" y="819400"/>
            <a:ext cx="9220200" cy="64430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rPr>
              <a:t>Ecological Regime Shift Examples </a:t>
            </a:r>
            <a:endParaRPr dirty="0">
              <a:solidFill>
                <a:schemeClr val="tx1"/>
              </a:solidFill>
            </a:endParaRPr>
          </a:p>
        </p:txBody>
      </p:sp>
      <p:sp>
        <p:nvSpPr>
          <p:cNvPr id="207" name="Google Shape;20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208" name="Google Shape;208;p7" descr="Image result for pristine coral reef"/>
          <p:cNvPicPr preferRelativeResize="0"/>
          <p:nvPr/>
        </p:nvPicPr>
        <p:blipFill rotWithShape="1">
          <a:blip r:embed="rId4">
            <a:alphaModFix/>
          </a:blip>
          <a:srcRect b="3912"/>
          <a:stretch/>
        </p:blipFill>
        <p:spPr>
          <a:xfrm>
            <a:off x="7173099" y="1447235"/>
            <a:ext cx="3767629" cy="2621421"/>
          </a:xfrm>
          <a:prstGeom prst="rect">
            <a:avLst/>
          </a:prstGeom>
          <a:noFill/>
          <a:ln>
            <a:noFill/>
          </a:ln>
        </p:spPr>
      </p:pic>
      <p:pic>
        <p:nvPicPr>
          <p:cNvPr id="209" name="Google Shape;209;p7" descr="Image result for algae dominated reef"/>
          <p:cNvPicPr preferRelativeResize="0"/>
          <p:nvPr/>
        </p:nvPicPr>
        <p:blipFill rotWithShape="1">
          <a:blip r:embed="rId5">
            <a:alphaModFix/>
          </a:blip>
          <a:srcRect/>
          <a:stretch/>
        </p:blipFill>
        <p:spPr>
          <a:xfrm>
            <a:off x="7178047" y="4100054"/>
            <a:ext cx="3767629" cy="2621421"/>
          </a:xfrm>
          <a:prstGeom prst="rect">
            <a:avLst/>
          </a:prstGeom>
          <a:noFill/>
          <a:ln>
            <a:noFill/>
          </a:ln>
        </p:spPr>
      </p:pic>
      <p:pic>
        <p:nvPicPr>
          <p:cNvPr id="210" name="Google Shape;210;p7" descr="A comparison of a forest and a mountain&#10;&#10;Description automatically generated"/>
          <p:cNvPicPr preferRelativeResize="0"/>
          <p:nvPr/>
        </p:nvPicPr>
        <p:blipFill rotWithShape="1">
          <a:blip r:embed="rId6">
            <a:alphaModFix/>
          </a:blip>
          <a:srcRect/>
          <a:stretch/>
        </p:blipFill>
        <p:spPr>
          <a:xfrm>
            <a:off x="563595" y="1938722"/>
            <a:ext cx="5770115" cy="41058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dirty="0"/>
          </a:p>
        </p:txBody>
      </p:sp>
      <p:sp>
        <p:nvSpPr>
          <p:cNvPr id="216" name="Google Shape;216;p8"/>
          <p:cNvSpPr txBox="1"/>
          <p:nvPr/>
        </p:nvSpPr>
        <p:spPr>
          <a:xfrm>
            <a:off x="1794813" y="611458"/>
            <a:ext cx="9220200" cy="128111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dirty="0">
                <a:solidFill>
                  <a:schemeClr val="tx1"/>
                </a:solidFill>
                <a:latin typeface="Calibri"/>
                <a:ea typeface="Calibri"/>
                <a:cs typeface="Calibri"/>
                <a:sym typeface="Calibri"/>
              </a:rPr>
              <a:t>Degraded Traps: Ecological Example  </a:t>
            </a:r>
            <a:endParaRPr sz="1400" b="0" i="0" u="none" strike="noStrike" cap="none" dirty="0">
              <a:solidFill>
                <a:schemeClr val="tx1"/>
              </a:solidFill>
              <a:latin typeface="Arial"/>
              <a:ea typeface="Arial"/>
              <a:cs typeface="Arial"/>
              <a:sym typeface="Arial"/>
            </a:endParaRPr>
          </a:p>
        </p:txBody>
      </p:sp>
      <p:grpSp>
        <p:nvGrpSpPr>
          <p:cNvPr id="218" name="Google Shape;218;p8"/>
          <p:cNvGrpSpPr/>
          <p:nvPr/>
        </p:nvGrpSpPr>
        <p:grpSpPr>
          <a:xfrm>
            <a:off x="757888" y="1710338"/>
            <a:ext cx="5647025" cy="4828574"/>
            <a:chOff x="757888" y="1710338"/>
            <a:chExt cx="5647025" cy="4828574"/>
          </a:xfrm>
        </p:grpSpPr>
        <p:grpSp>
          <p:nvGrpSpPr>
            <p:cNvPr id="219" name="Google Shape;219;p8"/>
            <p:cNvGrpSpPr/>
            <p:nvPr/>
          </p:nvGrpSpPr>
          <p:grpSpPr>
            <a:xfrm>
              <a:off x="757888" y="1710338"/>
              <a:ext cx="5647025" cy="4828574"/>
              <a:chOff x="6313506" y="1690376"/>
              <a:chExt cx="4894591" cy="4337416"/>
            </a:xfrm>
          </p:grpSpPr>
          <p:grpSp>
            <p:nvGrpSpPr>
              <p:cNvPr id="220" name="Google Shape;220;p8"/>
              <p:cNvGrpSpPr/>
              <p:nvPr/>
            </p:nvGrpSpPr>
            <p:grpSpPr>
              <a:xfrm>
                <a:off x="6313506" y="1690376"/>
                <a:ext cx="4894591" cy="4337416"/>
                <a:chOff x="6375293" y="1737422"/>
                <a:chExt cx="4894591" cy="4337416"/>
              </a:xfrm>
            </p:grpSpPr>
            <p:grpSp>
              <p:nvGrpSpPr>
                <p:cNvPr id="221" name="Google Shape;221;p8"/>
                <p:cNvGrpSpPr/>
                <p:nvPr/>
              </p:nvGrpSpPr>
              <p:grpSpPr>
                <a:xfrm>
                  <a:off x="6375293" y="1737422"/>
                  <a:ext cx="4467796" cy="4009462"/>
                  <a:chOff x="6375293" y="1737422"/>
                  <a:chExt cx="4467796" cy="4009462"/>
                </a:xfrm>
              </p:grpSpPr>
              <p:cxnSp>
                <p:nvCxnSpPr>
                  <p:cNvPr id="222" name="Google Shape;222;p8"/>
                  <p:cNvCxnSpPr/>
                  <p:nvPr/>
                </p:nvCxnSpPr>
                <p:spPr>
                  <a:xfrm>
                    <a:off x="8664820" y="2657836"/>
                    <a:ext cx="0" cy="2316480"/>
                  </a:xfrm>
                  <a:prstGeom prst="straightConnector1">
                    <a:avLst/>
                  </a:prstGeom>
                  <a:noFill/>
                  <a:ln w="38100" cap="flat" cmpd="sng">
                    <a:solidFill>
                      <a:srgbClr val="C00000"/>
                    </a:solidFill>
                    <a:prstDash val="dash"/>
                    <a:round/>
                    <a:headEnd type="none" w="sm" len="sm"/>
                    <a:tailEnd type="triangle" w="med" len="med"/>
                  </a:ln>
                </p:spPr>
              </p:cxnSp>
              <p:sp>
                <p:nvSpPr>
                  <p:cNvPr id="223" name="Google Shape;223;p8"/>
                  <p:cNvSpPr/>
                  <p:nvPr/>
                </p:nvSpPr>
                <p:spPr>
                  <a:xfrm>
                    <a:off x="7406584" y="2744405"/>
                    <a:ext cx="87077" cy="23164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4" name="Google Shape;224;p8"/>
                  <p:cNvPicPr preferRelativeResize="0"/>
                  <p:nvPr/>
                </p:nvPicPr>
                <p:blipFill rotWithShape="1">
                  <a:blip r:embed="rId4">
                    <a:alphaModFix/>
                  </a:blip>
                  <a:srcRect/>
                  <a:stretch/>
                </p:blipFill>
                <p:spPr>
                  <a:xfrm>
                    <a:off x="6375293" y="1737422"/>
                    <a:ext cx="4467796" cy="4009462"/>
                  </a:xfrm>
                  <a:prstGeom prst="rect">
                    <a:avLst/>
                  </a:prstGeom>
                  <a:solidFill>
                    <a:schemeClr val="lt1"/>
                  </a:solidFill>
                  <a:ln>
                    <a:noFill/>
                  </a:ln>
                </p:spPr>
              </p:pic>
              <p:sp>
                <p:nvSpPr>
                  <p:cNvPr id="225" name="Google Shape;225;p8"/>
                  <p:cNvSpPr/>
                  <p:nvPr/>
                </p:nvSpPr>
                <p:spPr>
                  <a:xfrm>
                    <a:off x="9262691" y="2795352"/>
                    <a:ext cx="49532" cy="18357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6" name="Google Shape;226;p8"/>
                  <p:cNvSpPr/>
                  <p:nvPr/>
                </p:nvSpPr>
                <p:spPr>
                  <a:xfrm rot="8870344">
                    <a:off x="9100337" y="2598267"/>
                    <a:ext cx="178830" cy="292276"/>
                  </a:xfrm>
                  <a:prstGeom prst="chord">
                    <a:avLst>
                      <a:gd name="adj1" fmla="val 2700000"/>
                      <a:gd name="adj2" fmla="val 1620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 name="Google Shape;227;p8"/>
                  <p:cNvSpPr/>
                  <p:nvPr/>
                </p:nvSpPr>
                <p:spPr>
                  <a:xfrm rot="-3940012">
                    <a:off x="9216457" y="4440395"/>
                    <a:ext cx="178830" cy="292276"/>
                  </a:xfrm>
                  <a:prstGeom prst="chord">
                    <a:avLst>
                      <a:gd name="adj1" fmla="val 2700000"/>
                      <a:gd name="adj2" fmla="val 1620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Google Shape;228;p8"/>
                  <p:cNvSpPr/>
                  <p:nvPr/>
                </p:nvSpPr>
                <p:spPr>
                  <a:xfrm>
                    <a:off x="9135873" y="4883150"/>
                    <a:ext cx="339981" cy="15864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29" name="Google Shape;229;p8"/>
                <p:cNvSpPr txBox="1"/>
                <p:nvPr/>
              </p:nvSpPr>
              <p:spPr>
                <a:xfrm>
                  <a:off x="6808111" y="5743074"/>
                  <a:ext cx="4461773" cy="3317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FF"/>
                      </a:solidFill>
                      <a:latin typeface="Calibri"/>
                      <a:ea typeface="Calibri"/>
                      <a:cs typeface="Calibri"/>
                      <a:sym typeface="Calibri"/>
                    </a:rPr>
                    <a:t>                     watershed infiltration capacity      </a:t>
                  </a:r>
                  <a:endParaRPr sz="1400" b="0" i="0" u="none" strike="noStrike" cap="none">
                    <a:solidFill>
                      <a:srgbClr val="000000"/>
                    </a:solidFill>
                    <a:latin typeface="Arial"/>
                    <a:ea typeface="Arial"/>
                    <a:cs typeface="Arial"/>
                    <a:sym typeface="Arial"/>
                  </a:endParaRPr>
                </a:p>
              </p:txBody>
            </p:sp>
            <p:cxnSp>
              <p:nvCxnSpPr>
                <p:cNvPr id="230" name="Google Shape;230;p8"/>
                <p:cNvCxnSpPr/>
                <p:nvPr/>
              </p:nvCxnSpPr>
              <p:spPr>
                <a:xfrm rot="10800000">
                  <a:off x="7262548" y="5908956"/>
                  <a:ext cx="462224" cy="0"/>
                </a:xfrm>
                <a:prstGeom prst="straightConnector1">
                  <a:avLst/>
                </a:prstGeom>
                <a:noFill/>
                <a:ln w="19050" cap="flat" cmpd="sng">
                  <a:solidFill>
                    <a:schemeClr val="accent1"/>
                  </a:solidFill>
                  <a:prstDash val="solid"/>
                  <a:round/>
                  <a:headEnd type="none" w="sm" len="sm"/>
                  <a:tailEnd type="stealth" w="med" len="med"/>
                </a:ln>
              </p:spPr>
            </p:cxnSp>
          </p:grpSp>
          <p:cxnSp>
            <p:nvCxnSpPr>
              <p:cNvPr id="231" name="Google Shape;231;p8"/>
              <p:cNvCxnSpPr/>
              <p:nvPr/>
            </p:nvCxnSpPr>
            <p:spPr>
              <a:xfrm flipH="1">
                <a:off x="7148393" y="4836104"/>
                <a:ext cx="2102043" cy="14487"/>
              </a:xfrm>
              <a:prstGeom prst="straightConnector1">
                <a:avLst/>
              </a:prstGeom>
              <a:noFill/>
              <a:ln w="41275" cap="flat" cmpd="sng">
                <a:solidFill>
                  <a:srgbClr val="3E6EC2"/>
                </a:solidFill>
                <a:prstDash val="solid"/>
                <a:round/>
                <a:headEnd type="none" w="sm" len="sm"/>
                <a:tailEnd type="stealth" w="med" len="med"/>
              </a:ln>
            </p:spPr>
          </p:cxnSp>
          <p:cxnSp>
            <p:nvCxnSpPr>
              <p:cNvPr id="232" name="Google Shape;232;p8"/>
              <p:cNvCxnSpPr/>
              <p:nvPr/>
            </p:nvCxnSpPr>
            <p:spPr>
              <a:xfrm>
                <a:off x="9236240" y="2631289"/>
                <a:ext cx="30000" cy="2204814"/>
              </a:xfrm>
              <a:prstGeom prst="straightConnector1">
                <a:avLst/>
              </a:prstGeom>
              <a:noFill/>
              <a:ln w="31750" cap="flat" cmpd="sng">
                <a:solidFill>
                  <a:srgbClr val="C00000"/>
                </a:solidFill>
                <a:prstDash val="dash"/>
                <a:round/>
                <a:headEnd type="none" w="sm" len="sm"/>
                <a:tailEnd type="none" w="sm" len="sm"/>
              </a:ln>
            </p:spPr>
          </p:cxnSp>
        </p:grpSp>
        <p:cxnSp>
          <p:nvCxnSpPr>
            <p:cNvPr id="233" name="Google Shape;233;p8"/>
            <p:cNvCxnSpPr/>
            <p:nvPr/>
          </p:nvCxnSpPr>
          <p:spPr>
            <a:xfrm>
              <a:off x="1912092" y="2843224"/>
              <a:ext cx="23750" cy="2557543"/>
            </a:xfrm>
            <a:prstGeom prst="straightConnector1">
              <a:avLst/>
            </a:prstGeom>
            <a:noFill/>
            <a:ln w="57150" cap="flat" cmpd="sng">
              <a:solidFill>
                <a:srgbClr val="548135"/>
              </a:solidFill>
              <a:prstDash val="solid"/>
              <a:round/>
              <a:headEnd type="none" w="sm" len="sm"/>
              <a:tailEnd type="triangle" w="med" len="med"/>
            </a:ln>
          </p:spPr>
        </p:cxnSp>
      </p:grpSp>
      <p:sp>
        <p:nvSpPr>
          <p:cNvPr id="217" name="Google Shape;217;p8"/>
          <p:cNvSpPr txBox="1"/>
          <p:nvPr/>
        </p:nvSpPr>
        <p:spPr>
          <a:xfrm>
            <a:off x="5953276" y="1964393"/>
            <a:ext cx="5400524" cy="3785611"/>
          </a:xfrm>
          <a:prstGeom prst="rect">
            <a:avLst/>
          </a:prstGeom>
          <a:noFill/>
          <a:ln>
            <a:noFill/>
          </a:ln>
        </p:spPr>
        <p:txBody>
          <a:bodyPr spcFirstLastPara="1" wrap="square" lIns="91425" tIns="45700" rIns="91425" bIns="45700" anchor="t" anchorCtr="0">
            <a:spAutoFit/>
          </a:bodyPr>
          <a:lstStyle/>
          <a:p>
            <a:pPr marL="460375"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u="none" strike="noStrike" cap="none" dirty="0">
                <a:solidFill>
                  <a:srgbClr val="000000"/>
                </a:solidFill>
                <a:latin typeface="Calibri"/>
                <a:ea typeface="Calibri"/>
                <a:cs typeface="Calibri"/>
                <a:sym typeface="Calibri"/>
              </a:rPr>
              <a:t>Trajectory to change is not necessarily the same as the recovery trajectory (</a:t>
            </a:r>
            <a:r>
              <a:rPr lang="en-US" sz="2400" b="1" i="0" u="none" strike="noStrike" cap="none" dirty="0">
                <a:solidFill>
                  <a:srgbClr val="000000"/>
                </a:solidFill>
                <a:latin typeface="Calibri"/>
                <a:ea typeface="Calibri"/>
                <a:cs typeface="Calibri"/>
                <a:sym typeface="Calibri"/>
              </a:rPr>
              <a:t>hysteresis</a:t>
            </a:r>
            <a:r>
              <a:rPr lang="en-US" sz="2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460375"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u="none" strike="noStrike" cap="none" dirty="0">
                <a:solidFill>
                  <a:srgbClr val="000000"/>
                </a:solidFill>
                <a:latin typeface="Calibri"/>
                <a:ea typeface="Calibri"/>
                <a:cs typeface="Calibri"/>
                <a:sym typeface="Calibri"/>
              </a:rPr>
              <a:t>The time to recovery can be long (</a:t>
            </a:r>
            <a:r>
              <a:rPr lang="en-US" sz="2400" b="1" i="0" u="none" strike="noStrike" cap="none" dirty="0">
                <a:solidFill>
                  <a:srgbClr val="000000"/>
                </a:solidFill>
                <a:latin typeface="Calibri"/>
                <a:ea typeface="Calibri"/>
                <a:cs typeface="Calibri"/>
                <a:sym typeface="Calibri"/>
              </a:rPr>
              <a:t>lag</a:t>
            </a:r>
            <a:r>
              <a:rPr lang="en-US" sz="24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460375"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u="none" strike="noStrike" cap="none" dirty="0">
                <a:solidFill>
                  <a:srgbClr val="000000"/>
                </a:solidFill>
                <a:latin typeface="Calibri"/>
                <a:ea typeface="Calibri"/>
                <a:cs typeface="Calibri"/>
                <a:sym typeface="Calibri"/>
              </a:rPr>
              <a:t>The recovery response depends on the</a:t>
            </a:r>
            <a:r>
              <a:rPr lang="en-US" dirty="0">
                <a:ea typeface="Calibri"/>
              </a:rPr>
              <a:t> </a:t>
            </a:r>
            <a:r>
              <a:rPr lang="en-US" sz="2400" b="0" i="0" u="none" strike="noStrike" cap="none" dirty="0">
                <a:solidFill>
                  <a:srgbClr val="000000"/>
                </a:solidFill>
                <a:latin typeface="Calibri"/>
                <a:ea typeface="Calibri"/>
                <a:cs typeface="Calibri"/>
                <a:sym typeface="Calibri"/>
              </a:rPr>
              <a:t>strength of feedback.</a:t>
            </a:r>
            <a:endParaRPr sz="1400" b="0" i="0" u="none" strike="noStrike" cap="none" dirty="0">
              <a:solidFill>
                <a:srgbClr val="000000"/>
              </a:solidFill>
              <a:latin typeface="Arial"/>
              <a:ea typeface="Arial"/>
              <a:cs typeface="Arial"/>
              <a:sym typeface="Arial"/>
            </a:endParaRPr>
          </a:p>
          <a:p>
            <a:pPr marL="460375"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u="none" strike="noStrike" cap="none" dirty="0">
                <a:solidFill>
                  <a:srgbClr val="000000"/>
                </a:solidFill>
                <a:latin typeface="Calibri"/>
                <a:ea typeface="Calibri"/>
                <a:cs typeface="Calibri"/>
                <a:sym typeface="Calibri"/>
              </a:rPr>
              <a:t>Examples: urban streams, Chesapeake Bay, North Sea </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239" name="Google Shape;239;p4"/>
          <p:cNvSpPr txBox="1"/>
          <p:nvPr/>
        </p:nvSpPr>
        <p:spPr>
          <a:xfrm>
            <a:off x="2602163" y="475749"/>
            <a:ext cx="8470575" cy="1281113"/>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dirty="0">
                <a:solidFill>
                  <a:schemeClr val="tx1"/>
                </a:solidFill>
                <a:latin typeface="Calibri"/>
                <a:ea typeface="Calibri"/>
                <a:cs typeface="Calibri"/>
                <a:sym typeface="Calibri"/>
              </a:rPr>
              <a:t>Socio-Ecological Regime Shift: Example 2</a:t>
            </a:r>
            <a:endParaRPr sz="1400" b="0" i="0" u="none" strike="noStrike" cap="none" dirty="0">
              <a:solidFill>
                <a:schemeClr val="tx1"/>
              </a:solidFill>
              <a:latin typeface="Arial"/>
              <a:ea typeface="Arial"/>
              <a:cs typeface="Arial"/>
              <a:sym typeface="Arial"/>
            </a:endParaRPr>
          </a:p>
        </p:txBody>
      </p:sp>
      <p:grpSp>
        <p:nvGrpSpPr>
          <p:cNvPr id="240" name="Google Shape;240;p4"/>
          <p:cNvGrpSpPr/>
          <p:nvPr/>
        </p:nvGrpSpPr>
        <p:grpSpPr>
          <a:xfrm>
            <a:off x="1673348" y="2969221"/>
            <a:ext cx="8674995" cy="3535426"/>
            <a:chOff x="1980305" y="1760474"/>
            <a:chExt cx="7836657" cy="3091478"/>
          </a:xfrm>
        </p:grpSpPr>
        <p:sp>
          <p:nvSpPr>
            <p:cNvPr id="241" name="Google Shape;241;p4"/>
            <p:cNvSpPr txBox="1"/>
            <p:nvPr/>
          </p:nvSpPr>
          <p:spPr>
            <a:xfrm rot="-5400000">
              <a:off x="924086" y="3155615"/>
              <a:ext cx="248177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Landings</a:t>
              </a:r>
              <a:r>
                <a:rPr lang="en-US" sz="1800" b="0" i="0" u="none" strike="noStrike" cap="none">
                  <a:solidFill>
                    <a:srgbClr val="000000"/>
                  </a:solidFill>
                  <a:latin typeface="Arial"/>
                  <a:ea typeface="Arial"/>
                  <a:cs typeface="Arial"/>
                  <a:sym typeface="Arial"/>
                </a:rPr>
                <a:t> </a:t>
              </a:r>
              <a:r>
                <a:rPr lang="en-US" sz="1400" b="0" i="0" u="none" strike="noStrike" cap="none">
                  <a:solidFill>
                    <a:srgbClr val="000000"/>
                  </a:solidFill>
                  <a:latin typeface="Arial"/>
                  <a:ea typeface="Arial"/>
                  <a:cs typeface="Arial"/>
                  <a:sym typeface="Arial"/>
                </a:rPr>
                <a:t>(millions pounds) </a:t>
              </a:r>
              <a:endParaRPr sz="1400" b="0" i="0" u="none" strike="noStrike" cap="none">
                <a:solidFill>
                  <a:srgbClr val="000000"/>
                </a:solidFill>
                <a:latin typeface="Arial"/>
                <a:ea typeface="Arial"/>
                <a:cs typeface="Arial"/>
                <a:sym typeface="Arial"/>
              </a:endParaRPr>
            </a:p>
          </p:txBody>
        </p:sp>
        <p:grpSp>
          <p:nvGrpSpPr>
            <p:cNvPr id="242" name="Google Shape;242;p4"/>
            <p:cNvGrpSpPr/>
            <p:nvPr/>
          </p:nvGrpSpPr>
          <p:grpSpPr>
            <a:xfrm>
              <a:off x="2349637" y="1760474"/>
              <a:ext cx="7467325" cy="3091478"/>
              <a:chOff x="2349637" y="1760474"/>
              <a:chExt cx="7467325" cy="3091478"/>
            </a:xfrm>
          </p:grpSpPr>
          <p:pic>
            <p:nvPicPr>
              <p:cNvPr id="243" name="Google Shape;243;p4" descr="A graph of different colored lines&#10;&#10;Description automatically generated"/>
              <p:cNvPicPr preferRelativeResize="0"/>
              <p:nvPr/>
            </p:nvPicPr>
            <p:blipFill rotWithShape="1">
              <a:blip r:embed="rId4">
                <a:alphaModFix/>
              </a:blip>
              <a:srcRect/>
              <a:stretch/>
            </p:blipFill>
            <p:spPr>
              <a:xfrm>
                <a:off x="2375037" y="1760474"/>
                <a:ext cx="7441925" cy="3091478"/>
              </a:xfrm>
              <a:prstGeom prst="rect">
                <a:avLst/>
              </a:prstGeom>
              <a:noFill/>
              <a:ln>
                <a:noFill/>
              </a:ln>
            </p:spPr>
          </p:pic>
          <p:sp>
            <p:nvSpPr>
              <p:cNvPr id="244" name="Google Shape;244;p4"/>
              <p:cNvSpPr/>
              <p:nvPr/>
            </p:nvSpPr>
            <p:spPr>
              <a:xfrm>
                <a:off x="2349637" y="2057400"/>
                <a:ext cx="45719" cy="27945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4"/>
              <p:cNvSpPr/>
              <p:nvPr/>
            </p:nvSpPr>
            <p:spPr>
              <a:xfrm flipH="1">
                <a:off x="6021068" y="2881276"/>
                <a:ext cx="195581" cy="19706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46" name="Google Shape;246;p4"/>
            <p:cNvSpPr txBox="1"/>
            <p:nvPr/>
          </p:nvSpPr>
          <p:spPr>
            <a:xfrm rot="-5400000">
              <a:off x="4934287" y="3259723"/>
              <a:ext cx="2355132"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Revenue </a:t>
              </a:r>
              <a:r>
                <a:rPr lang="en-US" sz="1400" b="0" i="0" u="none" strike="noStrike" cap="none">
                  <a:solidFill>
                    <a:srgbClr val="000000"/>
                  </a:solidFill>
                  <a:latin typeface="Arial"/>
                  <a:ea typeface="Arial"/>
                  <a:cs typeface="Arial"/>
                  <a:sym typeface="Arial"/>
                </a:rPr>
                <a:t>(millions dollars)</a:t>
              </a:r>
              <a:endParaRPr sz="1400" b="0" i="0" u="none" strike="noStrike" cap="none">
                <a:solidFill>
                  <a:srgbClr val="000000"/>
                </a:solidFill>
                <a:latin typeface="Arial"/>
                <a:ea typeface="Arial"/>
                <a:cs typeface="Arial"/>
                <a:sym typeface="Arial"/>
              </a:endParaRPr>
            </a:p>
          </p:txBody>
        </p:sp>
      </p:grpSp>
      <p:sp>
        <p:nvSpPr>
          <p:cNvPr id="247" name="Google Shape;247;p4"/>
          <p:cNvSpPr txBox="1"/>
          <p:nvPr/>
        </p:nvSpPr>
        <p:spPr>
          <a:xfrm>
            <a:off x="1328276" y="1526858"/>
            <a:ext cx="9535447" cy="144650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The ecological productivity and social benefits of U.S. fisheries undergo regime</a:t>
            </a:r>
            <a:r>
              <a:rPr lang="en-US" dirty="0">
                <a:ea typeface="Calibri"/>
              </a:rPr>
              <a:t> </a:t>
            </a:r>
            <a:r>
              <a:rPr lang="en-US" sz="2200" b="0" i="0" u="none" strike="noStrike" cap="none" dirty="0">
                <a:solidFill>
                  <a:srgbClr val="000000"/>
                </a:solidFill>
                <a:latin typeface="Calibri"/>
                <a:ea typeface="Calibri"/>
                <a:cs typeface="Calibri"/>
                <a:sym typeface="Calibri"/>
              </a:rPr>
              <a:t>shifts in response to major technological or policy changes.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The study used indices related to the two parameters in the graphs to calculate an index of S-E status. </a:t>
            </a:r>
            <a:endParaRPr sz="1400" b="0" i="0" u="none" strike="noStrike" cap="none" dirty="0">
              <a:solidFill>
                <a:srgbClr val="000000"/>
              </a:solidFill>
              <a:latin typeface="Arial"/>
              <a:ea typeface="Arial"/>
              <a:cs typeface="Arial"/>
              <a:sym typeface="Arial"/>
            </a:endParaRPr>
          </a:p>
        </p:txBody>
      </p:sp>
      <p:sp>
        <p:nvSpPr>
          <p:cNvPr id="248" name="Google Shape;248;p4"/>
          <p:cNvSpPr txBox="1"/>
          <p:nvPr/>
        </p:nvSpPr>
        <p:spPr>
          <a:xfrm>
            <a:off x="3735399" y="6538912"/>
            <a:ext cx="52549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Perng et al. 2023. https://doi.org/10.1016/j.marpol.2023.105595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12"/>
          <p:cNvSpPr txBox="1">
            <a:spLocks noGrp="1"/>
          </p:cNvSpPr>
          <p:nvPr>
            <p:ph type="title"/>
          </p:nvPr>
        </p:nvSpPr>
        <p:spPr>
          <a:xfrm>
            <a:off x="2045208" y="546265"/>
            <a:ext cx="9220200" cy="92463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rPr>
              <a:t>What Promotes S-E Resilience? </a:t>
            </a:r>
            <a:endParaRPr dirty="0">
              <a:solidFill>
                <a:schemeClr val="tx1"/>
              </a:solidFill>
            </a:endParaRPr>
          </a:p>
        </p:txBody>
      </p:sp>
      <p:sp>
        <p:nvSpPr>
          <p:cNvPr id="254" name="Google Shape;254;p12"/>
          <p:cNvSpPr txBox="1"/>
          <p:nvPr/>
        </p:nvSpPr>
        <p:spPr>
          <a:xfrm>
            <a:off x="685368" y="3901350"/>
            <a:ext cx="5053201" cy="2831504"/>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dirty="0">
                <a:solidFill>
                  <a:srgbClr val="000000"/>
                </a:solidFill>
                <a:latin typeface="Calibri"/>
                <a:ea typeface="Calibri"/>
                <a:cs typeface="Calibri"/>
                <a:sym typeface="Calibri"/>
              </a:rPr>
              <a:t>Social factors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Strong &amp; diverse networks </a:t>
            </a:r>
            <a:endParaRPr sz="1400" b="0" i="0" u="none" strike="noStrike" cap="none" dirty="0">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Functional redundancy </a:t>
            </a:r>
            <a:endParaRPr sz="1400" b="0" i="0" u="none" strike="noStrike" cap="none" dirty="0">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High modularity</a:t>
            </a:r>
            <a:endParaRPr sz="1400" b="0" i="0" u="none" strike="noStrike" cap="none" dirty="0">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Varying sources of income/assets</a:t>
            </a:r>
            <a:endParaRPr sz="1400" b="0" i="0" u="none" strike="noStrike" cap="none" dirty="0">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Diverse skills/abilities</a:t>
            </a:r>
            <a:endParaRPr sz="1400" b="0" i="0" u="none" strike="noStrike" cap="none" dirty="0">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Polycentric governance </a:t>
            </a:r>
            <a:endParaRPr sz="1400" b="0" i="0" u="none" strike="noStrike" cap="none" dirty="0">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People willing to learn adapt</a:t>
            </a:r>
            <a:endParaRPr sz="1400" b="0" i="0" u="none" strike="noStrike" cap="none" dirty="0">
              <a:solidFill>
                <a:srgbClr val="000000"/>
              </a:solidFill>
              <a:latin typeface="Arial"/>
              <a:ea typeface="Arial"/>
              <a:cs typeface="Arial"/>
              <a:sym typeface="Arial"/>
            </a:endParaRPr>
          </a:p>
        </p:txBody>
      </p:sp>
      <p:sp>
        <p:nvSpPr>
          <p:cNvPr id="255" name="Google Shape;255;p12"/>
          <p:cNvSpPr txBox="1"/>
          <p:nvPr/>
        </p:nvSpPr>
        <p:spPr>
          <a:xfrm>
            <a:off x="6453433" y="3901350"/>
            <a:ext cx="5053201" cy="2831504"/>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dirty="0">
                <a:solidFill>
                  <a:srgbClr val="000000"/>
                </a:solidFill>
                <a:latin typeface="Calibri"/>
                <a:ea typeface="Calibri"/>
                <a:cs typeface="Calibri"/>
                <a:sym typeface="Calibri"/>
              </a:rPr>
              <a:t>Ecological factors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Biodiversity (from genes to landscapes)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Presence of keystone species/native ecosystem engineers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Functional redundancy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High modularity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Spatial structure allows “natural” fluxes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Adaptive management </a:t>
            </a:r>
            <a:endParaRPr sz="2400" b="0" i="0" u="none" strike="noStrike" cap="none" dirty="0">
              <a:solidFill>
                <a:srgbClr val="000000"/>
              </a:solidFill>
              <a:latin typeface="Calibri"/>
              <a:ea typeface="Calibri"/>
              <a:cs typeface="Calibri"/>
              <a:sym typeface="Calibri"/>
            </a:endParaRPr>
          </a:p>
        </p:txBody>
      </p:sp>
      <p:pic>
        <p:nvPicPr>
          <p:cNvPr id="257" name="Google Shape;257;p12" descr="A field of flowers and plants&#10;&#10;Description automatically generated"/>
          <p:cNvPicPr preferRelativeResize="0"/>
          <p:nvPr/>
        </p:nvPicPr>
        <p:blipFill rotWithShape="1">
          <a:blip r:embed="rId4">
            <a:alphaModFix/>
          </a:blip>
          <a:srcRect l="3646" r="1956"/>
          <a:stretch/>
        </p:blipFill>
        <p:spPr>
          <a:xfrm>
            <a:off x="7065502" y="1343433"/>
            <a:ext cx="4199906" cy="2460839"/>
          </a:xfrm>
          <a:prstGeom prst="rect">
            <a:avLst/>
          </a:prstGeom>
          <a:noFill/>
          <a:ln>
            <a:noFill/>
          </a:ln>
        </p:spPr>
      </p:pic>
      <p:pic>
        <p:nvPicPr>
          <p:cNvPr id="256" name="Google Shape;256;p12" descr="A group of people in a classroom&#10;&#10;Description automatically generated"/>
          <p:cNvPicPr preferRelativeResize="0"/>
          <p:nvPr/>
        </p:nvPicPr>
        <p:blipFill rotWithShape="1">
          <a:blip r:embed="rId5">
            <a:alphaModFix/>
          </a:blip>
          <a:srcRect/>
          <a:stretch/>
        </p:blipFill>
        <p:spPr>
          <a:xfrm>
            <a:off x="1112015" y="1343434"/>
            <a:ext cx="4199906" cy="24608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4"/>
          <p:cNvSpPr txBox="1">
            <a:spLocks noGrp="1"/>
          </p:cNvSpPr>
          <p:nvPr>
            <p:ph type="title"/>
          </p:nvPr>
        </p:nvSpPr>
        <p:spPr>
          <a:xfrm>
            <a:off x="1645698" y="618109"/>
            <a:ext cx="9220200" cy="96344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99773"/>
              <a:buFont typeface="Calibri"/>
              <a:buNone/>
            </a:pPr>
            <a:r>
              <a:rPr lang="en-US" sz="4900" dirty="0">
                <a:solidFill>
                  <a:schemeClr val="tx1"/>
                </a:solidFill>
              </a:rPr>
              <a:t>S-E Reorganization </a:t>
            </a:r>
            <a:br>
              <a:rPr lang="en-US" sz="4900" dirty="0">
                <a:solidFill>
                  <a:srgbClr val="6EBE44"/>
                </a:solidFill>
              </a:rPr>
            </a:br>
            <a:endParaRPr sz="3800" i="1" dirty="0"/>
          </a:p>
        </p:txBody>
      </p:sp>
      <p:sp>
        <p:nvSpPr>
          <p:cNvPr id="263" name="Google Shape;263;p14"/>
          <p:cNvSpPr txBox="1">
            <a:spLocks noGrp="1"/>
          </p:cNvSpPr>
          <p:nvPr>
            <p:ph type="body" idx="1"/>
          </p:nvPr>
        </p:nvSpPr>
        <p:spPr>
          <a:xfrm>
            <a:off x="1094912" y="1130122"/>
            <a:ext cx="10883728" cy="211537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000"/>
              </a:spcBef>
              <a:spcAft>
                <a:spcPts val="0"/>
              </a:spcAft>
              <a:buSzPts val="1800"/>
              <a:buChar char="•"/>
            </a:pPr>
            <a:r>
              <a:rPr lang="en-US" sz="2400" b="0" i="0" dirty="0">
                <a:solidFill>
                  <a:schemeClr val="dk1"/>
                </a:solidFill>
                <a:latin typeface="Calibri"/>
                <a:ea typeface="Calibri"/>
                <a:cs typeface="Calibri"/>
                <a:sym typeface="Calibri"/>
              </a:rPr>
              <a:t>Gunderson and </a:t>
            </a:r>
            <a:r>
              <a:rPr lang="en-US" sz="2400" b="0" i="0" dirty="0" err="1">
                <a:solidFill>
                  <a:schemeClr val="dk1"/>
                </a:solidFill>
                <a:latin typeface="Calibri"/>
                <a:ea typeface="Calibri"/>
                <a:cs typeface="Calibri"/>
                <a:sym typeface="Calibri"/>
              </a:rPr>
              <a:t>Holling</a:t>
            </a:r>
            <a:r>
              <a:rPr lang="en-US" sz="2400" b="0" i="0" dirty="0">
                <a:solidFill>
                  <a:schemeClr val="dk1"/>
                </a:solidFill>
                <a:latin typeface="Calibri"/>
                <a:ea typeface="Calibri"/>
                <a:cs typeface="Calibri"/>
                <a:sym typeface="Calibri"/>
              </a:rPr>
              <a:t> (2002) described “</a:t>
            </a:r>
            <a:r>
              <a:rPr lang="en-US" sz="2400" b="0" i="0" dirty="0" err="1">
                <a:solidFill>
                  <a:schemeClr val="dk1"/>
                </a:solidFill>
                <a:latin typeface="Calibri"/>
                <a:ea typeface="Calibri"/>
                <a:cs typeface="Calibri"/>
                <a:sym typeface="Calibri"/>
              </a:rPr>
              <a:t>panarchy</a:t>
            </a:r>
            <a:r>
              <a:rPr lang="en-US" sz="2400" b="0" i="0" dirty="0">
                <a:solidFill>
                  <a:schemeClr val="dk1"/>
                </a:solidFill>
                <a:latin typeface="Calibri"/>
                <a:ea typeface="Calibri"/>
                <a:cs typeface="Calibri"/>
                <a:sym typeface="Calibri"/>
              </a:rPr>
              <a:t>” as a four-phase cycle that S-E systems go through as they change and reconfigure following a perturbation.</a:t>
            </a:r>
            <a:endParaRPr dirty="0">
              <a:solidFill>
                <a:schemeClr val="dk1"/>
              </a:solidFill>
            </a:endParaRPr>
          </a:p>
          <a:p>
            <a:pPr marL="457200" lvl="0" indent="-342900" algn="l" rtl="0">
              <a:lnSpc>
                <a:spcPct val="100000"/>
              </a:lnSpc>
              <a:spcBef>
                <a:spcPts val="1000"/>
              </a:spcBef>
              <a:spcAft>
                <a:spcPts val="0"/>
              </a:spcAft>
              <a:buSzPts val="1800"/>
              <a:buChar char="•"/>
            </a:pPr>
            <a:r>
              <a:rPr lang="en-US" sz="2400" dirty="0" err="1">
                <a:solidFill>
                  <a:schemeClr val="dk1"/>
                </a:solidFill>
              </a:rPr>
              <a:t>Panarchy</a:t>
            </a:r>
            <a:r>
              <a:rPr lang="en-US" sz="2400" dirty="0">
                <a:solidFill>
                  <a:schemeClr val="dk1"/>
                </a:solidFill>
              </a:rPr>
              <a:t> d</a:t>
            </a:r>
            <a:r>
              <a:rPr lang="en-US" sz="2400" b="0" i="0" dirty="0">
                <a:solidFill>
                  <a:schemeClr val="dk1"/>
                </a:solidFill>
                <a:latin typeface="Calibri"/>
                <a:ea typeface="Calibri"/>
                <a:cs typeface="Calibri"/>
                <a:sym typeface="Calibri"/>
              </a:rPr>
              <a:t>escribes how a healthy system can invent &amp; experiment, benefiting from inventions that create opportunity while being kept safe from those that destabilize because of their nature or excessiveness.</a:t>
            </a:r>
            <a:endParaRPr dirty="0">
              <a:solidFill>
                <a:schemeClr val="dk1"/>
              </a:solidFill>
            </a:endParaRPr>
          </a:p>
        </p:txBody>
      </p:sp>
      <p:sp>
        <p:nvSpPr>
          <p:cNvPr id="264" name="Google Shape;2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65" name="Google Shape;265;p14" descr="A diagram of a diagram&#10;&#10;Description automatically generated"/>
          <p:cNvPicPr preferRelativeResize="0"/>
          <p:nvPr/>
        </p:nvPicPr>
        <p:blipFill rotWithShape="1">
          <a:blip r:embed="rId4">
            <a:alphaModFix/>
          </a:blip>
          <a:srcRect/>
          <a:stretch/>
        </p:blipFill>
        <p:spPr>
          <a:xfrm>
            <a:off x="3777727" y="3447127"/>
            <a:ext cx="5518097" cy="3091785"/>
          </a:xfrm>
          <a:prstGeom prst="rect">
            <a:avLst/>
          </a:prstGeom>
          <a:noFill/>
          <a:ln>
            <a:noFill/>
          </a:ln>
        </p:spPr>
      </p:pic>
      <p:sp>
        <p:nvSpPr>
          <p:cNvPr id="266" name="Google Shape;266;p14"/>
          <p:cNvSpPr txBox="1"/>
          <p:nvPr/>
        </p:nvSpPr>
        <p:spPr>
          <a:xfrm>
            <a:off x="1295907" y="5790855"/>
            <a:ext cx="213552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Calibri"/>
                <a:ea typeface="Calibri"/>
                <a:cs typeface="Calibri"/>
                <a:sym typeface="Calibri"/>
              </a:rPr>
              <a:t>resources are used extensively  </a:t>
            </a:r>
            <a:endParaRPr sz="1400" b="0" i="0" u="none" strike="noStrike" cap="none">
              <a:solidFill>
                <a:srgbClr val="000000"/>
              </a:solidFill>
              <a:latin typeface="Arial"/>
              <a:ea typeface="Arial"/>
              <a:cs typeface="Arial"/>
              <a:sym typeface="Arial"/>
            </a:endParaRPr>
          </a:p>
        </p:txBody>
      </p:sp>
      <p:sp>
        <p:nvSpPr>
          <p:cNvPr id="267" name="Google Shape;267;p14"/>
          <p:cNvSpPr txBox="1"/>
          <p:nvPr/>
        </p:nvSpPr>
        <p:spPr>
          <a:xfrm>
            <a:off x="9281679" y="3816005"/>
            <a:ext cx="243702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Calibri"/>
                <a:ea typeface="Calibri"/>
                <a:cs typeface="Calibri"/>
                <a:sym typeface="Calibri"/>
              </a:rPr>
              <a:t>matures into a stable system as connections and interactions grow</a:t>
            </a:r>
            <a:endParaRPr sz="1400" b="0" i="0" u="none" strike="noStrike" cap="none">
              <a:solidFill>
                <a:srgbClr val="000000"/>
              </a:solidFill>
              <a:latin typeface="Arial"/>
              <a:ea typeface="Arial"/>
              <a:cs typeface="Arial"/>
              <a:sym typeface="Arial"/>
            </a:endParaRPr>
          </a:p>
        </p:txBody>
      </p:sp>
      <p:sp>
        <p:nvSpPr>
          <p:cNvPr id="268" name="Google Shape;268;p14"/>
          <p:cNvSpPr txBox="1"/>
          <p:nvPr/>
        </p:nvSpPr>
        <p:spPr>
          <a:xfrm>
            <a:off x="9391456" y="5606190"/>
            <a:ext cx="221747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rgbClr val="000000"/>
                </a:solidFill>
                <a:latin typeface="Calibri"/>
                <a:ea typeface="Calibri"/>
                <a:cs typeface="Calibri"/>
                <a:sym typeface="Calibri"/>
              </a:rPr>
              <a:t>system collapses due to changes in interactions or a perturbation that crossed a threshold</a:t>
            </a:r>
            <a:endParaRPr sz="1400" b="0" i="0" u="none" strike="noStrike" cap="none" dirty="0">
              <a:solidFill>
                <a:srgbClr val="000000"/>
              </a:solidFill>
              <a:latin typeface="Arial"/>
              <a:ea typeface="Arial"/>
              <a:cs typeface="Arial"/>
              <a:sym typeface="Arial"/>
            </a:endParaRPr>
          </a:p>
        </p:txBody>
      </p:sp>
      <p:sp>
        <p:nvSpPr>
          <p:cNvPr id="269" name="Google Shape;269;p14"/>
          <p:cNvSpPr txBox="1"/>
          <p:nvPr/>
        </p:nvSpPr>
        <p:spPr>
          <a:xfrm>
            <a:off x="1364011" y="3816004"/>
            <a:ext cx="1999312" cy="46166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US" sz="1200" b="0" i="1" u="none" strike="noStrike" cap="none" dirty="0">
                <a:solidFill>
                  <a:srgbClr val="000000"/>
                </a:solidFill>
                <a:latin typeface="Calibri"/>
                <a:ea typeface="Calibri"/>
                <a:cs typeface="Calibri"/>
                <a:sym typeface="Calibri"/>
              </a:rPr>
              <a:t>re-organizes or renews depending on its resiliency</a:t>
            </a:r>
            <a:endParaRPr sz="1400" b="0" i="0" u="none" strike="noStrike" cap="none" dirty="0">
              <a:solidFill>
                <a:srgbClr val="000000"/>
              </a:solidFill>
              <a:latin typeface="Arial"/>
              <a:ea typeface="Arial"/>
              <a:cs typeface="Arial"/>
              <a:sym typeface="Arial"/>
            </a:endParaRPr>
          </a:p>
        </p:txBody>
      </p:sp>
      <p:sp>
        <p:nvSpPr>
          <p:cNvPr id="270" name="Google Shape;270;p14"/>
          <p:cNvSpPr txBox="1"/>
          <p:nvPr/>
        </p:nvSpPr>
        <p:spPr>
          <a:xfrm>
            <a:off x="5034149" y="0"/>
            <a:ext cx="2443298" cy="523220"/>
          </a:xfrm>
          <a:prstGeom prst="rect">
            <a:avLst/>
          </a:prstGeom>
          <a:solidFill>
            <a:srgbClr val="54813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Optional slide</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Requires advanced reading*</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
        <p:nvSpPr>
          <p:cNvPr id="105" name="Google Shape;105;p26"/>
          <p:cNvSpPr txBox="1">
            <a:spLocks noGrp="1"/>
          </p:cNvSpPr>
          <p:nvPr>
            <p:ph type="title"/>
          </p:nvPr>
        </p:nvSpPr>
        <p:spPr>
          <a:xfrm>
            <a:off x="2193206" y="562410"/>
            <a:ext cx="922020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89"/>
              <a:buFont typeface="Calibri"/>
              <a:buNone/>
            </a:pPr>
            <a:r>
              <a:rPr lang="en-US" dirty="0">
                <a:solidFill>
                  <a:schemeClr val="tx1"/>
                </a:solidFill>
              </a:rPr>
              <a:t>Resilience</a:t>
            </a:r>
            <a:endParaRPr dirty="0">
              <a:solidFill>
                <a:schemeClr val="tx1"/>
              </a:solidFill>
            </a:endParaRPr>
          </a:p>
        </p:txBody>
      </p:sp>
      <p:pic>
        <p:nvPicPr>
          <p:cNvPr id="106" name="Google Shape;106;p26" descr="A poster of a computer network&#10;&#10;Description automatically generated"/>
          <p:cNvPicPr preferRelativeResize="0"/>
          <p:nvPr/>
        </p:nvPicPr>
        <p:blipFill rotWithShape="1">
          <a:blip r:embed="rId4">
            <a:alphaModFix/>
          </a:blip>
          <a:srcRect/>
          <a:stretch/>
        </p:blipFill>
        <p:spPr>
          <a:xfrm>
            <a:off x="3204554" y="2369616"/>
            <a:ext cx="2820986" cy="3836920"/>
          </a:xfrm>
          <a:prstGeom prst="rect">
            <a:avLst/>
          </a:prstGeom>
          <a:noFill/>
          <a:ln>
            <a:noFill/>
          </a:ln>
        </p:spPr>
      </p:pic>
      <p:pic>
        <p:nvPicPr>
          <p:cNvPr id="107" name="Google Shape;107;p26" descr="A child jumping in the air&#10;&#10;Description automatically generated"/>
          <p:cNvPicPr preferRelativeResize="0"/>
          <p:nvPr/>
        </p:nvPicPr>
        <p:blipFill rotWithShape="1">
          <a:blip r:embed="rId5">
            <a:alphaModFix/>
          </a:blip>
          <a:srcRect/>
          <a:stretch/>
        </p:blipFill>
        <p:spPr>
          <a:xfrm>
            <a:off x="169221" y="2369616"/>
            <a:ext cx="2820985" cy="3836920"/>
          </a:xfrm>
          <a:prstGeom prst="rect">
            <a:avLst/>
          </a:prstGeom>
          <a:noFill/>
          <a:ln>
            <a:noFill/>
          </a:ln>
        </p:spPr>
      </p:pic>
      <p:pic>
        <p:nvPicPr>
          <p:cNvPr id="108" name="Google Shape;108;p26" descr="A book cover of a business continuity and risk management&#10;&#10;Description automatically generated"/>
          <p:cNvPicPr preferRelativeResize="0"/>
          <p:nvPr/>
        </p:nvPicPr>
        <p:blipFill rotWithShape="1">
          <a:blip r:embed="rId6">
            <a:alphaModFix/>
          </a:blip>
          <a:srcRect/>
          <a:stretch/>
        </p:blipFill>
        <p:spPr>
          <a:xfrm>
            <a:off x="6239887" y="2369616"/>
            <a:ext cx="2820985" cy="3836918"/>
          </a:xfrm>
          <a:prstGeom prst="rect">
            <a:avLst/>
          </a:prstGeom>
          <a:noFill/>
          <a:ln w="9525" cap="flat" cmpd="sng">
            <a:solidFill>
              <a:schemeClr val="dk1"/>
            </a:solidFill>
            <a:prstDash val="solid"/>
            <a:round/>
            <a:headEnd type="none" w="sm" len="sm"/>
            <a:tailEnd type="none" w="sm" len="sm"/>
          </a:ln>
        </p:spPr>
      </p:pic>
      <p:pic>
        <p:nvPicPr>
          <p:cNvPr id="109" name="Google Shape;109;p26" descr="A black and white photo of a person on a white surface&#10;&#10;Description automatically generated"/>
          <p:cNvPicPr preferRelativeResize="0"/>
          <p:nvPr/>
        </p:nvPicPr>
        <p:blipFill rotWithShape="1">
          <a:blip r:embed="rId7">
            <a:alphaModFix/>
          </a:blip>
          <a:srcRect/>
          <a:stretch/>
        </p:blipFill>
        <p:spPr>
          <a:xfrm>
            <a:off x="9275219" y="2369615"/>
            <a:ext cx="2743200" cy="383691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15" name="Google Shape;115;p2"/>
          <p:cNvSpPr txBox="1">
            <a:spLocks noGrp="1"/>
          </p:cNvSpPr>
          <p:nvPr>
            <p:ph type="title"/>
          </p:nvPr>
        </p:nvSpPr>
        <p:spPr>
          <a:xfrm>
            <a:off x="1801585" y="920916"/>
            <a:ext cx="9220200" cy="36469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dirty="0">
                <a:solidFill>
                  <a:schemeClr val="tx1"/>
                </a:solidFill>
              </a:rPr>
              <a:t>Hurricane Katrina Recovery</a:t>
            </a:r>
            <a:br>
              <a:rPr lang="en-US" dirty="0">
                <a:solidFill>
                  <a:srgbClr val="6EBE44"/>
                </a:solidFill>
              </a:rPr>
            </a:br>
            <a:endParaRPr dirty="0"/>
          </a:p>
        </p:txBody>
      </p:sp>
      <p:sp>
        <p:nvSpPr>
          <p:cNvPr id="116" name="Google Shape;116;p2"/>
          <p:cNvSpPr txBox="1"/>
          <p:nvPr/>
        </p:nvSpPr>
        <p:spPr>
          <a:xfrm>
            <a:off x="3835605" y="6398355"/>
            <a:ext cx="452078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Source: Louisiana State University, Post-Katrina Survey results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https://</a:t>
            </a:r>
            <a:r>
              <a:rPr lang="en-US" sz="1200" b="0" i="0" u="none" strike="noStrike" cap="none" dirty="0" err="1">
                <a:solidFill>
                  <a:srgbClr val="000000"/>
                </a:solidFill>
                <a:latin typeface="Arial"/>
                <a:ea typeface="Arial"/>
                <a:cs typeface="Arial"/>
                <a:sym typeface="Arial"/>
              </a:rPr>
              <a:t>www.lsu.edu</a:t>
            </a:r>
            <a:r>
              <a:rPr lang="en-US" sz="1200" b="0" i="0" u="none" strike="noStrike" cap="none" dirty="0">
                <a:solidFill>
                  <a:srgbClr val="000000"/>
                </a:solidFill>
                <a:latin typeface="Arial"/>
                <a:ea typeface="Arial"/>
                <a:cs typeface="Arial"/>
                <a:sym typeface="Arial"/>
              </a:rPr>
              <a:t>/</a:t>
            </a:r>
            <a:r>
              <a:rPr lang="en-US" sz="1200" b="0" i="0" u="none" strike="noStrike" cap="none" dirty="0" err="1">
                <a:solidFill>
                  <a:srgbClr val="000000"/>
                </a:solidFill>
                <a:latin typeface="Arial"/>
                <a:ea typeface="Arial"/>
                <a:cs typeface="Arial"/>
                <a:sym typeface="Arial"/>
              </a:rPr>
              <a:t>fweil</a:t>
            </a:r>
            <a:r>
              <a:rPr lang="en-US" sz="1200" b="0" i="0" u="none" strike="noStrike" cap="none" dirty="0">
                <a:solidFill>
                  <a:srgbClr val="000000"/>
                </a:solidFill>
                <a:latin typeface="Arial"/>
                <a:ea typeface="Arial"/>
                <a:cs typeface="Arial"/>
                <a:sym typeface="Arial"/>
              </a:rPr>
              <a:t>/</a:t>
            </a:r>
            <a:r>
              <a:rPr lang="en-US" sz="1200" b="0" i="0" u="none" strike="noStrike" cap="none" dirty="0" err="1">
                <a:solidFill>
                  <a:srgbClr val="000000"/>
                </a:solidFill>
                <a:latin typeface="Arial"/>
                <a:ea typeface="Arial"/>
                <a:cs typeface="Arial"/>
                <a:sym typeface="Arial"/>
              </a:rPr>
              <a:t>KatrinaMaps</a:t>
            </a:r>
            <a:r>
              <a:rPr lang="en-US" sz="1200" b="0" i="0" u="none" strike="noStrike" cap="none" dirty="0">
                <a:solidFill>
                  <a:srgbClr val="000000"/>
                </a:solidFill>
                <a:latin typeface="Arial"/>
                <a:ea typeface="Arial"/>
                <a:cs typeface="Arial"/>
                <a:sym typeface="Arial"/>
              </a:rPr>
              <a:t>/</a:t>
            </a:r>
            <a:r>
              <a:rPr lang="en-US" sz="1200" b="0" i="0" u="none" strike="noStrike" cap="none" dirty="0" err="1">
                <a:solidFill>
                  <a:srgbClr val="000000"/>
                </a:solidFill>
                <a:latin typeface="Arial"/>
                <a:ea typeface="Arial"/>
                <a:cs typeface="Arial"/>
                <a:sym typeface="Arial"/>
              </a:rPr>
              <a:t>index.htm</a:t>
            </a:r>
            <a:endParaRPr sz="1400" b="0" i="0" u="none" strike="noStrike" cap="none" dirty="0">
              <a:solidFill>
                <a:srgbClr val="000000"/>
              </a:solidFill>
              <a:latin typeface="Arial"/>
              <a:ea typeface="Arial"/>
              <a:cs typeface="Arial"/>
              <a:sym typeface="Arial"/>
            </a:endParaRPr>
          </a:p>
        </p:txBody>
      </p:sp>
      <p:pic>
        <p:nvPicPr>
          <p:cNvPr id="117" name="Google Shape;117;p2" descr="A map of a recovery area&#10;&#10;Description automatically generated"/>
          <p:cNvPicPr preferRelativeResize="0"/>
          <p:nvPr/>
        </p:nvPicPr>
        <p:blipFill rotWithShape="1">
          <a:blip r:embed="rId4">
            <a:alphaModFix/>
          </a:blip>
          <a:srcRect/>
          <a:stretch/>
        </p:blipFill>
        <p:spPr>
          <a:xfrm>
            <a:off x="2828585" y="1145266"/>
            <a:ext cx="6534827" cy="52110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grpSp>
        <p:nvGrpSpPr>
          <p:cNvPr id="2" name="Group 1">
            <a:extLst>
              <a:ext uri="{FF2B5EF4-FFF2-40B4-BE49-F238E27FC236}">
                <a16:creationId xmlns:a16="http://schemas.microsoft.com/office/drawing/2014/main" id="{2BC54574-A14E-4A5B-EDA0-D1B39A9095BC}"/>
              </a:ext>
            </a:extLst>
          </p:cNvPr>
          <p:cNvGrpSpPr/>
          <p:nvPr/>
        </p:nvGrpSpPr>
        <p:grpSpPr>
          <a:xfrm>
            <a:off x="3414952" y="1556162"/>
            <a:ext cx="5362096" cy="4664724"/>
            <a:chOff x="3679871" y="1515353"/>
            <a:chExt cx="5362096" cy="4664724"/>
          </a:xfrm>
        </p:grpSpPr>
        <p:grpSp>
          <p:nvGrpSpPr>
            <p:cNvPr id="123" name="Google Shape;123;p3"/>
            <p:cNvGrpSpPr/>
            <p:nvPr/>
          </p:nvGrpSpPr>
          <p:grpSpPr>
            <a:xfrm>
              <a:off x="3679871" y="1515353"/>
              <a:ext cx="5362096" cy="4664724"/>
              <a:chOff x="778564" y="289660"/>
              <a:chExt cx="5362096" cy="4664724"/>
            </a:xfrm>
          </p:grpSpPr>
          <p:sp>
            <p:nvSpPr>
              <p:cNvPr id="124" name="Google Shape;124;p3"/>
              <p:cNvSpPr/>
              <p:nvPr/>
            </p:nvSpPr>
            <p:spPr>
              <a:xfrm>
                <a:off x="778564" y="289660"/>
                <a:ext cx="3251200" cy="3251200"/>
              </a:xfrm>
              <a:prstGeom prst="ellipse">
                <a:avLst/>
              </a:prstGeom>
              <a:solidFill>
                <a:srgbClr val="548135">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
              <p:cNvSpPr txBox="1"/>
              <p:nvPr/>
            </p:nvSpPr>
            <p:spPr>
              <a:xfrm>
                <a:off x="1212058" y="858620"/>
                <a:ext cx="2384213" cy="1463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500"/>
                  <a:buFont typeface="Arial"/>
                  <a:buNone/>
                </a:pPr>
                <a:endParaRPr sz="6500" b="0" i="0" u="none" strike="noStrike" cap="none">
                  <a:solidFill>
                    <a:schemeClr val="dk1"/>
                  </a:solidFill>
                  <a:latin typeface="Arial"/>
                  <a:ea typeface="Arial"/>
                  <a:cs typeface="Arial"/>
                  <a:sym typeface="Arial"/>
                </a:endParaRPr>
              </a:p>
            </p:txBody>
          </p:sp>
          <p:sp>
            <p:nvSpPr>
              <p:cNvPr id="126" name="Google Shape;126;p3"/>
              <p:cNvSpPr/>
              <p:nvPr/>
            </p:nvSpPr>
            <p:spPr>
              <a:xfrm>
                <a:off x="1880797" y="1703184"/>
                <a:ext cx="3251200" cy="3251200"/>
              </a:xfrm>
              <a:prstGeom prst="ellipse">
                <a:avLst/>
              </a:prstGeom>
              <a:solidFill>
                <a:srgbClr val="0066CC">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2875122" y="2543077"/>
                <a:ext cx="1950720" cy="178816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500"/>
                  <a:buFont typeface="Arial"/>
                  <a:buNone/>
                </a:pPr>
                <a:endParaRPr sz="6500" b="0" i="0" u="none" strike="noStrike" cap="none">
                  <a:solidFill>
                    <a:schemeClr val="dk1"/>
                  </a:solidFill>
                  <a:latin typeface="Arial"/>
                  <a:ea typeface="Arial"/>
                  <a:cs typeface="Arial"/>
                  <a:sym typeface="Arial"/>
                </a:endParaRPr>
              </a:p>
            </p:txBody>
          </p:sp>
          <p:sp>
            <p:nvSpPr>
              <p:cNvPr id="128" name="Google Shape;128;p3"/>
              <p:cNvSpPr/>
              <p:nvPr/>
            </p:nvSpPr>
            <p:spPr>
              <a:xfrm>
                <a:off x="2889460" y="337355"/>
                <a:ext cx="3251200" cy="3251200"/>
              </a:xfrm>
              <a:prstGeom prst="ellipse">
                <a:avLst/>
              </a:prstGeom>
              <a:solidFill>
                <a:srgbClr val="BF9000">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3195615" y="1177248"/>
                <a:ext cx="1950720" cy="178816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500"/>
                  <a:buFont typeface="Arial"/>
                  <a:buNone/>
                </a:pPr>
                <a:r>
                  <a:rPr lang="en-US" sz="65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0" name="Google Shape;130;p3"/>
            <p:cNvSpPr txBox="1"/>
            <p:nvPr/>
          </p:nvSpPr>
          <p:spPr>
            <a:xfrm>
              <a:off x="4034690" y="2528467"/>
              <a:ext cx="152695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Hazard</a:t>
              </a: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5305457" y="4914081"/>
              <a:ext cx="20393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Vulnerability</a:t>
              </a:r>
              <a:endParaRPr sz="1400" b="0" i="0" u="none" strike="noStrike" cap="none">
                <a:solidFill>
                  <a:srgbClr val="000000"/>
                </a:solidFill>
                <a:latin typeface="Arial"/>
                <a:ea typeface="Arial"/>
                <a:cs typeface="Arial"/>
                <a:sym typeface="Arial"/>
              </a:endParaRPr>
            </a:p>
          </p:txBody>
        </p:sp>
        <p:sp>
          <p:nvSpPr>
            <p:cNvPr id="132" name="Google Shape;132;p3"/>
            <p:cNvSpPr txBox="1"/>
            <p:nvPr/>
          </p:nvSpPr>
          <p:spPr>
            <a:xfrm>
              <a:off x="6965307" y="2409833"/>
              <a:ext cx="152695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Exposure</a:t>
              </a:r>
              <a:endParaRPr sz="1400" b="0" i="0" u="none" strike="noStrike" cap="none">
                <a:solidFill>
                  <a:srgbClr val="000000"/>
                </a:solidFill>
                <a:latin typeface="Arial"/>
                <a:ea typeface="Arial"/>
                <a:cs typeface="Arial"/>
                <a:sym typeface="Arial"/>
              </a:endParaRPr>
            </a:p>
          </p:txBody>
        </p:sp>
        <p:sp>
          <p:nvSpPr>
            <p:cNvPr id="133" name="Google Shape;133;p3"/>
            <p:cNvSpPr txBox="1"/>
            <p:nvPr/>
          </p:nvSpPr>
          <p:spPr>
            <a:xfrm>
              <a:off x="5561649" y="3216489"/>
              <a:ext cx="152695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Calibri"/>
                  <a:ea typeface="Calibri"/>
                  <a:cs typeface="Calibri"/>
                  <a:sym typeface="Calibri"/>
                </a:rPr>
                <a:t>RISK</a:t>
              </a:r>
              <a:endParaRPr sz="1400" b="0" i="0" u="none" strike="noStrike" cap="none" dirty="0">
                <a:solidFill>
                  <a:srgbClr val="000000"/>
                </a:solidFill>
                <a:latin typeface="Arial"/>
                <a:ea typeface="Arial"/>
                <a:cs typeface="Arial"/>
                <a:sym typeface="Arial"/>
              </a:endParaRPr>
            </a:p>
          </p:txBody>
        </p:sp>
      </p:grpSp>
      <p:sp>
        <p:nvSpPr>
          <p:cNvPr id="134" name="Google Shape;134;p3"/>
          <p:cNvSpPr txBox="1">
            <a:spLocks noGrp="1"/>
          </p:cNvSpPr>
          <p:nvPr>
            <p:ph type="title"/>
          </p:nvPr>
        </p:nvSpPr>
        <p:spPr>
          <a:xfrm>
            <a:off x="1450108" y="445576"/>
            <a:ext cx="922020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rPr>
              <a:t>Dimensions of Risk</a:t>
            </a:r>
            <a:endParaRPr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1375063" y="767639"/>
            <a:ext cx="11090070" cy="4377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dirty="0">
                <a:solidFill>
                  <a:schemeClr val="tx1"/>
                </a:solidFill>
              </a:rPr>
              <a:t>Resilience Background: </a:t>
            </a:r>
            <a:br>
              <a:rPr lang="en-US" dirty="0">
                <a:solidFill>
                  <a:schemeClr val="tx1"/>
                </a:solidFill>
              </a:rPr>
            </a:br>
            <a:r>
              <a:rPr lang="en-US" sz="3600" dirty="0">
                <a:solidFill>
                  <a:schemeClr val="tx1"/>
                </a:solidFill>
              </a:rPr>
              <a:t>Systems vary naturally.</a:t>
            </a:r>
            <a:endParaRPr sz="3600" dirty="0">
              <a:solidFill>
                <a:schemeClr val="tx1"/>
              </a:solidFill>
            </a:endParaRPr>
          </a:p>
        </p:txBody>
      </p:sp>
      <p:sp>
        <p:nvSpPr>
          <p:cNvPr id="140" name="Google Shape;14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41" name="Google Shape;141;p5"/>
          <p:cNvSpPr txBox="1"/>
          <p:nvPr/>
        </p:nvSpPr>
        <p:spPr>
          <a:xfrm>
            <a:off x="4340579" y="1624635"/>
            <a:ext cx="661237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1" u="none" strike="noStrike" cap="none">
                <a:solidFill>
                  <a:srgbClr val="6EBE44"/>
                </a:solidFill>
                <a:latin typeface="Calibri"/>
                <a:ea typeface="Calibri"/>
                <a:cs typeface="Calibri"/>
                <a:sym typeface="Calibri"/>
              </a:rPr>
              <a:t>resilience/recovery does not imply stasis</a:t>
            </a:r>
            <a:endParaRPr sz="2200" b="0" i="1" u="none" strike="noStrike" cap="none">
              <a:solidFill>
                <a:srgbClr val="000000"/>
              </a:solidFill>
              <a:latin typeface="Arial"/>
              <a:ea typeface="Arial"/>
              <a:cs typeface="Arial"/>
              <a:sym typeface="Arial"/>
            </a:endParaRPr>
          </a:p>
        </p:txBody>
      </p:sp>
      <p:sp>
        <p:nvSpPr>
          <p:cNvPr id="142" name="Google Shape;142;p5"/>
          <p:cNvSpPr txBox="1"/>
          <p:nvPr/>
        </p:nvSpPr>
        <p:spPr>
          <a:xfrm>
            <a:off x="1375063" y="2492571"/>
            <a:ext cx="292700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tx1"/>
                </a:solidFill>
                <a:latin typeface="Calibri"/>
                <a:ea typeface="Calibri"/>
                <a:cs typeface="Calibri"/>
                <a:sym typeface="Calibri"/>
              </a:rPr>
              <a:t>L</a:t>
            </a:r>
            <a:r>
              <a:rPr lang="en-US" sz="2400" b="0" i="0" u="none" strike="noStrike" cap="none" dirty="0">
                <a:solidFill>
                  <a:schemeClr val="tx1"/>
                </a:solidFill>
                <a:latin typeface="Calibri"/>
                <a:ea typeface="Calibri"/>
                <a:cs typeface="Calibri"/>
                <a:sym typeface="Calibri"/>
              </a:rPr>
              <a:t>ine-Graph Depiction</a:t>
            </a:r>
            <a:endParaRPr sz="1400" b="0" i="0" u="none" strike="noStrike" cap="none" dirty="0">
              <a:solidFill>
                <a:schemeClr val="tx1"/>
              </a:solidFill>
              <a:latin typeface="Arial"/>
              <a:ea typeface="Arial"/>
              <a:cs typeface="Arial"/>
              <a:sym typeface="Arial"/>
            </a:endParaRPr>
          </a:p>
        </p:txBody>
      </p:sp>
      <p:sp>
        <p:nvSpPr>
          <p:cNvPr id="143" name="Google Shape;143;p5"/>
          <p:cNvSpPr txBox="1"/>
          <p:nvPr/>
        </p:nvSpPr>
        <p:spPr>
          <a:xfrm>
            <a:off x="1375063" y="4623961"/>
            <a:ext cx="307874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tx1"/>
                </a:solidFill>
                <a:latin typeface="Calibri"/>
                <a:ea typeface="Calibri"/>
                <a:cs typeface="Calibri"/>
                <a:sym typeface="Calibri"/>
              </a:rPr>
              <a:t>Ball-and-Hill Depiction</a:t>
            </a:r>
            <a:endParaRPr sz="1400" b="0" i="0" u="none" strike="noStrike" cap="none" dirty="0">
              <a:solidFill>
                <a:schemeClr val="tx1"/>
              </a:solidFill>
              <a:latin typeface="Arial"/>
              <a:ea typeface="Arial"/>
              <a:cs typeface="Arial"/>
              <a:sym typeface="Arial"/>
            </a:endParaRPr>
          </a:p>
        </p:txBody>
      </p:sp>
      <p:pic>
        <p:nvPicPr>
          <p:cNvPr id="145" name="Google Shape;145;p5" descr="A green and black background&#10;&#10;Description automatically generated"/>
          <p:cNvPicPr preferRelativeResize="0"/>
          <p:nvPr/>
        </p:nvPicPr>
        <p:blipFill rotWithShape="1">
          <a:blip r:embed="rId4">
            <a:alphaModFix/>
          </a:blip>
          <a:srcRect/>
          <a:stretch/>
        </p:blipFill>
        <p:spPr>
          <a:xfrm>
            <a:off x="4352892" y="4149577"/>
            <a:ext cx="5515501" cy="2413450"/>
          </a:xfrm>
          <a:prstGeom prst="rect">
            <a:avLst/>
          </a:prstGeom>
          <a:noFill/>
          <a:ln>
            <a:noFill/>
          </a:ln>
        </p:spPr>
      </p:pic>
      <p:sp>
        <p:nvSpPr>
          <p:cNvPr id="146" name="Google Shape;146;p5"/>
          <p:cNvSpPr txBox="1"/>
          <p:nvPr/>
        </p:nvSpPr>
        <p:spPr>
          <a:xfrm>
            <a:off x="4051671" y="4294668"/>
            <a:ext cx="3109428"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Calibri Light" panose="020F0302020204030204" pitchFamily="34" charset="0"/>
                <a:ea typeface="Apple Color Emoji" pitchFamily="2" charset="0"/>
                <a:cs typeface="Calibri Light" panose="020F0302020204030204" pitchFamily="34" charset="0"/>
                <a:sym typeface="Arial Narrow"/>
              </a:rPr>
              <a:t>system state fluctuates around some </a:t>
            </a:r>
            <a:endParaRPr sz="1400" u="none" strike="noStrike" cap="none" dirty="0">
              <a:solidFill>
                <a:srgbClr val="000000"/>
              </a:solidFill>
              <a:latin typeface="Calibri Light" panose="020F0302020204030204" pitchFamily="34" charset="0"/>
              <a:ea typeface="Apple Color Emoji" pitchFamily="2" charset="0"/>
              <a:cs typeface="Calibri Light" panose="020F0302020204030204" pitchFamily="34" charset="0"/>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Calibri Light" panose="020F0302020204030204" pitchFamily="34" charset="0"/>
                <a:ea typeface="Apple Color Emoji" pitchFamily="2" charset="0"/>
                <a:cs typeface="Calibri Light" panose="020F0302020204030204" pitchFamily="34" charset="0"/>
                <a:sym typeface="Arial Narrow"/>
              </a:rPr>
              <a:t>“basin of attraction” </a:t>
            </a:r>
            <a:endParaRPr sz="1400" u="none" strike="noStrike" cap="none" dirty="0">
              <a:solidFill>
                <a:srgbClr val="000000"/>
              </a:solidFill>
              <a:latin typeface="Calibri Light" panose="020F0302020204030204" pitchFamily="34" charset="0"/>
              <a:ea typeface="Apple Color Emoji" pitchFamily="2" charset="0"/>
              <a:cs typeface="Calibri Light" panose="020F0302020204030204" pitchFamily="34" charset="0"/>
              <a:sym typeface="Arial"/>
            </a:endParaRPr>
          </a:p>
        </p:txBody>
      </p:sp>
      <p:pic>
        <p:nvPicPr>
          <p:cNvPr id="147" name="Google Shape;147;p5" descr="A screen shot of a computer screen&#10;&#10;Description automatically generated"/>
          <p:cNvPicPr preferRelativeResize="0"/>
          <p:nvPr/>
        </p:nvPicPr>
        <p:blipFill rotWithShape="1">
          <a:blip r:embed="rId5">
            <a:alphaModFix/>
          </a:blip>
          <a:srcRect/>
          <a:stretch/>
        </p:blipFill>
        <p:spPr>
          <a:xfrm>
            <a:off x="4352891" y="1624635"/>
            <a:ext cx="5515503" cy="2405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1616529" y="249727"/>
            <a:ext cx="922020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rPr>
              <a:t>Resilience </a:t>
            </a:r>
            <a:endParaRPr dirty="0">
              <a:solidFill>
                <a:schemeClr val="tx1"/>
              </a:solidFill>
            </a:endParaRPr>
          </a:p>
        </p:txBody>
      </p:sp>
      <p:sp>
        <p:nvSpPr>
          <p:cNvPr id="153" name="Google Shape;1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54" name="Google Shape;154;p9"/>
          <p:cNvSpPr txBox="1"/>
          <p:nvPr/>
        </p:nvSpPr>
        <p:spPr>
          <a:xfrm>
            <a:off x="1143000" y="1496663"/>
            <a:ext cx="4568590" cy="363172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Resilience was championed in the 1970s by Canadian ecologist, C.S. </a:t>
            </a:r>
            <a:r>
              <a:rPr lang="en-US" sz="2400" b="0" i="0" u="none" strike="noStrike" cap="none" dirty="0" err="1">
                <a:solidFill>
                  <a:srgbClr val="000000"/>
                </a:solidFill>
                <a:latin typeface="Calibri"/>
                <a:ea typeface="Calibri"/>
                <a:cs typeface="Calibri"/>
                <a:sym typeface="Calibri"/>
              </a:rPr>
              <a:t>Holling</a:t>
            </a:r>
            <a:r>
              <a:rPr lang="en-US" sz="2400" b="0" i="0" u="none" strike="noStrike" cap="none" dirty="0">
                <a:solidFill>
                  <a:srgbClr val="000000"/>
                </a:solidFill>
                <a:latin typeface="Calibri"/>
                <a:ea typeface="Calibri"/>
                <a:cs typeface="Calibri"/>
                <a:sym typeface="Calibri"/>
              </a:rPr>
              <a:t>, in particular.</a:t>
            </a:r>
          </a:p>
          <a:p>
            <a:pPr marL="285750" marR="0" lvl="0" indent="-285750" algn="l" rtl="0">
              <a:lnSpc>
                <a:spcPct val="100000"/>
              </a:lnSpc>
              <a:spcBef>
                <a:spcPts val="0"/>
              </a:spcBef>
              <a:spcAft>
                <a:spcPts val="0"/>
              </a:spcAft>
              <a:buClr>
                <a:srgbClr val="000000"/>
              </a:buClr>
              <a:buSzPts val="2400"/>
              <a:buFont typeface="Arial"/>
              <a:buChar char="•"/>
            </a:pPr>
            <a:endParaRPr lang="en-US"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err="1">
                <a:solidFill>
                  <a:srgbClr val="000000"/>
                </a:solidFill>
                <a:latin typeface="Calibri"/>
                <a:ea typeface="Calibri"/>
                <a:cs typeface="Calibri"/>
                <a:sym typeface="Calibri"/>
              </a:rPr>
              <a:t>Holling</a:t>
            </a:r>
            <a:r>
              <a:rPr lang="en-US" sz="2400" b="0" i="0" u="none" strike="noStrike" cap="none" dirty="0">
                <a:solidFill>
                  <a:srgbClr val="000000"/>
                </a:solidFill>
                <a:latin typeface="Calibri"/>
                <a:ea typeface="Calibri"/>
                <a:cs typeface="Calibri"/>
                <a:sym typeface="Calibri"/>
              </a:rPr>
              <a:t> drew attention to the difference between ecological and engineering resilience.</a:t>
            </a: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Arial"/>
              <a:ea typeface="Arial"/>
              <a:cs typeface="Arial"/>
              <a:sym typeface="Arial"/>
            </a:endParaRPr>
          </a:p>
        </p:txBody>
      </p:sp>
      <p:grpSp>
        <p:nvGrpSpPr>
          <p:cNvPr id="155" name="Google Shape;155;p9"/>
          <p:cNvGrpSpPr/>
          <p:nvPr/>
        </p:nvGrpSpPr>
        <p:grpSpPr>
          <a:xfrm>
            <a:off x="5711590" y="1965717"/>
            <a:ext cx="6164766" cy="3395620"/>
            <a:chOff x="3541707" y="1530840"/>
            <a:chExt cx="2637337" cy="1449866"/>
          </a:xfrm>
        </p:grpSpPr>
        <p:sp>
          <p:nvSpPr>
            <p:cNvPr id="156" name="Google Shape;156;p9"/>
            <p:cNvSpPr/>
            <p:nvPr/>
          </p:nvSpPr>
          <p:spPr>
            <a:xfrm>
              <a:off x="3541707" y="1530840"/>
              <a:ext cx="2637337" cy="1449866"/>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 name="Google Shape;158;p9"/>
            <p:cNvSpPr txBox="1"/>
            <p:nvPr/>
          </p:nvSpPr>
          <p:spPr>
            <a:xfrm>
              <a:off x="3707938" y="2850384"/>
              <a:ext cx="772579" cy="1018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50"/>
                <a:buFont typeface="Arial"/>
                <a:buNone/>
              </a:pPr>
              <a:r>
                <a:rPr lang="en-US" sz="950" b="0" i="0" u="none" strike="noStrike" cap="none" dirty="0">
                  <a:solidFill>
                    <a:srgbClr val="000000"/>
                  </a:solidFill>
                  <a:latin typeface="Calibri"/>
                  <a:ea typeface="Calibri"/>
                  <a:cs typeface="Calibri"/>
                  <a:sym typeface="Calibri"/>
                </a:rPr>
                <a:t>Credit: </a:t>
              </a:r>
              <a:r>
                <a:rPr lang="en-US" sz="950" b="0" i="0" u="none" strike="noStrike" cap="none" dirty="0" err="1">
                  <a:solidFill>
                    <a:srgbClr val="000000"/>
                  </a:solidFill>
                  <a:latin typeface="Calibri"/>
                  <a:ea typeface="Calibri"/>
                  <a:cs typeface="Calibri"/>
                  <a:sym typeface="Calibri"/>
                </a:rPr>
                <a:t>Sterk</a:t>
              </a:r>
              <a:r>
                <a:rPr lang="en-US" sz="950" b="0" i="0" u="none" strike="noStrike" cap="none" dirty="0">
                  <a:solidFill>
                    <a:srgbClr val="000000"/>
                  </a:solidFill>
                  <a:latin typeface="Calibri"/>
                  <a:ea typeface="Calibri"/>
                  <a:cs typeface="Calibri"/>
                  <a:sym typeface="Calibri"/>
                </a:rPr>
                <a:t> et al.  2017 COSUST </a:t>
              </a:r>
              <a:endParaRPr sz="1400" b="0" i="0" u="none" strike="noStrike" cap="none" dirty="0">
                <a:solidFill>
                  <a:srgbClr val="000000"/>
                </a:solidFill>
                <a:latin typeface="Arial"/>
                <a:ea typeface="Arial"/>
                <a:cs typeface="Arial"/>
                <a:sym typeface="Arial"/>
              </a:endParaRPr>
            </a:p>
          </p:txBody>
        </p:sp>
      </p:grpSp>
      <p:pic>
        <p:nvPicPr>
          <p:cNvPr id="159" name="Google Shape;159;p9" descr="A person smiling at the camera&#10;&#10;Description automatically generated"/>
          <p:cNvPicPr preferRelativeResize="0"/>
          <p:nvPr/>
        </p:nvPicPr>
        <p:blipFill rotWithShape="1">
          <a:blip r:embed="rId4">
            <a:alphaModFix/>
          </a:blip>
          <a:srcRect/>
          <a:stretch/>
        </p:blipFill>
        <p:spPr>
          <a:xfrm>
            <a:off x="1616529" y="4276553"/>
            <a:ext cx="3497580" cy="2331720"/>
          </a:xfrm>
          <a:prstGeom prst="rect">
            <a:avLst/>
          </a:prstGeom>
          <a:noFill/>
          <a:ln w="9525" cap="flat" cmpd="sng">
            <a:solidFill>
              <a:schemeClr val="dk1"/>
            </a:solidFill>
            <a:prstDash val="solid"/>
            <a:round/>
            <a:headEnd type="none" w="sm" len="sm"/>
            <a:tailEnd type="none" w="sm" len="sm"/>
          </a:ln>
        </p:spPr>
      </p:pic>
      <p:pic>
        <p:nvPicPr>
          <p:cNvPr id="2" name="Google Shape;157;p9">
            <a:extLst>
              <a:ext uri="{FF2B5EF4-FFF2-40B4-BE49-F238E27FC236}">
                <a16:creationId xmlns:a16="http://schemas.microsoft.com/office/drawing/2014/main" id="{81653551-F541-A138-4F65-CFEC5E461A0E}"/>
              </a:ext>
            </a:extLst>
          </p:cNvPr>
          <p:cNvPicPr preferRelativeResize="0"/>
          <p:nvPr/>
        </p:nvPicPr>
        <p:blipFill rotWithShape="1">
          <a:blip r:embed="rId5">
            <a:alphaModFix/>
          </a:blip>
          <a:srcRect/>
          <a:stretch/>
        </p:blipFill>
        <p:spPr>
          <a:xfrm>
            <a:off x="6067693" y="2304397"/>
            <a:ext cx="5487730" cy="27517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1800102" y="466897"/>
            <a:ext cx="922020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rPr>
              <a:t>Tenets of Ecological Resilience</a:t>
            </a:r>
            <a:endParaRPr dirty="0">
              <a:solidFill>
                <a:schemeClr val="tx1"/>
              </a:solidFill>
            </a:endParaRPr>
          </a:p>
        </p:txBody>
      </p:sp>
      <p:sp>
        <p:nvSpPr>
          <p:cNvPr id="165" name="Google Shape;16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66" name="Google Shape;166;p27"/>
          <p:cNvSpPr txBox="1"/>
          <p:nvPr/>
        </p:nvSpPr>
        <p:spPr>
          <a:xfrm>
            <a:off x="333600" y="1748010"/>
            <a:ext cx="7695439" cy="415494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System dynamics in time and space are inherent properties of ecosystems.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Only when a system moves outside its range of “natural” variability is it disturbed.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Systems can “flip” to new states when a disturbance exceeds some threshold.</a:t>
            </a:r>
            <a:endParaRPr dirty="0"/>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Systems may recover their pre-disturbance function but may not necessarily comprise the same species.</a:t>
            </a:r>
            <a:endParaRPr dirty="0"/>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chemeClr val="dk1"/>
                </a:solidFill>
                <a:latin typeface="Calibri"/>
                <a:ea typeface="Calibri"/>
                <a:cs typeface="Calibri"/>
                <a:sym typeface="Calibri"/>
              </a:rPr>
              <a:t>Early emphasis was placed on defining resilience </a:t>
            </a:r>
            <a:r>
              <a:rPr lang="en-US" sz="2400" b="0" i="0" u="none" strike="noStrike" cap="none" dirty="0">
                <a:solidFill>
                  <a:srgbClr val="0066FF"/>
                </a:solidFill>
                <a:latin typeface="Calibri"/>
                <a:ea typeface="Calibri"/>
                <a:cs typeface="Calibri"/>
                <a:sym typeface="Calibri"/>
              </a:rPr>
              <a:t>objectively </a:t>
            </a:r>
            <a:r>
              <a:rPr lang="en-US" sz="2400" b="0" i="0" u="none" strike="noStrike" cap="none" dirty="0">
                <a:solidFill>
                  <a:schemeClr val="dk1"/>
                </a:solidFill>
                <a:latin typeface="Calibri"/>
                <a:ea typeface="Calibri"/>
                <a:cs typeface="Calibri"/>
                <a:sym typeface="Calibri"/>
              </a:rPr>
              <a:t>based on a “window of natural variability” over time and space. </a:t>
            </a:r>
            <a:endParaRPr lang="en-US" sz="1400" b="0" i="0" u="none" strike="noStrike" cap="none" dirty="0">
              <a:solidFill>
                <a:schemeClr val="dk1"/>
              </a:solidFill>
              <a:latin typeface="Arial"/>
              <a:ea typeface="Arial"/>
              <a:cs typeface="Arial"/>
              <a:sym typeface="Arial"/>
            </a:endParaRPr>
          </a:p>
        </p:txBody>
      </p:sp>
      <p:pic>
        <p:nvPicPr>
          <p:cNvPr id="167" name="Google Shape;167;p27" descr="A green dotted line graph&#10;&#10;Description automatically generated"/>
          <p:cNvPicPr preferRelativeResize="0"/>
          <p:nvPr/>
        </p:nvPicPr>
        <p:blipFill rotWithShape="1">
          <a:blip r:embed="rId4">
            <a:alphaModFix/>
          </a:blip>
          <a:srcRect/>
          <a:stretch/>
        </p:blipFill>
        <p:spPr>
          <a:xfrm>
            <a:off x="8029039" y="1940234"/>
            <a:ext cx="4162961" cy="27581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73" name="Google Shape;173;p10"/>
          <p:cNvSpPr txBox="1">
            <a:spLocks noGrp="1"/>
          </p:cNvSpPr>
          <p:nvPr>
            <p:ph type="title"/>
          </p:nvPr>
        </p:nvSpPr>
        <p:spPr>
          <a:xfrm>
            <a:off x="3199194" y="376616"/>
            <a:ext cx="64619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solidFill>
                  <a:schemeClr val="tx1"/>
                </a:solidFill>
              </a:rPr>
              <a:t>Tenets of Social Resilience </a:t>
            </a:r>
            <a:endParaRPr dirty="0">
              <a:solidFill>
                <a:schemeClr val="tx1"/>
              </a:solidFill>
            </a:endParaRPr>
          </a:p>
        </p:txBody>
      </p:sp>
      <p:sp>
        <p:nvSpPr>
          <p:cNvPr id="174" name="Google Shape;174;p10"/>
          <p:cNvSpPr txBox="1"/>
          <p:nvPr/>
        </p:nvSpPr>
        <p:spPr>
          <a:xfrm>
            <a:off x="556260" y="1256987"/>
            <a:ext cx="11353800" cy="30469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Resilience is a </a:t>
            </a:r>
            <a:r>
              <a:rPr lang="en-US" sz="2400" b="0" i="0" u="none" strike="noStrike" cap="none">
                <a:solidFill>
                  <a:srgbClr val="00B050"/>
                </a:solidFill>
                <a:latin typeface="Calibri"/>
                <a:ea typeface="Calibri"/>
                <a:cs typeface="Calibri"/>
                <a:sym typeface="Calibri"/>
              </a:rPr>
              <a:t>normative </a:t>
            </a:r>
            <a:r>
              <a:rPr lang="en-US" sz="2400" b="0" i="0" u="none" strike="noStrike" cap="none">
                <a:solidFill>
                  <a:srgbClr val="000000"/>
                </a:solidFill>
                <a:latin typeface="Calibri"/>
                <a:ea typeface="Calibri"/>
                <a:cs typeface="Calibri"/>
                <a:sym typeface="Calibri"/>
              </a:rPr>
              <a:t>and </a:t>
            </a:r>
            <a:r>
              <a:rPr lang="en-US" sz="2400" b="0" i="0" u="none" strike="noStrike" cap="none">
                <a:solidFill>
                  <a:srgbClr val="00B050"/>
                </a:solidFill>
                <a:latin typeface="Calibri"/>
                <a:ea typeface="Calibri"/>
                <a:cs typeface="Calibri"/>
                <a:sym typeface="Calibri"/>
              </a:rPr>
              <a:t>subjective</a:t>
            </a:r>
            <a:r>
              <a:rPr lang="en-US" sz="2400" b="0" i="0" u="none" strike="noStrike" cap="none">
                <a:solidFill>
                  <a:srgbClr val="0066FF"/>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concept related to</a:t>
            </a:r>
            <a:r>
              <a:rPr lang="en-US" sz="2400" b="0" i="0" u="none" strike="noStrike" cap="none">
                <a:solidFill>
                  <a:srgbClr val="0066FF"/>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m</a:t>
            </a:r>
            <a:r>
              <a:rPr lang="en-US" sz="2400" b="0" i="0" u="none" strike="noStrike" cap="none">
                <a:solidFill>
                  <a:srgbClr val="000000"/>
                </a:solidFill>
                <a:latin typeface="Calibri"/>
                <a:ea typeface="Calibri"/>
                <a:cs typeface="Calibri"/>
                <a:sym typeface="Calibri"/>
              </a:rPr>
              <a:t>aintaining or achieving a</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       generally “desired” state.</a:t>
            </a: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Social systems are resilience when they can cope </a:t>
            </a:r>
            <a:r>
              <a:rPr lang="en-US" sz="2400" b="0" i="0" u="none" strike="noStrike" cap="none">
                <a:solidFill>
                  <a:srgbClr val="00B050"/>
                </a:solidFill>
                <a:latin typeface="Calibri"/>
                <a:ea typeface="Calibri"/>
                <a:cs typeface="Calibri"/>
                <a:sym typeface="Calibri"/>
              </a:rPr>
              <a:t>positively</a:t>
            </a:r>
            <a:r>
              <a:rPr lang="en-US" sz="2400" b="0" i="0" u="none" strike="noStrike" cap="none">
                <a:solidFill>
                  <a:schemeClr val="dk1"/>
                </a:solidFill>
                <a:latin typeface="Calibri"/>
                <a:ea typeface="Calibri"/>
                <a:cs typeface="Calibri"/>
                <a:sym typeface="Calibri"/>
              </a:rPr>
              <a:t> with disturbances arising </a:t>
            </a:r>
            <a:endParaRPr/>
          </a:p>
          <a:p>
            <a:pPr marL="0" marR="0" lvl="0" indent="0" algn="l"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       from social, political, and</a:t>
            </a:r>
            <a:r>
              <a:rPr lang="en-US" sz="2400" b="0" i="0" u="none" strike="noStrike" cap="none">
                <a:solidFill>
                  <a:srgbClr val="000000"/>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environmental factors, such as those that arise from conflict.</a:t>
            </a: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Social resilience varies by group’s economic, racial/ethnic, and social status, largely due</a:t>
            </a:r>
            <a:endParaRPr/>
          </a:p>
          <a:p>
            <a:pPr marL="0" marR="0" lvl="0" indent="0" algn="l"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       to differences</a:t>
            </a:r>
            <a:r>
              <a:rPr lang="en-US" sz="2400" b="0" i="0" u="none" strike="noStrike" cap="none">
                <a:solidFill>
                  <a:srgbClr val="000000"/>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in their </a:t>
            </a:r>
            <a:r>
              <a:rPr lang="en-US" sz="2400" b="0" i="0" u="none" strike="noStrike" cap="none">
                <a:solidFill>
                  <a:srgbClr val="00B050"/>
                </a:solidFill>
                <a:latin typeface="Calibri"/>
                <a:ea typeface="Calibri"/>
                <a:cs typeface="Calibri"/>
                <a:sym typeface="Calibri"/>
              </a:rPr>
              <a:t>access to resources</a:t>
            </a:r>
            <a:endParaRPr sz="2400" b="0" i="0" u="none" strike="noStrike" cap="none">
              <a:solidFill>
                <a:srgbClr val="00B05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Social resilience is related to the </a:t>
            </a:r>
            <a:r>
              <a:rPr lang="en-US" sz="2400" b="0" i="0" u="none" strike="noStrike" cap="none">
                <a:solidFill>
                  <a:srgbClr val="000000"/>
                </a:solidFill>
                <a:latin typeface="Calibri"/>
                <a:ea typeface="Calibri"/>
                <a:cs typeface="Calibri"/>
                <a:sym typeface="Calibri"/>
              </a:rPr>
              <a:t>structural and economic </a:t>
            </a:r>
            <a:r>
              <a:rPr lang="en-US" sz="2400" b="0" i="0" u="none" strike="noStrike" cap="none">
                <a:solidFill>
                  <a:srgbClr val="00B050"/>
                </a:solidFill>
                <a:latin typeface="Calibri"/>
                <a:ea typeface="Calibri"/>
                <a:cs typeface="Calibri"/>
                <a:sym typeface="Calibri"/>
              </a:rPr>
              <a:t>strengths </a:t>
            </a:r>
            <a:r>
              <a:rPr lang="en-US" sz="2400" b="0" i="0" u="none" strike="noStrike" cap="none">
                <a:solidFill>
                  <a:srgbClr val="000000"/>
                </a:solidFill>
                <a:latin typeface="Calibri"/>
                <a:ea typeface="Calibri"/>
                <a:cs typeface="Calibri"/>
                <a:sym typeface="Calibri"/>
              </a:rPr>
              <a:t>of a community or</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       society, as well as the social networks and processes</a:t>
            </a:r>
            <a:endParaRPr sz="2400" b="0" i="0" u="none" strike="noStrike" cap="none">
              <a:solidFill>
                <a:schemeClr val="dk1"/>
              </a:solidFill>
              <a:latin typeface="Calibri"/>
              <a:ea typeface="Calibri"/>
              <a:cs typeface="Calibri"/>
              <a:sym typeface="Calibri"/>
            </a:endParaRPr>
          </a:p>
        </p:txBody>
      </p:sp>
      <p:pic>
        <p:nvPicPr>
          <p:cNvPr id="175" name="Google Shape;175;p10" descr="A group of people standing around a table&#10;&#10;Description automatically generated"/>
          <p:cNvPicPr preferRelativeResize="0"/>
          <p:nvPr/>
        </p:nvPicPr>
        <p:blipFill rotWithShape="1">
          <a:blip r:embed="rId4">
            <a:alphaModFix/>
          </a:blip>
          <a:srcRect/>
          <a:stretch/>
        </p:blipFill>
        <p:spPr>
          <a:xfrm>
            <a:off x="4348615" y="4365704"/>
            <a:ext cx="4486775" cy="2394124"/>
          </a:xfrm>
          <a:prstGeom prst="rect">
            <a:avLst/>
          </a:prstGeom>
          <a:noFill/>
          <a:ln>
            <a:noFill/>
          </a:ln>
        </p:spPr>
      </p:pic>
      <p:sp useBgFill="1">
        <p:nvSpPr>
          <p:cNvPr id="2" name="Rectangle 177">
            <a:extLst>
              <a:ext uri="{FF2B5EF4-FFF2-40B4-BE49-F238E27FC236}">
                <a16:creationId xmlns:a16="http://schemas.microsoft.com/office/drawing/2014/main" id="{07829923-9BB3-B4CC-7422-811E1570A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2399" y="15240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66;p10" descr="A group of people standing around a table&#10;&#10;Description automatically generated">
            <a:extLst>
              <a:ext uri="{FF2B5EF4-FFF2-40B4-BE49-F238E27FC236}">
                <a16:creationId xmlns:a16="http://schemas.microsoft.com/office/drawing/2014/main" id="{CA2B47DF-B762-3589-9D04-1DCBF285D4CB}"/>
              </a:ext>
            </a:extLst>
          </p:cNvPr>
          <p:cNvPicPr preferRelativeResize="0"/>
          <p:nvPr/>
        </p:nvPicPr>
        <p:blipFill rotWithShape="1">
          <a:blip r:embed="rId4"/>
          <a:srcRect l="25271"/>
          <a:stretch/>
        </p:blipFill>
        <p:spPr>
          <a:xfrm>
            <a:off x="0" y="1423125"/>
            <a:ext cx="7066978" cy="5434875"/>
          </a:xfrm>
          <a:prstGeom prst="rect">
            <a:avLst/>
          </a:prstGeom>
          <a:noFill/>
        </p:spPr>
      </p:pic>
      <p:sp>
        <p:nvSpPr>
          <p:cNvPr id="4" name="Rectangle 179">
            <a:extLst>
              <a:ext uri="{FF2B5EF4-FFF2-40B4-BE49-F238E27FC236}">
                <a16:creationId xmlns:a16="http://schemas.microsoft.com/office/drawing/2014/main" id="{1DCB5A58-AC33-60C7-7AFA-708D5E3C4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077111" y="964514"/>
            <a:ext cx="7066978" cy="6029379"/>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164;p10">
            <a:extLst>
              <a:ext uri="{FF2B5EF4-FFF2-40B4-BE49-F238E27FC236}">
                <a16:creationId xmlns:a16="http://schemas.microsoft.com/office/drawing/2014/main" id="{9089F481-76B9-534B-52B9-BA92B8B374BF}"/>
              </a:ext>
            </a:extLst>
          </p:cNvPr>
          <p:cNvSpPr txBox="1">
            <a:spLocks/>
          </p:cNvSpPr>
          <p:nvPr/>
        </p:nvSpPr>
        <p:spPr>
          <a:xfrm>
            <a:off x="2774056" y="695154"/>
            <a:ext cx="4081073" cy="727971"/>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pPr>
            <a:r>
              <a:rPr lang="en-US" sz="4000" kern="1200" dirty="0">
                <a:solidFill>
                  <a:schemeClr val="tx1"/>
                </a:solidFill>
                <a:latin typeface="+mj-lt"/>
                <a:ea typeface="+mj-ea"/>
                <a:cs typeface="+mj-cs"/>
              </a:rPr>
              <a:t>Social Resilience </a:t>
            </a:r>
          </a:p>
        </p:txBody>
      </p:sp>
      <p:sp>
        <p:nvSpPr>
          <p:cNvPr id="6" name="Google Shape;165;p10">
            <a:extLst>
              <a:ext uri="{FF2B5EF4-FFF2-40B4-BE49-F238E27FC236}">
                <a16:creationId xmlns:a16="http://schemas.microsoft.com/office/drawing/2014/main" id="{B50E3F18-0DF2-E2A1-C64F-49B6F2D78C1D}"/>
              </a:ext>
            </a:extLst>
          </p:cNvPr>
          <p:cNvSpPr txBox="1"/>
          <p:nvPr/>
        </p:nvSpPr>
        <p:spPr>
          <a:xfrm>
            <a:off x="7219377" y="828621"/>
            <a:ext cx="5011451" cy="6029379"/>
          </a:xfrm>
          <a:prstGeom prst="rect">
            <a:avLst/>
          </a:prstGeom>
        </p:spPr>
        <p:txBody>
          <a:bodyPr spcFirstLastPara="1" vert="horz" lIns="91440" tIns="45720" rIns="91440" bIns="45720" rtlCol="0" anchorCtr="0">
            <a:norm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solidFill>
                  <a:schemeClr val="dk1"/>
                </a:solidFill>
                <a:latin typeface="Calibri"/>
                <a:ea typeface="Calibri"/>
                <a:cs typeface="Calibri"/>
                <a:sym typeface="Calibri"/>
              </a:rPr>
              <a:t>Resilience is a </a:t>
            </a:r>
            <a:r>
              <a:rPr lang="en-US" sz="2000" b="0" i="0" u="none" strike="noStrike" cap="none" dirty="0">
                <a:solidFill>
                  <a:schemeClr val="accent6"/>
                </a:solidFill>
                <a:latin typeface="Calibri"/>
                <a:ea typeface="Calibri"/>
                <a:cs typeface="Calibri"/>
                <a:sym typeface="Calibri"/>
              </a:rPr>
              <a:t>normative </a:t>
            </a:r>
            <a:r>
              <a:rPr lang="en-US" sz="2000" b="0" i="0" u="none" strike="noStrike" cap="none" dirty="0">
                <a:solidFill>
                  <a:srgbClr val="000000"/>
                </a:solidFill>
                <a:latin typeface="Calibri"/>
                <a:ea typeface="Calibri"/>
                <a:cs typeface="Calibri"/>
                <a:sym typeface="Calibri"/>
              </a:rPr>
              <a:t>and </a:t>
            </a:r>
            <a:r>
              <a:rPr lang="en-US" sz="2000" b="0" i="0" u="none" strike="noStrike" cap="none" dirty="0">
                <a:solidFill>
                  <a:schemeClr val="accent6"/>
                </a:solidFill>
                <a:latin typeface="Calibri"/>
                <a:ea typeface="Calibri"/>
                <a:cs typeface="Calibri"/>
                <a:sym typeface="Calibri"/>
              </a:rPr>
              <a:t>subjective</a:t>
            </a:r>
            <a:r>
              <a:rPr lang="en-US" sz="2000" b="0" i="0" u="none" strike="noStrike" cap="none" dirty="0">
                <a:solidFill>
                  <a:srgbClr val="0066FF"/>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concept related to</a:t>
            </a:r>
            <a:r>
              <a:rPr lang="en-US" sz="2000" b="0" i="0" u="none" strike="noStrike" cap="none" dirty="0">
                <a:solidFill>
                  <a:srgbClr val="0066FF"/>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m</a:t>
            </a:r>
            <a:r>
              <a:rPr lang="en-US" sz="2000" b="0" i="0" u="none" strike="noStrike" cap="none" dirty="0">
                <a:solidFill>
                  <a:srgbClr val="000000"/>
                </a:solidFill>
                <a:latin typeface="Calibri"/>
                <a:ea typeface="Calibri"/>
                <a:cs typeface="Calibri"/>
                <a:sym typeface="Calibri"/>
              </a:rPr>
              <a:t>aintaining or achieving a generally “desired” state.</a:t>
            </a:r>
            <a:br>
              <a:rPr lang="en-US" sz="2000" b="0" i="0" u="none" strike="noStrike" cap="none" dirty="0">
                <a:solidFill>
                  <a:srgbClr val="000000"/>
                </a:solidFill>
                <a:latin typeface="Calibri"/>
                <a:ea typeface="Calibri"/>
                <a:cs typeface="Calibri"/>
                <a:sym typeface="Calibri"/>
              </a:rPr>
            </a:br>
            <a:endParaRPr lang="en-US" sz="20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solidFill>
                  <a:schemeClr val="dk1"/>
                </a:solidFill>
                <a:latin typeface="Calibri"/>
                <a:ea typeface="Calibri"/>
                <a:cs typeface="Calibri"/>
                <a:sym typeface="Calibri"/>
              </a:rPr>
              <a:t>Social systems are resilient when they can cope </a:t>
            </a:r>
            <a:r>
              <a:rPr lang="en-US" sz="2000" b="0" i="0" u="none" strike="noStrike" cap="none" dirty="0">
                <a:solidFill>
                  <a:schemeClr val="accent6"/>
                </a:solidFill>
                <a:latin typeface="Calibri"/>
                <a:ea typeface="Calibri"/>
                <a:cs typeface="Calibri"/>
                <a:sym typeface="Calibri"/>
              </a:rPr>
              <a:t>positively </a:t>
            </a:r>
            <a:r>
              <a:rPr lang="en-US" sz="2000" b="0" i="0" u="none" strike="noStrike" cap="none" dirty="0">
                <a:solidFill>
                  <a:schemeClr val="dk1"/>
                </a:solidFill>
                <a:latin typeface="Calibri"/>
                <a:ea typeface="Calibri"/>
                <a:cs typeface="Calibri"/>
                <a:sym typeface="Calibri"/>
              </a:rPr>
              <a:t>with disturbances arising from social, political, and</a:t>
            </a:r>
            <a:r>
              <a:rPr lang="en-US" sz="2000" b="0" i="0" u="none" strike="noStrike" cap="none" dirty="0">
                <a:solidFill>
                  <a:srgbClr val="000000"/>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environmental factors, such as those that arise from conflict.</a:t>
            </a:r>
            <a:br>
              <a:rPr lang="en-US" sz="2000" b="0" i="0" u="none" strike="noStrike" cap="none" dirty="0">
                <a:solidFill>
                  <a:schemeClr val="dk1"/>
                </a:solidFill>
                <a:latin typeface="Calibri"/>
                <a:ea typeface="Calibri"/>
                <a:cs typeface="Calibri"/>
                <a:sym typeface="Calibri"/>
              </a:rPr>
            </a:br>
            <a:endParaRPr lang="en-US" sz="20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solidFill>
                  <a:schemeClr val="dk1"/>
                </a:solidFill>
                <a:latin typeface="Calibri"/>
                <a:ea typeface="Calibri"/>
                <a:cs typeface="Calibri"/>
                <a:sym typeface="Calibri"/>
              </a:rPr>
              <a:t>Social resilience varies by group’s economic, racial/ethnic, and social status, largely due to differences</a:t>
            </a:r>
            <a:r>
              <a:rPr lang="en-US" sz="2000" b="0" i="0" u="none" strike="noStrike" cap="none" dirty="0">
                <a:solidFill>
                  <a:srgbClr val="000000"/>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in their </a:t>
            </a:r>
            <a:r>
              <a:rPr lang="en-US" sz="2000" b="0" i="0" u="none" strike="noStrike" cap="none" dirty="0">
                <a:solidFill>
                  <a:schemeClr val="accent6"/>
                </a:solidFill>
                <a:latin typeface="Calibri"/>
                <a:ea typeface="Calibri"/>
                <a:cs typeface="Calibri"/>
                <a:sym typeface="Calibri"/>
              </a:rPr>
              <a:t>access to resources.</a:t>
            </a:r>
          </a:p>
          <a:p>
            <a:pPr marL="342900" marR="0" lvl="0" indent="-342900" algn="l" rtl="0">
              <a:lnSpc>
                <a:spcPct val="100000"/>
              </a:lnSpc>
              <a:spcBef>
                <a:spcPts val="0"/>
              </a:spcBef>
              <a:spcAft>
                <a:spcPts val="0"/>
              </a:spcAft>
              <a:buClr>
                <a:srgbClr val="000000"/>
              </a:buClr>
              <a:buSzPts val="2400"/>
              <a:buFont typeface="Arial"/>
              <a:buChar char="•"/>
            </a:pPr>
            <a:endParaRPr lang="en-US" sz="2000" b="0" i="0" u="none" strike="noStrike" cap="none" dirty="0">
              <a:solidFill>
                <a:schemeClr val="accent6"/>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solidFill>
                  <a:schemeClr val="dk1"/>
                </a:solidFill>
                <a:latin typeface="Calibri"/>
                <a:ea typeface="Calibri"/>
                <a:cs typeface="Calibri"/>
                <a:sym typeface="Calibri"/>
              </a:rPr>
              <a:t>Social resilience is related to the </a:t>
            </a:r>
            <a:r>
              <a:rPr lang="en-US" sz="2000" b="0" i="0" u="none" strike="noStrike" cap="none" dirty="0">
                <a:solidFill>
                  <a:srgbClr val="000000"/>
                </a:solidFill>
                <a:latin typeface="Calibri"/>
                <a:ea typeface="Calibri"/>
                <a:cs typeface="Calibri"/>
                <a:sym typeface="Calibri"/>
              </a:rPr>
              <a:t>structural and economic</a:t>
            </a:r>
            <a:r>
              <a:rPr lang="en-US" sz="2000" b="0" i="0" u="none" strike="noStrike" cap="none" dirty="0">
                <a:solidFill>
                  <a:schemeClr val="accent6"/>
                </a:solidFill>
                <a:latin typeface="Calibri"/>
                <a:ea typeface="Calibri"/>
                <a:cs typeface="Calibri"/>
                <a:sym typeface="Calibri"/>
              </a:rPr>
              <a:t> strengths </a:t>
            </a:r>
            <a:r>
              <a:rPr lang="en-US" sz="2000" b="0" i="0" u="none" strike="noStrike" cap="none" dirty="0">
                <a:solidFill>
                  <a:srgbClr val="000000"/>
                </a:solidFill>
                <a:latin typeface="Calibri"/>
                <a:ea typeface="Calibri"/>
                <a:cs typeface="Calibri"/>
                <a:sym typeface="Calibri"/>
              </a:rPr>
              <a:t>of a community or</a:t>
            </a:r>
            <a:endParaRPr lang="en-US" sz="2000" dirty="0"/>
          </a:p>
          <a:p>
            <a:pPr marL="349250" marR="0" lvl="0" algn="l" rtl="0">
              <a:lnSpc>
                <a:spcPct val="100000"/>
              </a:lnSpc>
              <a:spcBef>
                <a:spcPts val="0"/>
              </a:spcBef>
              <a:spcAft>
                <a:spcPts val="0"/>
              </a:spcAft>
              <a:buNone/>
            </a:pPr>
            <a:r>
              <a:rPr lang="en-US" sz="2000" b="0" i="0" u="none" strike="noStrike" cap="none" dirty="0">
                <a:solidFill>
                  <a:srgbClr val="000000"/>
                </a:solidFill>
                <a:latin typeface="Calibri"/>
                <a:ea typeface="Calibri"/>
                <a:cs typeface="Calibri"/>
                <a:sym typeface="Calibri"/>
              </a:rPr>
              <a:t>society, as well as the social networks and processes</a:t>
            </a:r>
            <a:endParaRPr lang="en-US" sz="2000" b="0" i="0" u="none" strike="noStrike" cap="none" dirty="0">
              <a:solidFill>
                <a:schemeClr val="dk1"/>
              </a:solidFill>
              <a:latin typeface="Calibri"/>
              <a:ea typeface="Calibri"/>
              <a:cs typeface="Calibri"/>
              <a:sym typeface="Calibri"/>
            </a:endParaRPr>
          </a:p>
        </p:txBody>
      </p:sp>
      <p:sp>
        <p:nvSpPr>
          <p:cNvPr id="7" name="Google Shape;163;p10">
            <a:extLst>
              <a:ext uri="{FF2B5EF4-FFF2-40B4-BE49-F238E27FC236}">
                <a16:creationId xmlns:a16="http://schemas.microsoft.com/office/drawing/2014/main" id="{110C866E-B911-D02C-E189-825877016969}"/>
              </a:ext>
            </a:extLst>
          </p:cNvPr>
          <p:cNvSpPr txBox="1">
            <a:spLocks/>
          </p:cNvSpPr>
          <p:nvPr/>
        </p:nvSpPr>
        <p:spPr>
          <a:xfrm>
            <a:off x="8763000" y="6508750"/>
            <a:ext cx="2743200" cy="365125"/>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a:spcAft>
                <a:spcPts val="600"/>
              </a:spcAft>
              <a:buClrTx/>
              <a:buSzTx/>
              <a:defRPr/>
            </a:pPr>
            <a:fld id="{00000000-1234-1234-1234-123412341234}" type="slidenum">
              <a:rPr lang="en-US" kern="1200" smtClean="0">
                <a:solidFill>
                  <a:prstClr val="black">
                    <a:tint val="75000"/>
                  </a:prstClr>
                </a:solidFill>
                <a:ea typeface="+mn-ea"/>
                <a:cs typeface="+mn-cs"/>
              </a:rPr>
              <a:pPr>
                <a:spcAft>
                  <a:spcPts val="600"/>
                </a:spcAft>
                <a:buClrTx/>
                <a:buSzTx/>
                <a:defRPr/>
              </a:pPr>
              <a:t>7</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332311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11"/>
          <p:cNvSpPr txBox="1">
            <a:spLocks noGrp="1"/>
          </p:cNvSpPr>
          <p:nvPr>
            <p:ph type="title"/>
          </p:nvPr>
        </p:nvSpPr>
        <p:spPr>
          <a:xfrm>
            <a:off x="1805392" y="413794"/>
            <a:ext cx="922020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dirty="0">
                <a:solidFill>
                  <a:schemeClr val="tx1"/>
                </a:solidFill>
              </a:rPr>
              <a:t>Socio-Ecological (S-E) Resilience</a:t>
            </a:r>
            <a:endParaRPr dirty="0">
              <a:solidFill>
                <a:schemeClr val="tx1"/>
              </a:solidFill>
            </a:endParaRPr>
          </a:p>
        </p:txBody>
      </p:sp>
      <p:sp>
        <p:nvSpPr>
          <p:cNvPr id="181" name="Google Shape;181;p11"/>
          <p:cNvSpPr txBox="1"/>
          <p:nvPr/>
        </p:nvSpPr>
        <p:spPr>
          <a:xfrm>
            <a:off x="426780" y="1888777"/>
            <a:ext cx="6193730" cy="443194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S-E resilience is a normative and subjective</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       concept.</a:t>
            </a:r>
            <a:br>
              <a:rPr lang="en-US" sz="2400" b="0" i="0" u="none" strike="noStrike" cap="none" dirty="0">
                <a:solidFill>
                  <a:srgbClr val="000000"/>
                </a:solidFill>
                <a:latin typeface="Calibri"/>
                <a:ea typeface="Calibri"/>
                <a:cs typeface="Calibri"/>
                <a:sym typeface="Calibri"/>
              </a:rPr>
            </a:br>
            <a:endParaRPr dirty="0"/>
          </a:p>
          <a:p>
            <a:pPr marL="457200" marR="0" lvl="0" indent="-457200" algn="l" rtl="0">
              <a:lnSpc>
                <a:spcPct val="100000"/>
              </a:lnSpc>
              <a:spcBef>
                <a:spcPts val="0"/>
              </a:spcBef>
              <a:spcAft>
                <a:spcPts val="0"/>
              </a:spcAft>
              <a:buClr>
                <a:srgbClr val="000000"/>
              </a:buClr>
              <a:buSzPts val="2400"/>
              <a:buFont typeface="Arial"/>
              <a:buChar char="•"/>
            </a:pPr>
            <a:r>
              <a:rPr lang="en-US" sz="2400" dirty="0">
                <a:latin typeface="Calibri"/>
                <a:ea typeface="Calibri"/>
                <a:cs typeface="Calibri"/>
                <a:sym typeface="Calibri"/>
              </a:rPr>
              <a:t>R</a:t>
            </a:r>
            <a:r>
              <a:rPr lang="en-US" sz="2400" b="0" i="0" u="none" strike="noStrike" cap="none" dirty="0">
                <a:solidFill>
                  <a:srgbClr val="000000"/>
                </a:solidFill>
                <a:latin typeface="Calibri"/>
                <a:ea typeface="Calibri"/>
                <a:cs typeface="Calibri"/>
                <a:sym typeface="Calibri"/>
              </a:rPr>
              <a:t>esilient S-E systems maintain or achieve</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       socially and ecologically “desired” states. </a:t>
            </a:r>
            <a:br>
              <a:rPr lang="en-US" sz="2400" b="0" i="0" u="none" strike="noStrike" cap="none" dirty="0">
                <a:solidFill>
                  <a:srgbClr val="000000"/>
                </a:solidFill>
                <a:latin typeface="Calibri"/>
                <a:ea typeface="Calibri"/>
                <a:cs typeface="Calibri"/>
                <a:sym typeface="Calibri"/>
              </a:rPr>
            </a:br>
            <a:endParaRPr dirty="0"/>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S-E resilience, or lack thereof, emerges from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       complex interactions and is difficult to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       predict.</a:t>
            </a:r>
            <a:br>
              <a:rPr lang="en-US" sz="24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 Disturbance can catalyze innovation in S-E</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      resilient systems.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p:txBody>
      </p:sp>
      <p:pic>
        <p:nvPicPr>
          <p:cNvPr id="182" name="Google Shape;182;p11" descr="A diagram of fishing with fish&#10;&#10;Description automatically generated"/>
          <p:cNvPicPr preferRelativeResize="0"/>
          <p:nvPr/>
        </p:nvPicPr>
        <p:blipFill rotWithShape="1">
          <a:blip r:embed="rId4">
            <a:alphaModFix/>
          </a:blip>
          <a:srcRect/>
          <a:stretch/>
        </p:blipFill>
        <p:spPr>
          <a:xfrm>
            <a:off x="6876119" y="1694907"/>
            <a:ext cx="4994511" cy="346818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2753</Words>
  <Application>Microsoft Macintosh PowerPoint</Application>
  <PresentationFormat>Widescreen</PresentationFormat>
  <Paragraphs>143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Calibri Light</vt:lpstr>
      <vt:lpstr>Charis SIL</vt:lpstr>
      <vt:lpstr>Arial</vt:lpstr>
      <vt:lpstr>Office Theme</vt:lpstr>
      <vt:lpstr>Introduction to Resilience and Sustainability: Ecological, Social, and Socio-Environmental </vt:lpstr>
      <vt:lpstr>Resilience</vt:lpstr>
      <vt:lpstr>Hurricane Katrina Recovery </vt:lpstr>
      <vt:lpstr>Dimensions of Risk</vt:lpstr>
      <vt:lpstr>Resilience Background:  Systems vary naturally.</vt:lpstr>
      <vt:lpstr>Resilience </vt:lpstr>
      <vt:lpstr>Tenets of Ecological Resilience</vt:lpstr>
      <vt:lpstr>Tenets of Social Resilience </vt:lpstr>
      <vt:lpstr>Socio-Ecological (S-E) Resilience</vt:lpstr>
      <vt:lpstr>Socio-Environmental Example  Collapse vs. Resilience, Following Disturbance </vt:lpstr>
      <vt:lpstr>Resilience Theory Across All Systems</vt:lpstr>
      <vt:lpstr>Ecological Regime Shift Examples </vt:lpstr>
      <vt:lpstr>PowerPoint Presentation</vt:lpstr>
      <vt:lpstr>PowerPoint Presentation</vt:lpstr>
      <vt:lpstr>What Promotes S-E Resilience? </vt:lpstr>
      <vt:lpstr>S-E Reorganization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Resilience and Sustainability: Ecological, Social, and Socio-Environmental </dc:title>
  <dc:creator>mpalmer</dc:creator>
  <cp:lastModifiedBy>Alaina Gallagher</cp:lastModifiedBy>
  <cp:revision>2</cp:revision>
  <dcterms:modified xsi:type="dcterms:W3CDTF">2023-07-28T13:53:23Z</dcterms:modified>
</cp:coreProperties>
</file>