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gsAjHx5PgCMpBAc7avKcKw7ko1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5"/>
    <p:restoredTop sz="89850"/>
  </p:normalViewPr>
  <p:slideViewPr>
    <p:cSldViewPr snapToGrid="0">
      <p:cViewPr varScale="1">
        <p:scale>
          <a:sx n="139" d="100"/>
          <a:sy n="139" d="100"/>
        </p:scale>
        <p:origin x="20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Notes to Instructor</a:t>
            </a:r>
            <a:r>
              <a:rPr lang="en-US"/>
              <a:t>: The rhetorical triad may be new to learners, but it is old to the practice of discourse analysis. Ethos is the authority or reputation of the writer or other individuals quoted; pathos is the rhetorical use of emotion; logos is the deployment of facts and statistics in support of an argument. Ask learners: Based on postcolonial and capitalist values, what forms of prejudice may unfairly accompany newspaper coverage of these peoples? What journalistic standards might provide fair coverage of African pastoralists, considering that these groups often lack political representation, and can be poorer and more itinerant than their farming and urban counterparts? </a:t>
            </a: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The ethics of journalism require a balanced presentation of information, that is, representing all sides of an argument in public discourse. But, ask learners about some ways that journalists can employ creative tactics, like selected interviewees, lexicon (words used), metaphors, facts and statistics (logos), and emotion (pathos) to present a story weighted with particular values. </a:t>
            </a:r>
            <a:endParaRPr sz="1400" dirty="0"/>
          </a:p>
        </p:txBody>
      </p:sp>
      <p:sp>
        <p:nvSpPr>
          <p:cNvPr id="108" name="Google Shape;10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a:t>Notes for instructor</a:t>
            </a:r>
            <a:r>
              <a:rPr lang="en-US" sz="1400"/>
              <a:t>: Point out to learners how this analysis requires a combination of quantitative and qualitative methods. Quantitative includes number of articles on a subject and keyword usage. Qualitative measures include rhetorical tone, depiction of subjects and authority figures, and use of creative elements like metaphors. </a:t>
            </a:r>
            <a:endParaRPr sz="1400"/>
          </a:p>
        </p:txBody>
      </p:sp>
      <p:sp>
        <p:nvSpPr>
          <p:cNvPr id="121" name="Google Shape;12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1" dirty="0">
                <a:solidFill>
                  <a:srgbClr val="343332"/>
                </a:solidFill>
                <a:latin typeface="Arial"/>
                <a:ea typeface="Arial"/>
                <a:cs typeface="Arial"/>
                <a:sym typeface="Arial"/>
              </a:rPr>
              <a:t>Notes for instructor</a:t>
            </a:r>
            <a:r>
              <a:rPr lang="en-US" sz="1200" b="0" i="0" dirty="0">
                <a:solidFill>
                  <a:srgbClr val="343332"/>
                </a:solidFill>
                <a:latin typeface="Arial"/>
                <a:ea typeface="Arial"/>
                <a:cs typeface="Arial"/>
                <a:sym typeface="Arial"/>
              </a:rPr>
              <a:t>: Ask learners to scrutinize the word cloud to find the largest “positive” term here. They will find it challenging. Yet, pastoralism in Kenya has existed for millennia, and for many peoples, it is the only way to generate food and income on these arid grasslands.</a:t>
            </a:r>
            <a:r>
              <a:rPr lang="en-US" dirty="0">
                <a:solidFill>
                  <a:srgbClr val="343332"/>
                </a:solidFill>
                <a:latin typeface="Arial"/>
                <a:ea typeface="Arial"/>
                <a:cs typeface="Arial"/>
                <a:sym typeface="Arial"/>
              </a:rPr>
              <a:t> </a:t>
            </a:r>
            <a:r>
              <a:rPr lang="en-US" sz="1200" b="0" i="1" dirty="0">
                <a:solidFill>
                  <a:srgbClr val="343332"/>
                </a:solidFill>
                <a:latin typeface="Arial"/>
                <a:ea typeface="Arial"/>
                <a:cs typeface="Arial"/>
                <a:sym typeface="Arial"/>
              </a:rPr>
              <a:t>This list also provides ideas for keywords that learners can use to search ar</a:t>
            </a:r>
            <a:r>
              <a:rPr lang="en-US" i="1" dirty="0">
                <a:solidFill>
                  <a:srgbClr val="343332"/>
                </a:solidFill>
                <a:latin typeface="Arial"/>
                <a:ea typeface="Arial"/>
                <a:cs typeface="Arial"/>
                <a:sym typeface="Arial"/>
              </a:rPr>
              <a:t>ticles using the Ctrl + F function. </a:t>
            </a:r>
            <a:endParaRPr i="1" dirty="0"/>
          </a:p>
        </p:txBody>
      </p:sp>
      <p:sp>
        <p:nvSpPr>
          <p:cNvPr id="134" name="Google Shape;13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1" dirty="0">
                <a:solidFill>
                  <a:srgbClr val="343332"/>
                </a:solidFill>
                <a:latin typeface="Arial"/>
                <a:ea typeface="Arial"/>
                <a:cs typeface="Arial"/>
                <a:sym typeface="Arial"/>
              </a:rPr>
              <a:t>Notes for instructor</a:t>
            </a:r>
            <a:r>
              <a:rPr lang="en-US" sz="1200" b="0" i="0" dirty="0">
                <a:solidFill>
                  <a:srgbClr val="343332"/>
                </a:solidFill>
                <a:latin typeface="Arial"/>
                <a:ea typeface="Arial"/>
                <a:cs typeface="Arial"/>
                <a:sym typeface="Arial"/>
              </a:rPr>
              <a:t>: This slide is not </a:t>
            </a:r>
            <a:r>
              <a:rPr lang="en-US" dirty="0">
                <a:solidFill>
                  <a:srgbClr val="343332"/>
                </a:solidFill>
                <a:latin typeface="Arial"/>
                <a:ea typeface="Arial"/>
                <a:cs typeface="Arial"/>
                <a:sym typeface="Arial"/>
              </a:rPr>
              <a:t>meant</a:t>
            </a:r>
            <a:r>
              <a:rPr lang="en-US" sz="1200" b="0" i="0" dirty="0">
                <a:solidFill>
                  <a:srgbClr val="343332"/>
                </a:solidFill>
                <a:latin typeface="Arial"/>
                <a:ea typeface="Arial"/>
                <a:cs typeface="Arial"/>
                <a:sym typeface="Arial"/>
              </a:rPr>
              <a:t> to be a </a:t>
            </a:r>
            <a:r>
              <a:rPr lang="en-US" dirty="0">
                <a:solidFill>
                  <a:srgbClr val="343332"/>
                </a:solidFill>
                <a:latin typeface="Arial"/>
                <a:ea typeface="Arial"/>
                <a:cs typeface="Arial"/>
                <a:sym typeface="Arial"/>
              </a:rPr>
              <a:t>“spoiler” on the outcomes of the learners’ discourse analysis, but it should pique their awareness of how a comprehensive survey of Kenyan pastoralism shows a bias toward negative framing. Learners may wish to use this biased frame as a challenge that inspires them to identify the minority of coverage that is positive or neutral and to take an interest in how those articles depict pastoralists, their ecosystem, and concepts like resilience or Indigenous knowledge. By observing positive portrayals, learners may discover how to craft their own socio-environmental writing with the support of positive authorities, facts, and emotions.  </a:t>
            </a:r>
            <a:endParaRPr dirty="0"/>
          </a:p>
        </p:txBody>
      </p:sp>
      <p:sp>
        <p:nvSpPr>
          <p:cNvPr id="144" name="Google Shape;14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a:t>
            </a:r>
            <a:r>
              <a:rPr lang="en-US" dirty="0"/>
              <a:t>: Make this slide or table handy for learners as they decide on the terms of the CDA analysis during the lesson. They may find these variables and themes useful in guiding their keyword selection and tonal analysis. </a:t>
            </a:r>
            <a:endParaRPr dirty="0"/>
          </a:p>
        </p:txBody>
      </p:sp>
      <p:sp>
        <p:nvSpPr>
          <p:cNvPr id="154" name="Google Shape;15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Each highlight color brings out a different level of discourse in this text. </a:t>
            </a:r>
            <a:r>
              <a:rPr lang="en-US" sz="1400" dirty="0">
                <a:highlight>
                  <a:srgbClr val="00FF00"/>
                </a:highlight>
              </a:rPr>
              <a:t>Green</a:t>
            </a:r>
            <a:r>
              <a:rPr lang="en-US" sz="1400" dirty="0"/>
              <a:t> highlights refer to government policy; </a:t>
            </a:r>
            <a:r>
              <a:rPr lang="en-US" sz="1400" dirty="0">
                <a:highlight>
                  <a:srgbClr val="FFFF00"/>
                </a:highlight>
              </a:rPr>
              <a:t>Yellow</a:t>
            </a:r>
            <a:r>
              <a:rPr lang="en-US" sz="1400" dirty="0"/>
              <a:t> to environmental degradation; </a:t>
            </a:r>
            <a:r>
              <a:rPr lang="en-US" sz="1400" dirty="0">
                <a:highlight>
                  <a:srgbClr val="00FFFF"/>
                </a:highlight>
              </a:rPr>
              <a:t>Blue</a:t>
            </a:r>
            <a:r>
              <a:rPr lang="en-US" sz="1400" dirty="0"/>
              <a:t> to environmental actors (+/-); and </a:t>
            </a:r>
            <a:r>
              <a:rPr lang="en-US" sz="1400" dirty="0">
                <a:highlight>
                  <a:srgbClr val="999999"/>
                </a:highlight>
              </a:rPr>
              <a:t>Gray</a:t>
            </a:r>
            <a:r>
              <a:rPr lang="en-US" sz="1400" dirty="0"/>
              <a:t> is a metaphor that constructs these feral cattle in a particularly negative light. From this brief excerpt, learners see how texts work on multiple levels by presenting an environmental case through a particular framing (here, a conservationist worldview), and deploying connotations (“belly-up livestock operator” sounds like a lazy, dead failure); emotions or pathos (gross lexicon of “sullying” and “belching”); and metaphor (feral cattle are abandoned oil wells). The most useful keywords to search across articles may be: government (Forest Service), conservationists, overgrazing, sullying (polluting, dirtying, ruining), public lands, and policy. </a:t>
            </a:r>
            <a:endParaRPr sz="1400" dirty="0"/>
          </a:p>
        </p:txBody>
      </p:sp>
      <p:sp>
        <p:nvSpPr>
          <p:cNvPr id="162" name="Google Shape;1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4.0/deed.en"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hcn.org/articles/south-landline-the-feds-crack-down-on-feral-cattl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0" name="Google Shape;90;p1"/>
          <p:cNvSpPr txBox="1">
            <a:spLocks noGrp="1"/>
          </p:cNvSpPr>
          <p:nvPr>
            <p:ph type="ctrTitle"/>
          </p:nvPr>
        </p:nvSpPr>
        <p:spPr>
          <a:xfrm>
            <a:off x="3644163" y="796660"/>
            <a:ext cx="8738768" cy="173846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0000"/>
              </a:buClr>
              <a:buSzPct val="166666"/>
              <a:buNone/>
            </a:pPr>
            <a:r>
              <a:rPr lang="en-US" b="1">
                <a:solidFill>
                  <a:srgbClr val="548135"/>
                </a:solidFill>
              </a:rPr>
              <a:t>Critical Discourse Analysis:</a:t>
            </a:r>
            <a:br>
              <a:rPr lang="en-US" b="1">
                <a:solidFill>
                  <a:srgbClr val="548135"/>
                </a:solidFill>
              </a:rPr>
            </a:br>
            <a:r>
              <a:rPr lang="en-US" b="1">
                <a:solidFill>
                  <a:srgbClr val="548135"/>
                </a:solidFill>
              </a:rPr>
              <a:t>African Pastoralism</a:t>
            </a:r>
            <a:r>
              <a:rPr lang="en-US" sz="4000" b="1">
                <a:solidFill>
                  <a:srgbClr val="76923C"/>
                </a:solidFill>
                <a:latin typeface="Arial"/>
                <a:ea typeface="Arial"/>
                <a:cs typeface="Arial"/>
                <a:sym typeface="Arial"/>
              </a:rPr>
              <a:t> </a:t>
            </a:r>
            <a:br>
              <a:rPr lang="en-US" sz="4000" b="1">
                <a:solidFill>
                  <a:srgbClr val="000000"/>
                </a:solidFill>
                <a:latin typeface="Arial"/>
                <a:ea typeface="Arial"/>
                <a:cs typeface="Arial"/>
                <a:sym typeface="Arial"/>
              </a:rPr>
            </a:br>
            <a:endParaRPr sz="400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18501" y="4696368"/>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rotWithShape="1">
          <a:blip r:embed="rId4">
            <a:alphaModFix/>
          </a:blip>
          <a:srcRect/>
          <a:stretch/>
        </p:blipFill>
        <p:spPr>
          <a:xfrm>
            <a:off x="6454119" y="2367695"/>
            <a:ext cx="4719517" cy="3813048"/>
          </a:xfrm>
          <a:prstGeom prst="rect">
            <a:avLst/>
          </a:prstGeom>
          <a:noFill/>
          <a:ln>
            <a:noFill/>
          </a:ln>
        </p:spPr>
      </p:pic>
      <p:sp>
        <p:nvSpPr>
          <p:cNvPr id="103" name="Google Shape;103;p1"/>
          <p:cNvSpPr txBox="1"/>
          <p:nvPr/>
        </p:nvSpPr>
        <p:spPr>
          <a:xfrm>
            <a:off x="2594393" y="4281238"/>
            <a:ext cx="385942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This Rhetorical Tetrahedron elaborates on the triad of ethos, pathos, and logos to show how writing’s context affects its design and impact.</a:t>
            </a:r>
            <a:endParaRPr sz="1400" b="0" i="0" u="none" strike="noStrike" cap="none">
              <a:solidFill>
                <a:srgbClr val="000000"/>
              </a:solidFill>
              <a:latin typeface="Arial"/>
              <a:ea typeface="Arial"/>
              <a:cs typeface="Arial"/>
              <a:sym typeface="Arial"/>
            </a:endParaRPr>
          </a:p>
        </p:txBody>
      </p:sp>
      <p:sp>
        <p:nvSpPr>
          <p:cNvPr id="104" name="Google Shape;104;p1"/>
          <p:cNvSpPr txBox="1"/>
          <p:nvPr/>
        </p:nvSpPr>
        <p:spPr>
          <a:xfrm>
            <a:off x="7185876" y="6248325"/>
            <a:ext cx="3479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000000"/>
                </a:solidFill>
                <a:latin typeface="Arial"/>
                <a:ea typeface="Arial"/>
                <a:cs typeface="Arial"/>
                <a:sym typeface="Arial"/>
              </a:rPr>
              <a:t>Graph by ChloeGui via Wikimedia Commons, </a:t>
            </a:r>
            <a:r>
              <a:rPr lang="en-US" sz="1100" b="0" i="1"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4.0</a:t>
            </a:r>
            <a:endParaRPr sz="1100" b="0" i="1"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2963162" y="652916"/>
            <a:ext cx="7943169" cy="64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What Is Critical Discourse Analysis (CDA)? </a:t>
            </a:r>
            <a:endParaRPr sz="2900" dirty="0"/>
          </a:p>
        </p:txBody>
      </p:sp>
      <p:sp>
        <p:nvSpPr>
          <p:cNvPr id="111" name="Google Shape;11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3" name="Google Shape;113;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4" name="Google Shape;114;p2"/>
          <p:cNvSpPr txBox="1"/>
          <p:nvPr/>
        </p:nvSpPr>
        <p:spPr>
          <a:xfrm>
            <a:off x="606752" y="1566241"/>
            <a:ext cx="1143480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CDA represents a variety of quantitative, qualitative, and comparative approaches to analyzing texts </a:t>
            </a:r>
            <a:r>
              <a:rPr lang="en-US" sz="2000" b="1" i="0" u="none" strike="noStrike" cap="none">
                <a:solidFill>
                  <a:srgbClr val="000000"/>
                </a:solidFill>
                <a:latin typeface="Arial"/>
                <a:ea typeface="Arial"/>
                <a:cs typeface="Arial"/>
                <a:sym typeface="Arial"/>
              </a:rPr>
              <a:t> to uncover texts’ connotations, biases, erasures, and social context.</a:t>
            </a:r>
            <a:r>
              <a:rPr lang="en-US" sz="2000" b="0" i="0" u="none" strike="noStrike" cap="none">
                <a:solidFill>
                  <a:srgbClr val="000000"/>
                </a:solidFill>
                <a:latin typeface="Arial"/>
                <a:ea typeface="Arial"/>
                <a:cs typeface="Arial"/>
                <a:sym typeface="Arial"/>
              </a:rPr>
              <a:t>  </a:t>
            </a:r>
            <a:endParaRPr sz="2000" b="1" i="0" u="none" strike="noStrike" cap="none">
              <a:solidFill>
                <a:srgbClr val="000000"/>
              </a:solidFill>
              <a:latin typeface="Arial"/>
              <a:ea typeface="Arial"/>
              <a:cs typeface="Arial"/>
              <a:sym typeface="Arial"/>
            </a:endParaRPr>
          </a:p>
        </p:txBody>
      </p:sp>
      <p:pic>
        <p:nvPicPr>
          <p:cNvPr id="115" name="Google Shape;115;p2"/>
          <p:cNvPicPr preferRelativeResize="0"/>
          <p:nvPr/>
        </p:nvPicPr>
        <p:blipFill rotWithShape="1">
          <a:blip r:embed="rId4">
            <a:alphaModFix/>
          </a:blip>
          <a:srcRect/>
          <a:stretch/>
        </p:blipFill>
        <p:spPr>
          <a:xfrm>
            <a:off x="212271" y="2495780"/>
            <a:ext cx="6722476" cy="3902739"/>
          </a:xfrm>
          <a:prstGeom prst="rect">
            <a:avLst/>
          </a:prstGeom>
          <a:noFill/>
          <a:ln>
            <a:noFill/>
          </a:ln>
        </p:spPr>
      </p:pic>
      <p:sp>
        <p:nvSpPr>
          <p:cNvPr id="116" name="Google Shape;116;p2"/>
          <p:cNvSpPr txBox="1"/>
          <p:nvPr/>
        </p:nvSpPr>
        <p:spPr>
          <a:xfrm>
            <a:off x="7154022" y="3084110"/>
            <a:ext cx="57762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CDA may be applied to:</a:t>
            </a:r>
            <a:endParaRPr sz="1400" b="0" i="0" u="none" strike="noStrike" cap="none" dirty="0">
              <a:solidFill>
                <a:srgbClr val="000000"/>
              </a:solidFill>
              <a:latin typeface="Arial"/>
              <a:ea typeface="Arial"/>
              <a:cs typeface="Arial"/>
              <a:sym typeface="Arial"/>
            </a:endParaRPr>
          </a:p>
          <a:p>
            <a:pPr marL="342900" marR="0" lvl="5"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342900" marR="0" lvl="5"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scientific publications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policy documents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archival and historical materials</a:t>
            </a:r>
            <a:endParaRPr sz="1400" b="0" i="0" u="none" strike="noStrike" cap="none" dirty="0">
              <a:solidFill>
                <a:srgbClr val="000000"/>
              </a:solidFill>
              <a:latin typeface="Arial"/>
              <a:ea typeface="Arial"/>
              <a:cs typeface="Arial"/>
              <a:sym typeface="Arial"/>
            </a:endParaRPr>
          </a:p>
          <a:p>
            <a:pPr marL="342900" marR="0" lvl="6" indent="-342900" algn="l"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films, images, and other creative media</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dirty="0">
                <a:solidFill>
                  <a:srgbClr val="000000"/>
                </a:solidFill>
                <a:latin typeface="Arial"/>
                <a:ea typeface="Arial"/>
                <a:cs typeface="Arial"/>
                <a:sym typeface="Arial"/>
              </a:rPr>
              <a:t>journalism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17" name="Google Shape;117;p2"/>
          <p:cNvSpPr txBox="1"/>
          <p:nvPr/>
        </p:nvSpPr>
        <p:spPr>
          <a:xfrm>
            <a:off x="65313" y="6398525"/>
            <a:ext cx="7016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Maasai herdsman with goats. Open source via Wikimedia.</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3053791" y="661877"/>
            <a:ext cx="7818996"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How Will You Use CDA in This Lesson?</a:t>
            </a:r>
            <a:endParaRPr sz="2900" dirty="0"/>
          </a:p>
        </p:txBody>
      </p:sp>
      <p:sp>
        <p:nvSpPr>
          <p:cNvPr id="124" name="Google Shape;12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5" name="Google Shape;125;p20"/>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6" name="Google Shape;126;p20"/>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7" name="Google Shape;127;p20"/>
          <p:cNvSpPr txBox="1"/>
          <p:nvPr/>
        </p:nvSpPr>
        <p:spPr>
          <a:xfrm>
            <a:off x="495861" y="1494791"/>
            <a:ext cx="11437843" cy="1631175"/>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Narrative analysis can help readers evaluate multiple news sources to compare and to contrast vying discourses about African pastoralism.</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dirty="0">
              <a:solidFill>
                <a:srgbClr val="000000"/>
              </a:solidFill>
              <a:latin typeface="Arial"/>
              <a:ea typeface="Arial"/>
              <a:cs typeface="Arial"/>
              <a:sym typeface="Arial"/>
            </a:endParaRPr>
          </a:p>
        </p:txBody>
      </p:sp>
      <p:sp>
        <p:nvSpPr>
          <p:cNvPr id="128" name="Google Shape;128;p20"/>
          <p:cNvSpPr txBox="1"/>
          <p:nvPr/>
        </p:nvSpPr>
        <p:spPr>
          <a:xfrm>
            <a:off x="258296" y="2632294"/>
            <a:ext cx="6353700" cy="3170700"/>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342900" marR="0" lvl="4" indent="-34290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rPr>
              <a:t>Who is depicted</a:t>
            </a:r>
            <a:r>
              <a:rPr lang="en-US" sz="2000" b="0" i="0" u="none" strike="noStrike" cap="none" dirty="0">
                <a:solidFill>
                  <a:srgbClr val="000000"/>
                </a:solidFill>
                <a:latin typeface="Arial"/>
                <a:ea typeface="Arial"/>
                <a:cs typeface="Arial"/>
                <a:sym typeface="Arial"/>
              </a:rPr>
              <a:t> in what framing (hero, villain, victim?) and </a:t>
            </a:r>
            <a:r>
              <a:rPr lang="en-US" sz="2000" b="1" i="0" u="none" strike="noStrike" cap="none" dirty="0">
                <a:solidFill>
                  <a:srgbClr val="000000"/>
                </a:solidFill>
              </a:rPr>
              <a:t>what are they doing</a:t>
            </a:r>
            <a:r>
              <a:rPr lang="en-US" sz="2000" b="0" i="0" u="none" strike="noStrike" cap="none" dirty="0">
                <a:solidFill>
                  <a:srgbClr val="000000"/>
                </a:solidFill>
                <a:latin typeface="Arial"/>
                <a:ea typeface="Arial"/>
                <a:cs typeface="Arial"/>
                <a:sym typeface="Arial"/>
              </a:rPr>
              <a:t> in nature?</a:t>
            </a:r>
            <a:endParaRPr sz="1400" b="0" i="0" u="none" strike="noStrike" cap="none" dirty="0">
              <a:solidFill>
                <a:srgbClr val="000000"/>
              </a:solidFill>
              <a:latin typeface="Arial"/>
              <a:ea typeface="Arial"/>
              <a:cs typeface="Arial"/>
              <a:sym typeface="Arial"/>
            </a:endParaRPr>
          </a:p>
          <a:p>
            <a:pPr marL="342900" marR="0" lvl="4"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What </a:t>
            </a:r>
            <a:r>
              <a:rPr lang="en-US" sz="2000" b="1" i="0" u="none" strike="noStrike" cap="none" dirty="0">
                <a:solidFill>
                  <a:srgbClr val="000000"/>
                </a:solidFill>
              </a:rPr>
              <a:t>keywords</a:t>
            </a:r>
            <a:r>
              <a:rPr lang="en-US" sz="2000" b="0" i="0" u="none" strike="noStrike" cap="none" dirty="0">
                <a:solidFill>
                  <a:srgbClr val="000000"/>
                </a:solidFill>
                <a:latin typeface="Arial"/>
                <a:ea typeface="Arial"/>
                <a:cs typeface="Arial"/>
                <a:sym typeface="Arial"/>
              </a:rPr>
              <a:t> capture the article’s subjects and the qualities or connotations assigned to subjects?</a:t>
            </a:r>
            <a:endParaRPr sz="1400" b="0" i="0" u="none" strike="noStrike" cap="none" dirty="0">
              <a:solidFill>
                <a:srgbClr val="000000"/>
              </a:solidFill>
              <a:latin typeface="Arial"/>
              <a:ea typeface="Arial"/>
              <a:cs typeface="Arial"/>
              <a:sym typeface="Arial"/>
            </a:endParaRPr>
          </a:p>
          <a:p>
            <a:pPr marL="342900" marR="0" lvl="4"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How do keyword </a:t>
            </a:r>
            <a:r>
              <a:rPr lang="en-US" sz="2000" b="1" i="0" u="none" strike="noStrike" cap="none" dirty="0">
                <a:solidFill>
                  <a:srgbClr val="000000"/>
                </a:solidFill>
              </a:rPr>
              <a:t>quantities</a:t>
            </a:r>
            <a:r>
              <a:rPr lang="en-US" sz="2000" b="0" i="0" u="none" strike="noStrike" cap="none" dirty="0">
                <a:solidFill>
                  <a:srgbClr val="000000"/>
                </a:solidFill>
                <a:latin typeface="Arial"/>
                <a:ea typeface="Arial"/>
                <a:cs typeface="Arial"/>
                <a:sym typeface="Arial"/>
              </a:rPr>
              <a:t> show </a:t>
            </a:r>
            <a:r>
              <a:rPr lang="en-US" sz="2000" b="1" i="0" u="none" strike="noStrike" cap="none" dirty="0">
                <a:solidFill>
                  <a:srgbClr val="000000"/>
                </a:solidFill>
              </a:rPr>
              <a:t>rhetorical emphasis</a:t>
            </a:r>
            <a:r>
              <a:rPr lang="en-US" sz="2000" b="0" i="0" u="none" strike="noStrike" cap="none" dirty="0">
                <a:solidFill>
                  <a:srgbClr val="000000"/>
                </a:solidFill>
                <a:latin typeface="Arial"/>
                <a:ea typeface="Arial"/>
                <a:cs typeface="Arial"/>
                <a:sym typeface="Arial"/>
              </a:rPr>
              <a:t> and choices?</a:t>
            </a:r>
            <a:endParaRPr sz="1400" b="0" i="0" u="none" strike="noStrike" cap="none" dirty="0">
              <a:solidFill>
                <a:srgbClr val="000000"/>
              </a:solidFill>
              <a:latin typeface="Arial"/>
              <a:ea typeface="Arial"/>
              <a:cs typeface="Arial"/>
              <a:sym typeface="Arial"/>
            </a:endParaRPr>
          </a:p>
          <a:p>
            <a:pPr marL="342900" marR="0" lvl="4"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How does the </a:t>
            </a:r>
            <a:r>
              <a:rPr lang="en-US" sz="2000" b="1" i="0" u="none" strike="noStrike" cap="none" dirty="0">
                <a:solidFill>
                  <a:srgbClr val="000000"/>
                </a:solidFill>
              </a:rPr>
              <a:t>lack of discourse</a:t>
            </a:r>
            <a:r>
              <a:rPr lang="en-US" sz="2000" b="0" i="0" u="none" strike="noStrike" cap="none" dirty="0">
                <a:solidFill>
                  <a:srgbClr val="000000"/>
                </a:solidFill>
                <a:latin typeface="Arial"/>
                <a:ea typeface="Arial"/>
                <a:cs typeface="Arial"/>
                <a:sym typeface="Arial"/>
              </a:rPr>
              <a:t> or absence of keywords demonstrate disinterest or </a:t>
            </a:r>
            <a:r>
              <a:rPr lang="en-US" sz="2000" b="1" i="0" u="none" strike="noStrike" cap="none" dirty="0">
                <a:solidFill>
                  <a:srgbClr val="000000"/>
                </a:solidFill>
              </a:rPr>
              <a:t>erasure</a:t>
            </a:r>
            <a:r>
              <a:rPr lang="en-US" sz="20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129" name="Google Shape;129;p20"/>
          <p:cNvPicPr preferRelativeResize="0"/>
          <p:nvPr/>
        </p:nvPicPr>
        <p:blipFill rotWithShape="1">
          <a:blip r:embed="rId4">
            <a:alphaModFix/>
          </a:blip>
          <a:srcRect/>
          <a:stretch/>
        </p:blipFill>
        <p:spPr>
          <a:xfrm>
            <a:off x="6626125" y="2632294"/>
            <a:ext cx="5293519" cy="2969333"/>
          </a:xfrm>
          <a:prstGeom prst="rect">
            <a:avLst/>
          </a:prstGeom>
          <a:noFill/>
          <a:ln>
            <a:noFill/>
          </a:ln>
        </p:spPr>
      </p:pic>
      <p:sp>
        <p:nvSpPr>
          <p:cNvPr id="130" name="Google Shape;130;p20"/>
          <p:cNvSpPr txBox="1"/>
          <p:nvPr/>
        </p:nvSpPr>
        <p:spPr>
          <a:xfrm>
            <a:off x="6562538" y="5652050"/>
            <a:ext cx="5420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The Maasai Adumu jumping dance. Open Source via Wikimedia.</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7" name="Google Shape;137;p21"/>
          <p:cNvSpPr txBox="1">
            <a:spLocks noGrp="1"/>
          </p:cNvSpPr>
          <p:nvPr>
            <p:ph type="title"/>
          </p:nvPr>
        </p:nvSpPr>
        <p:spPr>
          <a:xfrm>
            <a:off x="2071688" y="502681"/>
            <a:ext cx="9842500" cy="159067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83333"/>
              <a:buNone/>
            </a:pPr>
            <a:r>
              <a:rPr lang="en-US" sz="3600" b="1" dirty="0">
                <a:solidFill>
                  <a:srgbClr val="000000"/>
                </a:solidFill>
                <a:latin typeface="Arial"/>
                <a:ea typeface="Arial"/>
                <a:cs typeface="Arial"/>
                <a:sym typeface="Arial"/>
              </a:rPr>
              <a:t>Shanahan 2013</a:t>
            </a:r>
            <a:r>
              <a:rPr lang="en-US" sz="2400" b="1" dirty="0">
                <a:solidFill>
                  <a:srgbClr val="000000"/>
                </a:solidFill>
                <a:latin typeface="Arial"/>
                <a:ea typeface="Arial"/>
                <a:cs typeface="Arial"/>
                <a:sym typeface="Arial"/>
              </a:rPr>
              <a:t>:</a:t>
            </a:r>
            <a:br>
              <a:rPr lang="en-US" sz="2400" b="1" dirty="0">
                <a:solidFill>
                  <a:srgbClr val="000000"/>
                </a:solidFill>
                <a:latin typeface="Arial"/>
                <a:ea typeface="Arial"/>
                <a:cs typeface="Arial"/>
                <a:sym typeface="Arial"/>
              </a:rPr>
            </a:br>
            <a:r>
              <a:rPr lang="en-US" sz="2000" b="1" i="1" dirty="0">
                <a:solidFill>
                  <a:srgbClr val="000000"/>
                </a:solidFill>
                <a:latin typeface="Arial"/>
                <a:ea typeface="Arial"/>
                <a:cs typeface="Arial"/>
                <a:sym typeface="Arial"/>
              </a:rPr>
              <a:t> </a:t>
            </a:r>
            <a:r>
              <a:rPr lang="en-US" sz="2000" b="1" dirty="0">
                <a:latin typeface="Arial"/>
                <a:ea typeface="Arial"/>
                <a:cs typeface="Arial"/>
                <a:sym typeface="Arial"/>
              </a:rPr>
              <a:t>Media perceptions and portrayals of pastoralists </a:t>
            </a:r>
            <a:br>
              <a:rPr lang="en-US" sz="2000" b="1" dirty="0">
                <a:latin typeface="Arial"/>
                <a:ea typeface="Arial"/>
                <a:cs typeface="Arial"/>
                <a:sym typeface="Arial"/>
              </a:rPr>
            </a:br>
            <a:r>
              <a:rPr lang="en-US" sz="2000" b="1" dirty="0">
                <a:latin typeface="Arial"/>
                <a:ea typeface="Arial"/>
                <a:cs typeface="Arial"/>
                <a:sym typeface="Arial"/>
              </a:rPr>
              <a:t>in Kenya, India and China</a:t>
            </a:r>
            <a:br>
              <a:rPr lang="en-US" sz="1800" dirty="0"/>
            </a:br>
            <a:br>
              <a:rPr lang="en-US" sz="1050" b="0" i="0" dirty="0">
                <a:solidFill>
                  <a:srgbClr val="343332"/>
                </a:solidFill>
                <a:latin typeface="Arial"/>
                <a:ea typeface="Arial"/>
                <a:cs typeface="Arial"/>
                <a:sym typeface="Arial"/>
              </a:rPr>
            </a:br>
            <a:br>
              <a:rPr lang="en-US" sz="2400" dirty="0">
                <a:latin typeface="Arial"/>
                <a:ea typeface="Arial"/>
                <a:cs typeface="Arial"/>
                <a:sym typeface="Arial"/>
              </a:rPr>
            </a:br>
            <a:endParaRPr sz="2400" dirty="0">
              <a:latin typeface="Arial"/>
              <a:ea typeface="Arial"/>
              <a:cs typeface="Arial"/>
              <a:sym typeface="Arial"/>
            </a:endParaRPr>
          </a:p>
        </p:txBody>
      </p:sp>
      <p:sp>
        <p:nvSpPr>
          <p:cNvPr id="138" name="Google Shape;138;p21"/>
          <p:cNvSpPr txBox="1"/>
          <p:nvPr/>
        </p:nvSpPr>
        <p:spPr>
          <a:xfrm>
            <a:off x="0" y="1493212"/>
            <a:ext cx="12103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Shanahan </a:t>
            </a:r>
            <a:r>
              <a:rPr lang="en-US" sz="2400" b="0" i="0" u="none" strike="noStrike" cap="none" dirty="0">
                <a:solidFill>
                  <a:srgbClr val="000000"/>
                </a:solidFill>
                <a:latin typeface="Arial"/>
                <a:ea typeface="Arial"/>
                <a:cs typeface="Arial"/>
                <a:sym typeface="Arial"/>
              </a:rPr>
              <a:t>focuses on newspaper coverage of pastoralists to assess how their discourse depicts the social and environmental effects of herding.</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000000"/>
              </a:solidFill>
              <a:latin typeface="Arial"/>
              <a:ea typeface="Arial"/>
              <a:cs typeface="Arial"/>
              <a:sym typeface="Arial"/>
            </a:endParaRPr>
          </a:p>
        </p:txBody>
      </p:sp>
      <p:pic>
        <p:nvPicPr>
          <p:cNvPr id="139" name="Google Shape;139;p21"/>
          <p:cNvPicPr preferRelativeResize="0"/>
          <p:nvPr/>
        </p:nvPicPr>
        <p:blipFill rotWithShape="1">
          <a:blip r:embed="rId4">
            <a:alphaModFix/>
          </a:blip>
          <a:srcRect/>
          <a:stretch/>
        </p:blipFill>
        <p:spPr>
          <a:xfrm>
            <a:off x="1296030" y="2492252"/>
            <a:ext cx="9708044" cy="4365748"/>
          </a:xfrm>
          <a:prstGeom prst="rect">
            <a:avLst/>
          </a:prstGeom>
          <a:noFill/>
          <a:ln>
            <a:noFill/>
          </a:ln>
        </p:spPr>
      </p:pic>
      <p:sp>
        <p:nvSpPr>
          <p:cNvPr id="140" name="Google Shape;140;p21"/>
          <p:cNvSpPr txBox="1"/>
          <p:nvPr/>
        </p:nvSpPr>
        <p:spPr>
          <a:xfrm>
            <a:off x="144550" y="6355325"/>
            <a:ext cx="5897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Figure 1 </a:t>
            </a:r>
            <a:r>
              <a:rPr lang="en-US" dirty="0"/>
              <a:t>E</a:t>
            </a:r>
            <a:r>
              <a:rPr lang="en-US" sz="1400" b="0" i="0" u="none" strike="noStrike" cap="none" dirty="0">
                <a:solidFill>
                  <a:srgbClr val="000000"/>
                </a:solidFill>
                <a:latin typeface="Arial"/>
                <a:ea typeface="Arial"/>
                <a:cs typeface="Arial"/>
                <a:sym typeface="Arial"/>
              </a:rPr>
              <a:t>xcerpt: Word cloud created by keyword frequency (p. 15).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47" name="Google Shape;147;p4"/>
          <p:cNvSpPr txBox="1">
            <a:spLocks noGrp="1"/>
          </p:cNvSpPr>
          <p:nvPr>
            <p:ph type="title"/>
          </p:nvPr>
        </p:nvSpPr>
        <p:spPr>
          <a:xfrm>
            <a:off x="2071688" y="502681"/>
            <a:ext cx="9842500" cy="159067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83333"/>
              <a:buNone/>
            </a:pPr>
            <a:r>
              <a:rPr lang="en-US" sz="3600" b="1">
                <a:solidFill>
                  <a:srgbClr val="000000"/>
                </a:solidFill>
                <a:latin typeface="Arial"/>
                <a:ea typeface="Arial"/>
                <a:cs typeface="Arial"/>
                <a:sym typeface="Arial"/>
              </a:rPr>
              <a:t>Shanahan 2013</a:t>
            </a:r>
            <a:r>
              <a:rPr lang="en-US" sz="2400" b="1">
                <a:solidFill>
                  <a:srgbClr val="000000"/>
                </a:solidFill>
                <a:latin typeface="Arial"/>
                <a:ea typeface="Arial"/>
                <a:cs typeface="Arial"/>
                <a:sym typeface="Arial"/>
              </a:rPr>
              <a:t>:</a:t>
            </a:r>
            <a:br>
              <a:rPr lang="en-US" sz="2400" b="1">
                <a:solidFill>
                  <a:srgbClr val="000000"/>
                </a:solidFill>
                <a:latin typeface="Arial"/>
                <a:ea typeface="Arial"/>
                <a:cs typeface="Arial"/>
                <a:sym typeface="Arial"/>
              </a:rPr>
            </a:br>
            <a:r>
              <a:rPr lang="en-US" sz="2700" b="1" i="1">
                <a:solidFill>
                  <a:srgbClr val="000000"/>
                </a:solidFill>
                <a:latin typeface="Arial"/>
                <a:ea typeface="Arial"/>
                <a:cs typeface="Arial"/>
                <a:sym typeface="Arial"/>
              </a:rPr>
              <a:t> </a:t>
            </a:r>
            <a:r>
              <a:rPr lang="en-US" sz="2700" b="1">
                <a:latin typeface="Arial"/>
                <a:ea typeface="Arial"/>
                <a:cs typeface="Arial"/>
                <a:sym typeface="Arial"/>
              </a:rPr>
              <a:t>Media perceptions and portrayals of pastoralists </a:t>
            </a:r>
            <a:br>
              <a:rPr lang="en-US" sz="2700" b="1">
                <a:latin typeface="Arial"/>
                <a:ea typeface="Arial"/>
                <a:cs typeface="Arial"/>
                <a:sym typeface="Arial"/>
              </a:rPr>
            </a:br>
            <a:r>
              <a:rPr lang="en-US" sz="2700" b="1">
                <a:latin typeface="Arial"/>
                <a:ea typeface="Arial"/>
                <a:cs typeface="Arial"/>
                <a:sym typeface="Arial"/>
              </a:rPr>
              <a:t>in Kenya, India and China</a:t>
            </a:r>
            <a:br>
              <a:rPr lang="en-US" sz="1800"/>
            </a:br>
            <a:br>
              <a:rPr lang="en-US" sz="1050" b="0" i="0">
                <a:solidFill>
                  <a:srgbClr val="343332"/>
                </a:solidFill>
                <a:latin typeface="Arial"/>
                <a:ea typeface="Arial"/>
                <a:cs typeface="Arial"/>
                <a:sym typeface="Arial"/>
              </a:rPr>
            </a:br>
            <a:br>
              <a:rPr lang="en-US" sz="2400">
                <a:latin typeface="Arial"/>
                <a:ea typeface="Arial"/>
                <a:cs typeface="Arial"/>
                <a:sym typeface="Arial"/>
              </a:rPr>
            </a:br>
            <a:endParaRPr sz="2400">
              <a:latin typeface="Arial"/>
              <a:ea typeface="Arial"/>
              <a:cs typeface="Arial"/>
              <a:sym typeface="Arial"/>
            </a:endParaRPr>
          </a:p>
        </p:txBody>
      </p:sp>
      <p:sp>
        <p:nvSpPr>
          <p:cNvPr id="148" name="Google Shape;148;p4"/>
          <p:cNvSpPr txBox="1"/>
          <p:nvPr/>
        </p:nvSpPr>
        <p:spPr>
          <a:xfrm>
            <a:off x="0" y="1623840"/>
            <a:ext cx="12103100" cy="28930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Shanahan </a:t>
            </a:r>
            <a:r>
              <a:rPr lang="en-US" sz="2400" b="0" i="0" u="none" strike="noStrike" cap="none">
                <a:solidFill>
                  <a:srgbClr val="000000"/>
                </a:solidFill>
                <a:latin typeface="Arial"/>
                <a:ea typeface="Arial"/>
                <a:cs typeface="Arial"/>
                <a:sym typeface="Arial"/>
              </a:rPr>
              <a:t>concludes that 93% of the articles on Kenyan pastoralists are </a:t>
            </a:r>
            <a:r>
              <a:rPr lang="en-US" sz="2400" b="1" i="0" u="none" strike="noStrike" cap="none">
                <a:solidFill>
                  <a:srgbClr val="000000"/>
                </a:solidFill>
                <a:latin typeface="Arial"/>
                <a:ea typeface="Arial"/>
                <a:cs typeface="Arial"/>
                <a:sym typeface="Arial"/>
              </a:rPr>
              <a:t>negative</a:t>
            </a:r>
            <a:r>
              <a:rPr lang="en-US" sz="2400" b="0" i="0" u="none" strike="noStrike" cap="none">
                <a:solidFill>
                  <a:srgbClr val="000000"/>
                </a:solidFill>
                <a:latin typeface="Arial"/>
                <a:ea typeface="Arial"/>
                <a:cs typeface="Arial"/>
                <a:sym typeface="Arial"/>
              </a:rPr>
              <a:t>, and focus on conflict, drought, and banditry (6).</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News coverage rarely mentions </a:t>
            </a:r>
            <a:r>
              <a:rPr lang="en-US" sz="2400" b="1" i="0" u="none" strike="noStrike" cap="none">
                <a:solidFill>
                  <a:srgbClr val="000000"/>
                </a:solidFill>
                <a:latin typeface="Arial"/>
                <a:ea typeface="Arial"/>
                <a:cs typeface="Arial"/>
                <a:sym typeface="Arial"/>
              </a:rPr>
              <a:t>government</a:t>
            </a:r>
            <a:r>
              <a:rPr lang="en-US" sz="2400" b="0" i="0" u="none" strike="noStrike" cap="none">
                <a:solidFill>
                  <a:srgbClr val="000000"/>
                </a:solidFill>
                <a:latin typeface="Arial"/>
                <a:ea typeface="Arial"/>
                <a:cs typeface="Arial"/>
                <a:sym typeface="Arial"/>
              </a:rPr>
              <a:t> policies that affect pastoralists, nor ideas for </a:t>
            </a:r>
            <a:r>
              <a:rPr lang="en-US" sz="2400" b="1" i="0" u="none" strike="noStrike" cap="none">
                <a:solidFill>
                  <a:srgbClr val="000000"/>
                </a:solidFill>
                <a:latin typeface="Arial"/>
                <a:ea typeface="Arial"/>
                <a:cs typeface="Arial"/>
                <a:sym typeface="Arial"/>
              </a:rPr>
              <a:t>positive</a:t>
            </a:r>
            <a:r>
              <a:rPr lang="en-US" sz="2400" b="0" i="0" u="none" strike="noStrike" cap="none">
                <a:solidFill>
                  <a:srgbClr val="000000"/>
                </a:solidFill>
                <a:latin typeface="Arial"/>
                <a:ea typeface="Arial"/>
                <a:cs typeface="Arial"/>
                <a:sym typeface="Arial"/>
              </a:rPr>
              <a:t> </a:t>
            </a:r>
            <a:r>
              <a:rPr lang="en-US" sz="2400" b="1" i="0" u="none" strike="noStrike" cap="none">
                <a:solidFill>
                  <a:srgbClr val="000000"/>
                </a:solidFill>
                <a:latin typeface="Arial"/>
                <a:ea typeface="Arial"/>
                <a:cs typeface="Arial"/>
                <a:sym typeface="Arial"/>
              </a:rPr>
              <a:t>reforms</a:t>
            </a:r>
            <a:r>
              <a:rPr lang="en-US" sz="2400" b="0" i="0" u="none" strike="noStrike" cap="none">
                <a:solidFill>
                  <a:srgbClr val="000000"/>
                </a:solidFill>
                <a:latin typeface="Arial"/>
                <a:ea typeface="Arial"/>
                <a:cs typeface="Arial"/>
                <a:sym typeface="Arial"/>
              </a:rPr>
              <a:t> and </a:t>
            </a:r>
            <a:r>
              <a:rPr lang="en-US" sz="2400" b="1" i="0" u="none" strike="noStrike" cap="none">
                <a:solidFill>
                  <a:srgbClr val="000000"/>
                </a:solidFill>
                <a:latin typeface="Arial"/>
                <a:ea typeface="Arial"/>
                <a:cs typeface="Arial"/>
                <a:sym typeface="Arial"/>
              </a:rPr>
              <a:t>sustainable</a:t>
            </a:r>
            <a:r>
              <a:rPr lang="en-US" sz="2400" b="0" i="0" u="none" strike="noStrike" cap="none">
                <a:solidFill>
                  <a:srgbClr val="000000"/>
                </a:solidFill>
                <a:latin typeface="Arial"/>
                <a:ea typeface="Arial"/>
                <a:cs typeface="Arial"/>
                <a:sym typeface="Arial"/>
              </a:rPr>
              <a:t> </a:t>
            </a:r>
            <a:r>
              <a:rPr lang="en-US" sz="2400" b="1" i="0" u="none" strike="noStrike" cap="none">
                <a:solidFill>
                  <a:srgbClr val="000000"/>
                </a:solidFill>
                <a:latin typeface="Arial"/>
                <a:ea typeface="Arial"/>
                <a:cs typeface="Arial"/>
                <a:sym typeface="Arial"/>
              </a:rPr>
              <a:t>development</a:t>
            </a:r>
            <a:r>
              <a:rPr lang="en-US" sz="2400" b="0" i="0" u="none" strike="noStrike" cap="none">
                <a:solidFill>
                  <a:srgbClr val="000000"/>
                </a:solidFill>
                <a:latin typeface="Arial"/>
                <a:ea typeface="Arial"/>
                <a:cs typeface="Arial"/>
                <a:sym typeface="Arial"/>
              </a:rPr>
              <a:t> of this livelihood (7).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This analysis is 10 years old: has the </a:t>
            </a:r>
            <a:r>
              <a:rPr lang="en-US" sz="2400" b="1" i="0" u="none" strike="noStrike" cap="none">
                <a:solidFill>
                  <a:srgbClr val="000000"/>
                </a:solidFill>
                <a:latin typeface="Arial"/>
                <a:ea typeface="Arial"/>
                <a:cs typeface="Arial"/>
                <a:sym typeface="Arial"/>
              </a:rPr>
              <a:t>tone</a:t>
            </a:r>
            <a:r>
              <a:rPr lang="en-US" sz="2400" b="0" i="0" u="none" strike="noStrike" cap="none">
                <a:solidFill>
                  <a:srgbClr val="000000"/>
                </a:solidFill>
                <a:latin typeface="Arial"/>
                <a:ea typeface="Arial"/>
                <a:cs typeface="Arial"/>
                <a:sym typeface="Arial"/>
              </a:rPr>
              <a:t> and </a:t>
            </a:r>
            <a:r>
              <a:rPr lang="en-US" sz="2400" b="1" i="0" u="none" strike="noStrike" cap="none">
                <a:solidFill>
                  <a:srgbClr val="000000"/>
                </a:solidFill>
                <a:latin typeface="Arial"/>
                <a:ea typeface="Arial"/>
                <a:cs typeface="Arial"/>
                <a:sym typeface="Arial"/>
              </a:rPr>
              <a:t>content</a:t>
            </a:r>
            <a:r>
              <a:rPr lang="en-US" sz="2400" b="0" i="0" u="none" strike="noStrike" cap="none">
                <a:solidFill>
                  <a:srgbClr val="000000"/>
                </a:solidFill>
                <a:latin typeface="Arial"/>
                <a:ea typeface="Arial"/>
                <a:cs typeface="Arial"/>
                <a:sym typeface="Arial"/>
              </a:rPr>
              <a:t> toward pastoralists changed?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Has </a:t>
            </a:r>
            <a:r>
              <a:rPr lang="en-US" sz="2400" b="1" i="0" u="none" strike="noStrike" cap="none">
                <a:solidFill>
                  <a:srgbClr val="000000"/>
                </a:solidFill>
                <a:latin typeface="Arial"/>
                <a:ea typeface="Arial"/>
                <a:cs typeface="Arial"/>
                <a:sym typeface="Arial"/>
              </a:rPr>
              <a:t>climate</a:t>
            </a:r>
            <a:r>
              <a:rPr lang="en-US" sz="2400" b="0" i="0" u="none" strike="noStrike" cap="none">
                <a:solidFill>
                  <a:srgbClr val="000000"/>
                </a:solidFill>
                <a:latin typeface="Arial"/>
                <a:ea typeface="Arial"/>
                <a:cs typeface="Arial"/>
                <a:sym typeface="Arial"/>
              </a:rPr>
              <a:t> </a:t>
            </a:r>
            <a:r>
              <a:rPr lang="en-US" sz="2400" b="1" i="0" u="none" strike="noStrike" cap="none">
                <a:solidFill>
                  <a:srgbClr val="000000"/>
                </a:solidFill>
                <a:latin typeface="Arial"/>
                <a:ea typeface="Arial"/>
                <a:cs typeface="Arial"/>
                <a:sym typeface="Arial"/>
              </a:rPr>
              <a:t>change</a:t>
            </a:r>
            <a:r>
              <a:rPr lang="en-US" sz="2400" b="0" i="0" u="none" strike="noStrike" cap="none">
                <a:solidFill>
                  <a:srgbClr val="000000"/>
                </a:solidFill>
                <a:latin typeface="Arial"/>
                <a:ea typeface="Arial"/>
                <a:cs typeface="Arial"/>
                <a:sym typeface="Arial"/>
              </a:rPr>
              <a:t> been integrated into the depiction of their needs and futures? </a:t>
            </a:r>
            <a:endParaRPr sz="2400" b="0" i="0" u="none" strike="noStrike" cap="none">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pic>
        <p:nvPicPr>
          <p:cNvPr id="149" name="Google Shape;149;p4"/>
          <p:cNvPicPr preferRelativeResize="0"/>
          <p:nvPr/>
        </p:nvPicPr>
        <p:blipFill rotWithShape="1">
          <a:blip r:embed="rId4">
            <a:alphaModFix/>
          </a:blip>
          <a:srcRect/>
          <a:stretch/>
        </p:blipFill>
        <p:spPr>
          <a:xfrm>
            <a:off x="-1992057" y="4204270"/>
            <a:ext cx="14450140" cy="2059779"/>
          </a:xfrm>
          <a:prstGeom prst="rect">
            <a:avLst/>
          </a:prstGeom>
          <a:noFill/>
          <a:ln>
            <a:noFill/>
          </a:ln>
        </p:spPr>
      </p:pic>
      <p:sp>
        <p:nvSpPr>
          <p:cNvPr id="150" name="Google Shape;150;p4"/>
          <p:cNvSpPr txBox="1"/>
          <p:nvPr/>
        </p:nvSpPr>
        <p:spPr>
          <a:xfrm>
            <a:off x="2350425" y="6385025"/>
            <a:ext cx="7796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Narus Valley savanna in Uganda, Africa. Unaltered image by Keitsist via Wikimedia,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3.0</a:t>
            </a:r>
            <a:r>
              <a:rPr lang="en-US" sz="1400" b="0" i="0" u="none" strike="noStrike" cap="none">
                <a:solidFill>
                  <a:srgbClr val="000000"/>
                </a:solidFill>
                <a:latin typeface="Arial"/>
                <a:ea typeface="Arial"/>
                <a:cs typeface="Arial"/>
                <a:sym typeface="Arial"/>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57" name="Google Shape;157;p22"/>
          <p:cNvSpPr txBox="1">
            <a:spLocks noGrp="1"/>
          </p:cNvSpPr>
          <p:nvPr>
            <p:ph type="title"/>
          </p:nvPr>
        </p:nvSpPr>
        <p:spPr>
          <a:xfrm>
            <a:off x="0" y="3429000"/>
            <a:ext cx="3666978" cy="86677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83333"/>
              <a:buNone/>
            </a:pPr>
            <a:r>
              <a:rPr lang="en-US" sz="2400" b="1">
                <a:solidFill>
                  <a:srgbClr val="000000"/>
                </a:solidFill>
                <a:latin typeface="Arial"/>
                <a:ea typeface="Arial"/>
                <a:cs typeface="Arial"/>
                <a:sym typeface="Arial"/>
              </a:rPr>
              <a:t>Burke et al. 2015 </a:t>
            </a:r>
            <a:r>
              <a:rPr lang="en-US" sz="2400">
                <a:solidFill>
                  <a:srgbClr val="000000"/>
                </a:solidFill>
                <a:latin typeface="Arial"/>
                <a:ea typeface="Arial"/>
                <a:cs typeface="Arial"/>
                <a:sym typeface="Arial"/>
              </a:rPr>
              <a:t>identified a series of variables to standardize their textual analysis across 53 articles.</a:t>
            </a:r>
            <a:br>
              <a:rPr lang="en-US" sz="2400">
                <a:solidFill>
                  <a:srgbClr val="000000"/>
                </a:solidFill>
                <a:latin typeface="Arial"/>
                <a:ea typeface="Arial"/>
                <a:cs typeface="Arial"/>
                <a:sym typeface="Arial"/>
              </a:rPr>
            </a:br>
            <a:br>
              <a:rPr lang="en-US" sz="2400">
                <a:solidFill>
                  <a:srgbClr val="000000"/>
                </a:solidFill>
                <a:latin typeface="Arial"/>
                <a:ea typeface="Arial"/>
                <a:cs typeface="Arial"/>
                <a:sym typeface="Arial"/>
              </a:rPr>
            </a:br>
            <a:br>
              <a:rPr lang="en-US" sz="2400" b="1" i="1">
                <a:latin typeface="Arial"/>
                <a:ea typeface="Arial"/>
                <a:cs typeface="Arial"/>
                <a:sym typeface="Arial"/>
              </a:rPr>
            </a:br>
            <a:br>
              <a:rPr lang="en-US" sz="1300" b="1" i="1">
                <a:latin typeface="Arial"/>
                <a:ea typeface="Arial"/>
                <a:cs typeface="Arial"/>
                <a:sym typeface="Arial"/>
              </a:rPr>
            </a:br>
            <a:br>
              <a:rPr lang="en-US" sz="2400">
                <a:latin typeface="Arial"/>
                <a:ea typeface="Arial"/>
                <a:cs typeface="Arial"/>
                <a:sym typeface="Arial"/>
              </a:rPr>
            </a:br>
            <a:endParaRPr sz="2400">
              <a:latin typeface="Arial"/>
              <a:ea typeface="Arial"/>
              <a:cs typeface="Arial"/>
              <a:sym typeface="Arial"/>
            </a:endParaRPr>
          </a:p>
        </p:txBody>
      </p:sp>
      <p:pic>
        <p:nvPicPr>
          <p:cNvPr id="158" name="Google Shape;158;p22"/>
          <p:cNvPicPr preferRelativeResize="0"/>
          <p:nvPr/>
        </p:nvPicPr>
        <p:blipFill rotWithShape="1">
          <a:blip r:embed="rId4">
            <a:alphaModFix/>
          </a:blip>
          <a:srcRect/>
          <a:stretch/>
        </p:blipFill>
        <p:spPr>
          <a:xfrm>
            <a:off x="3666978" y="0"/>
            <a:ext cx="8525022"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5" name="Google Shape;165;p3"/>
          <p:cNvSpPr/>
          <p:nvPr/>
        </p:nvSpPr>
        <p:spPr>
          <a:xfrm>
            <a:off x="-1" y="0"/>
            <a:ext cx="4455673" cy="6858000"/>
          </a:xfrm>
          <a:custGeom>
            <a:avLst/>
            <a:gdLst/>
            <a:ahLst/>
            <a:cxnLst/>
            <a:rect l="l" t="t" r="r" b="b"/>
            <a:pathLst>
              <a:path w="4455673" h="6858000" extrusionOk="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gradFill>
            <a:gsLst>
              <a:gs pos="0">
                <a:srgbClr val="ACD997"/>
              </a:gs>
              <a:gs pos="50000">
                <a:srgbClr val="CBE6BF"/>
              </a:gs>
              <a:gs pos="100000">
                <a:srgbClr val="E5F2E0"/>
              </a:gs>
            </a:gsLst>
            <a:path path="circle">
              <a:fillToRect l="100000" b="100000"/>
            </a:path>
            <a:tileRect t="-100000" r="-100000"/>
          </a:gradFill>
          <a:ln w="9525" cap="flat" cmpd="sng">
            <a:solidFill>
              <a:srgbClr val="EFEFEF"/>
            </a:solidFill>
            <a:prstDash val="solid"/>
            <a:round/>
            <a:headEnd type="none" w="sm" len="sm"/>
            <a:tailEnd type="none" w="sm" len="sm"/>
          </a:ln>
          <a:effectLst>
            <a:outerShdw blurRad="88900" dist="38100" algn="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6" name="Google Shape;166;p3"/>
          <p:cNvSpPr/>
          <p:nvPr/>
        </p:nvSpPr>
        <p:spPr>
          <a:xfrm>
            <a:off x="0" y="0"/>
            <a:ext cx="4446529" cy="6858000"/>
          </a:xfrm>
          <a:custGeom>
            <a:avLst/>
            <a:gdLst/>
            <a:ahLst/>
            <a:cxnLst/>
            <a:rect l="l" t="t" r="r" b="b"/>
            <a:pathLst>
              <a:path w="4446529" h="6858000" extrusionOk="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rgbClr val="C4E0B2"/>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7" name="Google Shape;167;p3"/>
          <p:cNvSpPr txBox="1">
            <a:spLocks noGrp="1"/>
          </p:cNvSpPr>
          <p:nvPr>
            <p:ph type="title"/>
          </p:nvPr>
        </p:nvSpPr>
        <p:spPr>
          <a:xfrm>
            <a:off x="371094" y="1161288"/>
            <a:ext cx="3438144" cy="11247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00"/>
              </a:buClr>
              <a:buSzPts val="3600"/>
              <a:buNone/>
            </a:pPr>
            <a:r>
              <a:rPr lang="en-US" sz="2400" b="1">
                <a:latin typeface="Arial"/>
                <a:ea typeface="Arial"/>
                <a:cs typeface="Arial"/>
                <a:sym typeface="Arial"/>
              </a:rPr>
              <a:t>How Will You Use CDA in This Lesson?</a:t>
            </a:r>
            <a:endParaRPr sz="2400"/>
          </a:p>
        </p:txBody>
      </p:sp>
      <p:sp>
        <p:nvSpPr>
          <p:cNvPr id="168" name="Google Shape;168;p3"/>
          <p:cNvSpPr/>
          <p:nvPr/>
        </p:nvSpPr>
        <p:spPr>
          <a:xfrm rot="5400000">
            <a:off x="662559" y="605790"/>
            <a:ext cx="73152" cy="5486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69" name="Google Shape;169;p3"/>
          <p:cNvSpPr/>
          <p:nvPr/>
        </p:nvSpPr>
        <p:spPr>
          <a:xfrm>
            <a:off x="428244" y="2443480"/>
            <a:ext cx="3337560" cy="18288"/>
          </a:xfrm>
          <a:prstGeom prst="rect">
            <a:avLst/>
          </a:prstGeom>
          <a:solidFill>
            <a:schemeClr val="accent6"/>
          </a:solidFill>
          <a:ln w="190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70" name="Google Shape;170;p3"/>
          <p:cNvSpPr txBox="1">
            <a:spLocks noGrp="1"/>
          </p:cNvSpPr>
          <p:nvPr>
            <p:ph type="sldNum" idx="12"/>
          </p:nvPr>
        </p:nvSpPr>
        <p:spPr>
          <a:xfrm>
            <a:off x="9809816" y="4888325"/>
            <a:ext cx="1581644" cy="21052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600"/>
              </a:spcAft>
              <a:buSzPts val="1200"/>
              <a:buNone/>
            </a:pPr>
            <a:fld id="{00000000-1234-1234-1234-123412341234}" type="slidenum">
              <a:rPr lang="en-US" sz="684" b="0" i="0" u="none" strike="noStrike" cap="none">
                <a:solidFill>
                  <a:srgbClr val="888888"/>
                </a:solidFill>
                <a:latin typeface="Calibri"/>
                <a:ea typeface="Calibri"/>
                <a:cs typeface="Calibri"/>
                <a:sym typeface="Calibri"/>
              </a:rPr>
              <a:t>6</a:t>
            </a:fld>
            <a:endParaRPr/>
          </a:p>
        </p:txBody>
      </p:sp>
      <p:sp>
        <p:nvSpPr>
          <p:cNvPr id="171" name="Google Shape;171;p3"/>
          <p:cNvSpPr/>
          <p:nvPr/>
        </p:nvSpPr>
        <p:spPr>
          <a:xfrm>
            <a:off x="8291489" y="3094034"/>
            <a:ext cx="136973" cy="32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None/>
            </a:pPr>
            <a:r>
              <a:rPr lang="en-US" sz="1026"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72" name="Google Shape;172;p3"/>
          <p:cNvSpPr/>
          <p:nvPr/>
        </p:nvSpPr>
        <p:spPr>
          <a:xfrm>
            <a:off x="8291489" y="3094034"/>
            <a:ext cx="136973" cy="32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None/>
            </a:pPr>
            <a:r>
              <a:rPr lang="en-US" sz="1026"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73" name="Google Shape;173;p3"/>
          <p:cNvSpPr txBox="1"/>
          <p:nvPr/>
        </p:nvSpPr>
        <p:spPr>
          <a:xfrm>
            <a:off x="4736183" y="451139"/>
            <a:ext cx="7028346" cy="784790"/>
          </a:xfrm>
          <a:prstGeom prst="rect">
            <a:avLst/>
          </a:prstGeom>
          <a:noFill/>
          <a:ln>
            <a:noFill/>
          </a:ln>
        </p:spPr>
        <p:txBody>
          <a:bodyPr spcFirstLastPara="1" wrap="square" lIns="91425" tIns="45700" rIns="91425" bIns="45700" anchor="t" anchorCtr="0">
            <a:spAutoFit/>
          </a:bodyPr>
          <a:lstStyle/>
          <a:p>
            <a:pPr marL="260604" marR="0" lvl="0" indent="0" algn="ctr" rtl="0">
              <a:lnSpc>
                <a:spcPct val="100000"/>
              </a:lnSpc>
              <a:spcBef>
                <a:spcPts val="0"/>
              </a:spcBef>
              <a:spcAft>
                <a:spcPts val="600"/>
              </a:spcAft>
              <a:buNone/>
            </a:pPr>
            <a:r>
              <a:rPr lang="en-US" sz="2000" b="1" i="0" u="none" strike="noStrike" cap="none">
                <a:solidFill>
                  <a:srgbClr val="000000"/>
                </a:solidFill>
                <a:latin typeface="Arial"/>
                <a:ea typeface="Arial"/>
                <a:cs typeface="Arial"/>
                <a:sym typeface="Arial"/>
              </a:rPr>
              <a:t>Excerpt: “The Feds Crack Down on Feral Cattle” </a:t>
            </a:r>
            <a:br>
              <a:rPr lang="en-US" sz="2000" b="1" i="0" u="none" strike="noStrike" cap="none">
                <a:solidFill>
                  <a:srgbClr val="000000"/>
                </a:solidFill>
                <a:latin typeface="Arial"/>
                <a:ea typeface="Arial"/>
                <a:cs typeface="Arial"/>
                <a:sym typeface="Arial"/>
              </a:rPr>
            </a:br>
            <a:r>
              <a:rPr lang="en-US" sz="2000" b="1" i="0" u="none" strike="noStrike" cap="none">
                <a:solidFill>
                  <a:srgbClr val="000000"/>
                </a:solidFill>
                <a:latin typeface="Arial"/>
                <a:ea typeface="Arial"/>
                <a:cs typeface="Arial"/>
                <a:sym typeface="Arial"/>
              </a:rPr>
              <a:t>by Jonathan Thompson of </a:t>
            </a:r>
            <a:r>
              <a:rPr lang="en-US" sz="2000" b="1" i="1" u="none" strike="noStrike" cap="none">
                <a:solidFill>
                  <a:srgbClr val="000000"/>
                </a:solidFill>
                <a:latin typeface="Arial"/>
                <a:ea typeface="Arial"/>
                <a:cs typeface="Arial"/>
                <a:sym typeface="Arial"/>
              </a:rPr>
              <a:t>High Country News</a:t>
            </a:r>
            <a:r>
              <a:rPr lang="en-US" sz="2000" b="1" i="0" u="none" strike="noStrike" cap="none">
                <a:solidFill>
                  <a:srgbClr val="000000"/>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sp>
        <p:nvSpPr>
          <p:cNvPr id="174" name="Google Shape;174;p3"/>
          <p:cNvSpPr txBox="1"/>
          <p:nvPr/>
        </p:nvSpPr>
        <p:spPr>
          <a:xfrm>
            <a:off x="5041671" y="6461681"/>
            <a:ext cx="6467061" cy="3846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None/>
            </a:pP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https://www.hcn.org/articles/south-landline-the-feds-crack-down-on-feral-cattle</a:t>
            </a:r>
            <a:endParaRPr sz="3600" b="0" i="0" u="none" strike="noStrike" cap="none">
              <a:solidFill>
                <a:srgbClr val="000000"/>
              </a:solidFill>
              <a:latin typeface="Arial"/>
              <a:ea typeface="Arial"/>
              <a:cs typeface="Arial"/>
              <a:sym typeface="Arial"/>
            </a:endParaRPr>
          </a:p>
        </p:txBody>
      </p:sp>
      <p:sp>
        <p:nvSpPr>
          <p:cNvPr id="175" name="Google Shape;175;p3"/>
          <p:cNvSpPr txBox="1"/>
          <p:nvPr/>
        </p:nvSpPr>
        <p:spPr>
          <a:xfrm>
            <a:off x="-136208" y="2619248"/>
            <a:ext cx="4163362" cy="3170058"/>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By highlighting different aspects of narrative, including actors, settings, and characterizations, the levers of rhetorical discourse emerge. This exercise also provides keywords that may be searched within and across articles and journals using the [ctrl-f] function. </a:t>
            </a:r>
            <a:endParaRPr sz="2000" b="0" i="0" u="none" strike="noStrike" cap="none">
              <a:solidFill>
                <a:srgbClr val="000000"/>
              </a:solidFill>
              <a:latin typeface="Arial"/>
              <a:ea typeface="Arial"/>
              <a:cs typeface="Arial"/>
              <a:sym typeface="Arial"/>
            </a:endParaRPr>
          </a:p>
        </p:txBody>
      </p:sp>
      <p:sp>
        <p:nvSpPr>
          <p:cNvPr id="176" name="Google Shape;176;p3"/>
          <p:cNvSpPr txBox="1"/>
          <p:nvPr/>
        </p:nvSpPr>
        <p:spPr>
          <a:xfrm>
            <a:off x="4591879" y="1411356"/>
            <a:ext cx="7316954" cy="4524315"/>
          </a:xfrm>
          <a:prstGeom prst="rect">
            <a:avLst/>
          </a:prstGeom>
          <a:noFill/>
          <a:ln w="28575" cap="flat" cmpd="sng">
            <a:solidFill>
              <a:schemeClr val="accent1"/>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Cambria"/>
                <a:ea typeface="Cambria"/>
                <a:cs typeface="Cambria"/>
                <a:sym typeface="Cambria"/>
              </a:rPr>
              <a:t>It may be the most </a:t>
            </a:r>
            <a:r>
              <a:rPr lang="en-US" sz="2400" b="0" i="0" u="none" strike="noStrike" cap="none" dirty="0">
                <a:solidFill>
                  <a:srgbClr val="000000"/>
                </a:solidFill>
                <a:highlight>
                  <a:srgbClr val="00FF00"/>
                </a:highlight>
                <a:latin typeface="Cambria"/>
                <a:ea typeface="Cambria"/>
                <a:cs typeface="Cambria"/>
                <a:sym typeface="Cambria"/>
              </a:rPr>
              <a:t>consequential action</a:t>
            </a:r>
            <a:r>
              <a:rPr lang="en-US" sz="2400" b="0" i="0" u="none" strike="noStrike" cap="none" dirty="0">
                <a:solidFill>
                  <a:srgbClr val="000000"/>
                </a:solidFill>
                <a:latin typeface="Cambria"/>
                <a:ea typeface="Cambria"/>
                <a:cs typeface="Cambria"/>
                <a:sym typeface="Cambria"/>
              </a:rPr>
              <a:t> the </a:t>
            </a:r>
            <a:r>
              <a:rPr lang="en-US" sz="2400" b="0" i="0" u="none" strike="noStrike" cap="none" dirty="0">
                <a:solidFill>
                  <a:srgbClr val="000000"/>
                </a:solidFill>
                <a:highlight>
                  <a:srgbClr val="00FFFF"/>
                </a:highlight>
                <a:latin typeface="Cambria"/>
                <a:ea typeface="Cambria"/>
                <a:cs typeface="Cambria"/>
                <a:sym typeface="Cambria"/>
              </a:rPr>
              <a:t>federal government</a:t>
            </a:r>
            <a:r>
              <a:rPr lang="en-US" sz="2400" b="0" i="0" u="none" strike="noStrike" cap="none" dirty="0">
                <a:solidFill>
                  <a:srgbClr val="000000"/>
                </a:solidFill>
                <a:latin typeface="Cambria"/>
                <a:ea typeface="Cambria"/>
                <a:cs typeface="Cambria"/>
                <a:sym typeface="Cambria"/>
              </a:rPr>
              <a:t> has taken in at least two decades to mitigate the impacts of </a:t>
            </a:r>
            <a:r>
              <a:rPr lang="en-US" sz="2400" b="0" i="0" u="none" strike="noStrike" cap="none" dirty="0">
                <a:solidFill>
                  <a:srgbClr val="000000"/>
                </a:solidFill>
                <a:highlight>
                  <a:srgbClr val="FFFF00"/>
                </a:highlight>
                <a:latin typeface="Cambria"/>
                <a:ea typeface="Cambria"/>
                <a:cs typeface="Cambria"/>
                <a:sym typeface="Cambria"/>
              </a:rPr>
              <a:t>overgrazing</a:t>
            </a:r>
            <a:r>
              <a:rPr lang="en-US" sz="2400" b="0" i="0" u="none" strike="noStrike" cap="none" dirty="0">
                <a:solidFill>
                  <a:srgbClr val="000000"/>
                </a:solidFill>
                <a:latin typeface="Cambria"/>
                <a:ea typeface="Cambria"/>
                <a:cs typeface="Cambria"/>
                <a:sym typeface="Cambria"/>
              </a:rPr>
              <a:t> on </a:t>
            </a:r>
            <a:r>
              <a:rPr lang="en-US" sz="2400" b="0" i="0" u="none" strike="noStrike" cap="none" dirty="0">
                <a:solidFill>
                  <a:srgbClr val="000000"/>
                </a:solidFill>
                <a:highlight>
                  <a:srgbClr val="00FF00"/>
                </a:highlight>
                <a:latin typeface="Cambria"/>
                <a:ea typeface="Cambria"/>
                <a:cs typeface="Cambria"/>
                <a:sym typeface="Cambria"/>
              </a:rPr>
              <a:t>public lands</a:t>
            </a:r>
            <a:r>
              <a:rPr lang="en-US" sz="2400" b="0" i="0" u="none" strike="noStrike" cap="none" dirty="0">
                <a:solidFill>
                  <a:srgbClr val="000000"/>
                </a:solidFill>
                <a:latin typeface="Cambria"/>
                <a:ea typeface="Cambria"/>
                <a:cs typeface="Cambria"/>
                <a:sym typeface="Cambria"/>
              </a:rPr>
              <a:t>. It might even look like the start of real grazing </a:t>
            </a:r>
            <a:r>
              <a:rPr lang="en-US" sz="2400" b="0" i="0" u="none" strike="noStrike" cap="none" dirty="0">
                <a:solidFill>
                  <a:srgbClr val="000000"/>
                </a:solidFill>
                <a:highlight>
                  <a:srgbClr val="00FF00"/>
                </a:highlight>
                <a:latin typeface="Cambria"/>
                <a:ea typeface="Cambria"/>
                <a:cs typeface="Cambria"/>
                <a:sym typeface="Cambria"/>
              </a:rPr>
              <a:t>policy reform</a:t>
            </a:r>
            <a:r>
              <a:rPr lang="en-US" sz="2400" b="0" i="0" u="none" strike="noStrike" cap="none" dirty="0">
                <a:solidFill>
                  <a:srgbClr val="000000"/>
                </a:solidFill>
                <a:latin typeface="Cambria"/>
                <a:ea typeface="Cambria"/>
                <a:cs typeface="Cambria"/>
                <a:sym typeface="Cambria"/>
              </a:rPr>
              <a:t>, something </a:t>
            </a:r>
            <a:r>
              <a:rPr lang="en-US" sz="2400" b="0" i="0" u="none" strike="noStrike" cap="none" dirty="0">
                <a:solidFill>
                  <a:srgbClr val="000000"/>
                </a:solidFill>
                <a:highlight>
                  <a:srgbClr val="00FFFF"/>
                </a:highlight>
                <a:latin typeface="Cambria"/>
                <a:ea typeface="Cambria"/>
                <a:cs typeface="Cambria"/>
                <a:sym typeface="Cambria"/>
              </a:rPr>
              <a:t>conservationists</a:t>
            </a:r>
            <a:r>
              <a:rPr lang="en-US" sz="2400" b="0" i="0" u="none" strike="noStrike" cap="none" dirty="0">
                <a:solidFill>
                  <a:srgbClr val="000000"/>
                </a:solidFill>
                <a:latin typeface="Cambria"/>
                <a:ea typeface="Cambria"/>
                <a:cs typeface="Cambria"/>
                <a:sym typeface="Cambria"/>
              </a:rPr>
              <a:t> have been pushing for since the 1970s. But there’s a catch: The only reason the </a:t>
            </a:r>
            <a:r>
              <a:rPr lang="en-US" sz="2400" b="0" i="0" u="none" strike="noStrike" cap="none" dirty="0">
                <a:solidFill>
                  <a:srgbClr val="000000"/>
                </a:solidFill>
                <a:highlight>
                  <a:srgbClr val="00FFFF"/>
                </a:highlight>
                <a:latin typeface="Cambria"/>
                <a:ea typeface="Cambria"/>
                <a:cs typeface="Cambria"/>
                <a:sym typeface="Cambria"/>
              </a:rPr>
              <a:t>Forest Service</a:t>
            </a:r>
            <a:r>
              <a:rPr lang="en-US" sz="2400" b="0" i="0" u="none" strike="noStrike" cap="none" dirty="0">
                <a:solidFill>
                  <a:srgbClr val="000000"/>
                </a:solidFill>
                <a:latin typeface="Cambria"/>
                <a:ea typeface="Cambria"/>
                <a:cs typeface="Cambria"/>
                <a:sym typeface="Cambria"/>
              </a:rPr>
              <a:t> did something this time is that the bovines in question are feral — descendants of cattle abandoned by a </a:t>
            </a:r>
            <a:r>
              <a:rPr lang="en-US" sz="2400" b="0" i="0" u="none" strike="noStrike" cap="none" dirty="0">
                <a:solidFill>
                  <a:srgbClr val="000000"/>
                </a:solidFill>
                <a:highlight>
                  <a:srgbClr val="00FFFF"/>
                </a:highlight>
                <a:latin typeface="Cambria"/>
                <a:ea typeface="Cambria"/>
                <a:cs typeface="Cambria"/>
                <a:sym typeface="Cambria"/>
              </a:rPr>
              <a:t>belly-up livestock operator</a:t>
            </a:r>
            <a:r>
              <a:rPr lang="en-US" sz="2400" b="0" i="0" u="none" strike="noStrike" cap="none" dirty="0">
                <a:solidFill>
                  <a:srgbClr val="000000"/>
                </a:solidFill>
                <a:latin typeface="Cambria"/>
                <a:ea typeface="Cambria"/>
                <a:cs typeface="Cambria"/>
                <a:sym typeface="Cambria"/>
              </a:rPr>
              <a:t> in the 1970s. Think of them as </a:t>
            </a:r>
            <a:r>
              <a:rPr lang="en-US" sz="2400" b="0" i="0" u="none" strike="noStrike" cap="none" dirty="0">
                <a:solidFill>
                  <a:srgbClr val="000000"/>
                </a:solidFill>
                <a:highlight>
                  <a:srgbClr val="C0C0C0"/>
                </a:highlight>
                <a:latin typeface="Cambria"/>
                <a:ea typeface="Cambria"/>
                <a:cs typeface="Cambria"/>
                <a:sym typeface="Cambria"/>
              </a:rPr>
              <a:t>the bovine version of “orphaned” oil and gas wells</a:t>
            </a:r>
            <a:r>
              <a:rPr lang="en-US" sz="2400" b="0" i="0" u="none" strike="noStrike" cap="none" dirty="0">
                <a:solidFill>
                  <a:srgbClr val="000000"/>
                </a:solidFill>
                <a:latin typeface="Cambria"/>
                <a:ea typeface="Cambria"/>
                <a:cs typeface="Cambria"/>
                <a:sym typeface="Cambria"/>
              </a:rPr>
              <a:t>, similarly </a:t>
            </a:r>
            <a:r>
              <a:rPr lang="en-US" sz="2400" b="0" i="0" u="none" strike="noStrike" cap="none" dirty="0">
                <a:solidFill>
                  <a:srgbClr val="000000"/>
                </a:solidFill>
                <a:highlight>
                  <a:srgbClr val="FFFF00"/>
                </a:highlight>
                <a:latin typeface="Cambria"/>
                <a:ea typeface="Cambria"/>
                <a:cs typeface="Cambria"/>
                <a:sym typeface="Cambria"/>
              </a:rPr>
              <a:t>sullying land and water</a:t>
            </a:r>
            <a:r>
              <a:rPr lang="en-US" sz="2400" b="0" i="0" u="none" strike="noStrike" cap="none" dirty="0">
                <a:solidFill>
                  <a:srgbClr val="000000"/>
                </a:solidFill>
                <a:latin typeface="Cambria"/>
                <a:ea typeface="Cambria"/>
                <a:cs typeface="Cambria"/>
                <a:sym typeface="Cambria"/>
              </a:rPr>
              <a:t> and continuously </a:t>
            </a:r>
            <a:r>
              <a:rPr lang="en-US" sz="2400" b="0" i="0" u="none" strike="noStrike" cap="none" dirty="0">
                <a:solidFill>
                  <a:srgbClr val="000000"/>
                </a:solidFill>
                <a:highlight>
                  <a:srgbClr val="FFFF00"/>
                </a:highlight>
                <a:latin typeface="Cambria"/>
                <a:ea typeface="Cambria"/>
                <a:cs typeface="Cambria"/>
                <a:sym typeface="Cambria"/>
              </a:rPr>
              <a:t>belching methane</a:t>
            </a:r>
            <a:r>
              <a:rPr lang="en-US" sz="2400" b="0" i="0" u="none" strike="noStrike" cap="none" dirty="0">
                <a:solidFill>
                  <a:srgbClr val="000000"/>
                </a:solidFill>
                <a:latin typeface="Cambria"/>
                <a:ea typeface="Cambria"/>
                <a:cs typeface="Cambria"/>
                <a:sym typeface="Cambria"/>
              </a:rPr>
              <a:t>.</a:t>
            </a:r>
            <a:endParaRPr sz="2400" b="0" i="0" u="none" strike="noStrike" cap="none" dirty="0">
              <a:solidFill>
                <a:srgbClr val="000000"/>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1268</Words>
  <Application>Microsoft Macintosh PowerPoint</Application>
  <PresentationFormat>Widescreen</PresentationFormat>
  <Paragraphs>64</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Cambria</vt:lpstr>
      <vt:lpstr>Noto Sans Symbols</vt:lpstr>
      <vt:lpstr>Office Theme</vt:lpstr>
      <vt:lpstr>Critical Discourse Analysis: African Pastoralism  </vt:lpstr>
      <vt:lpstr>What Is Critical Discourse Analysis (CDA)? </vt:lpstr>
      <vt:lpstr>How Will You Use CDA in This Lesson?</vt:lpstr>
      <vt:lpstr>Shanahan 2013:  Media perceptions and portrayals of pastoralists  in Kenya, India and China   </vt:lpstr>
      <vt:lpstr>Shanahan 2013:  Media perceptions and portrayals of pastoralists  in Kenya, India and China   </vt:lpstr>
      <vt:lpstr>Burke et al. 2015 identified a series of variables to standardize their textual analysis across 53 articles.     </vt:lpstr>
      <vt:lpstr>How Will You Use CDA in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Discourse Analysis: African Pastoralism  </dc:title>
  <dc:creator>Heidi CM Scott</dc:creator>
  <cp:lastModifiedBy>Alaina Gallagher</cp:lastModifiedBy>
  <cp:revision>1</cp:revision>
  <dcterms:created xsi:type="dcterms:W3CDTF">2022-09-28T11:57:10Z</dcterms:created>
  <dcterms:modified xsi:type="dcterms:W3CDTF">2023-07-17T20:12:23Z</dcterms:modified>
</cp:coreProperties>
</file>