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Lst>
  <p:notesMasterIdLst>
    <p:notesMasterId r:id="rId20"/>
  </p:notesMasterIdLst>
  <p:sldIdLst>
    <p:sldId id="256" r:id="rId2"/>
    <p:sldId id="274" r:id="rId3"/>
    <p:sldId id="275" r:id="rId4"/>
    <p:sldId id="276" r:id="rId5"/>
    <p:sldId id="260" r:id="rId6"/>
    <p:sldId id="277" r:id="rId7"/>
    <p:sldId id="262" r:id="rId8"/>
    <p:sldId id="263" r:id="rId9"/>
    <p:sldId id="264" r:id="rId10"/>
    <p:sldId id="265" r:id="rId11"/>
    <p:sldId id="266" r:id="rId12"/>
    <p:sldId id="267" r:id="rId13"/>
    <p:sldId id="27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jG2Puc1/bYVG94h15ERdS+Paja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4A49"/>
    <a:srgbClr val="D18631"/>
    <a:srgbClr val="C57727"/>
    <a:srgbClr val="D2924B"/>
    <a:srgbClr val="4C98B1"/>
    <a:srgbClr val="66ACC4"/>
    <a:srgbClr val="4589DC"/>
    <a:srgbClr val="775CA0"/>
    <a:srgbClr val="3280C0"/>
    <a:srgbClr val="ED5A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1"/>
    <p:restoredTop sz="84336"/>
  </p:normalViewPr>
  <p:slideViewPr>
    <p:cSldViewPr snapToGrid="0">
      <p:cViewPr varScale="1">
        <p:scale>
          <a:sx n="89" d="100"/>
          <a:sy n="89" d="100"/>
        </p:scale>
        <p:origin x="128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a:t>
            </a:r>
            <a:r>
              <a:rPr lang="en-US" i="0" u="none" dirty="0"/>
              <a:t>: You may wish to ask participants to come up with something that will stabilize these positive feedbacks (i.e., introduce the idea of </a:t>
            </a:r>
            <a:r>
              <a:rPr lang="en-US" b="1" i="0" u="none" dirty="0"/>
              <a:t>negative feedback loops)</a:t>
            </a:r>
            <a:r>
              <a:rPr lang="en-US" i="0" u="none" dirty="0"/>
              <a:t>. Examples include increased cloudiness, cloud seeding in order to cause precipitation, an increase in net primary production, and increases in CO</a:t>
            </a:r>
            <a:r>
              <a:rPr lang="en-US" i="0" u="none" baseline="-25000" dirty="0"/>
              <a:t>2</a:t>
            </a:r>
            <a:r>
              <a:rPr lang="en-US" i="0" u="none" dirty="0"/>
              <a:t> storage in the ocean. ALL are very complicated with unintended consequences being likely, which participants should  consider when evaluating many proposed mitigation options.   </a:t>
            </a:r>
            <a:endParaRPr i="1" u="sng" dirty="0"/>
          </a:p>
        </p:txBody>
      </p:sp>
      <p:sp>
        <p:nvSpPr>
          <p:cNvPr id="184" name="Google Shape;1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Instructure</a:t>
            </a:r>
            <a:r>
              <a:rPr lang="en-US" i="0" u="none" dirty="0"/>
              <a:t>: Query the students based on total emissions by country, as well as per capita.   </a:t>
            </a:r>
            <a:endParaRPr i="1" u="sng" dirty="0"/>
          </a:p>
        </p:txBody>
      </p:sp>
      <p:sp>
        <p:nvSpPr>
          <p:cNvPr id="210" name="Google Shape;21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i="0" u="none" dirty="0"/>
              <a:t>These data show total CO</a:t>
            </a:r>
            <a:r>
              <a:rPr lang="en-US" i="0" u="none" baseline="-25000" dirty="0"/>
              <a:t>2</a:t>
            </a:r>
            <a:r>
              <a:rPr lang="en-US" i="0" u="none" dirty="0"/>
              <a:t> emissions in millions of tons by country. In general, developed nations have the highest emissions, mostly due to energy industries that burn fossil fuels for electricity. The data and map developed (open access) by Our World in Data are from Jones et al. (2023) and are documented here: https://</a:t>
            </a:r>
            <a:r>
              <a:rPr lang="en-US" i="0" u="none" dirty="0" err="1"/>
              <a:t>ourworldindata.org</a:t>
            </a:r>
            <a:r>
              <a:rPr lang="en-US" i="0" u="none" dirty="0"/>
              <a:t>/greenhouse-gas-emissions. Make sure learners note not only that the U.S. is high but so is China so that on the per capita slide (next one) learners see that </a:t>
            </a:r>
            <a:r>
              <a:rPr lang="en-US" b="1" i="0" u="none" dirty="0"/>
              <a:t>China changes (less per capita) </a:t>
            </a:r>
            <a:r>
              <a:rPr lang="en-US" i="0" u="none" dirty="0"/>
              <a:t>as does the tiny country to the southeast of Saudi Arabia (</a:t>
            </a:r>
            <a:r>
              <a:rPr lang="en-US" b="1" i="0" u="none" dirty="0"/>
              <a:t>Qatar more per capita</a:t>
            </a:r>
            <a:r>
              <a:rPr lang="en-US" i="0" u="none" dirty="0"/>
              <a:t>) and </a:t>
            </a:r>
            <a:r>
              <a:rPr lang="en-US" b="1" i="0" u="none" dirty="0"/>
              <a:t>Libya (more per capita</a:t>
            </a:r>
            <a:r>
              <a:rPr lang="en-US" i="0" u="none" dirty="0"/>
              <a:t>).  </a:t>
            </a:r>
            <a:endParaRPr i="1" u="sng" dirty="0"/>
          </a:p>
        </p:txBody>
      </p:sp>
      <p:sp>
        <p:nvSpPr>
          <p:cNvPr id="218" name="Google Shape;21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u="none" dirty="0"/>
              <a:t>Notes to Instructor: </a:t>
            </a:r>
            <a:r>
              <a:rPr lang="en-US" i="0" u="none" dirty="0"/>
              <a:t>These data show total CO</a:t>
            </a:r>
            <a:r>
              <a:rPr lang="en-US" i="0" u="none" baseline="-25000" dirty="0"/>
              <a:t>2</a:t>
            </a:r>
            <a:r>
              <a:rPr lang="en-US" i="0" u="none" dirty="0"/>
              <a:t> emissions in millions of tons by country. In general, developed nations have the highest emissions, mostly due to energy industries that burn fossil fuels for electricity. The data and map (open access) produced by Our World in Data and their sources are provided here: https://</a:t>
            </a:r>
            <a:r>
              <a:rPr lang="en-US" i="0" u="none" dirty="0" err="1"/>
              <a:t>ourworldindata.org</a:t>
            </a:r>
            <a:r>
              <a:rPr lang="en-US" i="0" u="none" dirty="0"/>
              <a:t>/</a:t>
            </a:r>
            <a:r>
              <a:rPr lang="en-US" i="0" u="none" dirty="0" err="1"/>
              <a:t>grapher</a:t>
            </a:r>
            <a:r>
              <a:rPr lang="en-US" i="0" u="none" dirty="0"/>
              <a:t>/co-emissions-per-capita.</a:t>
            </a:r>
            <a:endParaRPr lang="en-US" i="1" u="sng" dirty="0"/>
          </a:p>
          <a:p>
            <a:pPr marL="0" lvl="0" indent="0" algn="l" rtl="0">
              <a:spcBef>
                <a:spcPts val="0"/>
              </a:spcBef>
              <a:spcAft>
                <a:spcPts val="0"/>
              </a:spcAft>
              <a:buNone/>
            </a:pPr>
            <a:r>
              <a:rPr lang="en-US" dirty="0"/>
              <a:t>Note on high-emitting countries: Emissions are strongly tied to wealth! Qatar, which is very wealthy (but has high inequality), has started cooling outdoor spaces!   </a:t>
            </a:r>
          </a:p>
          <a:p>
            <a:pPr marL="0" lvl="0" indent="0" algn="l" rtl="0">
              <a:spcBef>
                <a:spcPts val="0"/>
              </a:spcBef>
              <a:spcAft>
                <a:spcPts val="0"/>
              </a:spcAft>
              <a:buNone/>
            </a:pPr>
            <a:endParaRPr i="1" u="sng" dirty="0"/>
          </a:p>
        </p:txBody>
      </p:sp>
      <p:sp>
        <p:nvSpPr>
          <p:cNvPr id="218" name="Google Shape;21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695061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a:t>
            </a:r>
            <a:r>
              <a:rPr lang="en-US" i="0" u="none" dirty="0"/>
              <a:t>: Ask the learner to describe what is meant by these three choices. Then go over the choices that were presented in the Hook (step </a:t>
            </a:r>
            <a:endParaRPr i="1" u="sng" dirty="0"/>
          </a:p>
        </p:txBody>
      </p:sp>
      <p:sp>
        <p:nvSpPr>
          <p:cNvPr id="234" name="Google Shape;23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Instructors</a:t>
            </a:r>
            <a:r>
              <a:rPr lang="en-US" u="none" dirty="0"/>
              <a:t>: C</a:t>
            </a:r>
            <a:r>
              <a:rPr lang="en-US" dirty="0"/>
              <a:t>ountries agreed that developed countries should take the lead in financing changes; the above list is from the UN Climate Change site: https://</a:t>
            </a:r>
            <a:r>
              <a:rPr lang="en-US" dirty="0" err="1"/>
              <a:t>unfccc.int</a:t>
            </a:r>
            <a:r>
              <a:rPr lang="en-US" dirty="0"/>
              <a:t>/process-and-meetings/the-</a:t>
            </a:r>
            <a:r>
              <a:rPr lang="en-US" dirty="0" err="1"/>
              <a:t>paris</a:t>
            </a:r>
            <a:r>
              <a:rPr lang="en-US" dirty="0"/>
              <a:t>-agreement; the Council of the Parties is an official decision-making body of the United Nations. It is worth letting the participants know that leaders—particularly scientific ones—have more recently stressed the need to reduce warming to 1.5 degrees Celsius by the end of this century; however, achieving that is unlikely.  </a:t>
            </a:r>
            <a:endParaRPr dirty="0"/>
          </a:p>
        </p:txBody>
      </p:sp>
      <p:sp>
        <p:nvSpPr>
          <p:cNvPr id="246" name="Google Shape;24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i="0" u="none" dirty="0"/>
              <a:t>The index is calculated regularly by work between three non-profits: </a:t>
            </a:r>
            <a:r>
              <a:rPr lang="en-US" b="0" i="0" dirty="0" err="1">
                <a:solidFill>
                  <a:srgbClr val="455F7C"/>
                </a:solidFill>
                <a:latin typeface="Open Sans"/>
                <a:ea typeface="Open Sans"/>
                <a:cs typeface="Open Sans"/>
                <a:sym typeface="Open Sans"/>
              </a:rPr>
              <a:t>Germanwatch</a:t>
            </a:r>
            <a:r>
              <a:rPr lang="en-US" b="0" i="0" dirty="0">
                <a:solidFill>
                  <a:srgbClr val="455F7C"/>
                </a:solidFill>
                <a:latin typeface="Open Sans"/>
                <a:ea typeface="Open Sans"/>
                <a:cs typeface="Open Sans"/>
                <a:sym typeface="Open Sans"/>
              </a:rPr>
              <a:t>, the </a:t>
            </a:r>
            <a:r>
              <a:rPr lang="en-US" b="0" i="0" dirty="0" err="1">
                <a:solidFill>
                  <a:srgbClr val="455F7C"/>
                </a:solidFill>
                <a:latin typeface="Open Sans"/>
                <a:ea typeface="Open Sans"/>
                <a:cs typeface="Open Sans"/>
                <a:sym typeface="Open Sans"/>
              </a:rPr>
              <a:t>NewClimate</a:t>
            </a:r>
            <a:r>
              <a:rPr lang="en-US" b="0" i="0" dirty="0">
                <a:solidFill>
                  <a:srgbClr val="455F7C"/>
                </a:solidFill>
                <a:latin typeface="Open Sans"/>
                <a:ea typeface="Open Sans"/>
                <a:cs typeface="Open Sans"/>
                <a:sym typeface="Open Sans"/>
              </a:rPr>
              <a:t> Institute, and the Climate Action Network.  </a:t>
            </a:r>
            <a:endParaRPr i="1" u="sng" dirty="0"/>
          </a:p>
        </p:txBody>
      </p:sp>
      <p:sp>
        <p:nvSpPr>
          <p:cNvPr id="256" name="Google Shape;2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i="0" u="none" dirty="0"/>
              <a:t>This slide is to use to prompt learners the Hook (step 2 in the lesson). Have the learners jot down how they would categorize each of these 10 choices. Note: For some of these choices, it will be unclear which category they fall into or if they are effective. These will be discussed toward the end of the session. </a:t>
            </a:r>
            <a:endParaRPr i="0" u="sng" dirty="0"/>
          </a:p>
        </p:txBody>
      </p:sp>
      <p:sp>
        <p:nvSpPr>
          <p:cNvPr id="109" name="Google Shape;10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55233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i="0" u="none" dirty="0"/>
              <a:t>See next slide </a:t>
            </a:r>
            <a:endParaRPr i="0" u="none" dirty="0"/>
          </a:p>
        </p:txBody>
      </p:sp>
      <p:sp>
        <p:nvSpPr>
          <p:cNvPr id="116" name="Google Shape;11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401022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l"/>
            <a:r>
              <a:rPr lang="en-US" b="0" i="1" u="none" dirty="0">
                <a:solidFill>
                  <a:srgbClr val="222222"/>
                </a:solidFill>
                <a:latin typeface="Open Sans"/>
                <a:ea typeface="Open Sans"/>
                <a:cs typeface="Open Sans"/>
                <a:sym typeface="Open Sans"/>
              </a:rPr>
              <a:t>Notes to Instructor</a:t>
            </a:r>
            <a:r>
              <a:rPr lang="en-US" b="0" i="0" u="none" dirty="0">
                <a:solidFill>
                  <a:srgbClr val="222222"/>
                </a:solidFill>
                <a:latin typeface="Open Sans"/>
                <a:ea typeface="Open Sans"/>
                <a:cs typeface="Open Sans"/>
                <a:sym typeface="Open Sans"/>
              </a:rPr>
              <a:t>:  </a:t>
            </a:r>
            <a:r>
              <a:rPr lang="en-US" sz="1800" b="0" i="0" dirty="0">
                <a:solidFill>
                  <a:srgbClr val="222222"/>
                </a:solidFill>
                <a:effectLst/>
                <a:latin typeface="Open Sans" panose="020B0606030504020204" pitchFamily="34" charset="0"/>
              </a:rPr>
              <a:t>Background: Other gases, like oxygen and nitrogen, don’t interfere with infrared waves in the atmosphere because molecules are picky about the range of wavelengths that they interact with. For example, in </a:t>
            </a:r>
            <a:r>
              <a:rPr lang="en-US" sz="1800" b="1" i="0" dirty="0">
                <a:solidFill>
                  <a:srgbClr val="222222"/>
                </a:solidFill>
                <a:effectLst/>
                <a:latin typeface="Open Sans" panose="020B0606030504020204" pitchFamily="34" charset="0"/>
              </a:rPr>
              <a:t>gaseous forms</a:t>
            </a:r>
            <a:r>
              <a:rPr lang="en-US" sz="1800" b="0" i="0" dirty="0">
                <a:solidFill>
                  <a:srgbClr val="222222"/>
                </a:solidFill>
                <a:effectLst/>
                <a:latin typeface="Open Sans" panose="020B0606030504020204" pitchFamily="34" charset="0"/>
              </a:rPr>
              <a:t> oxygen (O2) and nitrogen (N2) absorb energy that has tightly packed wavelengths of around 200 nanometers (nm) or less, </a:t>
            </a:r>
            <a:r>
              <a:rPr lang="en-US" b="0" i="0" dirty="0">
                <a:solidFill>
                  <a:srgbClr val="222222"/>
                </a:solidFill>
                <a:latin typeface="Open Sans"/>
                <a:ea typeface="Open Sans"/>
                <a:cs typeface="Open Sans"/>
                <a:sym typeface="Open Sans"/>
              </a:rPr>
              <a:t>whereas infrared energy travels at wider and lazier wavelengths of 700 to 1,000,000 nanometers. Those ranges don’t overlap, so to oxygen and nitrogen, it’s as if the infrared waves don’t even exist; they let the waves (and heat) pass freely through the atmosphere</a:t>
            </a:r>
            <a:r>
              <a:rPr lang="en-US" b="1" i="0" dirty="0">
                <a:solidFill>
                  <a:srgbClr val="222222"/>
                </a:solidFill>
                <a:latin typeface="Open Sans"/>
                <a:ea typeface="Open Sans"/>
                <a:cs typeface="Open Sans"/>
                <a:sym typeface="Open Sans"/>
              </a:rPr>
              <a:t>.  But GHG molecules absorb the infrared waves at wavelengths of 2,000 to 15,000 nm. </a:t>
            </a:r>
            <a:endParaRPr b="1" dirty="0"/>
          </a:p>
        </p:txBody>
      </p:sp>
      <p:sp>
        <p:nvSpPr>
          <p:cNvPr id="125" name="Google Shape;12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048731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Instructors: S</a:t>
            </a:r>
            <a:r>
              <a:rPr lang="en-US" i="0" u="none" dirty="0"/>
              <a:t>ee the next slide for answer. </a:t>
            </a:r>
            <a:endParaRPr i="0" u="none" dirty="0"/>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Instructors: </a:t>
            </a:r>
            <a:r>
              <a:rPr lang="en-US" i="0" u="none" dirty="0"/>
              <a:t>Learners who are new to the topic tend to forget that many of the gases are taken up naturally by ecosystems. For CO</a:t>
            </a:r>
            <a:r>
              <a:rPr lang="en-US" i="0" u="none" baseline="-25000" dirty="0"/>
              <a:t>2</a:t>
            </a:r>
            <a:r>
              <a:rPr lang="en-US" i="0" u="none" dirty="0"/>
              <a:t>, this take-up includes by soils, oceans, plants photosynthesizing, etc. These processes are the basis for natural sources of mitigation. For CH4, this includes soils and the atmosphere by Cl and hydroxyl [OH] </a:t>
            </a:r>
            <a:r>
              <a:rPr lang="en-US" i="0" u="none"/>
              <a:t>ions. The </a:t>
            </a:r>
            <a:r>
              <a:rPr lang="en-US" i="0" u="none" dirty="0"/>
              <a:t>next slide indicates the relative contributions from different sources. </a:t>
            </a:r>
            <a:endParaRPr i="1" u="sng" dirty="0"/>
          </a:p>
        </p:txBody>
      </p:sp>
      <p:sp>
        <p:nvSpPr>
          <p:cNvPr id="145" name="Google Shape;1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79475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1" u="none" dirty="0"/>
              <a:t>Notes to Instructor: </a:t>
            </a:r>
            <a:r>
              <a:rPr lang="en-US" i="0" u="none" dirty="0"/>
              <a:t>Both figures provide information for all GHGs combined in CO</a:t>
            </a:r>
            <a:r>
              <a:rPr lang="en-US" i="0" u="none" baseline="-25000" dirty="0"/>
              <a:t>2</a:t>
            </a:r>
            <a:r>
              <a:rPr lang="en-US" i="0" u="none" dirty="0"/>
              <a:t>-equivalents i.e., their global warming potentials (GWP). GWP is a gas’s </a:t>
            </a:r>
            <a:r>
              <a:rPr lang="en-US" b="0" i="0" dirty="0">
                <a:solidFill>
                  <a:srgbClr val="333333"/>
                </a:solidFill>
                <a:latin typeface="Open Sans"/>
                <a:ea typeface="Open Sans"/>
                <a:cs typeface="Open Sans"/>
                <a:sym typeface="Open Sans"/>
              </a:rPr>
              <a:t>potency, molecule for molecule, considering how long it remains active in the atmosphere. So, for example, CH</a:t>
            </a:r>
            <a:r>
              <a:rPr lang="en-US" b="0" i="0" baseline="-25000" dirty="0">
                <a:solidFill>
                  <a:srgbClr val="333333"/>
                </a:solidFill>
                <a:latin typeface="Open Sans"/>
                <a:ea typeface="Open Sans"/>
                <a:cs typeface="Open Sans"/>
                <a:sym typeface="Open Sans"/>
              </a:rPr>
              <a:t>4</a:t>
            </a:r>
            <a:r>
              <a:rPr lang="en-US" b="0" i="0" dirty="0">
                <a:solidFill>
                  <a:srgbClr val="333333"/>
                </a:solidFill>
                <a:latin typeface="Open Sans"/>
                <a:ea typeface="Open Sans"/>
                <a:cs typeface="Open Sans"/>
                <a:sym typeface="Open Sans"/>
              </a:rPr>
              <a:t> is a stronger GHG than CO</a:t>
            </a:r>
            <a:r>
              <a:rPr lang="en-US" b="0" i="0" baseline="-25000" dirty="0">
                <a:solidFill>
                  <a:srgbClr val="333333"/>
                </a:solidFill>
                <a:latin typeface="Open Sans"/>
                <a:ea typeface="Open Sans"/>
                <a:cs typeface="Open Sans"/>
                <a:sym typeface="Open Sans"/>
              </a:rPr>
              <a:t>2</a:t>
            </a:r>
            <a:r>
              <a:rPr lang="en-US" b="0" i="0" dirty="0">
                <a:solidFill>
                  <a:srgbClr val="333333"/>
                </a:solidFill>
                <a:latin typeface="Open Sans"/>
                <a:ea typeface="Open Sans"/>
                <a:cs typeface="Open Sans"/>
                <a:sym typeface="Open Sans"/>
              </a:rPr>
              <a:t>, but it doesn’t persist in the atmosphere as long. </a:t>
            </a:r>
            <a:endParaRPr i="1" u="sng" dirty="0"/>
          </a:p>
        </p:txBody>
      </p:sp>
      <p:sp>
        <p:nvSpPr>
          <p:cNvPr id="154" name="Google Shape;1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a:t>
            </a:r>
            <a:r>
              <a:rPr lang="en-US" i="0" u="none" dirty="0"/>
              <a:t>: It is important for learners to recognize that natural sources have changed little since 1850, so the increase in temperature is almost entirely due to anthropogenic sources. </a:t>
            </a:r>
            <a:endParaRPr i="1" u="sng" dirty="0"/>
          </a:p>
        </p:txBody>
      </p:sp>
      <p:sp>
        <p:nvSpPr>
          <p:cNvPr id="168" name="Google Shape;16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u="none" dirty="0"/>
              <a:t>Notes to Instructor: </a:t>
            </a:r>
            <a:r>
              <a:rPr lang="en-US" i="0" u="none" dirty="0"/>
              <a:t>See the next slide for the answer. </a:t>
            </a:r>
            <a:endParaRPr i="0" u="sng" dirty="0"/>
          </a:p>
          <a:p>
            <a:pPr marL="0" lvl="0" indent="0" algn="l" rtl="0">
              <a:spcBef>
                <a:spcPts val="0"/>
              </a:spcBef>
              <a:spcAft>
                <a:spcPts val="0"/>
              </a:spcAft>
              <a:buNone/>
            </a:pPr>
            <a:endParaRPr dirty="0"/>
          </a:p>
        </p:txBody>
      </p:sp>
      <p:sp>
        <p:nvSpPr>
          <p:cNvPr id="177" name="Google Shape;17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8"/>
          <p:cNvSpPr>
            <a:spLocks noGrp="1"/>
          </p:cNvSpPr>
          <p:nvPr>
            <p:ph type="pic" idx="2"/>
          </p:nvPr>
        </p:nvSpPr>
        <p:spPr>
          <a:xfrm>
            <a:off x="5183188" y="987425"/>
            <a:ext cx="6172200" cy="4873625"/>
          </a:xfrm>
          <a:prstGeom prst="rect">
            <a:avLst/>
          </a:prstGeom>
          <a:noFill/>
          <a:ln>
            <a:noFill/>
          </a:ln>
        </p:spPr>
      </p:sp>
      <p:sp>
        <p:nvSpPr>
          <p:cNvPr id="68" name="Google Shape;68;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txBox="1">
            <a:spLocks noGrp="1"/>
          </p:cNvSpPr>
          <p:nvPr>
            <p:ph type="ctrTitle"/>
          </p:nvPr>
        </p:nvSpPr>
        <p:spPr>
          <a:xfrm>
            <a:off x="775470" y="1954641"/>
            <a:ext cx="10640754" cy="77584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92D050"/>
              </a:buClr>
              <a:buSzPct val="100000"/>
              <a:buFont typeface="Calibri"/>
              <a:buNone/>
            </a:pPr>
            <a:r>
              <a:rPr lang="en-US" sz="4400" b="1" dirty="0">
                <a:solidFill>
                  <a:schemeClr val="accent6"/>
                </a:solidFill>
              </a:rPr>
              <a:t>Climate Change and Choices:</a:t>
            </a:r>
            <a:br>
              <a:rPr lang="en-US" sz="4400" b="1" dirty="0">
                <a:solidFill>
                  <a:schemeClr val="accent6"/>
                </a:solidFill>
              </a:rPr>
            </a:br>
            <a:r>
              <a:rPr lang="en-US" sz="4400" b="1" dirty="0">
                <a:solidFill>
                  <a:schemeClr val="accent6"/>
                </a:solidFill>
              </a:rPr>
              <a:t>Change Behavior, Mitigate, or Adapt </a:t>
            </a:r>
            <a:endParaRPr dirty="0">
              <a:solidFill>
                <a:schemeClr val="accent6"/>
              </a:solidFill>
            </a:endParaRPr>
          </a:p>
        </p:txBody>
      </p:sp>
      <p:grpSp>
        <p:nvGrpSpPr>
          <p:cNvPr id="92" name="Google Shape;92;p1"/>
          <p:cNvGrpSpPr/>
          <p:nvPr/>
        </p:nvGrpSpPr>
        <p:grpSpPr>
          <a:xfrm flipH="1">
            <a:off x="9676747" y="0"/>
            <a:ext cx="2514948" cy="2174333"/>
            <a:chOff x="-305" y="-4155"/>
            <a:chExt cx="2514948" cy="2174333"/>
          </a:xfrm>
        </p:grpSpPr>
        <p:sp>
          <p:nvSpPr>
            <p:cNvPr id="93" name="Google Shape;93;p1"/>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a:solidFill>
                  <a:schemeClr val="lt1"/>
                </a:solidFill>
                <a:latin typeface="Calibri"/>
                <a:ea typeface="Calibri"/>
                <a:cs typeface="Calibri"/>
                <a:sym typeface="Calibri"/>
              </a:endParaRPr>
            </a:p>
          </p:txBody>
        </p:sp>
        <p:sp>
          <p:nvSpPr>
            <p:cNvPr id="96" name="Google Shape;96;p1"/>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7" name="Google Shape;97;p1" descr="A picture containing text, clipart&#10;&#10;Description automatically generated"/>
          <p:cNvPicPr preferRelativeResize="0"/>
          <p:nvPr/>
        </p:nvPicPr>
        <p:blipFill rotWithShape="1">
          <a:blip r:embed="rId3">
            <a:alphaModFix/>
          </a:blip>
          <a:srcRect/>
          <a:stretch/>
        </p:blipFill>
        <p:spPr>
          <a:xfrm>
            <a:off x="263826" y="313508"/>
            <a:ext cx="3421356" cy="1248796"/>
          </a:xfrm>
          <a:prstGeom prst="rect">
            <a:avLst/>
          </a:prstGeom>
          <a:noFill/>
          <a:ln>
            <a:noFill/>
          </a:ln>
        </p:spPr>
      </p:pic>
      <p:grpSp>
        <p:nvGrpSpPr>
          <p:cNvPr id="98" name="Google Shape;98;p1"/>
          <p:cNvGrpSpPr/>
          <p:nvPr/>
        </p:nvGrpSpPr>
        <p:grpSpPr>
          <a:xfrm rot="10800000" flipH="1">
            <a:off x="-305" y="4322879"/>
            <a:ext cx="3378428" cy="2535121"/>
            <a:chOff x="-305" y="-1"/>
            <a:chExt cx="3832880" cy="2876136"/>
          </a:xfrm>
        </p:grpSpPr>
        <p:sp>
          <p:nvSpPr>
            <p:cNvPr id="99" name="Google Shape;99;p1"/>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1"/>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3" name="Google Shape;103;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7/26/23</a:t>
            </a:r>
            <a:endParaRPr/>
          </a:p>
        </p:txBody>
      </p:sp>
      <p:pic>
        <p:nvPicPr>
          <p:cNvPr id="104" name="Google Shape;104;p1" descr="A group of people holding signs&#10;&#10;Description automatically generated"/>
          <p:cNvPicPr preferRelativeResize="0"/>
          <p:nvPr/>
        </p:nvPicPr>
        <p:blipFill rotWithShape="1">
          <a:blip r:embed="rId4">
            <a:alphaModFix/>
          </a:blip>
          <a:srcRect/>
          <a:stretch/>
        </p:blipFill>
        <p:spPr>
          <a:xfrm>
            <a:off x="3286418" y="2778570"/>
            <a:ext cx="5618858" cy="3745905"/>
          </a:xfrm>
          <a:prstGeom prst="rect">
            <a:avLst/>
          </a:prstGeom>
          <a:noFill/>
          <a:ln>
            <a:noFill/>
          </a:ln>
        </p:spPr>
      </p:pic>
      <p:sp>
        <p:nvSpPr>
          <p:cNvPr id="105" name="Google Shape;105;p1"/>
          <p:cNvSpPr txBox="1"/>
          <p:nvPr/>
        </p:nvSpPr>
        <p:spPr>
          <a:xfrm>
            <a:off x="5043143" y="6536360"/>
            <a:ext cx="2400389"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a:solidFill>
                  <a:schemeClr val="dk1"/>
                </a:solidFill>
                <a:latin typeface="Calibri"/>
                <a:ea typeface="Calibri"/>
                <a:cs typeface="Calibri"/>
                <a:sym typeface="Calibri"/>
              </a:rPr>
              <a:t>Source: Wikimedia Commons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5"/>
        <p:cNvGrpSpPr/>
        <p:nvPr/>
      </p:nvGrpSpPr>
      <p:grpSpPr>
        <a:xfrm>
          <a:off x="0" y="0"/>
          <a:ext cx="0" cy="0"/>
          <a:chOff x="0" y="0"/>
          <a:chExt cx="0" cy="0"/>
        </a:xfrm>
      </p:grpSpPr>
      <p:sp>
        <p:nvSpPr>
          <p:cNvPr id="186" name="Google Shape;18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87" name="Google Shape;187;p10"/>
          <p:cNvSpPr txBox="1">
            <a:spLocks noGrp="1"/>
          </p:cNvSpPr>
          <p:nvPr>
            <p:ph type="body" idx="1"/>
          </p:nvPr>
        </p:nvSpPr>
        <p:spPr>
          <a:xfrm>
            <a:off x="1944547" y="1520264"/>
            <a:ext cx="8782925" cy="143907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Feedback loops are circular processes in which a system’s </a:t>
            </a:r>
            <a:r>
              <a:rPr lang="en-US" sz="2400" u="sng" dirty="0"/>
              <a:t>output</a:t>
            </a:r>
            <a:endParaRPr dirty="0"/>
          </a:p>
          <a:p>
            <a:pPr marL="0" lvl="0" indent="0" algn="l" rtl="0">
              <a:lnSpc>
                <a:spcPct val="90000"/>
              </a:lnSpc>
              <a:spcBef>
                <a:spcPts val="1000"/>
              </a:spcBef>
              <a:spcAft>
                <a:spcPts val="0"/>
              </a:spcAft>
              <a:buClr>
                <a:schemeClr val="dk1"/>
              </a:buClr>
              <a:buSzPts val="2400"/>
              <a:buNone/>
            </a:pPr>
            <a:r>
              <a:rPr lang="en-US" sz="2400" dirty="0"/>
              <a:t>     serves as </a:t>
            </a:r>
            <a:r>
              <a:rPr lang="en-US" sz="2400" u="sng" dirty="0"/>
              <a:t>input</a:t>
            </a:r>
            <a:r>
              <a:rPr lang="en-US" sz="2400" dirty="0"/>
              <a:t> to that same system.</a:t>
            </a:r>
            <a:endParaRPr dirty="0"/>
          </a:p>
          <a:p>
            <a:pPr marL="228600" lvl="0" indent="-228600" algn="l" rtl="0">
              <a:lnSpc>
                <a:spcPct val="90000"/>
              </a:lnSpc>
              <a:spcBef>
                <a:spcPts val="1000"/>
              </a:spcBef>
              <a:spcAft>
                <a:spcPts val="0"/>
              </a:spcAft>
              <a:buClr>
                <a:schemeClr val="dk1"/>
              </a:buClr>
              <a:buSzPts val="2400"/>
              <a:buChar char="•"/>
            </a:pPr>
            <a:r>
              <a:rPr lang="en-US" sz="2400" dirty="0"/>
              <a:t>Positive feedbacks are reinforcing. </a:t>
            </a:r>
            <a:endParaRPr dirty="0"/>
          </a:p>
        </p:txBody>
      </p:sp>
      <p:grpSp>
        <p:nvGrpSpPr>
          <p:cNvPr id="188" name="Google Shape;188;p10"/>
          <p:cNvGrpSpPr/>
          <p:nvPr/>
        </p:nvGrpSpPr>
        <p:grpSpPr>
          <a:xfrm>
            <a:off x="854590" y="3313685"/>
            <a:ext cx="4326331" cy="2219032"/>
            <a:chOff x="6282580" y="592260"/>
            <a:chExt cx="4326331" cy="2219032"/>
          </a:xfrm>
        </p:grpSpPr>
        <p:sp>
          <p:nvSpPr>
            <p:cNvPr id="189" name="Google Shape;189;p10"/>
            <p:cNvSpPr txBox="1"/>
            <p:nvPr/>
          </p:nvSpPr>
          <p:spPr>
            <a:xfrm>
              <a:off x="7879769" y="592260"/>
              <a:ext cx="10589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warming </a:t>
              </a:r>
              <a:endParaRPr dirty="0"/>
            </a:p>
          </p:txBody>
        </p:sp>
        <p:sp>
          <p:nvSpPr>
            <p:cNvPr id="190" name="Google Shape;190;p10"/>
            <p:cNvSpPr txBox="1"/>
            <p:nvPr/>
          </p:nvSpPr>
          <p:spPr>
            <a:xfrm>
              <a:off x="7585437" y="1906429"/>
              <a:ext cx="1603167" cy="90486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dirty="0">
                  <a:solidFill>
                    <a:schemeClr val="dk1"/>
                  </a:solidFill>
                  <a:latin typeface="Calibri"/>
                  <a:ea typeface="Calibri"/>
                  <a:cs typeface="Calibri"/>
                  <a:sym typeface="Calibri"/>
                </a:rPr>
                <a:t>↑ moisture to atmosphere</a:t>
              </a:r>
              <a:endParaRPr dirty="0"/>
            </a:p>
            <a:p>
              <a:pPr marL="0" marR="0" lvl="0" indent="0" algn="ctr" rtl="0">
                <a:spcBef>
                  <a:spcPts val="0"/>
                </a:spcBef>
                <a:spcAft>
                  <a:spcPts val="0"/>
                </a:spcAft>
                <a:buNone/>
              </a:pPr>
              <a:r>
                <a:rPr lang="en-US" sz="1200" i="1" dirty="0">
                  <a:solidFill>
                    <a:schemeClr val="dk1"/>
                  </a:solidFill>
                  <a:latin typeface="Calibri"/>
                  <a:ea typeface="Calibri"/>
                  <a:cs typeface="Calibri"/>
                  <a:sym typeface="Calibri"/>
                </a:rPr>
                <a:t>doesn’t condense &amp; precipitate as easily</a:t>
              </a:r>
              <a:endParaRPr dirty="0"/>
            </a:p>
          </p:txBody>
        </p:sp>
        <p:sp>
          <p:nvSpPr>
            <p:cNvPr id="191" name="Google Shape;191;p10"/>
            <p:cNvSpPr txBox="1"/>
            <p:nvPr/>
          </p:nvSpPr>
          <p:spPr>
            <a:xfrm>
              <a:off x="6282580" y="1334820"/>
              <a:ext cx="1864110" cy="541046"/>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dirty="0">
                  <a:solidFill>
                    <a:schemeClr val="dk1"/>
                  </a:solidFill>
                  <a:latin typeface="Calibri"/>
                  <a:ea typeface="Calibri"/>
                  <a:cs typeface="Calibri"/>
                  <a:sym typeface="Calibri"/>
                </a:rPr>
                <a:t>↑ evaporation</a:t>
              </a:r>
              <a:endParaRPr dirty="0"/>
            </a:p>
            <a:p>
              <a:pPr marL="0" marR="0" lvl="0" indent="0" algn="ctr" rtl="0">
                <a:lnSpc>
                  <a:spcPct val="80000"/>
                </a:lnSpc>
                <a:spcBef>
                  <a:spcPts val="0"/>
                </a:spcBef>
                <a:spcAft>
                  <a:spcPts val="0"/>
                </a:spcAft>
                <a:buNone/>
              </a:pPr>
              <a:r>
                <a:rPr lang="en-US" sz="1800" dirty="0">
                  <a:solidFill>
                    <a:schemeClr val="dk1"/>
                  </a:solidFill>
                  <a:latin typeface="Calibri"/>
                  <a:ea typeface="Calibri"/>
                  <a:cs typeface="Calibri"/>
                  <a:sym typeface="Calibri"/>
                </a:rPr>
                <a:t>from on earth</a:t>
              </a:r>
              <a:endParaRPr dirty="0"/>
            </a:p>
          </p:txBody>
        </p:sp>
        <p:sp>
          <p:nvSpPr>
            <p:cNvPr id="192" name="Google Shape;192;p10"/>
            <p:cNvSpPr txBox="1"/>
            <p:nvPr/>
          </p:nvSpPr>
          <p:spPr>
            <a:xfrm>
              <a:off x="9065861" y="1168973"/>
              <a:ext cx="1543050" cy="762645"/>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dirty="0">
                  <a:solidFill>
                    <a:schemeClr val="dk1"/>
                  </a:solidFill>
                  <a:latin typeface="Calibri"/>
                  <a:ea typeface="Calibri"/>
                  <a:cs typeface="Calibri"/>
                  <a:sym typeface="Calibri"/>
                </a:rPr>
                <a:t>vapor absorbs</a:t>
              </a:r>
              <a:endParaRPr dirty="0"/>
            </a:p>
            <a:p>
              <a:pPr marL="0" marR="0" lvl="0" indent="0" algn="ctr" rtl="0">
                <a:lnSpc>
                  <a:spcPct val="80000"/>
                </a:lnSpc>
                <a:spcBef>
                  <a:spcPts val="0"/>
                </a:spcBef>
                <a:spcAft>
                  <a:spcPts val="0"/>
                </a:spcAft>
                <a:buNone/>
              </a:pPr>
              <a:r>
                <a:rPr lang="en-US" sz="1800" dirty="0">
                  <a:solidFill>
                    <a:schemeClr val="dk1"/>
                  </a:solidFill>
                  <a:latin typeface="Calibri"/>
                  <a:ea typeface="Calibri"/>
                  <a:cs typeface="Calibri"/>
                  <a:sym typeface="Calibri"/>
                </a:rPr>
                <a:t>heat radiating </a:t>
              </a:r>
              <a:endParaRPr dirty="0"/>
            </a:p>
            <a:p>
              <a:pPr marL="0" marR="0" lvl="0" indent="0" algn="ctr" rtl="0">
                <a:lnSpc>
                  <a:spcPct val="80000"/>
                </a:lnSpc>
                <a:spcBef>
                  <a:spcPts val="0"/>
                </a:spcBef>
                <a:spcAft>
                  <a:spcPts val="0"/>
                </a:spcAft>
                <a:buNone/>
              </a:pPr>
              <a:r>
                <a:rPr lang="en-US" sz="1800" dirty="0">
                  <a:solidFill>
                    <a:schemeClr val="dk1"/>
                  </a:solidFill>
                  <a:latin typeface="Calibri"/>
                  <a:ea typeface="Calibri"/>
                  <a:cs typeface="Calibri"/>
                  <a:sym typeface="Calibri"/>
                </a:rPr>
                <a:t>from earth</a:t>
              </a:r>
              <a:endParaRPr dirty="0"/>
            </a:p>
          </p:txBody>
        </p:sp>
        <p:sp>
          <p:nvSpPr>
            <p:cNvPr id="193" name="Google Shape;193;p10"/>
            <p:cNvSpPr/>
            <p:nvPr/>
          </p:nvSpPr>
          <p:spPr>
            <a:xfrm rot="-2958579">
              <a:off x="7206149" y="890550"/>
              <a:ext cx="876362" cy="500175"/>
            </a:xfrm>
            <a:prstGeom prst="arc">
              <a:avLst>
                <a:gd name="adj1" fmla="val 12408853"/>
                <a:gd name="adj2" fmla="val 20628648"/>
              </a:avLst>
            </a:prstGeom>
            <a:noFill/>
            <a:ln w="28575" cap="flat" cmpd="sng">
              <a:solidFill>
                <a:srgbClr val="FF0000"/>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10"/>
            <p:cNvSpPr/>
            <p:nvPr/>
          </p:nvSpPr>
          <p:spPr>
            <a:xfrm rot="-8565354">
              <a:off x="6965061" y="1768630"/>
              <a:ext cx="978924" cy="500175"/>
            </a:xfrm>
            <a:prstGeom prst="arc">
              <a:avLst>
                <a:gd name="adj1" fmla="val 12408853"/>
                <a:gd name="adj2" fmla="val 20628648"/>
              </a:avLst>
            </a:prstGeom>
            <a:noFill/>
            <a:ln w="28575" cap="flat" cmpd="sng">
              <a:solidFill>
                <a:srgbClr val="FF0000"/>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10"/>
            <p:cNvSpPr/>
            <p:nvPr/>
          </p:nvSpPr>
          <p:spPr>
            <a:xfrm rot="7173521">
              <a:off x="8965505" y="1880933"/>
              <a:ext cx="876362" cy="500175"/>
            </a:xfrm>
            <a:prstGeom prst="arc">
              <a:avLst>
                <a:gd name="adj1" fmla="val 12408853"/>
                <a:gd name="adj2" fmla="val 20628648"/>
              </a:avLst>
            </a:prstGeom>
            <a:noFill/>
            <a:ln w="28575" cap="flat" cmpd="sng">
              <a:solidFill>
                <a:srgbClr val="FF0000"/>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10"/>
            <p:cNvSpPr/>
            <p:nvPr/>
          </p:nvSpPr>
          <p:spPr>
            <a:xfrm rot="1574910">
              <a:off x="8750424" y="814523"/>
              <a:ext cx="876362" cy="500175"/>
            </a:xfrm>
            <a:prstGeom prst="arc">
              <a:avLst>
                <a:gd name="adj1" fmla="val 12408853"/>
                <a:gd name="adj2" fmla="val 20628648"/>
              </a:avLst>
            </a:prstGeom>
            <a:noFill/>
            <a:ln w="28575" cap="flat" cmpd="sng">
              <a:solidFill>
                <a:srgbClr val="FF0000"/>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97" name="Google Shape;197;p10"/>
          <p:cNvGrpSpPr/>
          <p:nvPr/>
        </p:nvGrpSpPr>
        <p:grpSpPr>
          <a:xfrm>
            <a:off x="5870270" y="2827841"/>
            <a:ext cx="6039978" cy="2937047"/>
            <a:chOff x="5384261" y="592260"/>
            <a:chExt cx="6039978" cy="2937047"/>
          </a:xfrm>
        </p:grpSpPr>
        <p:sp>
          <p:nvSpPr>
            <p:cNvPr id="198" name="Google Shape;198;p10"/>
            <p:cNvSpPr txBox="1"/>
            <p:nvPr/>
          </p:nvSpPr>
          <p:spPr>
            <a:xfrm>
              <a:off x="7879769" y="592260"/>
              <a:ext cx="10589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warming </a:t>
              </a:r>
              <a:endParaRPr/>
            </a:p>
          </p:txBody>
        </p:sp>
        <p:sp>
          <p:nvSpPr>
            <p:cNvPr id="199" name="Google Shape;199;p10"/>
            <p:cNvSpPr txBox="1"/>
            <p:nvPr/>
          </p:nvSpPr>
          <p:spPr>
            <a:xfrm>
              <a:off x="7202773" y="2766662"/>
              <a:ext cx="2251948" cy="762645"/>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a:solidFill>
                    <a:srgbClr val="0070C0"/>
                  </a:solidFill>
                  <a:latin typeface="Calibri"/>
                  <a:ea typeface="Calibri"/>
                  <a:cs typeface="Calibri"/>
                  <a:sym typeface="Calibri"/>
                </a:rPr>
                <a:t>ocean warms more</a:t>
              </a:r>
              <a:endParaRPr/>
            </a:p>
            <a:p>
              <a:pPr marL="0" marR="0" lvl="0" indent="0" algn="ctr" rtl="0">
                <a:lnSpc>
                  <a:spcPct val="80000"/>
                </a:lnSpc>
                <a:spcBef>
                  <a:spcPts val="0"/>
                </a:spcBef>
                <a:spcAft>
                  <a:spcPts val="0"/>
                </a:spcAft>
                <a:buNone/>
              </a:pPr>
              <a:r>
                <a:rPr lang="en-US" sz="1800" i="1">
                  <a:solidFill>
                    <a:schemeClr val="dk1"/>
                  </a:solidFill>
                  <a:latin typeface="Calibri"/>
                  <a:ea typeface="Calibri"/>
                  <a:cs typeface="Calibri"/>
                  <a:sym typeface="Calibri"/>
                </a:rPr>
                <a:t>and</a:t>
              </a:r>
              <a:endParaRPr/>
            </a:p>
            <a:p>
              <a:pPr marL="0" marR="0" lvl="0" indent="0" algn="ctr" rtl="0">
                <a:lnSpc>
                  <a:spcPct val="80000"/>
                </a:lnSpc>
                <a:spcBef>
                  <a:spcPts val="0"/>
                </a:spcBef>
                <a:spcAft>
                  <a:spcPts val="0"/>
                </a:spcAft>
                <a:buNone/>
              </a:pPr>
              <a:r>
                <a:rPr lang="en-US" sz="1800">
                  <a:solidFill>
                    <a:srgbClr val="663300"/>
                  </a:solidFill>
                  <a:latin typeface="Calibri"/>
                  <a:ea typeface="Calibri"/>
                  <a:cs typeface="Calibri"/>
                  <a:sym typeface="Calibri"/>
                </a:rPr>
                <a:t>soil absorbs heat</a:t>
              </a:r>
              <a:endParaRPr/>
            </a:p>
          </p:txBody>
        </p:sp>
        <p:sp>
          <p:nvSpPr>
            <p:cNvPr id="200" name="Google Shape;200;p10"/>
            <p:cNvSpPr txBox="1"/>
            <p:nvPr/>
          </p:nvSpPr>
          <p:spPr>
            <a:xfrm>
              <a:off x="5384261" y="1366338"/>
              <a:ext cx="2289389" cy="120584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a:solidFill>
                    <a:srgbClr val="0070C0"/>
                  </a:solidFill>
                  <a:latin typeface="Calibri"/>
                  <a:ea typeface="Calibri"/>
                  <a:cs typeface="Calibri"/>
                  <a:sym typeface="Calibri"/>
                </a:rPr>
                <a:t>ocean warms, sea ice melts &amp; shrinks </a:t>
              </a:r>
              <a:endParaRPr/>
            </a:p>
            <a:p>
              <a:pPr marL="0" marR="0" lvl="0" indent="0" algn="ctr" rtl="0">
                <a:lnSpc>
                  <a:spcPct val="80000"/>
                </a:lnSpc>
                <a:spcBef>
                  <a:spcPts val="0"/>
                </a:spcBef>
                <a:spcAft>
                  <a:spcPts val="0"/>
                </a:spcAft>
                <a:buNone/>
              </a:pPr>
              <a:r>
                <a:rPr lang="en-US" sz="1800" i="1">
                  <a:solidFill>
                    <a:schemeClr val="dk1"/>
                  </a:solidFill>
                  <a:latin typeface="Calibri"/>
                  <a:ea typeface="Calibri"/>
                  <a:cs typeface="Calibri"/>
                  <a:sym typeface="Calibri"/>
                </a:rPr>
                <a:t>and</a:t>
              </a:r>
              <a:endParaRPr/>
            </a:p>
            <a:p>
              <a:pPr marL="0" marR="0" lvl="0" indent="0" algn="ctr" rtl="0">
                <a:lnSpc>
                  <a:spcPct val="80000"/>
                </a:lnSpc>
                <a:spcBef>
                  <a:spcPts val="0"/>
                </a:spcBef>
                <a:spcAft>
                  <a:spcPts val="0"/>
                </a:spcAft>
                <a:buNone/>
              </a:pPr>
              <a:r>
                <a:rPr lang="en-US" sz="1800">
                  <a:solidFill>
                    <a:srgbClr val="663300"/>
                  </a:solidFill>
                  <a:latin typeface="Calibri"/>
                  <a:ea typeface="Calibri"/>
                  <a:cs typeface="Calibri"/>
                  <a:sym typeface="Calibri"/>
                </a:rPr>
                <a:t>permafrost melts exposing dark soil</a:t>
              </a:r>
              <a:endParaRPr/>
            </a:p>
          </p:txBody>
        </p:sp>
        <p:sp>
          <p:nvSpPr>
            <p:cNvPr id="201" name="Google Shape;201;p10"/>
            <p:cNvSpPr txBox="1"/>
            <p:nvPr/>
          </p:nvSpPr>
          <p:spPr>
            <a:xfrm>
              <a:off x="8824873" y="1424975"/>
              <a:ext cx="2599366" cy="762645"/>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dirty="0">
                  <a:solidFill>
                    <a:srgbClr val="0070C0"/>
                  </a:solidFill>
                  <a:latin typeface="Calibri"/>
                  <a:ea typeface="Calibri"/>
                  <a:cs typeface="Calibri"/>
                  <a:sym typeface="Calibri"/>
                </a:rPr>
                <a:t>more sea ice melts</a:t>
              </a:r>
              <a:endParaRPr dirty="0"/>
            </a:p>
            <a:p>
              <a:pPr marL="0" marR="0" lvl="0" indent="0" algn="ctr" rtl="0">
                <a:lnSpc>
                  <a:spcPct val="80000"/>
                </a:lnSpc>
                <a:spcBef>
                  <a:spcPts val="0"/>
                </a:spcBef>
                <a:spcAft>
                  <a:spcPts val="0"/>
                </a:spcAft>
                <a:buNone/>
              </a:pPr>
              <a:r>
                <a:rPr lang="en-US" sz="1800" i="1" dirty="0">
                  <a:solidFill>
                    <a:schemeClr val="dk1"/>
                  </a:solidFill>
                  <a:latin typeface="Calibri"/>
                  <a:ea typeface="Calibri"/>
                  <a:cs typeface="Calibri"/>
                  <a:sym typeface="Calibri"/>
                </a:rPr>
                <a:t>and</a:t>
              </a:r>
              <a:endParaRPr dirty="0"/>
            </a:p>
            <a:p>
              <a:pPr marL="0" marR="0" lvl="0" indent="0" algn="ctr" rtl="0">
                <a:lnSpc>
                  <a:spcPct val="80000"/>
                </a:lnSpc>
                <a:spcBef>
                  <a:spcPts val="0"/>
                </a:spcBef>
                <a:spcAft>
                  <a:spcPts val="0"/>
                </a:spcAft>
                <a:buNone/>
              </a:pPr>
              <a:r>
                <a:rPr lang="en-US" sz="1800" dirty="0">
                  <a:solidFill>
                    <a:srgbClr val="663300"/>
                  </a:solidFill>
                  <a:latin typeface="Calibri"/>
                  <a:ea typeface="Calibri"/>
                  <a:cs typeface="Calibri"/>
                  <a:sym typeface="Calibri"/>
                </a:rPr>
                <a:t>more permafrost melts </a:t>
              </a:r>
              <a:endParaRPr dirty="0"/>
            </a:p>
          </p:txBody>
        </p:sp>
        <p:sp>
          <p:nvSpPr>
            <p:cNvPr id="202" name="Google Shape;202;p10"/>
            <p:cNvSpPr/>
            <p:nvPr/>
          </p:nvSpPr>
          <p:spPr>
            <a:xfrm rot="-1917077">
              <a:off x="6601809" y="1011265"/>
              <a:ext cx="1388662" cy="500175"/>
            </a:xfrm>
            <a:prstGeom prst="arc">
              <a:avLst>
                <a:gd name="adj1" fmla="val 12408853"/>
                <a:gd name="adj2" fmla="val 20628648"/>
              </a:avLst>
            </a:prstGeom>
            <a:noFill/>
            <a:ln w="28575" cap="flat" cmpd="sng">
              <a:solidFill>
                <a:srgbClr val="FF0000"/>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10"/>
            <p:cNvSpPr/>
            <p:nvPr/>
          </p:nvSpPr>
          <p:spPr>
            <a:xfrm rot="-9591394">
              <a:off x="6394073" y="2366140"/>
              <a:ext cx="1092994" cy="590588"/>
            </a:xfrm>
            <a:prstGeom prst="arc">
              <a:avLst>
                <a:gd name="adj1" fmla="val 12408853"/>
                <a:gd name="adj2" fmla="val 20628648"/>
              </a:avLst>
            </a:prstGeom>
            <a:noFill/>
            <a:ln w="28575" cap="flat" cmpd="sng">
              <a:solidFill>
                <a:srgbClr val="FF0000"/>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0"/>
            <p:cNvSpPr/>
            <p:nvPr/>
          </p:nvSpPr>
          <p:spPr>
            <a:xfrm rot="7173521">
              <a:off x="8939119" y="2320492"/>
              <a:ext cx="1207681" cy="500175"/>
            </a:xfrm>
            <a:prstGeom prst="arc">
              <a:avLst>
                <a:gd name="adj1" fmla="val 12408853"/>
                <a:gd name="adj2" fmla="val 20628648"/>
              </a:avLst>
            </a:prstGeom>
            <a:noFill/>
            <a:ln w="28575" cap="flat" cmpd="sng">
              <a:solidFill>
                <a:srgbClr val="FF0000"/>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10"/>
            <p:cNvSpPr/>
            <p:nvPr/>
          </p:nvSpPr>
          <p:spPr>
            <a:xfrm rot="1574910">
              <a:off x="8577555" y="934601"/>
              <a:ext cx="1359131" cy="500175"/>
            </a:xfrm>
            <a:prstGeom prst="arc">
              <a:avLst>
                <a:gd name="adj1" fmla="val 12408853"/>
                <a:gd name="adj2" fmla="val 20628648"/>
              </a:avLst>
            </a:prstGeom>
            <a:noFill/>
            <a:ln w="28575" cap="flat" cmpd="sng">
              <a:solidFill>
                <a:srgbClr val="FF0000"/>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206" name="Google Shape;206;p10"/>
          <p:cNvSpPr txBox="1">
            <a:spLocks noGrp="1"/>
          </p:cNvSpPr>
          <p:nvPr>
            <p:ph type="title"/>
          </p:nvPr>
        </p:nvSpPr>
        <p:spPr>
          <a:xfrm>
            <a:off x="3637871" y="354364"/>
            <a:ext cx="5843239"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92D050"/>
              </a:buClr>
              <a:buSzPts val="4400"/>
              <a:buFont typeface="Calibri"/>
              <a:buNone/>
            </a:pPr>
            <a:r>
              <a:rPr lang="en-US" dirty="0">
                <a:solidFill>
                  <a:schemeClr val="tx1"/>
                </a:solidFill>
              </a:rPr>
              <a:t>Positive Feedback Loops</a:t>
            </a:r>
            <a:endParaRPr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p11"/>
          <p:cNvSpPr txBox="1">
            <a:spLocks noGrp="1"/>
          </p:cNvSpPr>
          <p:nvPr>
            <p:ph type="title"/>
          </p:nvPr>
        </p:nvSpPr>
        <p:spPr>
          <a:xfrm>
            <a:off x="1050072" y="2289348"/>
            <a:ext cx="10143894" cy="128111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92D050"/>
              </a:buClr>
              <a:buSzPct val="100000"/>
              <a:buFont typeface="Calibri"/>
              <a:buNone/>
            </a:pPr>
            <a:r>
              <a:rPr lang="en-US" dirty="0">
                <a:solidFill>
                  <a:schemeClr val="accent6"/>
                </a:solidFill>
              </a:rPr>
              <a:t>Which countries are emitting the most GHGs – total and per capita?</a:t>
            </a:r>
            <a:endParaRPr dirty="0">
              <a:solidFill>
                <a:schemeClr val="accent6"/>
              </a:solidFill>
            </a:endParaRPr>
          </a:p>
        </p:txBody>
      </p:sp>
      <p:sp>
        <p:nvSpPr>
          <p:cNvPr id="213" name="Google Shape;21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14" name="Google Shape;214;p11"/>
          <p:cNvSpPr txBox="1">
            <a:spLocks noGrp="1"/>
          </p:cNvSpPr>
          <p:nvPr>
            <p:ph type="body" idx="1"/>
          </p:nvPr>
        </p:nvSpPr>
        <p:spPr>
          <a:xfrm>
            <a:off x="1050072" y="1253331"/>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Google Shape;220;p12"/>
          <p:cNvSpPr txBox="1">
            <a:spLocks noGrp="1"/>
          </p:cNvSpPr>
          <p:nvPr>
            <p:ph type="title"/>
          </p:nvPr>
        </p:nvSpPr>
        <p:spPr>
          <a:xfrm>
            <a:off x="217214" y="2788443"/>
            <a:ext cx="2444963"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92D050"/>
              </a:buClr>
              <a:buSzPts val="4000"/>
              <a:buFont typeface="Calibri"/>
              <a:buNone/>
            </a:pPr>
            <a:r>
              <a:rPr lang="en-US" sz="4000" dirty="0">
                <a:solidFill>
                  <a:schemeClr val="tx1"/>
                </a:solidFill>
              </a:rPr>
              <a:t>Total </a:t>
            </a:r>
            <a:br>
              <a:rPr lang="en-US" sz="4000" dirty="0">
                <a:solidFill>
                  <a:schemeClr val="tx1"/>
                </a:solidFill>
              </a:rPr>
            </a:br>
            <a:r>
              <a:rPr lang="en-US" sz="4000" dirty="0">
                <a:solidFill>
                  <a:schemeClr val="tx1"/>
                </a:solidFill>
              </a:rPr>
              <a:t>Emissions </a:t>
            </a:r>
            <a:endParaRPr dirty="0">
              <a:solidFill>
                <a:schemeClr val="tx1"/>
              </a:solidFill>
            </a:endParaRPr>
          </a:p>
        </p:txBody>
      </p:sp>
      <p:sp>
        <p:nvSpPr>
          <p:cNvPr id="221" name="Google Shape;22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222" name="Google Shape;222;p12" descr="A map of the world&#10;&#10;Description automatically generated"/>
          <p:cNvPicPr preferRelativeResize="0"/>
          <p:nvPr/>
        </p:nvPicPr>
        <p:blipFill rotWithShape="1">
          <a:blip r:embed="rId4">
            <a:alphaModFix/>
          </a:blip>
          <a:srcRect l="1518" t="2070" r="1336" b="2483"/>
          <a:stretch/>
        </p:blipFill>
        <p:spPr>
          <a:xfrm>
            <a:off x="2879391" y="775504"/>
            <a:ext cx="9312609" cy="60824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Google Shape;220;p12"/>
          <p:cNvSpPr txBox="1">
            <a:spLocks noGrp="1"/>
          </p:cNvSpPr>
          <p:nvPr>
            <p:ph type="title"/>
          </p:nvPr>
        </p:nvSpPr>
        <p:spPr>
          <a:xfrm>
            <a:off x="217214" y="2788443"/>
            <a:ext cx="2444963"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92D050"/>
              </a:buClr>
              <a:buSzPts val="4000"/>
              <a:buFont typeface="Calibri"/>
              <a:buNone/>
            </a:pPr>
            <a:r>
              <a:rPr lang="en-US" sz="4000" dirty="0">
                <a:solidFill>
                  <a:schemeClr val="tx1"/>
                </a:solidFill>
              </a:rPr>
              <a:t>Per Capita </a:t>
            </a:r>
            <a:br>
              <a:rPr lang="en-US" sz="4000" dirty="0">
                <a:solidFill>
                  <a:schemeClr val="tx1"/>
                </a:solidFill>
              </a:rPr>
            </a:br>
            <a:r>
              <a:rPr lang="en-US" sz="4000" dirty="0">
                <a:solidFill>
                  <a:schemeClr val="tx1"/>
                </a:solidFill>
              </a:rPr>
              <a:t>Emissions </a:t>
            </a:r>
            <a:endParaRPr dirty="0">
              <a:solidFill>
                <a:schemeClr val="tx1"/>
              </a:solidFill>
            </a:endParaRPr>
          </a:p>
        </p:txBody>
      </p:sp>
      <p:sp>
        <p:nvSpPr>
          <p:cNvPr id="221" name="Google Shape;22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2" name="Google Shape;230;p13" descr="A map of the world&#10;&#10;Description automatically generated">
            <a:extLst>
              <a:ext uri="{FF2B5EF4-FFF2-40B4-BE49-F238E27FC236}">
                <a16:creationId xmlns:a16="http://schemas.microsoft.com/office/drawing/2014/main" id="{9E5B4037-201A-52FD-4C55-833A7EB0DE83}"/>
              </a:ext>
            </a:extLst>
          </p:cNvPr>
          <p:cNvPicPr preferRelativeResize="0"/>
          <p:nvPr/>
        </p:nvPicPr>
        <p:blipFill rotWithShape="1">
          <a:blip r:embed="rId4">
            <a:alphaModFix/>
          </a:blip>
          <a:srcRect l="1582" t="2757" r="1363" b="308"/>
          <a:stretch/>
        </p:blipFill>
        <p:spPr>
          <a:xfrm>
            <a:off x="2916821" y="833377"/>
            <a:ext cx="9275180" cy="6024623"/>
          </a:xfrm>
          <a:prstGeom prst="rect">
            <a:avLst/>
          </a:prstGeom>
          <a:noFill/>
          <a:ln>
            <a:noFill/>
          </a:ln>
        </p:spPr>
      </p:pic>
    </p:spTree>
    <p:extLst>
      <p:ext uri="{BB962C8B-B14F-4D97-AF65-F5344CB8AC3E}">
        <p14:creationId xmlns:p14="http://schemas.microsoft.com/office/powerpoint/2010/main" val="1851340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sp>
        <p:nvSpPr>
          <p:cNvPr id="236" name="Google Shape;236;p14"/>
          <p:cNvSpPr txBox="1">
            <a:spLocks noGrp="1"/>
          </p:cNvSpPr>
          <p:nvPr>
            <p:ph type="title"/>
          </p:nvPr>
        </p:nvSpPr>
        <p:spPr>
          <a:xfrm>
            <a:off x="2060443" y="780764"/>
            <a:ext cx="9462119" cy="108272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92D050"/>
              </a:buClr>
              <a:buSzPct val="122222"/>
              <a:buFont typeface="Calibri"/>
              <a:buNone/>
            </a:pPr>
            <a:r>
              <a:rPr lang="en-US" dirty="0">
                <a:solidFill>
                  <a:schemeClr val="accent6"/>
                </a:solidFill>
              </a:rPr>
              <a:t>What are the choices? </a:t>
            </a:r>
            <a:br>
              <a:rPr lang="en-US" dirty="0">
                <a:solidFill>
                  <a:schemeClr val="accent6"/>
                </a:solidFill>
              </a:rPr>
            </a:br>
            <a:r>
              <a:rPr lang="en-US" dirty="0">
                <a:solidFill>
                  <a:schemeClr val="accent6"/>
                </a:solidFill>
              </a:rPr>
              <a:t>How does mitigation differ from adaptation? </a:t>
            </a:r>
            <a:endParaRPr sz="3600" i="1" dirty="0">
              <a:solidFill>
                <a:schemeClr val="accent6"/>
              </a:solidFill>
            </a:endParaRPr>
          </a:p>
        </p:txBody>
      </p:sp>
      <p:sp>
        <p:nvSpPr>
          <p:cNvPr id="237" name="Google Shape;237;p14"/>
          <p:cNvSpPr txBox="1">
            <a:spLocks noGrp="1"/>
          </p:cNvSpPr>
          <p:nvPr>
            <p:ph type="body" idx="1"/>
          </p:nvPr>
        </p:nvSpPr>
        <p:spPr>
          <a:xfrm>
            <a:off x="4004482" y="2019520"/>
            <a:ext cx="5248285" cy="1608258"/>
          </a:xfrm>
          <a:prstGeom prst="rect">
            <a:avLst/>
          </a:prstGeom>
          <a:noFill/>
          <a:ln>
            <a:noFill/>
          </a:ln>
        </p:spPr>
        <p:txBody>
          <a:bodyPr spcFirstLastPara="1" wrap="square" lIns="91425" tIns="45700" rIns="91425" bIns="45700" anchor="t" anchorCtr="0">
            <a:normAutofit/>
          </a:bodyPr>
          <a:lstStyle/>
          <a:p>
            <a:pPr marL="228600" lvl="0" indent="-228600" rtl="0">
              <a:lnSpc>
                <a:spcPct val="90000"/>
              </a:lnSpc>
              <a:spcBef>
                <a:spcPts val="0"/>
              </a:spcBef>
              <a:spcAft>
                <a:spcPts val="0"/>
              </a:spcAft>
              <a:buClr>
                <a:schemeClr val="dk1"/>
              </a:buClr>
              <a:buSzPts val="2400"/>
              <a:buChar char="•"/>
            </a:pPr>
            <a:r>
              <a:rPr lang="en-US" dirty="0"/>
              <a:t>Change behaviors to reduce GHG</a:t>
            </a:r>
            <a:endParaRPr dirty="0"/>
          </a:p>
          <a:p>
            <a:pPr marL="228600" lvl="0" indent="-228600" rtl="0">
              <a:lnSpc>
                <a:spcPct val="90000"/>
              </a:lnSpc>
              <a:spcBef>
                <a:spcPts val="1000"/>
              </a:spcBef>
              <a:spcAft>
                <a:spcPts val="0"/>
              </a:spcAft>
              <a:buClr>
                <a:schemeClr val="dk1"/>
              </a:buClr>
              <a:buSzPts val="2400"/>
              <a:buChar char="•"/>
            </a:pPr>
            <a:r>
              <a:rPr lang="en-US" dirty="0"/>
              <a:t>Mitigate to reduce GHG</a:t>
            </a:r>
            <a:endParaRPr dirty="0"/>
          </a:p>
          <a:p>
            <a:pPr marL="228600" lvl="0" indent="-228600" rtl="0">
              <a:lnSpc>
                <a:spcPct val="90000"/>
              </a:lnSpc>
              <a:spcBef>
                <a:spcPts val="1000"/>
              </a:spcBef>
              <a:spcAft>
                <a:spcPts val="0"/>
              </a:spcAft>
              <a:buClr>
                <a:schemeClr val="dk1"/>
              </a:buClr>
              <a:buSzPts val="2400"/>
              <a:buChar char="•"/>
            </a:pPr>
            <a:r>
              <a:rPr lang="en-US" dirty="0"/>
              <a:t>Adapt to reduce the impacts</a:t>
            </a:r>
            <a:r>
              <a:rPr lang="en-US" sz="2000" dirty="0"/>
              <a:t> </a:t>
            </a:r>
            <a:endParaRPr sz="2000" dirty="0"/>
          </a:p>
          <a:p>
            <a:pPr marL="228600" lvl="0" indent="-76200" algn="l" rtl="0">
              <a:lnSpc>
                <a:spcPct val="90000"/>
              </a:lnSpc>
              <a:spcBef>
                <a:spcPts val="1000"/>
              </a:spcBef>
              <a:spcAft>
                <a:spcPts val="0"/>
              </a:spcAft>
              <a:buClr>
                <a:schemeClr val="dk1"/>
              </a:buClr>
              <a:buSzPts val="2400"/>
              <a:buNone/>
            </a:pPr>
            <a:endParaRPr sz="2400" dirty="0"/>
          </a:p>
        </p:txBody>
      </p:sp>
      <p:sp>
        <p:nvSpPr>
          <p:cNvPr id="238" name="Google Shape;23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39" name="Google Shape;239;p14" descr="A wind turbines in a field&#10;&#10;Description automatically generated"/>
          <p:cNvPicPr preferRelativeResize="0"/>
          <p:nvPr/>
        </p:nvPicPr>
        <p:blipFill rotWithShape="1">
          <a:blip r:embed="rId4">
            <a:alphaModFix/>
          </a:blip>
          <a:srcRect/>
          <a:stretch/>
        </p:blipFill>
        <p:spPr>
          <a:xfrm>
            <a:off x="4232347" y="3787071"/>
            <a:ext cx="3519003" cy="2569279"/>
          </a:xfrm>
          <a:prstGeom prst="rect">
            <a:avLst/>
          </a:prstGeom>
          <a:noFill/>
          <a:ln>
            <a:noFill/>
          </a:ln>
        </p:spPr>
      </p:pic>
      <p:pic>
        <p:nvPicPr>
          <p:cNvPr id="241" name="Google Shape;241;p14" descr="A house on stilts in a field&#10;&#10;Description automatically generated"/>
          <p:cNvPicPr preferRelativeResize="0"/>
          <p:nvPr/>
        </p:nvPicPr>
        <p:blipFill rotWithShape="1">
          <a:blip r:embed="rId5">
            <a:alphaModFix/>
          </a:blip>
          <a:srcRect/>
          <a:stretch/>
        </p:blipFill>
        <p:spPr>
          <a:xfrm>
            <a:off x="8163752" y="3787071"/>
            <a:ext cx="3519003" cy="2569279"/>
          </a:xfrm>
          <a:prstGeom prst="rect">
            <a:avLst/>
          </a:prstGeom>
          <a:noFill/>
          <a:ln>
            <a:noFill/>
          </a:ln>
        </p:spPr>
      </p:pic>
      <p:sp>
        <p:nvSpPr>
          <p:cNvPr id="242" name="Google Shape;242;p14"/>
          <p:cNvSpPr txBox="1"/>
          <p:nvPr/>
        </p:nvSpPr>
        <p:spPr>
          <a:xfrm>
            <a:off x="4108632" y="6385044"/>
            <a:ext cx="397473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Source: </a:t>
            </a:r>
            <a:r>
              <a:rPr lang="en-US" sz="1400" i="1" dirty="0">
                <a:solidFill>
                  <a:schemeClr val="dk1"/>
                </a:solidFill>
                <a:latin typeface="Calibri"/>
                <a:ea typeface="Calibri"/>
                <a:cs typeface="Calibri"/>
                <a:sym typeface="Calibri"/>
              </a:rPr>
              <a:t>Wikipedia </a:t>
            </a:r>
            <a:r>
              <a:rPr lang="en-US" i="1" dirty="0">
                <a:solidFill>
                  <a:schemeClr val="dk1"/>
                </a:solidFill>
                <a:latin typeface="Calibri"/>
                <a:ea typeface="Calibri"/>
                <a:cs typeface="Calibri"/>
                <a:sym typeface="Calibri"/>
              </a:rPr>
              <a:t>&amp; Wikimedia C</a:t>
            </a:r>
            <a:r>
              <a:rPr lang="en-US" sz="1400" i="1" dirty="0">
                <a:solidFill>
                  <a:schemeClr val="dk1"/>
                </a:solidFill>
                <a:latin typeface="Calibri"/>
                <a:ea typeface="Calibri"/>
                <a:cs typeface="Calibri"/>
                <a:sym typeface="Calibri"/>
              </a:rPr>
              <a:t>reative </a:t>
            </a:r>
            <a:r>
              <a:rPr lang="en-US" i="1" dirty="0">
                <a:solidFill>
                  <a:schemeClr val="dk1"/>
                </a:solidFill>
                <a:latin typeface="Calibri"/>
                <a:ea typeface="Calibri"/>
                <a:cs typeface="Calibri"/>
                <a:sym typeface="Calibri"/>
              </a:rPr>
              <a:t>C</a:t>
            </a:r>
            <a:r>
              <a:rPr lang="en-US" sz="1400" i="1" dirty="0">
                <a:solidFill>
                  <a:schemeClr val="dk1"/>
                </a:solidFill>
                <a:latin typeface="Calibri"/>
                <a:ea typeface="Calibri"/>
                <a:cs typeface="Calibri"/>
                <a:sym typeface="Calibri"/>
              </a:rPr>
              <a:t>ommons</a:t>
            </a:r>
            <a:endParaRPr dirty="0"/>
          </a:p>
        </p:txBody>
      </p:sp>
      <p:pic>
        <p:nvPicPr>
          <p:cNvPr id="5" name="Picture 4" descr="A group of people riding bicycles on a street&#10;&#10;Description automatically generated">
            <a:extLst>
              <a:ext uri="{FF2B5EF4-FFF2-40B4-BE49-F238E27FC236}">
                <a16:creationId xmlns:a16="http://schemas.microsoft.com/office/drawing/2014/main" id="{F4068516-E26C-8657-2CB1-8B744743BA12}"/>
              </a:ext>
            </a:extLst>
          </p:cNvPr>
          <p:cNvPicPr>
            <a:picLocks noChangeAspect="1"/>
          </p:cNvPicPr>
          <p:nvPr/>
        </p:nvPicPr>
        <p:blipFill rotWithShape="1">
          <a:blip r:embed="rId6"/>
          <a:srcRect r="7776"/>
          <a:stretch/>
        </p:blipFill>
        <p:spPr>
          <a:xfrm>
            <a:off x="300942" y="3787071"/>
            <a:ext cx="3519003" cy="254380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15"/>
          <p:cNvSpPr txBox="1">
            <a:spLocks noGrp="1"/>
          </p:cNvSpPr>
          <p:nvPr>
            <p:ph type="body" idx="1"/>
          </p:nvPr>
        </p:nvSpPr>
        <p:spPr>
          <a:xfrm>
            <a:off x="272005" y="1575134"/>
            <a:ext cx="10434577" cy="49888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2D050"/>
              </a:buClr>
              <a:buSzPts val="2800"/>
              <a:buNone/>
            </a:pPr>
            <a:r>
              <a:rPr lang="en-US" dirty="0">
                <a:solidFill>
                  <a:schemeClr val="accent6"/>
                </a:solidFill>
                <a:latin typeface="Calibri"/>
                <a:ea typeface="Calibri"/>
                <a:cs typeface="Calibri"/>
                <a:sym typeface="Calibri"/>
              </a:rPr>
              <a:t>Features of the Paris Agreement:</a:t>
            </a:r>
            <a:endParaRPr i="0" dirty="0">
              <a:solidFill>
                <a:schemeClr val="accent6"/>
              </a:solidFill>
              <a:latin typeface="Calibri"/>
              <a:ea typeface="Calibri"/>
              <a:cs typeface="Calibri"/>
              <a:sym typeface="Calibri"/>
            </a:endParaRPr>
          </a:p>
          <a:p>
            <a:pPr marL="228600" lvl="0" indent="-228600" algn="l" rtl="0">
              <a:lnSpc>
                <a:spcPct val="90000"/>
              </a:lnSpc>
              <a:spcBef>
                <a:spcPts val="1000"/>
              </a:spcBef>
              <a:spcAft>
                <a:spcPts val="0"/>
              </a:spcAft>
              <a:buClr>
                <a:srgbClr val="424245"/>
              </a:buClr>
              <a:buSzPts val="2400"/>
              <a:buChar char="•"/>
            </a:pPr>
            <a:r>
              <a:rPr lang="en-US" sz="2400" i="0" dirty="0">
                <a:solidFill>
                  <a:schemeClr val="tx1"/>
                </a:solidFill>
                <a:latin typeface="Calibri"/>
                <a:ea typeface="Calibri"/>
                <a:cs typeface="Calibri"/>
                <a:sym typeface="Calibri"/>
              </a:rPr>
              <a:t>It is a legally binding, international treaty on climate change. </a:t>
            </a:r>
            <a:endParaRPr dirty="0">
              <a:solidFill>
                <a:schemeClr val="tx1"/>
              </a:solidFill>
            </a:endParaRPr>
          </a:p>
          <a:p>
            <a:pPr marL="228600" lvl="0" indent="-228600" algn="l" rtl="0">
              <a:lnSpc>
                <a:spcPct val="90000"/>
              </a:lnSpc>
              <a:spcBef>
                <a:spcPts val="1000"/>
              </a:spcBef>
              <a:spcAft>
                <a:spcPts val="0"/>
              </a:spcAft>
              <a:buClr>
                <a:srgbClr val="424245"/>
              </a:buClr>
              <a:buSzPts val="2400"/>
              <a:buChar char="•"/>
            </a:pPr>
            <a:r>
              <a:rPr lang="en-US" sz="2400" b="0" i="0" dirty="0">
                <a:solidFill>
                  <a:schemeClr val="tx1"/>
                </a:solidFill>
                <a:latin typeface="Calibri"/>
                <a:ea typeface="Calibri"/>
                <a:cs typeface="Calibri"/>
                <a:sym typeface="Calibri"/>
              </a:rPr>
              <a:t>It was adopted by 196 Parties at the UN Climate Change Conference (</a:t>
            </a:r>
            <a:r>
              <a:rPr lang="en-US" sz="2400" b="0" i="1" dirty="0">
                <a:solidFill>
                  <a:schemeClr val="tx1"/>
                </a:solidFill>
                <a:latin typeface="Calibri"/>
                <a:ea typeface="Calibri"/>
                <a:cs typeface="Calibri"/>
                <a:sym typeface="Calibri"/>
              </a:rPr>
              <a:t>COP21</a:t>
            </a:r>
            <a:r>
              <a:rPr lang="en-US" sz="2400" b="0" i="0" dirty="0">
                <a:solidFill>
                  <a:schemeClr val="tx1"/>
                </a:solidFill>
                <a:latin typeface="Calibri"/>
                <a:ea typeface="Calibri"/>
                <a:cs typeface="Calibri"/>
                <a:sym typeface="Calibri"/>
              </a:rPr>
              <a:t>) in Paris on 12 December 2015; it entered into force on 4 November 2016. </a:t>
            </a:r>
            <a:endParaRPr dirty="0">
              <a:solidFill>
                <a:schemeClr val="tx1"/>
              </a:solidFill>
            </a:endParaRPr>
          </a:p>
          <a:p>
            <a:pPr marL="228600" lvl="0" indent="-228600" algn="l" rtl="0">
              <a:lnSpc>
                <a:spcPct val="90000"/>
              </a:lnSpc>
              <a:spcBef>
                <a:spcPts val="1000"/>
              </a:spcBef>
              <a:spcAft>
                <a:spcPts val="0"/>
              </a:spcAft>
              <a:buClr>
                <a:srgbClr val="424245"/>
              </a:buClr>
              <a:buSzPts val="2400"/>
              <a:buChar char="•"/>
            </a:pPr>
            <a:r>
              <a:rPr lang="en-US" sz="2400" b="0" i="0" dirty="0">
                <a:solidFill>
                  <a:schemeClr val="tx1"/>
                </a:solidFill>
                <a:latin typeface="Calibri"/>
                <a:ea typeface="Calibri"/>
                <a:cs typeface="Calibri"/>
                <a:sym typeface="Calibri"/>
              </a:rPr>
              <a:t>Its overarching goal is to hold “the increase in the global average temperature to well below 2°C above pre-industrial levels” and pursue efforts “to limit the temperature increase to 1.5°C above pre-industrial levels.”</a:t>
            </a:r>
            <a:endParaRPr lang="en-US" dirty="0">
              <a:solidFill>
                <a:schemeClr val="tx1"/>
              </a:solidFill>
            </a:endParaRPr>
          </a:p>
          <a:p>
            <a:pPr marL="228600" lvl="0" indent="-228600" algn="l" rtl="0">
              <a:lnSpc>
                <a:spcPct val="90000"/>
              </a:lnSpc>
              <a:spcBef>
                <a:spcPts val="1000"/>
              </a:spcBef>
              <a:spcAft>
                <a:spcPts val="0"/>
              </a:spcAft>
              <a:buClr>
                <a:srgbClr val="424245"/>
              </a:buClr>
              <a:buSzPts val="2400"/>
              <a:buChar char="•"/>
            </a:pPr>
            <a:r>
              <a:rPr lang="en-US" sz="2400" dirty="0">
                <a:solidFill>
                  <a:schemeClr val="tx1"/>
                </a:solidFill>
                <a:latin typeface="Calibri"/>
                <a:ea typeface="Calibri"/>
                <a:cs typeface="Calibri"/>
                <a:sym typeface="Calibri"/>
              </a:rPr>
              <a:t>Countries regularly submit national action </a:t>
            </a:r>
            <a:endParaRPr dirty="0">
              <a:solidFill>
                <a:schemeClr val="tx1"/>
              </a:solidFill>
            </a:endParaRPr>
          </a:p>
          <a:p>
            <a:pPr marL="0" lvl="0" indent="0" algn="l" rtl="0">
              <a:lnSpc>
                <a:spcPct val="90000"/>
              </a:lnSpc>
              <a:spcBef>
                <a:spcPts val="0"/>
              </a:spcBef>
              <a:spcAft>
                <a:spcPts val="0"/>
              </a:spcAft>
              <a:buClr>
                <a:srgbClr val="424245"/>
              </a:buClr>
              <a:buSzPts val="2400"/>
              <a:buNone/>
            </a:pPr>
            <a:r>
              <a:rPr lang="en-US" sz="2400" dirty="0">
                <a:solidFill>
                  <a:schemeClr val="tx1"/>
                </a:solidFill>
                <a:latin typeface="Calibri"/>
                <a:ea typeface="Calibri"/>
                <a:cs typeface="Calibri"/>
                <a:sym typeface="Calibri"/>
              </a:rPr>
              <a:t>    plans (“nationally determined contributions” [NDCs] </a:t>
            </a:r>
            <a:endParaRPr dirty="0">
              <a:solidFill>
                <a:schemeClr val="tx1"/>
              </a:solidFill>
            </a:endParaRPr>
          </a:p>
          <a:p>
            <a:pPr marL="0" lvl="0" indent="0" algn="l" rtl="0">
              <a:lnSpc>
                <a:spcPct val="90000"/>
              </a:lnSpc>
              <a:spcBef>
                <a:spcPts val="0"/>
              </a:spcBef>
              <a:spcAft>
                <a:spcPts val="0"/>
              </a:spcAft>
              <a:buClr>
                <a:srgbClr val="424245"/>
              </a:buClr>
              <a:buSzPts val="2400"/>
              <a:buNone/>
            </a:pPr>
            <a:r>
              <a:rPr lang="en-US" sz="2400" dirty="0">
                <a:solidFill>
                  <a:schemeClr val="tx1"/>
                </a:solidFill>
                <a:latin typeface="Calibri"/>
                <a:ea typeface="Calibri"/>
                <a:cs typeface="Calibri"/>
                <a:sym typeface="Calibri"/>
              </a:rPr>
              <a:t>    to meet accord agreements). </a:t>
            </a:r>
            <a:endParaRPr dirty="0">
              <a:solidFill>
                <a:schemeClr val="tx1"/>
              </a:solidFill>
            </a:endParaRPr>
          </a:p>
          <a:p>
            <a:pPr marL="228600" lvl="0" indent="-228600" algn="l" rtl="0">
              <a:lnSpc>
                <a:spcPct val="90000"/>
              </a:lnSpc>
              <a:spcBef>
                <a:spcPts val="1000"/>
              </a:spcBef>
              <a:spcAft>
                <a:spcPts val="0"/>
              </a:spcAft>
              <a:buClr>
                <a:srgbClr val="424245"/>
              </a:buClr>
              <a:buSzPts val="2400"/>
              <a:buChar char="•"/>
            </a:pPr>
            <a:r>
              <a:rPr lang="en-US" sz="2400" dirty="0">
                <a:solidFill>
                  <a:schemeClr val="tx1"/>
                </a:solidFill>
                <a:latin typeface="Calibri"/>
                <a:ea typeface="Calibri"/>
                <a:cs typeface="Calibri"/>
                <a:sym typeface="Calibri"/>
              </a:rPr>
              <a:t>The U.S. </a:t>
            </a:r>
            <a:r>
              <a:rPr lang="en-US" sz="2400" dirty="0">
                <a:solidFill>
                  <a:schemeClr val="tx1"/>
                </a:solidFill>
              </a:rPr>
              <a:t>re-</a:t>
            </a:r>
            <a:r>
              <a:rPr lang="en-US" sz="2400" dirty="0">
                <a:solidFill>
                  <a:schemeClr val="tx1"/>
                </a:solidFill>
                <a:latin typeface="Calibri"/>
                <a:ea typeface="Calibri"/>
                <a:cs typeface="Calibri"/>
                <a:sym typeface="Calibri"/>
              </a:rPr>
              <a:t>signed the agreement in 2021. </a:t>
            </a:r>
            <a:endParaRPr sz="2400" dirty="0">
              <a:solidFill>
                <a:schemeClr val="tx1"/>
              </a:solidFill>
              <a:latin typeface="Calibri"/>
              <a:ea typeface="Calibri"/>
              <a:cs typeface="Calibri"/>
              <a:sym typeface="Calibri"/>
            </a:endParaRPr>
          </a:p>
        </p:txBody>
      </p:sp>
      <p:sp>
        <p:nvSpPr>
          <p:cNvPr id="249" name="Google Shape;24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50" name="Google Shape;250;p15"/>
          <p:cNvSpPr txBox="1"/>
          <p:nvPr/>
        </p:nvSpPr>
        <p:spPr>
          <a:xfrm>
            <a:off x="2107035" y="294022"/>
            <a:ext cx="7977930" cy="128111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92D050"/>
              </a:buClr>
              <a:buSzPts val="4400"/>
              <a:buFont typeface="Calibri"/>
              <a:buNone/>
            </a:pPr>
            <a:r>
              <a:rPr lang="en-US" sz="4400" dirty="0">
                <a:solidFill>
                  <a:schemeClr val="tx1"/>
                </a:solidFill>
                <a:latin typeface="Calibri"/>
                <a:ea typeface="Calibri"/>
                <a:cs typeface="Calibri"/>
                <a:sym typeface="Calibri"/>
              </a:rPr>
              <a:t>International Policy </a:t>
            </a:r>
            <a:endParaRPr sz="3200" i="1" dirty="0">
              <a:solidFill>
                <a:srgbClr val="92D050"/>
              </a:solidFill>
              <a:latin typeface="Calibri"/>
              <a:ea typeface="Calibri"/>
              <a:cs typeface="Calibri"/>
              <a:sym typeface="Calibri"/>
            </a:endParaRPr>
          </a:p>
        </p:txBody>
      </p:sp>
      <p:pic>
        <p:nvPicPr>
          <p:cNvPr id="251" name="Google Shape;251;p15" descr="A group of people clapping at a podium&#10;&#10;Description automatically generated"/>
          <p:cNvPicPr preferRelativeResize="0"/>
          <p:nvPr/>
        </p:nvPicPr>
        <p:blipFill rotWithShape="1">
          <a:blip r:embed="rId4">
            <a:alphaModFix/>
          </a:blip>
          <a:srcRect/>
          <a:stretch/>
        </p:blipFill>
        <p:spPr>
          <a:xfrm>
            <a:off x="7531445" y="4350629"/>
            <a:ext cx="4388550" cy="2370846"/>
          </a:xfrm>
          <a:prstGeom prst="rect">
            <a:avLst/>
          </a:prstGeom>
          <a:noFill/>
          <a:ln>
            <a:noFill/>
          </a:ln>
        </p:spPr>
      </p:pic>
      <p:sp>
        <p:nvSpPr>
          <p:cNvPr id="252" name="Google Shape;252;p15"/>
          <p:cNvSpPr txBox="1"/>
          <p:nvPr/>
        </p:nvSpPr>
        <p:spPr>
          <a:xfrm>
            <a:off x="10509813" y="4404252"/>
            <a:ext cx="1303162" cy="2000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dirty="0">
                <a:solidFill>
                  <a:schemeClr val="tx1"/>
                </a:solidFill>
                <a:latin typeface="Calibri"/>
                <a:ea typeface="Calibri"/>
                <a:cs typeface="Calibri"/>
                <a:sym typeface="Calibri"/>
              </a:rPr>
              <a:t>Source: Wikipedia Commons</a:t>
            </a:r>
            <a:endParaRPr sz="9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sp>
        <p:nvSpPr>
          <p:cNvPr id="258" name="Google Shape;258;p16"/>
          <p:cNvSpPr txBox="1">
            <a:spLocks noGrp="1"/>
          </p:cNvSpPr>
          <p:nvPr>
            <p:ph type="title"/>
          </p:nvPr>
        </p:nvSpPr>
        <p:spPr>
          <a:xfrm>
            <a:off x="1872435" y="469297"/>
            <a:ext cx="9690955" cy="128111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92D050"/>
              </a:buClr>
              <a:buSzPts val="4000"/>
              <a:buFont typeface="Calibri"/>
              <a:buNone/>
            </a:pPr>
            <a:r>
              <a:rPr lang="en-US" sz="4000" dirty="0">
                <a:solidFill>
                  <a:schemeClr val="tx1"/>
                </a:solidFill>
              </a:rPr>
              <a:t>Climate Change Performance Index (CCPI) </a:t>
            </a:r>
            <a:endParaRPr dirty="0">
              <a:solidFill>
                <a:schemeClr val="tx1"/>
              </a:solidFill>
            </a:endParaRPr>
          </a:p>
        </p:txBody>
      </p:sp>
      <p:sp>
        <p:nvSpPr>
          <p:cNvPr id="260" name="Google Shape;2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261" name="Google Shape;261;p16" descr="A map of the world with different colored countries/regions&#10;&#10;Description automatically generated"/>
          <p:cNvPicPr preferRelativeResize="0"/>
          <p:nvPr/>
        </p:nvPicPr>
        <p:blipFill rotWithShape="1">
          <a:blip r:embed="rId4">
            <a:alphaModFix/>
          </a:blip>
          <a:srcRect/>
          <a:stretch/>
        </p:blipFill>
        <p:spPr>
          <a:xfrm>
            <a:off x="2904434" y="2928395"/>
            <a:ext cx="7316011" cy="3793080"/>
          </a:xfrm>
          <a:prstGeom prst="rect">
            <a:avLst/>
          </a:prstGeom>
          <a:noFill/>
          <a:ln>
            <a:noFill/>
          </a:ln>
        </p:spPr>
      </p:pic>
      <p:sp>
        <p:nvSpPr>
          <p:cNvPr id="262" name="Google Shape;262;p16"/>
          <p:cNvSpPr txBox="1"/>
          <p:nvPr/>
        </p:nvSpPr>
        <p:spPr>
          <a:xfrm>
            <a:off x="51958" y="6192813"/>
            <a:ext cx="2470512"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Source: https://</a:t>
            </a:r>
            <a:r>
              <a:rPr lang="en-US" sz="1100" dirty="0" err="1">
                <a:solidFill>
                  <a:schemeClr val="dk1"/>
                </a:solidFill>
                <a:latin typeface="Calibri"/>
                <a:ea typeface="Calibri"/>
                <a:cs typeface="Calibri"/>
                <a:sym typeface="Calibri"/>
              </a:rPr>
              <a:t>www.statista.com</a:t>
            </a:r>
            <a:r>
              <a:rPr lang="en-US" sz="1100" dirty="0">
                <a:solidFill>
                  <a:schemeClr val="dk1"/>
                </a:solidFill>
                <a:latin typeface="Calibri"/>
                <a:ea typeface="Calibri"/>
                <a:cs typeface="Calibri"/>
                <a:sym typeface="Calibri"/>
              </a:rPr>
              <a:t>/chart/28816/climate-change-performance-index/</a:t>
            </a:r>
            <a:endParaRPr dirty="0"/>
          </a:p>
        </p:txBody>
      </p:sp>
      <p:sp>
        <p:nvSpPr>
          <p:cNvPr id="259" name="Google Shape;259;p16"/>
          <p:cNvSpPr txBox="1">
            <a:spLocks noGrp="1"/>
          </p:cNvSpPr>
          <p:nvPr>
            <p:ph type="body" idx="1"/>
          </p:nvPr>
        </p:nvSpPr>
        <p:spPr>
          <a:xfrm>
            <a:off x="362426" y="1500764"/>
            <a:ext cx="11200964" cy="1543378"/>
          </a:xfrm>
          <a:prstGeom prst="rect">
            <a:avLst/>
          </a:prstGeom>
          <a:solidFill>
            <a:schemeClr val="bg1">
              <a:alpha val="62531"/>
            </a:schemeClr>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b="0" i="0" u="none" strike="noStrike" dirty="0">
                <a:latin typeface="Calibri"/>
                <a:ea typeface="Calibri"/>
                <a:cs typeface="Calibri"/>
                <a:sym typeface="Calibri"/>
              </a:rPr>
              <a:t>The index estimates “climate change performance” of countries that together account for 92% of global GHG emissions.</a:t>
            </a:r>
            <a:endParaRPr dirty="0"/>
          </a:p>
          <a:p>
            <a:pPr marL="228600" lvl="0" indent="-228600" algn="l" rtl="0">
              <a:lnSpc>
                <a:spcPct val="90000"/>
              </a:lnSpc>
              <a:spcBef>
                <a:spcPts val="1000"/>
              </a:spcBef>
              <a:spcAft>
                <a:spcPts val="0"/>
              </a:spcAft>
              <a:buClr>
                <a:schemeClr val="dk1"/>
              </a:buClr>
              <a:buSzPts val="2400"/>
              <a:buChar char="•"/>
            </a:pPr>
            <a:r>
              <a:rPr lang="en-US" sz="2400" dirty="0">
                <a:latin typeface="Calibri"/>
                <a:ea typeface="Calibri"/>
                <a:cs typeface="Calibri"/>
                <a:sym typeface="Calibri"/>
              </a:rPr>
              <a:t>Performance </a:t>
            </a:r>
            <a:r>
              <a:rPr lang="en-US" sz="2400" b="0" i="0" u="none" strike="noStrike" dirty="0">
                <a:latin typeface="Calibri"/>
                <a:ea typeface="Calibri"/>
                <a:cs typeface="Calibri"/>
                <a:sym typeface="Calibri"/>
              </a:rPr>
              <a:t>is assessed in four categories: GHG Emissions, Renewable Energy, Energy Use, and Climate Policy</a:t>
            </a:r>
            <a:endParaRPr sz="2400" dirty="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7"/>
        <p:cNvGrpSpPr/>
        <p:nvPr/>
      </p:nvGrpSpPr>
      <p:grpSpPr>
        <a:xfrm>
          <a:off x="0" y="0"/>
          <a:ext cx="0" cy="0"/>
          <a:chOff x="0" y="0"/>
          <a:chExt cx="0" cy="0"/>
        </a:xfrm>
      </p:grpSpPr>
      <p:sp>
        <p:nvSpPr>
          <p:cNvPr id="268" name="Google Shape;268;p17"/>
          <p:cNvSpPr txBox="1">
            <a:spLocks noGrp="1"/>
          </p:cNvSpPr>
          <p:nvPr>
            <p:ph type="title"/>
          </p:nvPr>
        </p:nvSpPr>
        <p:spPr>
          <a:xfrm>
            <a:off x="1709224" y="603411"/>
            <a:ext cx="9453611" cy="128111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92D050"/>
              </a:buClr>
              <a:buSzPct val="100000"/>
              <a:buFont typeface="Calibri"/>
              <a:buNone/>
            </a:pPr>
            <a:r>
              <a:rPr lang="en-US" dirty="0">
                <a:solidFill>
                  <a:schemeClr val="tx1"/>
                </a:solidFill>
              </a:rPr>
              <a:t>Group Project Assignment:</a:t>
            </a:r>
            <a:br>
              <a:rPr lang="en-US" dirty="0">
                <a:solidFill>
                  <a:srgbClr val="92D050"/>
                </a:solidFill>
              </a:rPr>
            </a:br>
            <a:r>
              <a:rPr lang="en-US" sz="3100" dirty="0">
                <a:solidFill>
                  <a:schemeClr val="tx1"/>
                </a:solidFill>
              </a:rPr>
              <a:t>Regional and Country–Level Strategies for </a:t>
            </a:r>
            <a:br>
              <a:rPr lang="en-US" sz="3100" dirty="0">
                <a:solidFill>
                  <a:schemeClr val="tx1"/>
                </a:solidFill>
              </a:rPr>
            </a:br>
            <a:r>
              <a:rPr lang="en-US" sz="3100" dirty="0">
                <a:solidFill>
                  <a:schemeClr val="tx1"/>
                </a:solidFill>
              </a:rPr>
              <a:t>Mitigation and Adaptation </a:t>
            </a:r>
            <a:endParaRPr dirty="0">
              <a:solidFill>
                <a:schemeClr val="tx1"/>
              </a:solidFill>
            </a:endParaRPr>
          </a:p>
        </p:txBody>
      </p:sp>
      <p:sp>
        <p:nvSpPr>
          <p:cNvPr id="269" name="Google Shape;26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70" name="Google Shape;270;p17"/>
          <p:cNvSpPr txBox="1"/>
          <p:nvPr/>
        </p:nvSpPr>
        <p:spPr>
          <a:xfrm>
            <a:off x="1029165" y="2151888"/>
            <a:ext cx="10133670" cy="246332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rgbClr val="92D050"/>
              </a:buClr>
              <a:buSzPts val="2400"/>
              <a:buFont typeface="Arial" panose="020B0604020202020204" pitchFamily="34" charset="0"/>
              <a:buChar char="•"/>
            </a:pPr>
            <a:r>
              <a:rPr lang="en-US" sz="2400" dirty="0">
                <a:solidFill>
                  <a:schemeClr val="accent6"/>
                </a:solidFill>
                <a:latin typeface="Calibri"/>
                <a:ea typeface="Calibri"/>
                <a:cs typeface="Calibri"/>
                <a:sym typeface="Calibri"/>
              </a:rPr>
              <a:t>Describe the causes </a:t>
            </a:r>
            <a:r>
              <a:rPr lang="en-US" sz="2400" dirty="0">
                <a:solidFill>
                  <a:schemeClr val="dk1"/>
                </a:solidFill>
                <a:latin typeface="Calibri"/>
                <a:ea typeface="Calibri"/>
                <a:cs typeface="Calibri"/>
                <a:sym typeface="Calibri"/>
              </a:rPr>
              <a:t>(ultimate/proximate), environmental impacts, and social or economic impacts associated with an environmental topic. </a:t>
            </a:r>
            <a:endParaRPr lang="en-US" dirty="0">
              <a:ea typeface="Calibri"/>
            </a:endParaRPr>
          </a:p>
          <a:p>
            <a:pPr marL="342900" marR="0" lvl="0" indent="-342900" algn="l" rtl="0">
              <a:lnSpc>
                <a:spcPct val="107000"/>
              </a:lnSpc>
              <a:spcBef>
                <a:spcPts val="0"/>
              </a:spcBef>
              <a:spcAft>
                <a:spcPts val="0"/>
              </a:spcAft>
              <a:buClr>
                <a:srgbClr val="92D050"/>
              </a:buClr>
              <a:buSzPts val="2400"/>
              <a:buFont typeface="Arial" panose="020B0604020202020204" pitchFamily="34" charset="0"/>
              <a:buChar char="•"/>
            </a:pPr>
            <a:r>
              <a:rPr lang="en-US" sz="2400" dirty="0">
                <a:solidFill>
                  <a:schemeClr val="accent6"/>
                </a:solidFill>
                <a:latin typeface="Calibri"/>
                <a:ea typeface="Calibri"/>
                <a:cs typeface="Calibri"/>
                <a:sym typeface="Calibri"/>
              </a:rPr>
              <a:t>Propose two mitigation strategies </a:t>
            </a:r>
            <a:r>
              <a:rPr lang="en-US" sz="2400" dirty="0">
                <a:solidFill>
                  <a:schemeClr val="dk1"/>
                </a:solidFill>
                <a:latin typeface="Calibri"/>
                <a:ea typeface="Calibri"/>
                <a:cs typeface="Calibri"/>
                <a:sym typeface="Calibri"/>
              </a:rPr>
              <a:t>that could be deployed to reduce or eliminate impacts. </a:t>
            </a:r>
            <a:endParaRPr lang="en-US" dirty="0">
              <a:ea typeface="Calibri"/>
            </a:endParaRPr>
          </a:p>
          <a:p>
            <a:pPr marL="342900" marR="0" lvl="0" indent="-342900" algn="l" rtl="0">
              <a:lnSpc>
                <a:spcPct val="107000"/>
              </a:lnSpc>
              <a:spcBef>
                <a:spcPts val="0"/>
              </a:spcBef>
              <a:spcAft>
                <a:spcPts val="0"/>
              </a:spcAft>
              <a:buClr>
                <a:srgbClr val="92D050"/>
              </a:buClr>
              <a:buSzPts val="2400"/>
              <a:buFont typeface="Arial" panose="020B0604020202020204" pitchFamily="34" charset="0"/>
              <a:buChar char="•"/>
            </a:pPr>
            <a:r>
              <a:rPr lang="en-US" sz="2400" dirty="0">
                <a:solidFill>
                  <a:schemeClr val="accent6"/>
                </a:solidFill>
                <a:latin typeface="Calibri"/>
                <a:ea typeface="Calibri"/>
                <a:cs typeface="Calibri"/>
                <a:sym typeface="Calibri"/>
              </a:rPr>
              <a:t>Propose two adaptation strategies </a:t>
            </a:r>
            <a:r>
              <a:rPr lang="en-US" sz="2400" dirty="0">
                <a:solidFill>
                  <a:schemeClr val="dk1"/>
                </a:solidFill>
                <a:latin typeface="Calibri"/>
                <a:ea typeface="Calibri"/>
                <a:cs typeface="Calibri"/>
                <a:sym typeface="Calibri"/>
              </a:rPr>
              <a:t>that would foster coping with or being resilient to the impacts associated with your topic</a:t>
            </a:r>
            <a:endParaRPr dirty="0"/>
          </a:p>
        </p:txBody>
      </p:sp>
      <p:sp>
        <p:nvSpPr>
          <p:cNvPr id="271" name="Google Shape;271;p17"/>
          <p:cNvSpPr txBox="1"/>
          <p:nvPr/>
        </p:nvSpPr>
        <p:spPr>
          <a:xfrm>
            <a:off x="1709224" y="4921178"/>
            <a:ext cx="8106065"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For each of the two types of strategies:</a:t>
            </a:r>
            <a:endParaRPr dirty="0"/>
          </a:p>
          <a:p>
            <a:pPr marL="285750" marR="0" lvl="0" indent="-28575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Avoid strategies that were discussed during the session.</a:t>
            </a:r>
            <a:endParaRPr dirty="0"/>
          </a:p>
          <a:p>
            <a:pPr marL="285750" marR="0" lvl="0" indent="-28575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Focus on regional or country scales.</a:t>
            </a:r>
            <a:endParaRPr dirty="0"/>
          </a:p>
          <a:p>
            <a:pPr marL="285750" marR="0" lvl="0" indent="-285750" algn="l"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List at least two citable sources that informed the two types of strategies.</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
        <p:cNvGrpSpPr/>
        <p:nvPr/>
      </p:nvGrpSpPr>
      <p:grpSpPr>
        <a:xfrm>
          <a:off x="0" y="0"/>
          <a:ext cx="0" cy="0"/>
          <a:chOff x="0" y="0"/>
          <a:chExt cx="0" cy="0"/>
        </a:xfrm>
      </p:grpSpPr>
      <p:sp>
        <p:nvSpPr>
          <p:cNvPr id="277" name="Google Shape;27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278" name="Google Shape;278;p18"/>
          <p:cNvSpPr txBox="1"/>
          <p:nvPr/>
        </p:nvSpPr>
        <p:spPr>
          <a:xfrm>
            <a:off x="838200" y="2060098"/>
            <a:ext cx="5238285" cy="442172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Sea rise and coastal flooding </a:t>
            </a:r>
            <a:endParaRPr dirty="0"/>
          </a:p>
          <a:p>
            <a:pPr marL="342900" marR="0" lvl="0" indent="-342900" algn="l" rtl="0">
              <a:lnSpc>
                <a:spcPct val="107000"/>
              </a:lnSpc>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Saltwater intrusion </a:t>
            </a:r>
            <a:endParaRPr dirty="0"/>
          </a:p>
          <a:p>
            <a:pPr marL="342900" marR="0" lvl="0" indent="-342900" algn="l" rtl="0">
              <a:lnSpc>
                <a:spcPct val="107000"/>
              </a:lnSpc>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Melting Arctic ice</a:t>
            </a:r>
            <a:endParaRPr dirty="0"/>
          </a:p>
          <a:p>
            <a:pPr marL="342900" marR="0" lvl="0" indent="-342900" algn="l" rtl="0">
              <a:lnSpc>
                <a:spcPct val="107000"/>
              </a:lnSpc>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Food-production systems </a:t>
            </a:r>
            <a:endParaRPr dirty="0"/>
          </a:p>
          <a:p>
            <a:pPr marL="342900" marR="0" lvl="0" indent="-342900" algn="l" rtl="0">
              <a:lnSpc>
                <a:spcPct val="107000"/>
              </a:lnSpc>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Pests and agriculture </a:t>
            </a:r>
            <a:endParaRPr dirty="0"/>
          </a:p>
          <a:p>
            <a:pPr marL="342900" marR="0" lvl="0" indent="-342900" algn="l" rtl="0">
              <a:lnSpc>
                <a:spcPct val="107000"/>
              </a:lnSpc>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Pastoral production systems </a:t>
            </a:r>
            <a:endParaRPr dirty="0"/>
          </a:p>
          <a:p>
            <a:pPr marL="342900" marR="0" lvl="0" indent="-342900" algn="l" rtl="0">
              <a:lnSpc>
                <a:spcPct val="107000"/>
              </a:lnSpc>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Water security – drought and/or rainfall timing </a:t>
            </a:r>
            <a:endParaRPr dirty="0"/>
          </a:p>
          <a:p>
            <a:pPr marL="342900" marR="0" lvl="0" indent="-342900" algn="l" rtl="0">
              <a:lnSpc>
                <a:spcPct val="107000"/>
              </a:lnSpc>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Water security – flooding </a:t>
            </a:r>
            <a:endParaRPr dirty="0"/>
          </a:p>
          <a:p>
            <a:pPr marL="342900" marR="0" lvl="0" indent="-342900" algn="l" rtl="0">
              <a:lnSpc>
                <a:spcPct val="107000"/>
              </a:lnSpc>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Desertification</a:t>
            </a:r>
            <a:endParaRPr dirty="0"/>
          </a:p>
          <a:p>
            <a:pPr marL="342900" marR="0" lvl="0" indent="-342900" algn="l" rtl="0">
              <a:lnSpc>
                <a:spcPct val="107000"/>
              </a:lnSpc>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 Wildfire</a:t>
            </a:r>
            <a:endParaRPr dirty="0"/>
          </a:p>
        </p:txBody>
      </p:sp>
      <p:sp>
        <p:nvSpPr>
          <p:cNvPr id="279" name="Google Shape;279;p18"/>
          <p:cNvSpPr txBox="1"/>
          <p:nvPr/>
        </p:nvSpPr>
        <p:spPr>
          <a:xfrm>
            <a:off x="6388790" y="2060098"/>
            <a:ext cx="5257800" cy="442172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dirty="0">
                <a:solidFill>
                  <a:schemeClr val="dk1"/>
                </a:solidFill>
                <a:latin typeface="Calibri"/>
                <a:ea typeface="Calibri"/>
                <a:cs typeface="Calibri"/>
                <a:sym typeface="Calibri"/>
              </a:rPr>
              <a:t>11. Hurricanes </a:t>
            </a:r>
            <a:endParaRPr dirty="0"/>
          </a:p>
          <a:p>
            <a:pPr marL="0" marR="0" lvl="0" indent="0" algn="l" rtl="0">
              <a:lnSpc>
                <a:spcPct val="107000"/>
              </a:lnSpc>
              <a:spcBef>
                <a:spcPts val="0"/>
              </a:spcBef>
              <a:spcAft>
                <a:spcPts val="0"/>
              </a:spcAft>
              <a:buNone/>
            </a:pPr>
            <a:r>
              <a:rPr lang="en-US" sz="2400" dirty="0">
                <a:solidFill>
                  <a:schemeClr val="dk1"/>
                </a:solidFill>
                <a:latin typeface="Calibri"/>
                <a:ea typeface="Calibri"/>
                <a:cs typeface="Calibri"/>
                <a:sym typeface="Calibri"/>
              </a:rPr>
              <a:t>12. Urban heat</a:t>
            </a:r>
            <a:endParaRPr dirty="0"/>
          </a:p>
          <a:p>
            <a:pPr marL="0" marR="0" lvl="0" indent="0" algn="l" rtl="0">
              <a:lnSpc>
                <a:spcPct val="107000"/>
              </a:lnSpc>
              <a:spcBef>
                <a:spcPts val="0"/>
              </a:spcBef>
              <a:spcAft>
                <a:spcPts val="0"/>
              </a:spcAft>
              <a:buNone/>
            </a:pPr>
            <a:r>
              <a:rPr lang="en-US" sz="2400" dirty="0">
                <a:solidFill>
                  <a:schemeClr val="dk1"/>
                </a:solidFill>
                <a:latin typeface="Calibri"/>
                <a:ea typeface="Calibri"/>
                <a:cs typeface="Calibri"/>
                <a:sym typeface="Calibri"/>
              </a:rPr>
              <a:t>13. Air quality </a:t>
            </a:r>
            <a:endParaRPr dirty="0"/>
          </a:p>
          <a:p>
            <a:pPr marL="0" marR="0" lvl="0" indent="0" algn="l" rtl="0">
              <a:lnSpc>
                <a:spcPct val="107000"/>
              </a:lnSpc>
              <a:spcBef>
                <a:spcPts val="0"/>
              </a:spcBef>
              <a:spcAft>
                <a:spcPts val="0"/>
              </a:spcAft>
              <a:buNone/>
            </a:pPr>
            <a:r>
              <a:rPr lang="en-US" sz="2400" dirty="0">
                <a:solidFill>
                  <a:schemeClr val="dk1"/>
                </a:solidFill>
                <a:latin typeface="Calibri"/>
                <a:ea typeface="Calibri"/>
                <a:cs typeface="Calibri"/>
                <a:sym typeface="Calibri"/>
              </a:rPr>
              <a:t>14. Infectious disease</a:t>
            </a:r>
            <a:endParaRPr dirty="0"/>
          </a:p>
          <a:p>
            <a:pPr marL="0" marR="0" lvl="0" indent="0" algn="l" rtl="0">
              <a:lnSpc>
                <a:spcPct val="107000"/>
              </a:lnSpc>
              <a:spcBef>
                <a:spcPts val="0"/>
              </a:spcBef>
              <a:spcAft>
                <a:spcPts val="0"/>
              </a:spcAft>
              <a:buNone/>
            </a:pPr>
            <a:r>
              <a:rPr lang="en-US" sz="2400" dirty="0">
                <a:solidFill>
                  <a:schemeClr val="dk1"/>
                </a:solidFill>
                <a:latin typeface="Calibri"/>
                <a:ea typeface="Calibri"/>
                <a:cs typeface="Calibri"/>
                <a:sym typeface="Calibri"/>
              </a:rPr>
              <a:t>15. Human migration </a:t>
            </a:r>
            <a:endParaRPr dirty="0"/>
          </a:p>
          <a:p>
            <a:pPr marL="0" marR="0" lvl="0" indent="0" algn="l" rtl="0">
              <a:lnSpc>
                <a:spcPct val="107000"/>
              </a:lnSpc>
              <a:spcBef>
                <a:spcPts val="0"/>
              </a:spcBef>
              <a:spcAft>
                <a:spcPts val="0"/>
              </a:spcAft>
              <a:buNone/>
            </a:pPr>
            <a:r>
              <a:rPr lang="en-US" sz="2400" dirty="0">
                <a:solidFill>
                  <a:schemeClr val="dk1"/>
                </a:solidFill>
                <a:latin typeface="Calibri"/>
                <a:ea typeface="Calibri"/>
                <a:cs typeface="Calibri"/>
                <a:sym typeface="Calibri"/>
              </a:rPr>
              <a:t>16. Tropical biodiversity loss </a:t>
            </a:r>
            <a:endParaRPr dirty="0"/>
          </a:p>
          <a:p>
            <a:pPr marL="0" marR="0" lvl="0" indent="0" algn="l" rtl="0">
              <a:lnSpc>
                <a:spcPct val="107000"/>
              </a:lnSpc>
              <a:spcBef>
                <a:spcPts val="0"/>
              </a:spcBef>
              <a:spcAft>
                <a:spcPts val="0"/>
              </a:spcAft>
              <a:buNone/>
            </a:pPr>
            <a:r>
              <a:rPr lang="en-US" sz="2400" dirty="0">
                <a:solidFill>
                  <a:schemeClr val="dk1"/>
                </a:solidFill>
                <a:latin typeface="Calibri"/>
                <a:ea typeface="Calibri"/>
                <a:cs typeface="Calibri"/>
                <a:sym typeface="Calibri"/>
              </a:rPr>
              <a:t>17. Plant phenological shifts (e.g., timing of flowering)</a:t>
            </a:r>
            <a:endParaRPr dirty="0"/>
          </a:p>
          <a:p>
            <a:pPr marL="0" marR="0" lvl="0" indent="0" algn="l" rtl="0">
              <a:lnSpc>
                <a:spcPct val="107000"/>
              </a:lnSpc>
              <a:spcBef>
                <a:spcPts val="0"/>
              </a:spcBef>
              <a:spcAft>
                <a:spcPts val="0"/>
              </a:spcAft>
              <a:buNone/>
            </a:pPr>
            <a:r>
              <a:rPr lang="en-US" sz="2400" dirty="0">
                <a:solidFill>
                  <a:schemeClr val="dk1"/>
                </a:solidFill>
                <a:latin typeface="Calibri"/>
                <a:ea typeface="Calibri"/>
                <a:cs typeface="Calibri"/>
                <a:sym typeface="Calibri"/>
              </a:rPr>
              <a:t>18. Subsistence or artisanal fishing </a:t>
            </a:r>
            <a:endParaRPr dirty="0"/>
          </a:p>
          <a:p>
            <a:pPr marL="0" marR="0" lvl="0" indent="0" algn="l" rtl="0">
              <a:lnSpc>
                <a:spcPct val="107000"/>
              </a:lnSpc>
              <a:spcBef>
                <a:spcPts val="0"/>
              </a:spcBef>
              <a:spcAft>
                <a:spcPts val="0"/>
              </a:spcAft>
              <a:buNone/>
            </a:pPr>
            <a:r>
              <a:rPr lang="en-US" sz="2400" dirty="0">
                <a:solidFill>
                  <a:schemeClr val="dk1"/>
                </a:solidFill>
                <a:latin typeface="Calibri"/>
                <a:ea typeface="Calibri"/>
                <a:cs typeface="Calibri"/>
                <a:sym typeface="Calibri"/>
              </a:rPr>
              <a:t>19. Ocean acidification</a:t>
            </a:r>
            <a:endParaRPr dirty="0"/>
          </a:p>
          <a:p>
            <a:pPr marL="0" marR="0" lvl="0" indent="0" algn="l" rtl="0">
              <a:lnSpc>
                <a:spcPct val="107000"/>
              </a:lnSpc>
              <a:spcBef>
                <a:spcPts val="0"/>
              </a:spcBef>
              <a:spcAft>
                <a:spcPts val="0"/>
              </a:spcAft>
              <a:buNone/>
            </a:pPr>
            <a:r>
              <a:rPr lang="en-US" sz="2400" dirty="0">
                <a:solidFill>
                  <a:schemeClr val="dk1"/>
                </a:solidFill>
                <a:latin typeface="Calibri"/>
                <a:ea typeface="Calibri"/>
                <a:cs typeface="Calibri"/>
                <a:sym typeface="Calibri"/>
              </a:rPr>
              <a:t>20. Harmful algal blooms</a:t>
            </a:r>
            <a:endParaRPr dirty="0"/>
          </a:p>
        </p:txBody>
      </p:sp>
      <p:sp>
        <p:nvSpPr>
          <p:cNvPr id="280" name="Google Shape;280;p18"/>
          <p:cNvSpPr txBox="1"/>
          <p:nvPr/>
        </p:nvSpPr>
        <p:spPr>
          <a:xfrm>
            <a:off x="2074645" y="668090"/>
            <a:ext cx="8628289" cy="128111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92D050"/>
              </a:buClr>
              <a:buSzPts val="4400"/>
              <a:buFont typeface="Calibri"/>
              <a:buNone/>
            </a:pPr>
            <a:r>
              <a:rPr lang="en-US" sz="4400" dirty="0">
                <a:solidFill>
                  <a:schemeClr val="tx1"/>
                </a:solidFill>
                <a:latin typeface="Calibri"/>
                <a:ea typeface="Calibri"/>
                <a:cs typeface="Calibri"/>
                <a:sym typeface="Calibri"/>
              </a:rPr>
              <a:t>Group Project Assignment – </a:t>
            </a:r>
            <a:r>
              <a:rPr lang="en-US" sz="4400" i="1" dirty="0">
                <a:solidFill>
                  <a:schemeClr val="accent6"/>
                </a:solidFill>
                <a:latin typeface="Calibri"/>
                <a:ea typeface="Calibri"/>
                <a:cs typeface="Calibri"/>
                <a:sym typeface="Calibri"/>
              </a:rPr>
              <a:t>Topics </a:t>
            </a:r>
            <a:endParaRPr dirty="0">
              <a:solidFill>
                <a:schemeClr val="accent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 name="Google Shape;112;p2"/>
          <p:cNvPicPr preferRelativeResize="0"/>
          <p:nvPr/>
        </p:nvPicPr>
        <p:blipFill rotWithShape="1">
          <a:blip r:embed="rId3"/>
          <a:srcRect t="19"/>
          <a:stretch/>
        </p:blipFill>
        <p:spPr>
          <a:xfrm>
            <a:off x="20" y="1282"/>
            <a:ext cx="12191980" cy="6856718"/>
          </a:xfrm>
          <a:prstGeom prst="rect">
            <a:avLst/>
          </a:prstGeom>
          <a:noFill/>
        </p:spPr>
      </p:pic>
      <p:sp>
        <p:nvSpPr>
          <p:cNvPr id="111" name="Google Shape;111;p2"/>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None/>
            </a:pPr>
            <a:fld id="{00000000-1234-1234-1234-123412341234}" type="slidenum">
              <a:rPr lang="en-US" kern="1200">
                <a:solidFill>
                  <a:srgbClr val="FFFFFF"/>
                </a:solidFill>
                <a:latin typeface="+mn-lt"/>
                <a:ea typeface="+mn-ea"/>
                <a:cs typeface="+mn-cs"/>
              </a:rPr>
              <a:pPr lvl="0" indent="0">
                <a:spcBef>
                  <a:spcPts val="0"/>
                </a:spcBef>
                <a:spcAft>
                  <a:spcPts val="600"/>
                </a:spcAft>
                <a:buNone/>
              </a:pPr>
              <a:t>1</a:t>
            </a:fld>
            <a:endParaRPr lang="en-US" kern="1200">
              <a:solidFill>
                <a:srgbClr val="FFFFFF"/>
              </a:solidFill>
              <a:latin typeface="+mn-lt"/>
              <a:ea typeface="+mn-ea"/>
              <a:cs typeface="+mn-cs"/>
            </a:endParaRPr>
          </a:p>
        </p:txBody>
      </p:sp>
    </p:spTree>
    <p:extLst>
      <p:ext uri="{BB962C8B-B14F-4D97-AF65-F5344CB8AC3E}">
        <p14:creationId xmlns:p14="http://schemas.microsoft.com/office/powerpoint/2010/main" val="3425729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7"/>
        <p:cNvGrpSpPr/>
        <p:nvPr/>
      </p:nvGrpSpPr>
      <p:grpSpPr>
        <a:xfrm>
          <a:off x="0" y="0"/>
          <a:ext cx="0" cy="0"/>
          <a:chOff x="0" y="0"/>
          <a:chExt cx="0" cy="0"/>
        </a:xfrm>
      </p:grpSpPr>
      <p:pic>
        <p:nvPicPr>
          <p:cNvPr id="120" name="Google Shape;120;p3" descr="A view of the earth from space&#10;&#10;Description automatically generated"/>
          <p:cNvPicPr preferRelativeResize="0"/>
          <p:nvPr/>
        </p:nvPicPr>
        <p:blipFill rotWithShape="1">
          <a:blip r:embed="rId3"/>
          <a:srcRect b="15414"/>
          <a:stretch/>
        </p:blipFill>
        <p:spPr>
          <a:xfrm>
            <a:off x="0" y="10"/>
            <a:ext cx="12191980" cy="6857990"/>
          </a:xfrm>
          <a:prstGeom prst="rect">
            <a:avLst/>
          </a:prstGeom>
          <a:noFill/>
        </p:spPr>
      </p:pic>
      <p:sp>
        <p:nvSpPr>
          <p:cNvPr id="119" name="Google Shape;119;p3"/>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lvl="0" indent="0" defTabSz="457200">
              <a:spcBef>
                <a:spcPts val="0"/>
              </a:spcBef>
              <a:spcAft>
                <a:spcPts val="600"/>
              </a:spcAft>
              <a:buNone/>
            </a:pPr>
            <a:fld id="{00000000-1234-1234-1234-123412341234}" type="slidenum">
              <a:rPr lang="en-US" kern="1200">
                <a:solidFill>
                  <a:srgbClr val="FFFFFF"/>
                </a:solidFill>
                <a:latin typeface="+mn-lt"/>
                <a:ea typeface="+mn-ea"/>
                <a:cs typeface="+mn-cs"/>
              </a:rPr>
              <a:pPr lvl="0" indent="0" defTabSz="457200">
                <a:spcBef>
                  <a:spcPts val="0"/>
                </a:spcBef>
                <a:spcAft>
                  <a:spcPts val="600"/>
                </a:spcAft>
                <a:buNone/>
              </a:pPr>
              <a:t>2</a:t>
            </a:fld>
            <a:endParaRPr lang="en-US" kern="1200">
              <a:solidFill>
                <a:srgbClr val="FFFFFF"/>
              </a:solidFill>
              <a:latin typeface="+mn-lt"/>
              <a:ea typeface="+mn-ea"/>
              <a:cs typeface="+mn-cs"/>
            </a:endParaRPr>
          </a:p>
        </p:txBody>
      </p:sp>
      <p:sp>
        <p:nvSpPr>
          <p:cNvPr id="121" name="Google Shape;121;p3"/>
          <p:cNvSpPr txBox="1"/>
          <p:nvPr/>
        </p:nvSpPr>
        <p:spPr>
          <a:xfrm>
            <a:off x="20" y="6492875"/>
            <a:ext cx="12191980" cy="365125"/>
          </a:xfrm>
          <a:prstGeom prst="rect">
            <a:avLst/>
          </a:prstGeom>
          <a:solidFill>
            <a:srgbClr val="000000">
              <a:alpha val="50000"/>
            </a:srgbClr>
          </a:solidFill>
          <a:ln>
            <a:noFill/>
          </a:ln>
        </p:spPr>
        <p:txBody>
          <a:bodyPr spcFirstLastPara="1" wrap="square" lIns="91425" tIns="45700" rIns="91425" bIns="45700" anchor="t" anchorCtr="0">
            <a:noAutofit/>
          </a:bodyPr>
          <a:lstStyle/>
          <a:p>
            <a:pPr marL="0" marR="0" lvl="0" indent="0" algn="ctr" rtl="0">
              <a:spcBef>
                <a:spcPts val="0"/>
              </a:spcBef>
              <a:spcAft>
                <a:spcPts val="600"/>
              </a:spcAft>
              <a:buNone/>
            </a:pPr>
            <a:r>
              <a:rPr lang="en-US" sz="1300" dirty="0">
                <a:solidFill>
                  <a:srgbClr val="FFFFFF"/>
                </a:solidFill>
                <a:latin typeface="+mn-lt"/>
                <a:ea typeface="+mn-ea"/>
                <a:cs typeface="+mn-cs"/>
                <a:sym typeface="Calibri"/>
              </a:rPr>
              <a:t>Source: </a:t>
            </a:r>
            <a:r>
              <a:rPr lang="en-US" sz="1300" dirty="0" err="1">
                <a:solidFill>
                  <a:srgbClr val="FFFFFF"/>
                </a:solidFill>
                <a:latin typeface="+mn-lt"/>
                <a:ea typeface="+mn-ea"/>
                <a:cs typeface="+mn-cs"/>
                <a:sym typeface="Calibri"/>
              </a:rPr>
              <a:t>NASA.gov</a:t>
            </a:r>
            <a:endParaRPr lang="en-US" sz="1300" dirty="0">
              <a:solidFill>
                <a:srgbClr val="FFFFFF"/>
              </a:solidFill>
              <a:latin typeface="+mn-lt"/>
              <a:ea typeface="+mn-ea"/>
              <a:cs typeface="+mn-cs"/>
            </a:endParaRPr>
          </a:p>
        </p:txBody>
      </p:sp>
      <p:sp>
        <p:nvSpPr>
          <p:cNvPr id="4" name="Freeform 12">
            <a:extLst>
              <a:ext uri="{FF2B5EF4-FFF2-40B4-BE49-F238E27FC236}">
                <a16:creationId xmlns:a16="http://schemas.microsoft.com/office/drawing/2014/main" id="{A3FE406A-21BB-F68B-7C4C-502349B7A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622651" y="5073228"/>
            <a:ext cx="9257552" cy="1419647"/>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Google Shape;118;p3"/>
          <p:cNvSpPr txBox="1">
            <a:spLocks noGrp="1"/>
          </p:cNvSpPr>
          <p:nvPr>
            <p:ph type="title"/>
          </p:nvPr>
        </p:nvSpPr>
        <p:spPr>
          <a:xfrm>
            <a:off x="1734228" y="5216291"/>
            <a:ext cx="8867012" cy="774934"/>
          </a:xfrm>
          <a:prstGeom prst="rect">
            <a:avLst/>
          </a:prstGeom>
          <a:noFill/>
        </p:spPr>
        <p:txBody>
          <a:bodyPr spcFirstLastPara="1" vert="horz" lIns="91440" tIns="45720" rIns="91440" bIns="45720" rtlCol="0" anchor="ctr" anchorCtr="0">
            <a:noAutofit/>
          </a:bodyPr>
          <a:lstStyle/>
          <a:p>
            <a:pPr marL="0" lvl="0" indent="0" algn="ctr">
              <a:spcBef>
                <a:spcPct val="0"/>
              </a:spcBef>
              <a:spcAft>
                <a:spcPts val="0"/>
              </a:spcAft>
              <a:buClr>
                <a:srgbClr val="92D050"/>
              </a:buClr>
              <a:buSzPct val="100000"/>
            </a:pPr>
            <a:r>
              <a:rPr lang="en-US" sz="2800" kern="1200" dirty="0">
                <a:solidFill>
                  <a:schemeClr val="accent6"/>
                </a:solidFill>
                <a:latin typeface="+mj-lt"/>
                <a:ea typeface="+mj-ea"/>
                <a:cs typeface="+mj-cs"/>
              </a:rPr>
              <a:t>What is the physical process behind the warming effect of greenhouse gases (GHG)?</a:t>
            </a:r>
          </a:p>
        </p:txBody>
      </p:sp>
    </p:spTree>
    <p:extLst>
      <p:ext uri="{BB962C8B-B14F-4D97-AF65-F5344CB8AC3E}">
        <p14:creationId xmlns:p14="http://schemas.microsoft.com/office/powerpoint/2010/main" val="279604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
        <p:cNvGrpSpPr/>
        <p:nvPr/>
      </p:nvGrpSpPr>
      <p:grpSpPr>
        <a:xfrm>
          <a:off x="0" y="0"/>
          <a:ext cx="0" cy="0"/>
          <a:chOff x="0" y="0"/>
          <a:chExt cx="0" cy="0"/>
        </a:xfrm>
      </p:grpSpPr>
      <p:sp>
        <p:nvSpPr>
          <p:cNvPr id="127" name="Google Shape;127;p4"/>
          <p:cNvSpPr txBox="1">
            <a:spLocks noGrp="1"/>
          </p:cNvSpPr>
          <p:nvPr>
            <p:ph type="title"/>
          </p:nvPr>
        </p:nvSpPr>
        <p:spPr>
          <a:xfrm>
            <a:off x="5763462" y="99680"/>
            <a:ext cx="4033025" cy="58110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92D050"/>
              </a:buClr>
              <a:buSzPts val="4400"/>
              <a:buFont typeface="Calibri"/>
              <a:buNone/>
            </a:pPr>
            <a:r>
              <a:rPr lang="en-US" dirty="0">
                <a:solidFill>
                  <a:schemeClr val="tx1"/>
                </a:solidFill>
              </a:rPr>
              <a:t>Warming Effect</a:t>
            </a:r>
          </a:p>
        </p:txBody>
      </p:sp>
      <p:sp>
        <p:nvSpPr>
          <p:cNvPr id="128" name="Google Shape;1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mtClean="0"/>
              <a:t>3</a:t>
            </a:fld>
            <a:endParaRPr lang="en-US"/>
          </a:p>
        </p:txBody>
      </p:sp>
      <p:pic>
        <p:nvPicPr>
          <p:cNvPr id="129" name="Google Shape;129;p4"/>
          <p:cNvPicPr preferRelativeResize="0"/>
          <p:nvPr/>
        </p:nvPicPr>
        <p:blipFill rotWithShape="1">
          <a:blip r:embed="rId3">
            <a:alphaModFix/>
          </a:blip>
          <a:srcRect/>
          <a:stretch/>
        </p:blipFill>
        <p:spPr>
          <a:xfrm>
            <a:off x="3451703" y="1400584"/>
            <a:ext cx="8795726" cy="5457416"/>
          </a:xfrm>
          <a:prstGeom prst="rect">
            <a:avLst/>
          </a:prstGeom>
          <a:noFill/>
          <a:ln>
            <a:noFill/>
          </a:ln>
        </p:spPr>
      </p:pic>
      <p:sp>
        <p:nvSpPr>
          <p:cNvPr id="131" name="Google Shape;131;p4"/>
          <p:cNvSpPr txBox="1"/>
          <p:nvPr/>
        </p:nvSpPr>
        <p:spPr>
          <a:xfrm>
            <a:off x="152898" y="1698152"/>
            <a:ext cx="2935559" cy="4801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tx1"/>
                </a:solidFill>
                <a:latin typeface="Calibri"/>
                <a:ea typeface="Calibri"/>
                <a:cs typeface="Calibri"/>
                <a:sym typeface="Calibri"/>
              </a:rPr>
              <a:t>Steps of the effect:</a:t>
            </a:r>
            <a:endParaRPr lang="en-US" sz="2800" dirty="0">
              <a:solidFill>
                <a:schemeClr val="tx1"/>
              </a:solidFill>
            </a:endParaRPr>
          </a:p>
          <a:p>
            <a:pPr marR="0" lvl="0" algn="l" rtl="0">
              <a:spcBef>
                <a:spcPts val="0"/>
              </a:spcBef>
              <a:spcAft>
                <a:spcPts val="0"/>
              </a:spcAft>
              <a:buClr>
                <a:schemeClr val="dk1"/>
              </a:buClr>
              <a:buSzPts val="2400"/>
            </a:pPr>
            <a:endParaRPr lang="en-US" sz="1800" dirty="0">
              <a:solidFill>
                <a:schemeClr val="dk1"/>
              </a:solidFill>
              <a:latin typeface="Calibri"/>
              <a:ea typeface="Calibri"/>
              <a:cs typeface="Calibri"/>
              <a:sym typeface="Calibri"/>
            </a:endParaRPr>
          </a:p>
          <a:p>
            <a:pPr marL="342900" indent="-342900">
              <a:buClr>
                <a:schemeClr val="dk1"/>
              </a:buClr>
              <a:buSzPts val="2400"/>
              <a:buFont typeface="Arial"/>
              <a:buChar char="•"/>
            </a:pPr>
            <a:r>
              <a:rPr lang="en-US" sz="2000" dirty="0">
                <a:solidFill>
                  <a:schemeClr val="dk1"/>
                </a:solidFill>
                <a:latin typeface="Calibri"/>
                <a:ea typeface="Calibri"/>
                <a:cs typeface="Calibri"/>
                <a:sym typeface="Calibri"/>
              </a:rPr>
              <a:t>Solar radiation (heat) is absorbed by the atmosphere and the earth’s surface.</a:t>
            </a:r>
            <a:br>
              <a:rPr lang="en-US" sz="2000" dirty="0">
                <a:solidFill>
                  <a:schemeClr val="dk1"/>
                </a:solidFill>
                <a:latin typeface="Calibri"/>
                <a:ea typeface="Calibri"/>
                <a:cs typeface="Calibri"/>
                <a:sym typeface="Calibri"/>
              </a:rPr>
            </a:br>
            <a:endParaRPr lang="en-US" sz="2000" dirty="0"/>
          </a:p>
          <a:p>
            <a:pPr marL="342900" marR="0" lvl="0" indent="-342900" algn="l" rtl="0">
              <a:spcBef>
                <a:spcPts val="0"/>
              </a:spcBef>
              <a:spcAft>
                <a:spcPts val="0"/>
              </a:spcAft>
              <a:buClr>
                <a:schemeClr val="dk1"/>
              </a:buClr>
              <a:buSzPts val="2400"/>
              <a:buFont typeface="Arial"/>
              <a:buChar char="•"/>
            </a:pPr>
            <a:r>
              <a:rPr lang="en-US" sz="2000" dirty="0">
                <a:solidFill>
                  <a:schemeClr val="dk1"/>
                </a:solidFill>
                <a:latin typeface="Calibri"/>
                <a:ea typeface="Calibri"/>
                <a:cs typeface="Calibri"/>
                <a:sym typeface="Calibri"/>
              </a:rPr>
              <a:t>The heat is re-radiated as infrared waves. </a:t>
            </a:r>
            <a:br>
              <a:rPr lang="en-US" sz="2000" dirty="0">
                <a:solidFill>
                  <a:schemeClr val="dk1"/>
                </a:solidFill>
                <a:latin typeface="Calibri"/>
                <a:ea typeface="Calibri"/>
                <a:cs typeface="Calibri"/>
                <a:sym typeface="Calibri"/>
              </a:rPr>
            </a:br>
            <a:endParaRPr lang="en-US" sz="2000" dirty="0"/>
          </a:p>
          <a:p>
            <a:pPr marL="342900" marR="0" lvl="0" indent="-342900" algn="l" rtl="0">
              <a:spcBef>
                <a:spcPts val="0"/>
              </a:spcBef>
              <a:spcAft>
                <a:spcPts val="0"/>
              </a:spcAft>
              <a:buClr>
                <a:schemeClr val="dk1"/>
              </a:buClr>
              <a:buSzPts val="2400"/>
              <a:buFont typeface="Arial"/>
              <a:buChar char="•"/>
            </a:pPr>
            <a:r>
              <a:rPr lang="en-US" sz="2000" dirty="0">
                <a:solidFill>
                  <a:schemeClr val="dk1"/>
                </a:solidFill>
                <a:latin typeface="Calibri"/>
                <a:ea typeface="Calibri"/>
                <a:cs typeface="Calibri"/>
                <a:sym typeface="Calibri"/>
              </a:rPr>
              <a:t>When GHGs are present, molecules are excited, and they trap heat that warms the earth.  </a:t>
            </a:r>
            <a:endParaRPr lang="en-US" sz="2000" dirty="0"/>
          </a:p>
        </p:txBody>
      </p:sp>
      <p:sp>
        <p:nvSpPr>
          <p:cNvPr id="132" name="Google Shape;132;p4"/>
          <p:cNvSpPr txBox="1"/>
          <p:nvPr/>
        </p:nvSpPr>
        <p:spPr>
          <a:xfrm>
            <a:off x="6323134" y="6593861"/>
            <a:ext cx="29136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Source: Wikipedia, </a:t>
            </a:r>
            <a:r>
              <a:rPr lang="en-US" sz="1400" i="1" dirty="0">
                <a:solidFill>
                  <a:schemeClr val="dk1"/>
                </a:solidFill>
                <a:latin typeface="Calibri"/>
                <a:ea typeface="Calibri"/>
                <a:cs typeface="Calibri"/>
                <a:sym typeface="Calibri"/>
              </a:rPr>
              <a:t>creative commons</a:t>
            </a:r>
            <a:endParaRPr lang="en-US" sz="1400" dirty="0">
              <a:solidFill>
                <a:schemeClr val="dk1"/>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9738513C-9357-8F4F-96D8-A31542629C68}"/>
              </a:ext>
            </a:extLst>
          </p:cNvPr>
          <p:cNvSpPr/>
          <p:nvPr/>
        </p:nvSpPr>
        <p:spPr>
          <a:xfrm>
            <a:off x="3192631" y="136525"/>
            <a:ext cx="127654" cy="114826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144D5B9-983F-E003-0733-283FD050F785}"/>
              </a:ext>
            </a:extLst>
          </p:cNvPr>
          <p:cNvSpPr/>
          <p:nvPr/>
        </p:nvSpPr>
        <p:spPr>
          <a:xfrm rot="5400000">
            <a:off x="1551251" y="2230"/>
            <a:ext cx="138851" cy="293556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0;p4">
            <a:extLst>
              <a:ext uri="{FF2B5EF4-FFF2-40B4-BE49-F238E27FC236}">
                <a16:creationId xmlns:a16="http://schemas.microsoft.com/office/drawing/2014/main" id="{F629483C-47FE-3F23-BD9F-A48987FAB074}"/>
              </a:ext>
            </a:extLst>
          </p:cNvPr>
          <p:cNvSpPr txBox="1"/>
          <p:nvPr/>
        </p:nvSpPr>
        <p:spPr>
          <a:xfrm>
            <a:off x="3722906" y="648432"/>
            <a:ext cx="8469094"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800" dirty="0">
                <a:solidFill>
                  <a:schemeClr val="dk1"/>
                </a:solidFill>
                <a:latin typeface="Calibri"/>
                <a:ea typeface="Calibri"/>
                <a:cs typeface="Calibri"/>
                <a:sym typeface="Calibri"/>
              </a:rPr>
              <a:t>Molecules of greenhouse gasses—carbon dioxide (CO</a:t>
            </a:r>
            <a:r>
              <a:rPr lang="en-US" sz="1800" baseline="-25000" dirty="0">
                <a:solidFill>
                  <a:schemeClr val="dk1"/>
                </a:solidFill>
                <a:latin typeface="Calibri"/>
                <a:ea typeface="Calibri"/>
                <a:cs typeface="Calibri"/>
                <a:sym typeface="Calibri"/>
              </a:rPr>
              <a:t>2</a:t>
            </a:r>
            <a:r>
              <a:rPr lang="en-US" sz="1800" dirty="0">
                <a:solidFill>
                  <a:schemeClr val="dk1"/>
                </a:solidFill>
                <a:latin typeface="Calibri"/>
                <a:ea typeface="Calibri"/>
                <a:cs typeface="Calibri"/>
                <a:sym typeface="Calibri"/>
              </a:rPr>
              <a:t>), methane (CH</a:t>
            </a:r>
            <a:r>
              <a:rPr lang="en-US" sz="1800" baseline="-25000" dirty="0">
                <a:solidFill>
                  <a:schemeClr val="dk1"/>
                </a:solidFill>
                <a:latin typeface="Calibri"/>
                <a:ea typeface="Calibri"/>
                <a:cs typeface="Calibri"/>
                <a:sym typeface="Calibri"/>
              </a:rPr>
              <a:t>4</a:t>
            </a:r>
            <a:r>
              <a:rPr lang="en-US" sz="1800" dirty="0">
                <a:solidFill>
                  <a:schemeClr val="dk1"/>
                </a:solidFill>
                <a:latin typeface="Calibri"/>
                <a:ea typeface="Calibri"/>
                <a:cs typeface="Calibri"/>
                <a:sym typeface="Calibri"/>
              </a:rPr>
              <a:t>), nitrous oxide (N</a:t>
            </a:r>
            <a:r>
              <a:rPr lang="en-US" sz="1800" baseline="-25000" dirty="0">
                <a:solidFill>
                  <a:schemeClr val="dk1"/>
                </a:solidFill>
                <a:latin typeface="Calibri"/>
                <a:ea typeface="Calibri"/>
                <a:cs typeface="Calibri"/>
                <a:sym typeface="Calibri"/>
              </a:rPr>
              <a:t>2</a:t>
            </a:r>
            <a:r>
              <a:rPr lang="en-US" sz="1800" dirty="0">
                <a:solidFill>
                  <a:schemeClr val="dk1"/>
                </a:solidFill>
                <a:latin typeface="Calibri"/>
                <a:ea typeface="Calibri"/>
                <a:cs typeface="Calibri"/>
                <a:sym typeface="Calibri"/>
              </a:rPr>
              <a:t>O)—trap infrared radiation from the sun.  </a:t>
            </a:r>
            <a:endParaRPr dirty="0"/>
          </a:p>
        </p:txBody>
      </p:sp>
      <p:sp>
        <p:nvSpPr>
          <p:cNvPr id="10" name="Rectangle 9">
            <a:extLst>
              <a:ext uri="{FF2B5EF4-FFF2-40B4-BE49-F238E27FC236}">
                <a16:creationId xmlns:a16="http://schemas.microsoft.com/office/drawing/2014/main" id="{3BC081B4-A62F-36DF-6A8E-08B03D448E3B}"/>
              </a:ext>
            </a:extLst>
          </p:cNvPr>
          <p:cNvSpPr/>
          <p:nvPr/>
        </p:nvSpPr>
        <p:spPr>
          <a:xfrm>
            <a:off x="201641" y="2270803"/>
            <a:ext cx="2990990" cy="4387339"/>
          </a:xfrm>
          <a:prstGeom prst="rect">
            <a:avLst/>
          </a:prstGeom>
          <a:solidFill>
            <a:schemeClr val="accent6">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97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mtClean="0"/>
              <a:t>4</a:t>
            </a:fld>
            <a:endParaRPr lang="en-US"/>
          </a:p>
        </p:txBody>
      </p:sp>
      <p:sp>
        <p:nvSpPr>
          <p:cNvPr id="139" name="Google Shape;139;p5"/>
          <p:cNvSpPr txBox="1">
            <a:spLocks noGrp="1"/>
          </p:cNvSpPr>
          <p:nvPr>
            <p:ph type="title"/>
          </p:nvPr>
        </p:nvSpPr>
        <p:spPr>
          <a:xfrm>
            <a:off x="71781" y="1865766"/>
            <a:ext cx="3002584" cy="320329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92D050"/>
              </a:buClr>
              <a:buSzPct val="100000"/>
              <a:buFont typeface="Calibri"/>
              <a:buNone/>
            </a:pPr>
            <a:r>
              <a:rPr lang="en-US" sz="3600" dirty="0">
                <a:solidFill>
                  <a:schemeClr val="accent6"/>
                </a:solidFill>
              </a:rPr>
              <a:t>Most global warming emissions come from which GHGs?  </a:t>
            </a:r>
          </a:p>
        </p:txBody>
      </p:sp>
      <p:pic>
        <p:nvPicPr>
          <p:cNvPr id="140" name="Google Shape;140;p5" descr="A person drinking water from a bottle&#10;&#10;Description automatically generated"/>
          <p:cNvPicPr preferRelativeResize="0"/>
          <p:nvPr/>
        </p:nvPicPr>
        <p:blipFill rotWithShape="1">
          <a:blip r:embed="rId4">
            <a:alphaModFix/>
          </a:blip>
          <a:srcRect/>
          <a:stretch/>
        </p:blipFill>
        <p:spPr>
          <a:xfrm>
            <a:off x="3074365" y="930916"/>
            <a:ext cx="8585200" cy="5689019"/>
          </a:xfrm>
          <a:prstGeom prst="rect">
            <a:avLst/>
          </a:prstGeom>
          <a:noFill/>
          <a:ln>
            <a:noFill/>
          </a:ln>
        </p:spPr>
      </p:pic>
      <p:sp>
        <p:nvSpPr>
          <p:cNvPr id="141" name="Google Shape;141;p5"/>
          <p:cNvSpPr txBox="1"/>
          <p:nvPr/>
        </p:nvSpPr>
        <p:spPr>
          <a:xfrm>
            <a:off x="9388302" y="6312199"/>
            <a:ext cx="2271263" cy="30773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bg1"/>
                </a:solidFill>
                <a:latin typeface="Calibri"/>
                <a:ea typeface="Calibri"/>
                <a:cs typeface="Calibri"/>
                <a:sym typeface="Calibri"/>
              </a:rPr>
              <a:t>Source: Adobe Images</a:t>
            </a:r>
            <a:endParaRPr lang="en-US" sz="11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49" name="Google Shape;149;p6"/>
          <p:cNvSpPr txBox="1">
            <a:spLocks noGrp="1"/>
          </p:cNvSpPr>
          <p:nvPr>
            <p:ph type="title"/>
          </p:nvPr>
        </p:nvSpPr>
        <p:spPr>
          <a:xfrm>
            <a:off x="8251785" y="1442895"/>
            <a:ext cx="3287210" cy="345372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92D050"/>
              </a:buClr>
              <a:buSzPct val="100000"/>
              <a:buFont typeface="Calibri"/>
              <a:buNone/>
            </a:pPr>
            <a:r>
              <a:rPr lang="en-US" sz="4000" dirty="0">
                <a:solidFill>
                  <a:schemeClr val="accent6"/>
                </a:solidFill>
              </a:rPr>
              <a:t>What are the sources &amp; sinks of these dominant GHGs?</a:t>
            </a:r>
            <a:endParaRPr sz="4800" dirty="0">
              <a:solidFill>
                <a:srgbClr val="92D050"/>
              </a:solidFill>
            </a:endParaRPr>
          </a:p>
        </p:txBody>
      </p:sp>
      <p:sp>
        <p:nvSpPr>
          <p:cNvPr id="150" name="Google Shape;150;p6"/>
          <p:cNvSpPr txBox="1"/>
          <p:nvPr/>
        </p:nvSpPr>
        <p:spPr>
          <a:xfrm>
            <a:off x="58357" y="3015226"/>
            <a:ext cx="3032084" cy="101562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U.S. emissions </a:t>
            </a:r>
            <a:r>
              <a:rPr lang="en-US" sz="2000" i="1" dirty="0">
                <a:solidFill>
                  <a:schemeClr val="dk1"/>
                </a:solidFill>
                <a:latin typeface="Calibri"/>
                <a:ea typeface="Calibri"/>
                <a:cs typeface="Calibri"/>
                <a:sym typeface="Calibri"/>
              </a:rPr>
              <a:t>after</a:t>
            </a:r>
            <a:r>
              <a:rPr lang="en-US" sz="2000" dirty="0">
                <a:solidFill>
                  <a:schemeClr val="dk1"/>
                </a:solidFill>
                <a:latin typeface="Calibri"/>
                <a:ea typeface="Calibri"/>
                <a:cs typeface="Calibri"/>
                <a:sym typeface="Calibri"/>
              </a:rPr>
              <a:t> being offset by GHG sinks     </a:t>
            </a:r>
            <a:endParaRPr sz="2000" dirty="0"/>
          </a:p>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Source: </a:t>
            </a:r>
            <a:r>
              <a:rPr lang="en-US" sz="2000" dirty="0" err="1">
                <a:solidFill>
                  <a:schemeClr val="dk1"/>
                </a:solidFill>
                <a:latin typeface="Calibri"/>
                <a:ea typeface="Calibri"/>
                <a:cs typeface="Calibri"/>
                <a:sym typeface="Calibri"/>
              </a:rPr>
              <a:t>EPA.gov</a:t>
            </a:r>
            <a:r>
              <a:rPr lang="en-US" sz="2000" dirty="0">
                <a:solidFill>
                  <a:schemeClr val="dk1"/>
                </a:solidFill>
                <a:latin typeface="Calibri"/>
                <a:ea typeface="Calibri"/>
                <a:cs typeface="Calibri"/>
                <a:sym typeface="Calibri"/>
              </a:rPr>
              <a:t> 2021</a:t>
            </a:r>
            <a:endParaRPr sz="1600" dirty="0">
              <a:solidFill>
                <a:schemeClr val="dk1"/>
              </a:solidFill>
              <a:latin typeface="Calibri"/>
              <a:ea typeface="Calibri"/>
              <a:cs typeface="Calibri"/>
              <a:sym typeface="Calibri"/>
            </a:endParaRPr>
          </a:p>
        </p:txBody>
      </p:sp>
      <p:grpSp>
        <p:nvGrpSpPr>
          <p:cNvPr id="21" name="Group 20">
            <a:extLst>
              <a:ext uri="{FF2B5EF4-FFF2-40B4-BE49-F238E27FC236}">
                <a16:creationId xmlns:a16="http://schemas.microsoft.com/office/drawing/2014/main" id="{A4EB2D40-422E-061C-B2E6-7E96C8CE39F7}"/>
              </a:ext>
            </a:extLst>
          </p:cNvPr>
          <p:cNvGrpSpPr/>
          <p:nvPr/>
        </p:nvGrpSpPr>
        <p:grpSpPr>
          <a:xfrm>
            <a:off x="2843445" y="534000"/>
            <a:ext cx="5162310" cy="5407799"/>
            <a:chOff x="347241" y="738832"/>
            <a:chExt cx="5162310" cy="5407799"/>
          </a:xfrm>
        </p:grpSpPr>
        <p:pic>
          <p:nvPicPr>
            <p:cNvPr id="4" name="Picture 3" descr="A pie chart with different colored sections&#10;&#10;Description automatically generated">
              <a:extLst>
                <a:ext uri="{FF2B5EF4-FFF2-40B4-BE49-F238E27FC236}">
                  <a16:creationId xmlns:a16="http://schemas.microsoft.com/office/drawing/2014/main" id="{1CA9F6ED-520E-5336-E250-EB5A6EE38AC1}"/>
                </a:ext>
              </a:extLst>
            </p:cNvPr>
            <p:cNvPicPr>
              <a:picLocks noChangeAspect="1"/>
            </p:cNvPicPr>
            <p:nvPr/>
          </p:nvPicPr>
          <p:blipFill rotWithShape="1">
            <a:blip r:embed="rId4"/>
            <a:srcRect l="11837" r="12042" b="7198"/>
            <a:stretch/>
          </p:blipFill>
          <p:spPr>
            <a:xfrm>
              <a:off x="347241" y="1385163"/>
              <a:ext cx="5162310" cy="4761468"/>
            </a:xfrm>
            <a:prstGeom prst="rect">
              <a:avLst/>
            </a:prstGeom>
          </p:spPr>
        </p:pic>
        <p:sp>
          <p:nvSpPr>
            <p:cNvPr id="5" name="TextBox 4">
              <a:extLst>
                <a:ext uri="{FF2B5EF4-FFF2-40B4-BE49-F238E27FC236}">
                  <a16:creationId xmlns:a16="http://schemas.microsoft.com/office/drawing/2014/main" id="{156BB1D2-4E5B-D249-5C22-CD2F58145C82}"/>
                </a:ext>
              </a:extLst>
            </p:cNvPr>
            <p:cNvSpPr txBox="1"/>
            <p:nvPr/>
          </p:nvSpPr>
          <p:spPr>
            <a:xfrm>
              <a:off x="3258869" y="4016415"/>
              <a:ext cx="960699" cy="646331"/>
            </a:xfrm>
            <a:prstGeom prst="rect">
              <a:avLst/>
            </a:prstGeom>
            <a:noFill/>
          </p:spPr>
          <p:txBody>
            <a:bodyPr wrap="square" rtlCol="0">
              <a:spAutoFit/>
            </a:bodyPr>
            <a:lstStyle/>
            <a:p>
              <a:pPr algn="ctr"/>
              <a:r>
                <a:rPr lang="en-US" sz="1800" dirty="0"/>
                <a:t>79.4%</a:t>
              </a:r>
              <a:br>
                <a:rPr lang="en-US" sz="1800" dirty="0"/>
              </a:br>
              <a:r>
                <a:rPr lang="en-US" sz="1800" dirty="0"/>
                <a:t> CO</a:t>
              </a:r>
              <a:r>
                <a:rPr lang="en-US" sz="1800" baseline="-25000" dirty="0"/>
                <a:t>2</a:t>
              </a:r>
            </a:p>
          </p:txBody>
        </p:sp>
        <p:sp>
          <p:nvSpPr>
            <p:cNvPr id="6" name="TextBox 5">
              <a:extLst>
                <a:ext uri="{FF2B5EF4-FFF2-40B4-BE49-F238E27FC236}">
                  <a16:creationId xmlns:a16="http://schemas.microsoft.com/office/drawing/2014/main" id="{9A21F9C9-FDE5-1A33-D0DC-4D149CF58A03}"/>
                </a:ext>
              </a:extLst>
            </p:cNvPr>
            <p:cNvSpPr txBox="1"/>
            <p:nvPr/>
          </p:nvSpPr>
          <p:spPr>
            <a:xfrm>
              <a:off x="1105653" y="2573727"/>
              <a:ext cx="860398" cy="646331"/>
            </a:xfrm>
            <a:prstGeom prst="rect">
              <a:avLst/>
            </a:prstGeom>
            <a:noFill/>
          </p:spPr>
          <p:txBody>
            <a:bodyPr wrap="square" rtlCol="0">
              <a:spAutoFit/>
            </a:bodyPr>
            <a:lstStyle/>
            <a:p>
              <a:pPr algn="ctr"/>
              <a:r>
                <a:rPr lang="en-US" sz="1800" dirty="0"/>
                <a:t>11.5% </a:t>
              </a:r>
              <a:br>
                <a:rPr lang="en-US" sz="1800" dirty="0"/>
              </a:br>
              <a:r>
                <a:rPr lang="en-US" sz="1800" dirty="0"/>
                <a:t>CH</a:t>
              </a:r>
              <a:r>
                <a:rPr lang="en-US" sz="1800" baseline="-25000" dirty="0"/>
                <a:t>4</a:t>
              </a:r>
            </a:p>
          </p:txBody>
        </p:sp>
        <p:sp>
          <p:nvSpPr>
            <p:cNvPr id="7" name="TextBox 6">
              <a:extLst>
                <a:ext uri="{FF2B5EF4-FFF2-40B4-BE49-F238E27FC236}">
                  <a16:creationId xmlns:a16="http://schemas.microsoft.com/office/drawing/2014/main" id="{D9AA0B6F-0851-225B-4250-1EFDAE69744C}"/>
                </a:ext>
              </a:extLst>
            </p:cNvPr>
            <p:cNvSpPr txBox="1"/>
            <p:nvPr/>
          </p:nvSpPr>
          <p:spPr>
            <a:xfrm>
              <a:off x="1825212" y="1823302"/>
              <a:ext cx="860398" cy="646331"/>
            </a:xfrm>
            <a:prstGeom prst="rect">
              <a:avLst/>
            </a:prstGeom>
            <a:noFill/>
          </p:spPr>
          <p:txBody>
            <a:bodyPr wrap="square" rtlCol="0">
              <a:spAutoFit/>
            </a:bodyPr>
            <a:lstStyle/>
            <a:p>
              <a:pPr algn="ctr"/>
              <a:r>
                <a:rPr lang="en-US" sz="1800" dirty="0"/>
                <a:t>6.2% </a:t>
              </a:r>
              <a:br>
                <a:rPr lang="en-US" sz="1800" dirty="0"/>
              </a:br>
              <a:r>
                <a:rPr lang="en-US" sz="1800" dirty="0"/>
                <a:t>N</a:t>
              </a:r>
              <a:r>
                <a:rPr lang="en-US" sz="1800" baseline="-25000" dirty="0"/>
                <a:t>2</a:t>
              </a:r>
              <a:r>
                <a:rPr lang="en-US" sz="1800" dirty="0"/>
                <a:t>O</a:t>
              </a:r>
              <a:endParaRPr lang="en-US" sz="1800" baseline="-25000" dirty="0"/>
            </a:p>
          </p:txBody>
        </p:sp>
        <p:sp>
          <p:nvSpPr>
            <p:cNvPr id="8" name="TextBox 7">
              <a:extLst>
                <a:ext uri="{FF2B5EF4-FFF2-40B4-BE49-F238E27FC236}">
                  <a16:creationId xmlns:a16="http://schemas.microsoft.com/office/drawing/2014/main" id="{DB43C4D1-AA2B-59C7-3EF4-E0E95BA01F1B}"/>
                </a:ext>
              </a:extLst>
            </p:cNvPr>
            <p:cNvSpPr txBox="1"/>
            <p:nvPr/>
          </p:nvSpPr>
          <p:spPr>
            <a:xfrm>
              <a:off x="1977625" y="738832"/>
              <a:ext cx="3377615" cy="646331"/>
            </a:xfrm>
            <a:prstGeom prst="rect">
              <a:avLst/>
            </a:prstGeom>
            <a:noFill/>
          </p:spPr>
          <p:txBody>
            <a:bodyPr wrap="square" rtlCol="0">
              <a:spAutoFit/>
            </a:bodyPr>
            <a:lstStyle/>
            <a:p>
              <a:pPr algn="ctr"/>
              <a:r>
                <a:rPr lang="en-US" sz="1800" dirty="0"/>
                <a:t>3.0% </a:t>
              </a:r>
              <a:br>
                <a:rPr lang="en-US" sz="1800" dirty="0"/>
              </a:br>
              <a:r>
                <a:rPr lang="en-US" sz="1800" dirty="0"/>
                <a:t>HFCs, PFCs, SF</a:t>
              </a:r>
              <a:r>
                <a:rPr lang="en-US" sz="1800" baseline="-25000" dirty="0"/>
                <a:t>6</a:t>
              </a:r>
              <a:r>
                <a:rPr lang="en-US" sz="1800" dirty="0"/>
                <a:t>, and NF</a:t>
              </a:r>
              <a:r>
                <a:rPr lang="en-US" sz="1800" baseline="-25000" dirty="0"/>
                <a:t>3</a:t>
              </a:r>
            </a:p>
          </p:txBody>
        </p:sp>
        <p:cxnSp>
          <p:nvCxnSpPr>
            <p:cNvPr id="11" name="Straight Connector 10">
              <a:extLst>
                <a:ext uri="{FF2B5EF4-FFF2-40B4-BE49-F238E27FC236}">
                  <a16:creationId xmlns:a16="http://schemas.microsoft.com/office/drawing/2014/main" id="{01414B48-8CDA-1D4E-9821-627BBC3CDA09}"/>
                </a:ext>
              </a:extLst>
            </p:cNvPr>
            <p:cNvCxnSpPr>
              <a:cxnSpLocks/>
            </p:cNvCxnSpPr>
            <p:nvPr/>
          </p:nvCxnSpPr>
          <p:spPr>
            <a:xfrm flipV="1">
              <a:off x="2685610" y="1320890"/>
              <a:ext cx="427980" cy="232640"/>
            </a:xfrm>
            <a:prstGeom prst="line">
              <a:avLst/>
            </a:prstGeom>
          </p:spPr>
          <p:style>
            <a:lnRef idx="1">
              <a:schemeClr val="dk1"/>
            </a:lnRef>
            <a:fillRef idx="0">
              <a:schemeClr val="dk1"/>
            </a:fillRef>
            <a:effectRef idx="0">
              <a:schemeClr val="dk1"/>
            </a:effectRef>
            <a:fontRef idx="minor">
              <a:schemeClr val="tx1"/>
            </a:fontRef>
          </p:style>
        </p:cxnSp>
      </p:grpSp>
      <p:sp>
        <p:nvSpPr>
          <p:cNvPr id="20" name="TextBox 19">
            <a:extLst>
              <a:ext uri="{FF2B5EF4-FFF2-40B4-BE49-F238E27FC236}">
                <a16:creationId xmlns:a16="http://schemas.microsoft.com/office/drawing/2014/main" id="{66C769BA-CAD1-1C8B-6B32-35D0B8C29925}"/>
              </a:ext>
            </a:extLst>
          </p:cNvPr>
          <p:cNvSpPr txBox="1"/>
          <p:nvPr/>
        </p:nvSpPr>
        <p:spPr>
          <a:xfrm>
            <a:off x="653533" y="6165645"/>
            <a:ext cx="10469738" cy="646331"/>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CO</a:t>
            </a:r>
            <a:r>
              <a:rPr lang="en-US" sz="1800" baseline="-25000" dirty="0">
                <a:latin typeface="Calibri" panose="020F0502020204030204" pitchFamily="34" charset="0"/>
                <a:cs typeface="Calibri" panose="020F0502020204030204" pitchFamily="34" charset="0"/>
              </a:rPr>
              <a:t>2</a:t>
            </a:r>
            <a:r>
              <a:rPr lang="en-US" sz="1800" dirty="0">
                <a:latin typeface="Calibri" panose="020F0502020204030204" pitchFamily="34" charset="0"/>
                <a:cs typeface="Calibri" panose="020F0502020204030204" pitchFamily="34" charset="0"/>
              </a:rPr>
              <a:t> = carbon dioxide; CH</a:t>
            </a:r>
            <a:r>
              <a:rPr lang="en-US" sz="1800" baseline="-25000" dirty="0">
                <a:latin typeface="Calibri" panose="020F0502020204030204" pitchFamily="34" charset="0"/>
                <a:cs typeface="Calibri" panose="020F0502020204030204" pitchFamily="34" charset="0"/>
              </a:rPr>
              <a:t>4</a:t>
            </a:r>
            <a:r>
              <a:rPr lang="en-US" sz="1800" dirty="0">
                <a:latin typeface="Calibri" panose="020F0502020204030204" pitchFamily="34" charset="0"/>
                <a:cs typeface="Calibri" panose="020F0502020204030204" pitchFamily="34" charset="0"/>
              </a:rPr>
              <a:t> = methane; N</a:t>
            </a:r>
            <a:r>
              <a:rPr lang="en-US" sz="1800" baseline="-25000" dirty="0">
                <a:latin typeface="Calibri" panose="020F0502020204030204" pitchFamily="34" charset="0"/>
                <a:cs typeface="Calibri" panose="020F0502020204030204" pitchFamily="34" charset="0"/>
              </a:rPr>
              <a:t>2</a:t>
            </a:r>
            <a:r>
              <a:rPr lang="en-US" sz="1800" dirty="0">
                <a:latin typeface="Calibri" panose="020F0502020204030204" pitchFamily="34" charset="0"/>
                <a:cs typeface="Calibri" panose="020F0502020204030204" pitchFamily="34" charset="0"/>
              </a:rPr>
              <a:t>O = nitrous oxide; HFCs = hydrofluorocarbons; PFCs = perfluorochemicals; SF</a:t>
            </a:r>
            <a:r>
              <a:rPr lang="en-US" sz="1800" baseline="-25000" dirty="0">
                <a:latin typeface="Calibri" panose="020F0502020204030204" pitchFamily="34" charset="0"/>
                <a:cs typeface="Calibri" panose="020F0502020204030204" pitchFamily="34" charset="0"/>
              </a:rPr>
              <a:t>6</a:t>
            </a:r>
            <a:r>
              <a:rPr lang="en-US" sz="1800" dirty="0">
                <a:latin typeface="Calibri" panose="020F0502020204030204" pitchFamily="34" charset="0"/>
                <a:cs typeface="Calibri" panose="020F0502020204030204" pitchFamily="34" charset="0"/>
              </a:rPr>
              <a:t> = sulfur hexafluoride; NF</a:t>
            </a:r>
            <a:r>
              <a:rPr lang="en-US" sz="1800" baseline="-25000" dirty="0">
                <a:latin typeface="Calibri" panose="020F0502020204030204" pitchFamily="34" charset="0"/>
                <a:cs typeface="Calibri" panose="020F0502020204030204" pitchFamily="34" charset="0"/>
              </a:rPr>
              <a:t>3</a:t>
            </a:r>
            <a:r>
              <a:rPr lang="en-US" sz="1800" dirty="0">
                <a:latin typeface="Calibri" panose="020F0502020204030204" pitchFamily="34" charset="0"/>
                <a:cs typeface="Calibri" panose="020F0502020204030204" pitchFamily="34" charset="0"/>
              </a:rPr>
              <a:t> = nitrogen trifluoride</a:t>
            </a:r>
          </a:p>
        </p:txBody>
      </p:sp>
    </p:spTree>
    <p:extLst>
      <p:ext uri="{BB962C8B-B14F-4D97-AF65-F5344CB8AC3E}">
        <p14:creationId xmlns:p14="http://schemas.microsoft.com/office/powerpoint/2010/main" val="2620728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7"/>
          <p:cNvSpPr txBox="1">
            <a:spLocks noGrp="1"/>
          </p:cNvSpPr>
          <p:nvPr>
            <p:ph type="title"/>
          </p:nvPr>
        </p:nvSpPr>
        <p:spPr>
          <a:xfrm>
            <a:off x="2201662" y="523586"/>
            <a:ext cx="9352358" cy="128111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92D050"/>
              </a:buClr>
              <a:buSzPct val="100000"/>
              <a:buFont typeface="Calibri"/>
              <a:buNone/>
            </a:pPr>
            <a:r>
              <a:rPr lang="en-US" dirty="0">
                <a:solidFill>
                  <a:schemeClr val="tx1"/>
                </a:solidFill>
              </a:rPr>
              <a:t>Relative Importance of Different Anthropogenic and Natural Sources of GHGs</a:t>
            </a:r>
            <a:endParaRPr dirty="0">
              <a:solidFill>
                <a:schemeClr val="tx1"/>
              </a:solidFill>
            </a:endParaRPr>
          </a:p>
        </p:txBody>
      </p:sp>
      <p:sp>
        <p:nvSpPr>
          <p:cNvPr id="157" name="Google Shape;15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58" name="Google Shape;158;p7"/>
          <p:cNvSpPr txBox="1"/>
          <p:nvPr/>
        </p:nvSpPr>
        <p:spPr>
          <a:xfrm>
            <a:off x="7991602" y="1721980"/>
            <a:ext cx="21523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accent6"/>
                </a:solidFill>
                <a:latin typeface="Calibri"/>
                <a:ea typeface="Calibri"/>
                <a:cs typeface="Calibri"/>
                <a:sym typeface="Calibri"/>
              </a:rPr>
              <a:t>Natural Sources</a:t>
            </a:r>
            <a:endParaRPr dirty="0">
              <a:solidFill>
                <a:schemeClr val="accent6"/>
              </a:solidFill>
            </a:endParaRPr>
          </a:p>
        </p:txBody>
      </p:sp>
      <p:sp>
        <p:nvSpPr>
          <p:cNvPr id="159" name="Google Shape;159;p7"/>
          <p:cNvSpPr txBox="1"/>
          <p:nvPr/>
        </p:nvSpPr>
        <p:spPr>
          <a:xfrm>
            <a:off x="1435039" y="1696420"/>
            <a:ext cx="307282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accent6"/>
                </a:solidFill>
                <a:latin typeface="Calibri"/>
                <a:ea typeface="Calibri"/>
                <a:cs typeface="Calibri"/>
                <a:sym typeface="Calibri"/>
              </a:rPr>
              <a:t>Anthropogenic Sources</a:t>
            </a:r>
            <a:endParaRPr dirty="0">
              <a:solidFill>
                <a:schemeClr val="accent6"/>
              </a:solidFill>
            </a:endParaRPr>
          </a:p>
        </p:txBody>
      </p:sp>
      <p:pic>
        <p:nvPicPr>
          <p:cNvPr id="161" name="Google Shape;161;p7" descr="A graph showing the number of forest fires&#10;&#10;Description automatically generated"/>
          <p:cNvPicPr preferRelativeResize="0"/>
          <p:nvPr/>
        </p:nvPicPr>
        <p:blipFill rotWithShape="1">
          <a:blip r:embed="rId4">
            <a:alphaModFix/>
          </a:blip>
          <a:srcRect/>
          <a:stretch/>
        </p:blipFill>
        <p:spPr>
          <a:xfrm>
            <a:off x="6096000" y="2064309"/>
            <a:ext cx="5664195" cy="4030738"/>
          </a:xfrm>
          <a:prstGeom prst="rect">
            <a:avLst/>
          </a:prstGeom>
          <a:noFill/>
          <a:ln>
            <a:noFill/>
          </a:ln>
        </p:spPr>
      </p:pic>
      <p:sp>
        <p:nvSpPr>
          <p:cNvPr id="162" name="Google Shape;162;p7"/>
          <p:cNvSpPr txBox="1"/>
          <p:nvPr/>
        </p:nvSpPr>
        <p:spPr>
          <a:xfrm>
            <a:off x="6581505" y="6231135"/>
            <a:ext cx="497251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Source: Yue </a:t>
            </a:r>
            <a:r>
              <a:rPr lang="en-US" dirty="0">
                <a:solidFill>
                  <a:schemeClr val="dk1"/>
                </a:solidFill>
                <a:latin typeface="Calibri"/>
                <a:ea typeface="Calibri"/>
                <a:cs typeface="Calibri"/>
                <a:sym typeface="Calibri"/>
              </a:rPr>
              <a:t>&amp;</a:t>
            </a:r>
            <a:r>
              <a:rPr lang="en-US" sz="1400" dirty="0">
                <a:solidFill>
                  <a:schemeClr val="dk1"/>
                </a:solidFill>
                <a:latin typeface="Calibri"/>
                <a:ea typeface="Calibri"/>
                <a:cs typeface="Calibri"/>
                <a:sym typeface="Calibri"/>
              </a:rPr>
              <a:t> Gao 2018</a:t>
            </a:r>
            <a:r>
              <a:rPr lang="en-US" dirty="0">
                <a:solidFill>
                  <a:schemeClr val="dk1"/>
                </a:solidFill>
                <a:latin typeface="Calibri"/>
                <a:ea typeface="Calibri"/>
                <a:cs typeface="Calibri"/>
                <a:sym typeface="Calibri"/>
              </a:rPr>
              <a:t>, </a:t>
            </a:r>
            <a:r>
              <a:rPr lang="en-US" sz="1400" i="1" dirty="0">
                <a:solidFill>
                  <a:schemeClr val="dk1"/>
                </a:solidFill>
                <a:latin typeface="Calibri"/>
                <a:ea typeface="Calibri"/>
                <a:cs typeface="Calibri"/>
                <a:sym typeface="Calibri"/>
              </a:rPr>
              <a:t>Advances in Climate Change Research</a:t>
            </a:r>
            <a:endParaRPr i="1" dirty="0"/>
          </a:p>
        </p:txBody>
      </p:sp>
      <p:sp>
        <p:nvSpPr>
          <p:cNvPr id="163" name="Google Shape;163;p7"/>
          <p:cNvSpPr txBox="1"/>
          <p:nvPr/>
        </p:nvSpPr>
        <p:spPr>
          <a:xfrm>
            <a:off x="7351747" y="6454129"/>
            <a:ext cx="343203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https://</a:t>
            </a:r>
            <a:r>
              <a:rPr lang="en-US" sz="1400" dirty="0" err="1">
                <a:solidFill>
                  <a:schemeClr val="dk1"/>
                </a:solidFill>
                <a:latin typeface="Calibri"/>
                <a:ea typeface="Calibri"/>
                <a:cs typeface="Calibri"/>
                <a:sym typeface="Calibri"/>
              </a:rPr>
              <a:t>doi.org</a:t>
            </a:r>
            <a:r>
              <a:rPr lang="en-US" sz="1400" dirty="0">
                <a:solidFill>
                  <a:schemeClr val="dk1"/>
                </a:solidFill>
                <a:latin typeface="Calibri"/>
                <a:ea typeface="Calibri"/>
                <a:cs typeface="Calibri"/>
                <a:sym typeface="Calibri"/>
              </a:rPr>
              <a:t>/10.1016/j.accre.2018.12.003</a:t>
            </a:r>
            <a:endParaRPr dirty="0"/>
          </a:p>
        </p:txBody>
      </p:sp>
      <p:sp>
        <p:nvSpPr>
          <p:cNvPr id="164" name="Google Shape;164;p7"/>
          <p:cNvSpPr txBox="1"/>
          <p:nvPr/>
        </p:nvSpPr>
        <p:spPr>
          <a:xfrm>
            <a:off x="1827844" y="6311058"/>
            <a:ext cx="175355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Source: </a:t>
            </a:r>
            <a:r>
              <a:rPr lang="en-US" sz="1400" dirty="0" err="1">
                <a:solidFill>
                  <a:schemeClr val="dk1"/>
                </a:solidFill>
                <a:latin typeface="Calibri"/>
                <a:ea typeface="Calibri"/>
                <a:cs typeface="Calibri"/>
                <a:sym typeface="Calibri"/>
              </a:rPr>
              <a:t>EPA.gov</a:t>
            </a:r>
            <a:r>
              <a:rPr lang="en-US" sz="1400" dirty="0">
                <a:solidFill>
                  <a:schemeClr val="dk1"/>
                </a:solidFill>
                <a:latin typeface="Calibri"/>
                <a:ea typeface="Calibri"/>
                <a:cs typeface="Calibri"/>
                <a:sym typeface="Calibri"/>
              </a:rPr>
              <a:t> 2021</a:t>
            </a:r>
            <a:endParaRPr dirty="0"/>
          </a:p>
        </p:txBody>
      </p:sp>
      <p:pic>
        <p:nvPicPr>
          <p:cNvPr id="10" name="Picture 9" descr="A pie chart of different types of industry&#10;&#10;Description automatically generated">
            <a:extLst>
              <a:ext uri="{FF2B5EF4-FFF2-40B4-BE49-F238E27FC236}">
                <a16:creationId xmlns:a16="http://schemas.microsoft.com/office/drawing/2014/main" id="{4A858E13-A96C-8134-170E-950AD9F6C0D7}"/>
              </a:ext>
            </a:extLst>
          </p:cNvPr>
          <p:cNvPicPr>
            <a:picLocks noChangeAspect="1"/>
          </p:cNvPicPr>
          <p:nvPr/>
        </p:nvPicPr>
        <p:blipFill rotWithShape="1">
          <a:blip r:embed="rId5"/>
          <a:srcRect l="16442" r="16513"/>
          <a:stretch/>
        </p:blipFill>
        <p:spPr>
          <a:xfrm>
            <a:off x="724955" y="2027693"/>
            <a:ext cx="4253788" cy="42523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8"/>
          <p:cNvSpPr txBox="1">
            <a:spLocks noGrp="1"/>
          </p:cNvSpPr>
          <p:nvPr>
            <p:ph type="title"/>
          </p:nvPr>
        </p:nvSpPr>
        <p:spPr>
          <a:xfrm>
            <a:off x="3504272" y="498666"/>
            <a:ext cx="5843239" cy="128111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92D050"/>
              </a:buClr>
              <a:buSzPct val="100000"/>
              <a:buFont typeface="Calibri"/>
              <a:buNone/>
            </a:pPr>
            <a:r>
              <a:rPr lang="en-US" dirty="0">
                <a:solidFill>
                  <a:schemeClr val="tx1"/>
                </a:solidFill>
              </a:rPr>
              <a:t>Natural vs. Human-Caused </a:t>
            </a:r>
            <a:br>
              <a:rPr lang="en-US" dirty="0">
                <a:solidFill>
                  <a:schemeClr val="tx1"/>
                </a:solidFill>
              </a:rPr>
            </a:br>
            <a:r>
              <a:rPr lang="en-US" dirty="0">
                <a:solidFill>
                  <a:schemeClr val="tx1"/>
                </a:solidFill>
              </a:rPr>
              <a:t>Temperature Change </a:t>
            </a:r>
            <a:endParaRPr dirty="0">
              <a:solidFill>
                <a:schemeClr val="tx1"/>
              </a:solidFill>
            </a:endParaRPr>
          </a:p>
        </p:txBody>
      </p:sp>
      <p:sp>
        <p:nvSpPr>
          <p:cNvPr id="171" name="Google Shape;17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72" name="Google Shape;172;p8"/>
          <p:cNvSpPr txBox="1"/>
          <p:nvPr/>
        </p:nvSpPr>
        <p:spPr>
          <a:xfrm>
            <a:off x="4780157" y="6321880"/>
            <a:ext cx="412966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rgbClr val="202122"/>
                </a:solidFill>
                <a:latin typeface="Calibri"/>
                <a:ea typeface="Calibri"/>
                <a:cs typeface="Calibri"/>
                <a:sym typeface="Calibri"/>
              </a:rPr>
              <a:t> Source: IPCC AR6 WGI, Figure SPM.1b, p. SPM-7.</a:t>
            </a:r>
            <a:endParaRPr sz="1400">
              <a:solidFill>
                <a:schemeClr val="dk1"/>
              </a:solidFill>
              <a:latin typeface="Calibri"/>
              <a:ea typeface="Calibri"/>
              <a:cs typeface="Calibri"/>
              <a:sym typeface="Calibri"/>
            </a:endParaRPr>
          </a:p>
        </p:txBody>
      </p:sp>
      <p:pic>
        <p:nvPicPr>
          <p:cNvPr id="173" name="Google Shape;173;p8" descr="A graph of the temperature of a person&#10;&#10;Description automatically generated"/>
          <p:cNvPicPr preferRelativeResize="0"/>
          <p:nvPr/>
        </p:nvPicPr>
        <p:blipFill rotWithShape="1">
          <a:blip r:embed="rId4">
            <a:alphaModFix/>
          </a:blip>
          <a:srcRect/>
          <a:stretch/>
        </p:blipFill>
        <p:spPr>
          <a:xfrm>
            <a:off x="3686409" y="2007545"/>
            <a:ext cx="5478966" cy="4109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9"/>
          <p:cNvSpPr txBox="1">
            <a:spLocks noGrp="1"/>
          </p:cNvSpPr>
          <p:nvPr>
            <p:ph type="title"/>
          </p:nvPr>
        </p:nvSpPr>
        <p:spPr>
          <a:xfrm>
            <a:off x="1444083" y="1786267"/>
            <a:ext cx="9909717"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92D050"/>
              </a:buClr>
              <a:buSzPts val="4400"/>
              <a:buFont typeface="Calibri"/>
              <a:buNone/>
            </a:pPr>
            <a:r>
              <a:rPr lang="en-US" dirty="0">
                <a:solidFill>
                  <a:schemeClr val="accent6"/>
                </a:solidFill>
              </a:rPr>
              <a:t>Why does warming keep accelerating? </a:t>
            </a:r>
            <a:endParaRPr dirty="0">
              <a:solidFill>
                <a:schemeClr val="accent6"/>
              </a:solidFill>
            </a:endParaRPr>
          </a:p>
        </p:txBody>
      </p:sp>
      <p:sp>
        <p:nvSpPr>
          <p:cNvPr id="180" name="Google Shape;18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1760</Words>
  <Application>Microsoft Macintosh PowerPoint</Application>
  <PresentationFormat>Widescreen</PresentationFormat>
  <Paragraphs>156</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Open Sans</vt:lpstr>
      <vt:lpstr>Noto Sans Symbols</vt:lpstr>
      <vt:lpstr>Arial</vt:lpstr>
      <vt:lpstr>Office Theme</vt:lpstr>
      <vt:lpstr>Climate Change and Choices: Change Behavior, Mitigate, or Adapt </vt:lpstr>
      <vt:lpstr>PowerPoint Presentation</vt:lpstr>
      <vt:lpstr>What is the physical process behind the warming effect of greenhouse gases (GHG)?</vt:lpstr>
      <vt:lpstr>Warming Effect</vt:lpstr>
      <vt:lpstr>Most global warming emissions come from which GHGs?  </vt:lpstr>
      <vt:lpstr>What are the sources &amp; sinks of these dominant GHGs?</vt:lpstr>
      <vt:lpstr>Relative Importance of Different Anthropogenic and Natural Sources of GHGs</vt:lpstr>
      <vt:lpstr>Natural vs. Human-Caused  Temperature Change </vt:lpstr>
      <vt:lpstr>Why does warming keep accelerating? </vt:lpstr>
      <vt:lpstr>Positive Feedback Loops</vt:lpstr>
      <vt:lpstr>Which countries are emitting the most GHGs – total and per capita?</vt:lpstr>
      <vt:lpstr>Total  Emissions </vt:lpstr>
      <vt:lpstr>Per Capita  Emissions </vt:lpstr>
      <vt:lpstr>What are the choices?  How does mitigation differ from adaptation? </vt:lpstr>
      <vt:lpstr>PowerPoint Presentation</vt:lpstr>
      <vt:lpstr>Climate Change Performance Index (CCPI) </vt:lpstr>
      <vt:lpstr>Group Project Assignment: Regional and Country–Level Strategies for  Mitigation and Adaptation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and Choices: Change Behavior, Mitigate, or Adapt </dc:title>
  <dc:creator>Margaret A. Palmer</dc:creator>
  <cp:lastModifiedBy>Alaina Gallagher</cp:lastModifiedBy>
  <cp:revision>7</cp:revision>
  <dcterms:created xsi:type="dcterms:W3CDTF">2023-07-21T14:29:25Z</dcterms:created>
  <dcterms:modified xsi:type="dcterms:W3CDTF">2023-12-22T13:38:37Z</dcterms:modified>
</cp:coreProperties>
</file>