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hY24Ap7Fzkdq+CJRodV//urbY3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170"/>
  </p:normalViewPr>
  <p:slideViewPr>
    <p:cSldViewPr snapToGrid="0">
      <p:cViewPr varScale="1">
        <p:scale>
          <a:sx n="93" d="100"/>
          <a:sy n="93" d="100"/>
        </p:scale>
        <p:origin x="11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a:t>
            </a:r>
            <a:r>
              <a:rPr lang="en-US" dirty="0"/>
              <a:t>: Note the tree size disparity between the left and right sides of this street in Philadelphia. What factors or histories might have contributed to this imbalance of tree size (time of planting, tree species, histories of pest disease, city investment, resident desires, etc.)? Even with this disparity, this street represents a high-quality urban habitat for humans and wildlife.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i="0" dirty="0"/>
              <a:t>Ask learners if they have any knowledge of redlining practices in their city, or in the neighborhood where they grew up. What personal anecdotes are learners willing to share about their experience of the residual effects of </a:t>
            </a:r>
            <a:r>
              <a:rPr lang="en-US" sz="1400" i="0" dirty="0" err="1"/>
              <a:t>greenlining</a:t>
            </a:r>
            <a:r>
              <a:rPr lang="en-US" sz="1400" i="0" dirty="0"/>
              <a:t> (or privilege) and redlining (or marginalization)? As complementary opposites, how have “sacrifice zones” in cities made places of privilege possible? (By concentrating necessary </a:t>
            </a:r>
            <a:r>
              <a:rPr lang="en-US" sz="1400" i="0" dirty="0" err="1"/>
              <a:t>disamenities</a:t>
            </a:r>
            <a:r>
              <a:rPr lang="en-US" sz="1400" i="0" dirty="0"/>
              <a:t> like waste disposal, industry, highways, railways, and working-class housing in sacrificed places separated from wealthier areas. This oppositional dichotomy is a feature of the </a:t>
            </a:r>
            <a:r>
              <a:rPr lang="en-US" sz="1400" i="1" dirty="0" err="1"/>
              <a:t>Wasteocene</a:t>
            </a:r>
            <a:r>
              <a:rPr lang="en-US" sz="1400" i="0" dirty="0"/>
              <a:t>: the era in which inequality is stamped on local environments of green amenities versus degraded </a:t>
            </a:r>
            <a:r>
              <a:rPr lang="en-US" sz="1400" i="0" dirty="0" err="1"/>
              <a:t>brownscapes</a:t>
            </a:r>
            <a:r>
              <a:rPr lang="en-US" sz="1400" i="0" dirty="0"/>
              <a:t>.)   </a:t>
            </a:r>
            <a:endParaRPr sz="1400"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i="0" dirty="0"/>
              <a:t>Why might cities elect to pursue simplified planting schemes that rely on just one for a few species of trees? (Convenience of planting, economics, expedience, species hardiness.) How can environmental planners diversify urban planting without over-complicating these efforts? </a:t>
            </a:r>
            <a:endParaRPr sz="1400" dirty="0"/>
          </a:p>
        </p:txBody>
      </p:sp>
      <p:sp>
        <p:nvSpPr>
          <p:cNvPr id="120" name="Google Shape;1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i="0" dirty="0"/>
              <a:t>Observe how the “middle” ranks of blue (Grade B) and yellow (Grade C) neighborhoods nearly follow the patterns of their polar neighbor, so blue looks a lot like green (Grade A) and yellow looks a lot like red (Grade D). Even though the HOLC established four distinct ratings, the history of dis/investment created a clear dichotomy between privilege and neglect in </a:t>
            </a:r>
            <a:r>
              <a:rPr lang="en-US" sz="1400" i="0"/>
              <a:t>tree cover </a:t>
            </a:r>
            <a:r>
              <a:rPr lang="en-US" sz="1400" i="0" dirty="0"/>
              <a:t>and presumably </a:t>
            </a:r>
            <a:r>
              <a:rPr lang="en-US" sz="1400" i="0"/>
              <a:t>other factors, </a:t>
            </a:r>
            <a:r>
              <a:rPr lang="en-US" sz="1400" i="0" dirty="0"/>
              <a:t>as well.  </a:t>
            </a:r>
            <a:endParaRPr sz="1400" dirty="0"/>
          </a:p>
        </p:txBody>
      </p:sp>
      <p:sp>
        <p:nvSpPr>
          <p:cNvPr id="133" name="Google Shape;13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creativecommons.org/licenses/by/2.0/deed.en" TargetMode="External"/><Relationship Id="rId4" Type="http://schemas.openxmlformats.org/officeDocument/2006/relationships/hyperlink" Target="https://commons.wikimedia.org/wiki/File:Tree-Lined_Philadelphia_Street_(14760705328).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image" Target="../media/image4.png"/><Relationship Id="rId4" Type="http://schemas.openxmlformats.org/officeDocument/2006/relationships/hyperlink" Target="https://doi.org/10.1002/ecy.388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image" Target="../media/image5.jpg"/><Relationship Id="rId4" Type="http://schemas.openxmlformats.org/officeDocument/2006/relationships/hyperlink" Target="https://doi.org/10.1002/ecy.388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6051467" y="4786191"/>
            <a:ext cx="6654304" cy="17384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66666"/>
              <a:buFont typeface="Calibri"/>
              <a:buNone/>
            </a:pPr>
            <a:br>
              <a:rPr lang="en-US" b="1"/>
            </a:br>
            <a:r>
              <a:rPr lang="en-US" b="1"/>
              <a:t>Historic Redlining </a:t>
            </a:r>
            <a:br>
              <a:rPr lang="en-US" b="1"/>
            </a:br>
            <a:r>
              <a:rPr lang="en-US" b="1"/>
              <a:t>and Tree Cover: </a:t>
            </a:r>
            <a:br>
              <a:rPr lang="en-US"/>
            </a:br>
            <a:r>
              <a:rPr lang="en-US" b="1"/>
              <a:t>Measuring Environmental Inequality in Baltimore</a:t>
            </a:r>
            <a:r>
              <a:rPr lang="en-US"/>
              <a:t> </a:t>
            </a:r>
            <a:r>
              <a:rPr lang="en-US" sz="4000" b="1">
                <a:solidFill>
                  <a:srgbClr val="76923C"/>
                </a:solidFill>
                <a:latin typeface="Arial"/>
                <a:ea typeface="Arial"/>
                <a:cs typeface="Arial"/>
                <a:sym typeface="Arial"/>
              </a:rPr>
              <a:t> </a:t>
            </a:r>
            <a:br>
              <a:rPr lang="en-US" sz="4000" b="1">
                <a:solidFill>
                  <a:srgbClr val="000000"/>
                </a:solidFill>
                <a:latin typeface="Arial"/>
                <a:ea typeface="Arial"/>
                <a:cs typeface="Arial"/>
                <a:sym typeface="Arial"/>
              </a:rPr>
            </a:br>
            <a:endParaRPr sz="400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305" y="4322879"/>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2" name="Google Shape;102;p1"/>
          <p:cNvSpPr txBox="1"/>
          <p:nvPr/>
        </p:nvSpPr>
        <p:spPr>
          <a:xfrm>
            <a:off x="874447" y="6607259"/>
            <a:ext cx="47496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A tree-lined urban street, Philadelphia, PA, USA.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Unaltered image by William W. Ward via </a:t>
            </a:r>
            <a:r>
              <a:rPr lang="en-US" sz="1400" b="0" i="1"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Wikimedia</a:t>
            </a:r>
            <a:r>
              <a:rPr lang="en-US" sz="1400" b="0" i="1" u="none" strike="noStrike" cap="none" dirty="0">
                <a:solidFill>
                  <a:srgbClr val="000000"/>
                </a:solidFill>
                <a:latin typeface="Arial"/>
                <a:ea typeface="Arial"/>
                <a:cs typeface="Arial"/>
                <a:sym typeface="Arial"/>
              </a:rPr>
              <a:t>, </a:t>
            </a:r>
            <a:r>
              <a:rPr lang="en-US" sz="1400" b="0" i="1"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2.0</a:t>
            </a:r>
            <a:r>
              <a:rPr lang="en-US" sz="1400" b="0" i="1"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a:t>
            </a:r>
            <a:endParaRPr dirty="0"/>
          </a:p>
        </p:txBody>
      </p:sp>
      <p:pic>
        <p:nvPicPr>
          <p:cNvPr id="103" name="Google Shape;103;p1"/>
          <p:cNvPicPr preferRelativeResize="0"/>
          <p:nvPr/>
        </p:nvPicPr>
        <p:blipFill rotWithShape="1">
          <a:blip r:embed="rId6">
            <a:alphaModFix/>
          </a:blip>
          <a:srcRect/>
          <a:stretch/>
        </p:blipFill>
        <p:spPr>
          <a:xfrm>
            <a:off x="402570" y="1947817"/>
            <a:ext cx="6134708" cy="46010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1392295" y="536340"/>
            <a:ext cx="11199342"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a:solidFill>
                  <a:srgbClr val="000000"/>
                </a:solidFill>
                <a:latin typeface="Arial"/>
                <a:ea typeface="Arial"/>
                <a:cs typeface="Arial"/>
                <a:sym typeface="Arial"/>
              </a:rPr>
              <a:t>The History of Redlining in the USA</a:t>
            </a:r>
            <a:endParaRPr sz="2900"/>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txBox="1"/>
          <p:nvPr/>
        </p:nvSpPr>
        <p:spPr>
          <a:xfrm>
            <a:off x="231510" y="1089164"/>
            <a:ext cx="5745600" cy="5633700"/>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In the 1930s, the Home Owners’ Loan Corporation (HOLC) created maps of investment potential that relied upon racist standards of neighborhood desirability. They targeted Black, Jewish, and immigrant areas as a high risk for mortgages, loans, and investment: </a:t>
            </a:r>
            <a:r>
              <a:rPr lang="en-US" sz="2000" b="1" i="0" u="none" strike="noStrike" cap="none" dirty="0">
                <a:solidFill>
                  <a:srgbClr val="000000"/>
                </a:solidFill>
                <a:latin typeface="Arial"/>
                <a:ea typeface="Arial"/>
                <a:cs typeface="Arial"/>
                <a:sym typeface="Arial"/>
              </a:rPr>
              <a:t>redlined</a:t>
            </a:r>
            <a:r>
              <a:rPr lang="en-US" sz="2000" b="0" i="0" u="none" strike="noStrike" cap="none" dirty="0">
                <a:solidFill>
                  <a:srgbClr val="000000"/>
                </a:solidFill>
                <a:latin typeface="Arial"/>
                <a:ea typeface="Arial"/>
                <a:cs typeface="Arial"/>
                <a:sym typeface="Arial"/>
              </a:rPr>
              <a:t> neighborhoods.   </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The maps of 239 cities skewed investment toward wealthier, whiter parts of cities: </a:t>
            </a:r>
            <a:r>
              <a:rPr lang="en-US" sz="2000" b="1" i="0" u="none" strike="noStrike" cap="none" dirty="0">
                <a:solidFill>
                  <a:srgbClr val="000000"/>
                </a:solidFill>
                <a:latin typeface="Arial"/>
                <a:ea typeface="Arial"/>
                <a:cs typeface="Arial"/>
                <a:sym typeface="Arial"/>
              </a:rPr>
              <a:t>greenlined </a:t>
            </a:r>
            <a:r>
              <a:rPr lang="en-US" sz="2000" b="0" i="0" u="none" strike="noStrike" cap="none" dirty="0">
                <a:solidFill>
                  <a:srgbClr val="000000"/>
                </a:solidFill>
                <a:latin typeface="Arial"/>
                <a:ea typeface="Arial"/>
                <a:cs typeface="Arial"/>
                <a:sym typeface="Arial"/>
              </a:rPr>
              <a:t>neighborhoods.</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Residual effects of this practice are visible today in </a:t>
            </a:r>
            <a:r>
              <a:rPr lang="en-US" sz="2000" b="1" i="0" u="none" strike="noStrike" cap="none" dirty="0">
                <a:solidFill>
                  <a:srgbClr val="000000"/>
                </a:solidFill>
                <a:latin typeface="Arial"/>
                <a:ea typeface="Arial"/>
                <a:cs typeface="Arial"/>
                <a:sym typeface="Arial"/>
              </a:rPr>
              <a:t>tree cover</a:t>
            </a:r>
            <a:r>
              <a:rPr lang="en-US" sz="2000" b="0" i="0" u="none" strike="noStrike" cap="none" dirty="0">
                <a:solidFill>
                  <a:srgbClr val="000000"/>
                </a:solidFill>
                <a:latin typeface="Arial"/>
                <a:ea typeface="Arial"/>
                <a:cs typeface="Arial"/>
                <a:sym typeface="Arial"/>
              </a:rPr>
              <a:t>, proximity to </a:t>
            </a:r>
            <a:r>
              <a:rPr lang="en-US" sz="2000" b="1" i="0" u="none" strike="noStrike" cap="none" dirty="0">
                <a:solidFill>
                  <a:srgbClr val="000000"/>
                </a:solidFill>
                <a:latin typeface="Arial"/>
                <a:ea typeface="Arial"/>
                <a:cs typeface="Arial"/>
                <a:sym typeface="Arial"/>
              </a:rPr>
              <a:t>parks</a:t>
            </a:r>
            <a:r>
              <a:rPr lang="en-US" sz="2000" b="0" i="0" u="none" strike="noStrike" cap="none" dirty="0">
                <a:solidFill>
                  <a:srgbClr val="000000"/>
                </a:solidFill>
                <a:latin typeface="Arial"/>
                <a:ea typeface="Arial"/>
                <a:cs typeface="Arial"/>
                <a:sym typeface="Arial"/>
              </a:rPr>
              <a:t> and city </a:t>
            </a:r>
            <a:r>
              <a:rPr lang="en-US" sz="2000" b="1" i="0" u="none" strike="noStrike" cap="none" dirty="0">
                <a:solidFill>
                  <a:srgbClr val="000000"/>
                </a:solidFill>
                <a:latin typeface="Arial"/>
                <a:ea typeface="Arial"/>
                <a:cs typeface="Arial"/>
                <a:sym typeface="Arial"/>
              </a:rPr>
              <a:t>amenities</a:t>
            </a:r>
            <a:r>
              <a:rPr lang="en-US" sz="2000" b="0" i="0" u="none" strike="noStrike" cap="none" dirty="0">
                <a:solidFill>
                  <a:srgbClr val="000000"/>
                </a:solidFill>
                <a:latin typeface="Arial"/>
                <a:ea typeface="Arial"/>
                <a:cs typeface="Arial"/>
                <a:sym typeface="Arial"/>
              </a:rPr>
              <a:t>, and quality of </a:t>
            </a:r>
            <a:r>
              <a:rPr lang="en-US" sz="2000" b="1" i="0" u="none" strike="noStrike" cap="none" dirty="0">
                <a:solidFill>
                  <a:srgbClr val="000000"/>
                </a:solidFill>
                <a:latin typeface="Arial"/>
                <a:ea typeface="Arial"/>
                <a:cs typeface="Arial"/>
                <a:sym typeface="Arial"/>
              </a:rPr>
              <a:t>housing</a:t>
            </a:r>
            <a:r>
              <a:rPr lang="en-US" sz="2000" b="0" i="0" u="none" strike="noStrike" cap="none" dirty="0">
                <a:solidFill>
                  <a:srgbClr val="000000"/>
                </a:solidFill>
                <a:latin typeface="Arial"/>
                <a:ea typeface="Arial"/>
                <a:cs typeface="Arial"/>
                <a:sym typeface="Arial"/>
              </a:rPr>
              <a:t> and </a:t>
            </a:r>
            <a:r>
              <a:rPr lang="en-US" sz="2000" b="1" i="0" u="none" strike="noStrike" cap="none" dirty="0">
                <a:solidFill>
                  <a:srgbClr val="000000"/>
                </a:solidFill>
                <a:latin typeface="Arial"/>
                <a:ea typeface="Arial"/>
                <a:cs typeface="Arial"/>
                <a:sym typeface="Arial"/>
              </a:rPr>
              <a:t>schools</a:t>
            </a:r>
            <a:r>
              <a:rPr lang="en-US" sz="2000" b="0" i="0" u="none" strike="noStrike" cap="none" dirty="0">
                <a:solidFill>
                  <a:srgbClr val="000000"/>
                </a:solidFill>
                <a:latin typeface="Arial"/>
                <a:ea typeface="Arial"/>
                <a:cs typeface="Arial"/>
                <a:sym typeface="Arial"/>
              </a:rPr>
              <a:t>. </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p:txBody>
      </p:sp>
      <p:sp>
        <p:nvSpPr>
          <p:cNvPr id="114" name="Google Shape;114;p2"/>
          <p:cNvSpPr txBox="1"/>
          <p:nvPr/>
        </p:nvSpPr>
        <p:spPr>
          <a:xfrm>
            <a:off x="4644566" y="964744"/>
            <a:ext cx="574570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Burghardt et al. (2022), </a:t>
            </a:r>
            <a:r>
              <a:rPr lang="en-US" sz="1400" b="0" i="0" u="none" strike="noStrike" cap="none" dirty="0">
                <a:solidFill>
                  <a:srgbClr val="000000"/>
                </a:solidFill>
                <a:latin typeface="Arial"/>
                <a:ea typeface="Arial"/>
                <a:cs typeface="Arial"/>
                <a:sym typeface="Arial"/>
                <a:hlinkClick r:id="rId4"/>
              </a:rPr>
              <a:t>https://doi.org/10.1002/ecy.3881</a:t>
            </a:r>
            <a:endParaRPr sz="1400" b="0" i="0" u="none" strike="noStrike" cap="none" dirty="0">
              <a:solidFill>
                <a:srgbClr val="000000"/>
              </a:solidFill>
              <a:latin typeface="Arial"/>
              <a:ea typeface="Arial"/>
              <a:cs typeface="Arial"/>
              <a:sym typeface="Arial"/>
            </a:endParaRPr>
          </a:p>
        </p:txBody>
      </p:sp>
      <p:pic>
        <p:nvPicPr>
          <p:cNvPr id="115" name="Google Shape;115;p2"/>
          <p:cNvPicPr preferRelativeResize="0"/>
          <p:nvPr/>
        </p:nvPicPr>
        <p:blipFill rotWithShape="1">
          <a:blip r:embed="rId5">
            <a:alphaModFix/>
          </a:blip>
          <a:srcRect/>
          <a:stretch/>
        </p:blipFill>
        <p:spPr>
          <a:xfrm>
            <a:off x="6096000" y="1428233"/>
            <a:ext cx="5864490" cy="4100841"/>
          </a:xfrm>
          <a:prstGeom prst="rect">
            <a:avLst/>
          </a:prstGeom>
          <a:noFill/>
          <a:ln>
            <a:noFill/>
          </a:ln>
        </p:spPr>
      </p:pic>
      <p:sp>
        <p:nvSpPr>
          <p:cNvPr id="116" name="Google Shape;116;p2"/>
          <p:cNvSpPr txBox="1"/>
          <p:nvPr/>
        </p:nvSpPr>
        <p:spPr>
          <a:xfrm>
            <a:off x="5981900" y="5681113"/>
            <a:ext cx="60927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Redlining in the Texas state capitol of Austin. </a:t>
            </a:r>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Image by Joelene Hall via Wikimedia, </a:t>
            </a: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4.0</a:t>
            </a:r>
            <a:r>
              <a:rPr lang="en-US" sz="1400" b="0" i="0" u="none" strike="noStrike" cap="none">
                <a:solidFill>
                  <a:srgbClr val="000000"/>
                </a:solidFill>
                <a:latin typeface="Arial"/>
                <a:ea typeface="Arial"/>
                <a:cs typeface="Arial"/>
                <a:sym typeface="Arial"/>
              </a:rPr>
              <a:t>, based on HOLC map scans.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1392295" y="536340"/>
            <a:ext cx="11199342"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Why Do Street Trees Matter?</a:t>
            </a:r>
            <a:endParaRPr sz="2900" dirty="0"/>
          </a:p>
        </p:txBody>
      </p:sp>
      <p:sp>
        <p:nvSpPr>
          <p:cNvPr id="123" name="Google Shape;1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4" name="Google Shape;124;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5" name="Google Shape;125;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6" name="Google Shape;126;p17"/>
          <p:cNvSpPr txBox="1"/>
          <p:nvPr/>
        </p:nvSpPr>
        <p:spPr>
          <a:xfrm>
            <a:off x="112727" y="1089164"/>
            <a:ext cx="7972200" cy="5633700"/>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Street trees provide a </a:t>
            </a:r>
            <a:r>
              <a:rPr lang="en-US" sz="2000" b="1" i="0" u="none" strike="noStrike" cap="none" dirty="0">
                <a:solidFill>
                  <a:srgbClr val="000000"/>
                </a:solidFill>
                <a:latin typeface="Arial"/>
                <a:ea typeface="Arial"/>
                <a:cs typeface="Arial"/>
                <a:sym typeface="Arial"/>
              </a:rPr>
              <a:t>canopy</a:t>
            </a:r>
            <a:r>
              <a:rPr lang="en-US" sz="2000" b="0" i="0" u="none" strike="noStrike" cap="none" dirty="0">
                <a:solidFill>
                  <a:srgbClr val="000000"/>
                </a:solidFill>
                <a:latin typeface="Arial"/>
                <a:ea typeface="Arial"/>
                <a:cs typeface="Arial"/>
                <a:sym typeface="Arial"/>
              </a:rPr>
              <a:t> that can reduce the </a:t>
            </a:r>
            <a:r>
              <a:rPr lang="en-US" sz="2000" b="1" i="0" u="none" strike="noStrike" cap="none" dirty="0">
                <a:solidFill>
                  <a:srgbClr val="000000"/>
                </a:solidFill>
                <a:latin typeface="Arial"/>
                <a:ea typeface="Arial"/>
                <a:cs typeface="Arial"/>
                <a:sym typeface="Arial"/>
              </a:rPr>
              <a:t>urban heat island </a:t>
            </a:r>
            <a:r>
              <a:rPr lang="en-US" sz="2000" b="0" i="0" u="none" strike="noStrike" cap="none" dirty="0">
                <a:solidFill>
                  <a:srgbClr val="000000"/>
                </a:solidFill>
                <a:latin typeface="Arial"/>
                <a:ea typeface="Arial"/>
                <a:cs typeface="Arial"/>
                <a:sym typeface="Arial"/>
              </a:rPr>
              <a:t>effect, </a:t>
            </a:r>
            <a:r>
              <a:rPr lang="en-US" sz="2000" b="1" i="0" u="none" strike="noStrike" cap="none" dirty="0">
                <a:solidFill>
                  <a:srgbClr val="000000"/>
                </a:solidFill>
                <a:latin typeface="Arial"/>
                <a:ea typeface="Arial"/>
                <a:cs typeface="Arial"/>
                <a:sym typeface="Arial"/>
              </a:rPr>
              <a:t>reduce air pollution</a:t>
            </a:r>
            <a:r>
              <a:rPr lang="en-US" sz="2000" b="0" i="0" u="none" strike="noStrike" cap="none" dirty="0">
                <a:solidFill>
                  <a:srgbClr val="000000"/>
                </a:solidFill>
                <a:latin typeface="Arial"/>
                <a:ea typeface="Arial"/>
                <a:cs typeface="Arial"/>
                <a:sym typeface="Arial"/>
              </a:rPr>
              <a:t>, and provide </a:t>
            </a:r>
            <a:r>
              <a:rPr lang="en-US" sz="2000" b="1" i="0" u="none" strike="noStrike" cap="none" dirty="0">
                <a:solidFill>
                  <a:srgbClr val="000000"/>
                </a:solidFill>
                <a:latin typeface="Arial"/>
                <a:ea typeface="Arial"/>
                <a:cs typeface="Arial"/>
                <a:sym typeface="Arial"/>
              </a:rPr>
              <a:t>wildlife habitat </a:t>
            </a:r>
            <a:r>
              <a:rPr lang="en-US" sz="2000" b="0" i="0" u="none" strike="noStrike" cap="none" dirty="0">
                <a:solidFill>
                  <a:srgbClr val="000000"/>
                </a:solidFill>
                <a:latin typeface="Arial"/>
                <a:ea typeface="Arial"/>
                <a:cs typeface="Arial"/>
                <a:sym typeface="Arial"/>
              </a:rPr>
              <a:t>that is linked to </a:t>
            </a:r>
            <a:r>
              <a:rPr lang="en-US" sz="2000" b="1" i="0" u="none" strike="noStrike" cap="none" dirty="0">
                <a:solidFill>
                  <a:srgbClr val="000000"/>
                </a:solidFill>
                <a:latin typeface="Arial"/>
                <a:ea typeface="Arial"/>
                <a:cs typeface="Arial"/>
                <a:sym typeface="Arial"/>
              </a:rPr>
              <a:t>health benefits </a:t>
            </a:r>
            <a:r>
              <a:rPr lang="en-US" sz="2000" b="0" i="0" u="none" strike="noStrike" cap="none" dirty="0">
                <a:solidFill>
                  <a:srgbClr val="000000"/>
                </a:solidFill>
                <a:latin typeface="Arial"/>
                <a:ea typeface="Arial"/>
                <a:cs typeface="Arial"/>
                <a:sym typeface="Arial"/>
              </a:rPr>
              <a:t>for residents (i.e., birdsong). Older, </a:t>
            </a:r>
            <a:r>
              <a:rPr lang="en-US" sz="2000" b="1" i="0" u="none" strike="noStrike" cap="none" dirty="0">
                <a:solidFill>
                  <a:srgbClr val="000000"/>
                </a:solidFill>
                <a:latin typeface="Arial"/>
                <a:ea typeface="Arial"/>
                <a:cs typeface="Arial"/>
                <a:sym typeface="Arial"/>
              </a:rPr>
              <a:t>larger trees </a:t>
            </a:r>
            <a:r>
              <a:rPr lang="en-US" sz="2000" b="0" i="0" u="none" strike="noStrike" cap="none" dirty="0">
                <a:solidFill>
                  <a:srgbClr val="000000"/>
                </a:solidFill>
                <a:latin typeface="Arial"/>
                <a:ea typeface="Arial"/>
                <a:cs typeface="Arial"/>
                <a:sym typeface="Arial"/>
              </a:rPr>
              <a:t>amplify benefits. </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Arial"/>
                <a:ea typeface="Arial"/>
                <a:cs typeface="Arial"/>
                <a:sym typeface="Arial"/>
              </a:rPr>
              <a:t>Species diversity </a:t>
            </a:r>
            <a:r>
              <a:rPr lang="en-US" sz="2000" b="0" i="0" u="none" strike="noStrike" cap="none" dirty="0">
                <a:solidFill>
                  <a:srgbClr val="000000"/>
                </a:solidFill>
                <a:latin typeface="Arial"/>
                <a:ea typeface="Arial"/>
                <a:cs typeface="Arial"/>
                <a:sym typeface="Arial"/>
              </a:rPr>
              <a:t>of trees can create more </a:t>
            </a:r>
            <a:r>
              <a:rPr lang="en-US" sz="2000" b="1" i="0" u="none" strike="noStrike" cap="none" dirty="0">
                <a:solidFill>
                  <a:srgbClr val="000000"/>
                </a:solidFill>
                <a:latin typeface="Arial"/>
                <a:ea typeface="Arial"/>
                <a:cs typeface="Arial"/>
                <a:sym typeface="Arial"/>
              </a:rPr>
              <a:t>resilience</a:t>
            </a:r>
            <a:r>
              <a:rPr lang="en-US" sz="2000" b="0" i="0" u="none" strike="noStrike" cap="none" dirty="0">
                <a:solidFill>
                  <a:srgbClr val="000000"/>
                </a:solidFill>
                <a:latin typeface="Arial"/>
                <a:ea typeface="Arial"/>
                <a:cs typeface="Arial"/>
                <a:sym typeface="Arial"/>
              </a:rPr>
              <a:t> to pests, diversity of </a:t>
            </a:r>
            <a:r>
              <a:rPr lang="en-US" sz="2000" b="1" i="0" u="none" strike="noStrike" cap="none" dirty="0">
                <a:solidFill>
                  <a:srgbClr val="000000"/>
                </a:solidFill>
                <a:latin typeface="Arial"/>
                <a:ea typeface="Arial"/>
                <a:cs typeface="Arial"/>
                <a:sym typeface="Arial"/>
              </a:rPr>
              <a:t>habitat</a:t>
            </a:r>
            <a:r>
              <a:rPr lang="en-US" sz="2000" b="0" i="0" u="none" strike="noStrike" cap="none" dirty="0">
                <a:solidFill>
                  <a:srgbClr val="000000"/>
                </a:solidFill>
                <a:latin typeface="Arial"/>
                <a:ea typeface="Arial"/>
                <a:cs typeface="Arial"/>
                <a:sym typeface="Arial"/>
              </a:rPr>
              <a:t>, and </a:t>
            </a:r>
            <a:r>
              <a:rPr lang="en-US" sz="2000" b="1" i="0" u="none" strike="noStrike" cap="none" dirty="0">
                <a:solidFill>
                  <a:srgbClr val="000000"/>
                </a:solidFill>
                <a:latin typeface="Arial"/>
                <a:ea typeface="Arial"/>
                <a:cs typeface="Arial"/>
                <a:sym typeface="Arial"/>
              </a:rPr>
              <a:t>aesthetic</a:t>
            </a:r>
            <a:r>
              <a:rPr lang="en-US" sz="2000" b="0" i="0" u="none" strike="noStrike" cap="none" dirty="0">
                <a:solidFill>
                  <a:srgbClr val="000000"/>
                </a:solidFill>
                <a:latin typeface="Arial"/>
                <a:ea typeface="Arial"/>
                <a:cs typeface="Arial"/>
                <a:sym typeface="Arial"/>
              </a:rPr>
              <a:t> benefits that increase home values, a sense of community, and green immersion. </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Arial"/>
                <a:ea typeface="Arial"/>
                <a:cs typeface="Arial"/>
                <a:sym typeface="Arial"/>
              </a:rPr>
              <a:t>Baltimore</a:t>
            </a:r>
            <a:r>
              <a:rPr lang="en-US" sz="2000" b="0" i="0" u="none" strike="noStrike" cap="none" dirty="0">
                <a:solidFill>
                  <a:srgbClr val="000000"/>
                </a:solidFill>
                <a:latin typeface="Arial"/>
                <a:ea typeface="Arial"/>
                <a:cs typeface="Arial"/>
                <a:sym typeface="Arial"/>
              </a:rPr>
              <a:t> has an </a:t>
            </a:r>
            <a:r>
              <a:rPr lang="en-US" sz="2000" b="1" i="0" u="none" strike="noStrike" cap="none" dirty="0">
                <a:solidFill>
                  <a:srgbClr val="000000"/>
                </a:solidFill>
                <a:latin typeface="Arial"/>
                <a:ea typeface="Arial"/>
                <a:cs typeface="Arial"/>
                <a:sym typeface="Arial"/>
              </a:rPr>
              <a:t>environmental justice </a:t>
            </a:r>
            <a:r>
              <a:rPr lang="en-US" sz="2000" b="0" i="0" u="none" strike="noStrike" cap="none" dirty="0">
                <a:solidFill>
                  <a:srgbClr val="000000"/>
                </a:solidFill>
                <a:latin typeface="Arial"/>
                <a:ea typeface="Arial"/>
                <a:cs typeface="Arial"/>
                <a:sym typeface="Arial"/>
              </a:rPr>
              <a:t>program for street tree planting in formerly redlined neighborhoods. This program helps but can result in </a:t>
            </a:r>
            <a:r>
              <a:rPr lang="en-US" sz="2000" b="1" i="0" u="none" strike="noStrike" cap="none" dirty="0">
                <a:solidFill>
                  <a:srgbClr val="000000"/>
                </a:solidFill>
                <a:latin typeface="Arial"/>
                <a:ea typeface="Arial"/>
                <a:cs typeface="Arial"/>
                <a:sym typeface="Arial"/>
              </a:rPr>
              <a:t>homogeneous planting </a:t>
            </a:r>
            <a:r>
              <a:rPr lang="en-US" sz="2000" b="0" i="0" u="none" strike="noStrike" cap="none" dirty="0">
                <a:solidFill>
                  <a:srgbClr val="000000"/>
                </a:solidFill>
                <a:latin typeface="Arial"/>
                <a:ea typeface="Arial"/>
                <a:cs typeface="Arial"/>
                <a:sym typeface="Arial"/>
              </a:rPr>
              <a:t>by relying on one hardy species (i.e., Red Maple). It takes decades for trees to grow to full size, so </a:t>
            </a:r>
            <a:r>
              <a:rPr lang="en-US" sz="2000" b="1" i="0" u="none" strike="noStrike" cap="none" dirty="0">
                <a:solidFill>
                  <a:srgbClr val="000000"/>
                </a:solidFill>
                <a:latin typeface="Arial"/>
                <a:ea typeface="Arial"/>
                <a:cs typeface="Arial"/>
                <a:sym typeface="Arial"/>
              </a:rPr>
              <a:t>early planting </a:t>
            </a:r>
            <a:r>
              <a:rPr lang="en-US" sz="2000" b="0" i="0" u="none" strike="noStrike" cap="none" dirty="0">
                <a:solidFill>
                  <a:srgbClr val="000000"/>
                </a:solidFill>
                <a:latin typeface="Arial"/>
                <a:ea typeface="Arial"/>
                <a:cs typeface="Arial"/>
                <a:sym typeface="Arial"/>
              </a:rPr>
              <a:t>is key to building </a:t>
            </a:r>
            <a:r>
              <a:rPr lang="en-US" sz="2000" b="1" i="0" u="none" strike="noStrike" cap="none" dirty="0">
                <a:solidFill>
                  <a:srgbClr val="000000"/>
                </a:solidFill>
                <a:latin typeface="Arial"/>
                <a:ea typeface="Arial"/>
                <a:cs typeface="Arial"/>
                <a:sym typeface="Arial"/>
              </a:rPr>
              <a:t>resilience</a:t>
            </a:r>
            <a:r>
              <a:rPr lang="en-US" sz="2000" b="0" i="0" u="none" strike="noStrike" cap="none" dirty="0">
                <a:solidFill>
                  <a:srgbClr val="000000"/>
                </a:solidFill>
                <a:latin typeface="Arial"/>
                <a:ea typeface="Arial"/>
                <a:cs typeface="Arial"/>
                <a:sym typeface="Arial"/>
              </a:rPr>
              <a:t> to climate change and redressing habitat loss and lack of green space. </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p:txBody>
      </p:sp>
      <p:sp>
        <p:nvSpPr>
          <p:cNvPr id="127" name="Google Shape;127;p17"/>
          <p:cNvSpPr txBox="1"/>
          <p:nvPr/>
        </p:nvSpPr>
        <p:spPr>
          <a:xfrm>
            <a:off x="4644566" y="964744"/>
            <a:ext cx="57456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Burghardt et al. (2022), </a:t>
            </a:r>
            <a:r>
              <a:rPr lang="en-US" sz="1400" b="0" i="0" u="none" strike="noStrike" cap="none" dirty="0">
                <a:solidFill>
                  <a:srgbClr val="000000"/>
                </a:solidFill>
                <a:latin typeface="Arial"/>
                <a:ea typeface="Arial"/>
                <a:cs typeface="Arial"/>
                <a:sym typeface="Arial"/>
                <a:hlinkClick r:id="rId4"/>
              </a:rPr>
              <a:t>https://doi.org/10.1002/ecy.3881</a:t>
            </a:r>
            <a:endParaRPr sz="1400" b="0" i="0" u="none" strike="noStrike" cap="none" dirty="0">
              <a:solidFill>
                <a:srgbClr val="000000"/>
              </a:solidFill>
              <a:latin typeface="Arial"/>
              <a:ea typeface="Arial"/>
              <a:cs typeface="Arial"/>
              <a:sym typeface="Arial"/>
            </a:endParaRPr>
          </a:p>
        </p:txBody>
      </p:sp>
      <p:pic>
        <p:nvPicPr>
          <p:cNvPr id="128" name="Google Shape;128;p17"/>
          <p:cNvPicPr preferRelativeResize="0"/>
          <p:nvPr/>
        </p:nvPicPr>
        <p:blipFill rotWithShape="1">
          <a:blip r:embed="rId5">
            <a:alphaModFix/>
          </a:blip>
          <a:srcRect/>
          <a:stretch/>
        </p:blipFill>
        <p:spPr>
          <a:xfrm>
            <a:off x="8420669" y="1322707"/>
            <a:ext cx="3507420" cy="4676561"/>
          </a:xfrm>
          <a:prstGeom prst="rect">
            <a:avLst/>
          </a:prstGeom>
          <a:noFill/>
          <a:ln>
            <a:noFill/>
          </a:ln>
        </p:spPr>
      </p:pic>
      <p:sp>
        <p:nvSpPr>
          <p:cNvPr id="129" name="Google Shape;129;p17"/>
          <p:cNvSpPr txBox="1"/>
          <p:nvPr/>
        </p:nvSpPr>
        <p:spPr>
          <a:xfrm>
            <a:off x="8364500" y="5999275"/>
            <a:ext cx="36198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Sapling in a concrete context. </a:t>
            </a:r>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Image by Schavez88 via Wikimedia, </a:t>
            </a: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4.0</a:t>
            </a:r>
            <a:r>
              <a:rPr lang="en-US" sz="14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1392295" y="536340"/>
            <a:ext cx="11199342"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a:solidFill>
                  <a:srgbClr val="000000"/>
                </a:solidFill>
                <a:latin typeface="Arial"/>
                <a:ea typeface="Arial"/>
                <a:cs typeface="Arial"/>
                <a:sym typeface="Arial"/>
              </a:rPr>
              <a:t>Why Do Street Trees Matter?</a:t>
            </a:r>
            <a:endParaRPr sz="2900"/>
          </a:p>
        </p:txBody>
      </p:sp>
      <p:sp>
        <p:nvSpPr>
          <p:cNvPr id="136" name="Google Shape;1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7" name="Google Shape;137;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8" name="Google Shape;138;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9" name="Google Shape;139;p18"/>
          <p:cNvSpPr txBox="1"/>
          <p:nvPr/>
        </p:nvSpPr>
        <p:spPr>
          <a:xfrm>
            <a:off x="112727" y="1089164"/>
            <a:ext cx="7972339" cy="707886"/>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p:txBody>
      </p:sp>
      <p:sp>
        <p:nvSpPr>
          <p:cNvPr id="140" name="Google Shape;140;p18"/>
          <p:cNvSpPr txBox="1"/>
          <p:nvPr/>
        </p:nvSpPr>
        <p:spPr>
          <a:xfrm>
            <a:off x="4644566" y="964744"/>
            <a:ext cx="574570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1" name="Google Shape;141;p18"/>
          <p:cNvPicPr preferRelativeResize="0"/>
          <p:nvPr/>
        </p:nvPicPr>
        <p:blipFill rotWithShape="1">
          <a:blip r:embed="rId4">
            <a:alphaModFix/>
          </a:blip>
          <a:srcRect/>
          <a:stretch/>
        </p:blipFill>
        <p:spPr>
          <a:xfrm>
            <a:off x="2070994" y="1179732"/>
            <a:ext cx="9634808" cy="4129204"/>
          </a:xfrm>
          <a:prstGeom prst="rect">
            <a:avLst/>
          </a:prstGeom>
          <a:noFill/>
          <a:ln w="19050" cap="flat" cmpd="sng">
            <a:solidFill>
              <a:schemeClr val="dk1"/>
            </a:solidFill>
            <a:prstDash val="solid"/>
            <a:round/>
            <a:headEnd type="none" w="sm" len="sm"/>
            <a:tailEnd type="none" w="sm" len="sm"/>
          </a:ln>
        </p:spPr>
      </p:pic>
      <p:sp>
        <p:nvSpPr>
          <p:cNvPr id="142" name="Google Shape;142;p18"/>
          <p:cNvSpPr txBox="1"/>
          <p:nvPr/>
        </p:nvSpPr>
        <p:spPr>
          <a:xfrm>
            <a:off x="4073052" y="5308925"/>
            <a:ext cx="6536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Figure 2 excerpt from Burghardt et al. (2022), DOI: 10.1002/ecy.3881</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143" name="Google Shape;143;p18"/>
          <p:cNvSpPr txBox="1"/>
          <p:nvPr/>
        </p:nvSpPr>
        <p:spPr>
          <a:xfrm>
            <a:off x="112725" y="5768825"/>
            <a:ext cx="12079200" cy="6465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This diagram shows good results of Baltimore’s recent tree planting initiatives in disadvantaged neighborhoods. </a:t>
            </a:r>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Still, the disparity between “green” and “red” neighborhoods in the provision of high-quality, large trees is clear.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Macintosh PowerPoint</Application>
  <PresentationFormat>Widescreen</PresentationFormat>
  <Paragraphs>47</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Noto Sans Symbols</vt:lpstr>
      <vt:lpstr>Office Theme</vt:lpstr>
      <vt:lpstr> Historic Redlining  and Tree Cover:  Measuring Environmental Inequality in Baltimore   </vt:lpstr>
      <vt:lpstr>The History of Redlining in the USA</vt:lpstr>
      <vt:lpstr>Why Do Street Trees Matter?</vt:lpstr>
      <vt:lpstr>Why Do Street Trees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Historic Redlining  and Tree Cover:  Measuring Environmental Inequality in Baltimore   </dc:title>
  <dc:creator>Heidi CM Scott</dc:creator>
  <cp:lastModifiedBy>Alaina Gallagher</cp:lastModifiedBy>
  <cp:revision>1</cp:revision>
  <dcterms:created xsi:type="dcterms:W3CDTF">2022-09-28T11:57:10Z</dcterms:created>
  <dcterms:modified xsi:type="dcterms:W3CDTF">2023-06-29T17:20:42Z</dcterms:modified>
</cp:coreProperties>
</file>