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trictFirstAndLastChars="0" saveSubsetFonts="1" autoCompressPictures="0">
  <p:sldMasterIdLst>
    <p:sldMasterId id="2147483648" r:id="rId1"/>
  </p:sldMasterIdLst>
  <p:notesMasterIdLst>
    <p:notesMasterId r:id="rId9"/>
  </p:notesMasterIdLst>
  <p:sldIdLst>
    <p:sldId id="256" r:id="rId2"/>
    <p:sldId id="257" r:id="rId3"/>
    <p:sldId id="258" r:id="rId4"/>
    <p:sldId id="259" r:id="rId5"/>
    <p:sldId id="260" r:id="rId6"/>
    <p:sldId id="261" r:id="rId7"/>
    <p:sldId id="262" r:id="rId8"/>
  </p:sldIdLst>
  <p:sldSz cx="12192000" cy="68580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12" roundtripDataSignature="AMtx7mhCul0+9lGz6VDMzc+bkXJKFu9Z8g=="/>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0"/>
    <p:restoredTop sz="80093"/>
  </p:normalViewPr>
  <p:slideViewPr>
    <p:cSldViewPr snapToGrid="0">
      <p:cViewPr varScale="1">
        <p:scale>
          <a:sx n="84" d="100"/>
          <a:sy n="84" d="100"/>
        </p:scale>
        <p:origin x="1544" y="17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customschemas.google.com/relationships/presentationmetadata" Target="metadata"/><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5" Type="http://schemas.openxmlformats.org/officeDocument/2006/relationships/slide" Target="slides/slide4.xml"/><Relationship Id="rId15"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notesMaster" Target="notesMasters/notesMaster1.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i="1" dirty="0"/>
              <a:t>Notes to Instructor</a:t>
            </a:r>
            <a:r>
              <a:rPr lang="en-US" dirty="0"/>
              <a:t>: Learners may consider how various personality types influence interpersonal communication styles, and how a balance of different personalities can both benefit and challenge group trust, synergy, and productivity. Admittedly, this diagram imperfectly captures the complexity of individuals in particular social contexts. For a minute, ask learners to read this chart and identify which letter(s) (A-P) they believe most fully captures their own personality. What can they learn about positive group dynamics from this self-reflection? </a:t>
            </a:r>
            <a:endParaRPr dirty="0"/>
          </a:p>
        </p:txBody>
      </p:sp>
      <p:sp>
        <p:nvSpPr>
          <p:cNvPr id="86" name="Google Shape;86;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
        <p:cNvGrpSpPr/>
        <p:nvPr/>
      </p:nvGrpSpPr>
      <p:grpSpPr>
        <a:xfrm>
          <a:off x="0" y="0"/>
          <a:ext cx="0" cy="0"/>
          <a:chOff x="0" y="0"/>
          <a:chExt cx="0" cy="0"/>
        </a:xfrm>
      </p:grpSpPr>
      <p:sp>
        <p:nvSpPr>
          <p:cNvPr id="105" name="Google Shape;105;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6" name="Google Shape;106;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sz="1400" i="1" dirty="0"/>
              <a:t>Notes to Instructor: </a:t>
            </a:r>
            <a:r>
              <a:rPr lang="en-US" sz="1400" i="0" dirty="0"/>
              <a:t>Ask learners to imagine an ideal collaborator who is complementary to their skills. Does this collaborator have certain traits, like generalist, broker, empath? How can we move beyond a model that assumes a dynamic of inequality and hierarchy, such as managers and subordinates? Academia can be extremely hierarchical because of the tenure and administrati</a:t>
            </a:r>
            <a:r>
              <a:rPr lang="en-US" sz="1400" dirty="0"/>
              <a:t>ve</a:t>
            </a:r>
            <a:r>
              <a:rPr lang="en-US" sz="1400" i="0" dirty="0"/>
              <a:t> structures, and this hierarchy can erode group trust, esteem, and involvement in collaborative research, especially in the absence of good communication, social sensitivity, and equitable delegation of tasks.  </a:t>
            </a:r>
            <a:endParaRPr sz="1400" dirty="0"/>
          </a:p>
        </p:txBody>
      </p:sp>
      <p:sp>
        <p:nvSpPr>
          <p:cNvPr id="107" name="Google Shape;107;p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7"/>
        <p:cNvGrpSpPr/>
        <p:nvPr/>
      </p:nvGrpSpPr>
      <p:grpSpPr>
        <a:xfrm>
          <a:off x="0" y="0"/>
          <a:ext cx="0" cy="0"/>
          <a:chOff x="0" y="0"/>
          <a:chExt cx="0" cy="0"/>
        </a:xfrm>
      </p:grpSpPr>
      <p:sp>
        <p:nvSpPr>
          <p:cNvPr id="118" name="Google Shape;118;p1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9" name="Google Shape;119;p1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sz="1400" i="1" dirty="0"/>
              <a:t>Notes to Instructor</a:t>
            </a:r>
            <a:r>
              <a:rPr lang="en-US" sz="1400" dirty="0"/>
              <a:t>: Diversity is important not only because it fosters inclusion and a range of perspectives, but because it integrates a variety of specific disciplinary skills and knowledge as well as different communication styles. Why do you think that a medium degree of familiarity (already knowing ~60% of the group, and not knowing ~40%) is seen as a “sweet spot” in group formation? </a:t>
            </a:r>
            <a:endParaRPr sz="1400" dirty="0"/>
          </a:p>
        </p:txBody>
      </p:sp>
      <p:sp>
        <p:nvSpPr>
          <p:cNvPr id="120" name="Google Shape;120;p1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2</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0"/>
        <p:cNvGrpSpPr/>
        <p:nvPr/>
      </p:nvGrpSpPr>
      <p:grpSpPr>
        <a:xfrm>
          <a:off x="0" y="0"/>
          <a:ext cx="0" cy="0"/>
          <a:chOff x="0" y="0"/>
          <a:chExt cx="0" cy="0"/>
        </a:xfrm>
      </p:grpSpPr>
      <p:sp>
        <p:nvSpPr>
          <p:cNvPr id="131" name="Google Shape;131;p1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2" name="Google Shape;132;p1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sz="1400" i="1" dirty="0"/>
              <a:t>Notes to Instructor</a:t>
            </a:r>
            <a:r>
              <a:rPr lang="en-US" sz="1400" dirty="0"/>
              <a:t>: Ask learners if they’ve ever been a member of a non-functional or “toxic” group. How did they know that it was a poor dynamic? The role of instinct and emotion should not be ignored here; in toxic dynamics, it can be easy to “feel” that things are wrong, and harder to articulate why. This experience is especially prevalent for people with certain identities: younger, female, minority, and junior scholar. Learners should feel empowered by recognizing how their positionality may affect their opportunities (both + and -), and how corrosive hierarchies in which they feel disempowered are not their fault. </a:t>
            </a:r>
            <a:endParaRPr sz="1400" dirty="0"/>
          </a:p>
        </p:txBody>
      </p:sp>
      <p:sp>
        <p:nvSpPr>
          <p:cNvPr id="133" name="Google Shape;133;p1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3</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1"/>
        <p:cNvGrpSpPr/>
        <p:nvPr/>
      </p:nvGrpSpPr>
      <p:grpSpPr>
        <a:xfrm>
          <a:off x="0" y="0"/>
          <a:ext cx="0" cy="0"/>
          <a:chOff x="0" y="0"/>
          <a:chExt cx="0" cy="0"/>
        </a:xfrm>
      </p:grpSpPr>
      <p:sp>
        <p:nvSpPr>
          <p:cNvPr id="142" name="Google Shape;142;p1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3" name="Google Shape;143;p1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sz="1400" i="1" dirty="0"/>
              <a:t>Notes to Instructor</a:t>
            </a:r>
            <a:r>
              <a:rPr lang="en-US" sz="1400" dirty="0"/>
              <a:t>: Ask learners to think of some characteristics of people they love to communicate with. Though their answers may be varied, themes will probably emerge that highlight the joy of shared insight, equality, empathy, creativity, and trust. </a:t>
            </a:r>
            <a:endParaRPr sz="1400" dirty="0"/>
          </a:p>
        </p:txBody>
      </p:sp>
      <p:sp>
        <p:nvSpPr>
          <p:cNvPr id="144" name="Google Shape;144;p1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4</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2"/>
        <p:cNvGrpSpPr/>
        <p:nvPr/>
      </p:nvGrpSpPr>
      <p:grpSpPr>
        <a:xfrm>
          <a:off x="0" y="0"/>
          <a:ext cx="0" cy="0"/>
          <a:chOff x="0" y="0"/>
          <a:chExt cx="0" cy="0"/>
        </a:xfrm>
      </p:grpSpPr>
      <p:sp>
        <p:nvSpPr>
          <p:cNvPr id="153" name="Google Shape;153;p2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4" name="Google Shape;154;p2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sz="1400" i="1" dirty="0"/>
              <a:t>Notes to Instructor</a:t>
            </a:r>
            <a:r>
              <a:rPr lang="en-US" sz="1400" dirty="0"/>
              <a:t>: Learners should absorb the possibilities for desirable research outcomes far beyond simple “publication.” Though publishing is stressed as an individual career promotion goal, it should be seen as one outcome among many. Others may provide more immediate socio-environmental benefits, including management and policy, education, and public stakeholder engagement. </a:t>
            </a:r>
            <a:endParaRPr sz="1400" dirty="0"/>
          </a:p>
        </p:txBody>
      </p:sp>
      <p:sp>
        <p:nvSpPr>
          <p:cNvPr id="155" name="Google Shape;155;p2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5</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3"/>
        <p:cNvGrpSpPr/>
        <p:nvPr/>
      </p:nvGrpSpPr>
      <p:grpSpPr>
        <a:xfrm>
          <a:off x="0" y="0"/>
          <a:ext cx="0" cy="0"/>
          <a:chOff x="0" y="0"/>
          <a:chExt cx="0" cy="0"/>
        </a:xfrm>
      </p:grpSpPr>
      <p:sp>
        <p:nvSpPr>
          <p:cNvPr id="164" name="Google Shape;164;p2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5" name="Google Shape;165;p2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sz="1400" i="1"/>
              <a:t>Notes for instructor</a:t>
            </a:r>
            <a:r>
              <a:rPr lang="en-US" sz="1400"/>
              <a:t>: Note that this diagram depicts two different possible organizations of similar team structures, which both include specialists, generalists, brokers, and engagers. The difference is that (b) has two brokers, who each support a distinct set of sub-connections within the group. What kind of skills does a broker need to possess? </a:t>
            </a:r>
            <a:endParaRPr sz="1400"/>
          </a:p>
        </p:txBody>
      </p:sp>
      <p:sp>
        <p:nvSpPr>
          <p:cNvPr id="166" name="Google Shape;166;p2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6</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5"/>
        <p:cNvGrpSpPr/>
        <p:nvPr/>
      </p:nvGrpSpPr>
      <p:grpSpPr>
        <a:xfrm>
          <a:off x="0" y="0"/>
          <a:ext cx="0" cy="0"/>
          <a:chOff x="0" y="0"/>
          <a:chExt cx="0" cy="0"/>
        </a:xfrm>
      </p:grpSpPr>
      <p:sp>
        <p:nvSpPr>
          <p:cNvPr id="16" name="Google Shape;16;p6"/>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7" name="Google Shape;17;p6"/>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8" name="Google Shape;18;p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9" name="Google Shape;19;p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0" name="Google Shape;20;p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72"/>
        <p:cNvGrpSpPr/>
        <p:nvPr/>
      </p:nvGrpSpPr>
      <p:grpSpPr>
        <a:xfrm>
          <a:off x="0" y="0"/>
          <a:ext cx="0" cy="0"/>
          <a:chOff x="0" y="0"/>
          <a:chExt cx="0" cy="0"/>
        </a:xfrm>
      </p:grpSpPr>
      <p:sp>
        <p:nvSpPr>
          <p:cNvPr id="73" name="Google Shape;73;p15"/>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4" name="Google Shape;74;p15"/>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5" name="Google Shape;75;p1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6" name="Google Shape;76;p1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7" name="Google Shape;77;p1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8"/>
        <p:cNvGrpSpPr/>
        <p:nvPr/>
      </p:nvGrpSpPr>
      <p:grpSpPr>
        <a:xfrm>
          <a:off x="0" y="0"/>
          <a:ext cx="0" cy="0"/>
          <a:chOff x="0" y="0"/>
          <a:chExt cx="0" cy="0"/>
        </a:xfrm>
      </p:grpSpPr>
      <p:sp>
        <p:nvSpPr>
          <p:cNvPr id="79" name="Google Shape;79;p16"/>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0" name="Google Shape;80;p16"/>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1" name="Google Shape;81;p1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2" name="Google Shape;82;p1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3" name="Google Shape;83;p1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1"/>
        <p:cNvGrpSpPr/>
        <p:nvPr/>
      </p:nvGrpSpPr>
      <p:grpSpPr>
        <a:xfrm>
          <a:off x="0" y="0"/>
          <a:ext cx="0" cy="0"/>
          <a:chOff x="0" y="0"/>
          <a:chExt cx="0" cy="0"/>
        </a:xfrm>
      </p:grpSpPr>
      <p:sp>
        <p:nvSpPr>
          <p:cNvPr id="22" name="Google Shape;22;p7"/>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3" name="Google Shape;23;p7"/>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4" name="Google Shape;24;p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5" name="Google Shape;25;p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6" name="Google Shape;26;p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7"/>
        <p:cNvGrpSpPr/>
        <p:nvPr/>
      </p:nvGrpSpPr>
      <p:grpSpPr>
        <a:xfrm>
          <a:off x="0" y="0"/>
          <a:ext cx="0" cy="0"/>
          <a:chOff x="0" y="0"/>
          <a:chExt cx="0" cy="0"/>
        </a:xfrm>
      </p:grpSpPr>
      <p:sp>
        <p:nvSpPr>
          <p:cNvPr id="28" name="Google Shape;28;p8"/>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9" name="Google Shape;29;p8"/>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30" name="Google Shape;30;p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1" name="Google Shape;31;p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2" name="Google Shape;32;p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3"/>
        <p:cNvGrpSpPr/>
        <p:nvPr/>
      </p:nvGrpSpPr>
      <p:grpSpPr>
        <a:xfrm>
          <a:off x="0" y="0"/>
          <a:ext cx="0" cy="0"/>
          <a:chOff x="0" y="0"/>
          <a:chExt cx="0" cy="0"/>
        </a:xfrm>
      </p:grpSpPr>
      <p:sp>
        <p:nvSpPr>
          <p:cNvPr id="34" name="Google Shape;34;p9"/>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5" name="Google Shape;35;p9"/>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6" name="Google Shape;36;p9"/>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7" name="Google Shape;37;p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8" name="Google Shape;38;p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9" name="Google Shape;39;p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0"/>
        <p:cNvGrpSpPr/>
        <p:nvPr/>
      </p:nvGrpSpPr>
      <p:grpSpPr>
        <a:xfrm>
          <a:off x="0" y="0"/>
          <a:ext cx="0" cy="0"/>
          <a:chOff x="0" y="0"/>
          <a:chExt cx="0" cy="0"/>
        </a:xfrm>
      </p:grpSpPr>
      <p:sp>
        <p:nvSpPr>
          <p:cNvPr id="41" name="Google Shape;41;p10"/>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2" name="Google Shape;42;p10"/>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3" name="Google Shape;43;p10"/>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4" name="Google Shape;44;p10"/>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5" name="Google Shape;45;p10"/>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6" name="Google Shape;46;p1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7" name="Google Shape;47;p1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8" name="Google Shape;48;p1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9"/>
        <p:cNvGrpSpPr/>
        <p:nvPr/>
      </p:nvGrpSpPr>
      <p:grpSpPr>
        <a:xfrm>
          <a:off x="0" y="0"/>
          <a:ext cx="0" cy="0"/>
          <a:chOff x="0" y="0"/>
          <a:chExt cx="0" cy="0"/>
        </a:xfrm>
      </p:grpSpPr>
      <p:sp>
        <p:nvSpPr>
          <p:cNvPr id="50" name="Google Shape;50;p1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1" name="Google Shape;51;p1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2" name="Google Shape;52;p1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3" name="Google Shape;53;p1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4"/>
        <p:cNvGrpSpPr/>
        <p:nvPr/>
      </p:nvGrpSpPr>
      <p:grpSpPr>
        <a:xfrm>
          <a:off x="0" y="0"/>
          <a:ext cx="0" cy="0"/>
          <a:chOff x="0" y="0"/>
          <a:chExt cx="0" cy="0"/>
        </a:xfrm>
      </p:grpSpPr>
      <p:sp>
        <p:nvSpPr>
          <p:cNvPr id="55" name="Google Shape;55;p1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6" name="Google Shape;56;p1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7" name="Google Shape;57;p1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8"/>
        <p:cNvGrpSpPr/>
        <p:nvPr/>
      </p:nvGrpSpPr>
      <p:grpSpPr>
        <a:xfrm>
          <a:off x="0" y="0"/>
          <a:ext cx="0" cy="0"/>
          <a:chOff x="0" y="0"/>
          <a:chExt cx="0" cy="0"/>
        </a:xfrm>
      </p:grpSpPr>
      <p:sp>
        <p:nvSpPr>
          <p:cNvPr id="59" name="Google Shape;59;p13"/>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0" name="Google Shape;60;p13"/>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61" name="Google Shape;61;p13"/>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2" name="Google Shape;62;p1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3" name="Google Shape;63;p1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4" name="Google Shape;64;p1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5"/>
        <p:cNvGrpSpPr/>
        <p:nvPr/>
      </p:nvGrpSpPr>
      <p:grpSpPr>
        <a:xfrm>
          <a:off x="0" y="0"/>
          <a:ext cx="0" cy="0"/>
          <a:chOff x="0" y="0"/>
          <a:chExt cx="0" cy="0"/>
        </a:xfrm>
      </p:grpSpPr>
      <p:sp>
        <p:nvSpPr>
          <p:cNvPr id="66" name="Google Shape;66;p14"/>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7" name="Google Shape;67;p14"/>
          <p:cNvSpPr>
            <a:spLocks noGrp="1"/>
          </p:cNvSpPr>
          <p:nvPr>
            <p:ph type="pic" idx="2"/>
          </p:nvPr>
        </p:nvSpPr>
        <p:spPr>
          <a:xfrm>
            <a:off x="5183188" y="987425"/>
            <a:ext cx="6172200" cy="4873625"/>
          </a:xfrm>
          <a:prstGeom prst="rect">
            <a:avLst/>
          </a:prstGeom>
          <a:noFill/>
          <a:ln>
            <a:noFill/>
          </a:ln>
        </p:spPr>
      </p:sp>
      <p:sp>
        <p:nvSpPr>
          <p:cNvPr id="68" name="Google Shape;68;p14"/>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9" name="Google Shape;69;p1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0" name="Google Shape;70;p1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1" name="Google Shape;71;p1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5"/>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1" name="Google Shape;11;p5"/>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 name="Google Shape;12;p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hyperlink" Target="https://creativecommons.org/licenses/by-sa/4.0/deed.en" TargetMode="External"/><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hyperlink" Target="https://creativecommons.org/licenses/by-sa/3.0/" TargetMode="External"/><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hyperlink" Target="https://creativecommons.org/licenses/by/2.0/deed.en" TargetMode="External"/><Relationship Id="rId4" Type="http://schemas.openxmlformats.org/officeDocument/2006/relationships/image" Target="../media/image5.jpg"/></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87"/>
        <p:cNvGrpSpPr/>
        <p:nvPr/>
      </p:nvGrpSpPr>
      <p:grpSpPr>
        <a:xfrm>
          <a:off x="0" y="0"/>
          <a:ext cx="0" cy="0"/>
          <a:chOff x="0" y="0"/>
          <a:chExt cx="0" cy="0"/>
        </a:xfrm>
      </p:grpSpPr>
      <p:sp>
        <p:nvSpPr>
          <p:cNvPr id="88" name="Google Shape;88;p1"/>
          <p:cNvSpPr/>
          <p:nvPr/>
        </p:nvSpPr>
        <p:spPr>
          <a:xfrm>
            <a:off x="0" y="0"/>
            <a:ext cx="12191695"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89" name="Google Shape;89;p1"/>
          <p:cNvSpPr/>
          <p:nvPr/>
        </p:nvSpPr>
        <p:spPr>
          <a:xfrm>
            <a:off x="305" y="333348"/>
            <a:ext cx="12191695"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r>
              <a:rPr lang="en-US" sz="1400" b="0" i="0" u="none" strike="noStrike" cap="none">
                <a:solidFill>
                  <a:srgbClr val="000000"/>
                </a:solidFill>
                <a:latin typeface="Arial"/>
                <a:ea typeface="Arial"/>
                <a:cs typeface="Arial"/>
                <a:sym typeface="Arial"/>
              </a:rPr>
              <a:t>	</a:t>
            </a:r>
            <a:endParaRPr/>
          </a:p>
        </p:txBody>
      </p:sp>
      <p:sp>
        <p:nvSpPr>
          <p:cNvPr id="90" name="Google Shape;90;p1"/>
          <p:cNvSpPr txBox="1">
            <a:spLocks noGrp="1"/>
          </p:cNvSpPr>
          <p:nvPr>
            <p:ph type="ctrTitle"/>
          </p:nvPr>
        </p:nvSpPr>
        <p:spPr>
          <a:xfrm>
            <a:off x="762" y="1559745"/>
            <a:ext cx="4984439" cy="3643286"/>
          </a:xfrm>
          <a:prstGeom prst="rect">
            <a:avLst/>
          </a:prstGeom>
          <a:noFill/>
          <a:ln>
            <a:noFill/>
          </a:ln>
        </p:spPr>
        <p:txBody>
          <a:bodyPr spcFirstLastPara="1" wrap="square" lIns="91425" tIns="45700" rIns="91425" bIns="45700" anchor="b" anchorCtr="0">
            <a:normAutofit fontScale="90000"/>
          </a:bodyPr>
          <a:lstStyle/>
          <a:p>
            <a:pPr marL="0" lvl="0" indent="0" algn="ctr" rtl="0">
              <a:lnSpc>
                <a:spcPct val="90000"/>
              </a:lnSpc>
              <a:spcBef>
                <a:spcPts val="0"/>
              </a:spcBef>
              <a:spcAft>
                <a:spcPts val="0"/>
              </a:spcAft>
              <a:buClr>
                <a:srgbClr val="000000"/>
              </a:buClr>
              <a:buSzPct val="111111"/>
              <a:buNone/>
            </a:pPr>
            <a:br>
              <a:rPr lang="en-US" b="1" dirty="0"/>
            </a:br>
            <a:r>
              <a:rPr lang="en-US" b="1" dirty="0"/>
              <a:t>Creating </a:t>
            </a:r>
            <a:br>
              <a:rPr lang="en-US" b="1" dirty="0"/>
            </a:br>
            <a:r>
              <a:rPr lang="en-US" b="1" dirty="0"/>
              <a:t>Interdisciplinary</a:t>
            </a:r>
            <a:br>
              <a:rPr lang="en-US" b="1" dirty="0"/>
            </a:br>
            <a:r>
              <a:rPr lang="en-US" b="1" dirty="0"/>
              <a:t>Research Teams</a:t>
            </a:r>
            <a:r>
              <a:rPr lang="en-US" sz="4000" b="1" dirty="0">
                <a:solidFill>
                  <a:srgbClr val="76923C"/>
                </a:solidFill>
                <a:latin typeface="Arial"/>
                <a:ea typeface="Arial"/>
                <a:cs typeface="Arial"/>
                <a:sym typeface="Arial"/>
              </a:rPr>
              <a:t> </a:t>
            </a:r>
            <a:br>
              <a:rPr lang="en-US" sz="4000" b="1" dirty="0">
                <a:solidFill>
                  <a:srgbClr val="000000"/>
                </a:solidFill>
                <a:latin typeface="Arial"/>
                <a:ea typeface="Arial"/>
                <a:cs typeface="Arial"/>
                <a:sym typeface="Arial"/>
              </a:rPr>
            </a:br>
            <a:endParaRPr sz="4000" dirty="0"/>
          </a:p>
        </p:txBody>
      </p:sp>
      <p:pic>
        <p:nvPicPr>
          <p:cNvPr id="96" name="Google Shape;96;p1" descr="A picture containing text, clipart&#10;&#10;Description automatically generated"/>
          <p:cNvPicPr preferRelativeResize="0"/>
          <p:nvPr/>
        </p:nvPicPr>
        <p:blipFill rotWithShape="1">
          <a:blip r:embed="rId3">
            <a:alphaModFix/>
          </a:blip>
          <a:srcRect/>
          <a:stretch/>
        </p:blipFill>
        <p:spPr>
          <a:xfrm>
            <a:off x="402723" y="539346"/>
            <a:ext cx="3421356" cy="1248796"/>
          </a:xfrm>
          <a:prstGeom prst="rect">
            <a:avLst/>
          </a:prstGeom>
          <a:noFill/>
          <a:ln>
            <a:noFill/>
          </a:ln>
        </p:spPr>
      </p:pic>
      <p:grpSp>
        <p:nvGrpSpPr>
          <p:cNvPr id="97" name="Google Shape;97;p1"/>
          <p:cNvGrpSpPr/>
          <p:nvPr/>
        </p:nvGrpSpPr>
        <p:grpSpPr>
          <a:xfrm rot="10800000" flipH="1">
            <a:off x="0" y="4681631"/>
            <a:ext cx="3378428" cy="2535121"/>
            <a:chOff x="-305" y="-1"/>
            <a:chExt cx="3832880" cy="2876136"/>
          </a:xfrm>
        </p:grpSpPr>
        <p:sp>
          <p:nvSpPr>
            <p:cNvPr id="98" name="Google Shape;98;p1"/>
            <p:cNvSpPr/>
            <p:nvPr/>
          </p:nvSpPr>
          <p:spPr>
            <a:xfrm>
              <a:off x="305" y="1"/>
              <a:ext cx="3815424" cy="2653659"/>
            </a:xfrm>
            <a:custGeom>
              <a:avLst/>
              <a:gdLst/>
              <a:ahLst/>
              <a:cxnLst/>
              <a:rect l="l" t="t" r="r" b="b"/>
              <a:pathLst>
                <a:path w="3815424" h="2653659" extrusionOk="0">
                  <a:moveTo>
                    <a:pt x="3203055" y="0"/>
                  </a:moveTo>
                  <a:lnTo>
                    <a:pt x="3815424" y="0"/>
                  </a:lnTo>
                  <a:lnTo>
                    <a:pt x="3801025" y="214243"/>
                  </a:lnTo>
                  <a:cubicBezTo>
                    <a:pt x="3616317" y="1584467"/>
                    <a:pt x="2091637" y="2653659"/>
                    <a:pt x="587142" y="2653659"/>
                  </a:cubicBezTo>
                  <a:cubicBezTo>
                    <a:pt x="400192" y="2653659"/>
                    <a:pt x="222112" y="2636953"/>
                    <a:pt x="53389" y="2605041"/>
                  </a:cubicBezTo>
                  <a:lnTo>
                    <a:pt x="0" y="2593136"/>
                  </a:lnTo>
                  <a:lnTo>
                    <a:pt x="0" y="1994836"/>
                  </a:lnTo>
                  <a:lnTo>
                    <a:pt x="159710" y="2035054"/>
                  </a:lnTo>
                  <a:cubicBezTo>
                    <a:pt x="295467" y="2061726"/>
                    <a:pt x="438268" y="2075152"/>
                    <a:pt x="587142" y="2075152"/>
                  </a:cubicBezTo>
                  <a:cubicBezTo>
                    <a:pt x="901731" y="2075152"/>
                    <a:pt x="1234490" y="2014697"/>
                    <a:pt x="1549283" y="1900153"/>
                  </a:cubicBezTo>
                  <a:cubicBezTo>
                    <a:pt x="1860709" y="1786959"/>
                    <a:pt x="2157231" y="1620350"/>
                    <a:pt x="2406698" y="1418450"/>
                  </a:cubicBezTo>
                  <a:cubicBezTo>
                    <a:pt x="2655859" y="1216840"/>
                    <a:pt x="2859596" y="978302"/>
                    <a:pt x="2996069" y="728678"/>
                  </a:cubicBezTo>
                  <a:cubicBezTo>
                    <a:pt x="3101178" y="536396"/>
                    <a:pt x="3167417" y="338366"/>
                    <a:pt x="3193967" y="137719"/>
                  </a:cubicBezTo>
                  <a:close/>
                </a:path>
              </a:pathLst>
            </a:custGeom>
            <a:gradFill>
              <a:gsLst>
                <a:gs pos="0">
                  <a:srgbClr val="FFFFFF">
                    <a:alpha val="9411"/>
                  </a:srgbClr>
                </a:gs>
                <a:gs pos="2000">
                  <a:srgbClr val="FFFFFF">
                    <a:alpha val="9411"/>
                  </a:srgbClr>
                </a:gs>
                <a:gs pos="16000">
                  <a:srgbClr val="70AD47">
                    <a:alpha val="9411"/>
                  </a:srgbClr>
                </a:gs>
                <a:gs pos="85000">
                  <a:srgbClr val="4472C4">
                    <a:alpha val="9411"/>
                  </a:srgbClr>
                </a:gs>
                <a:gs pos="100000">
                  <a:srgbClr val="FFFFFF">
                    <a:alpha val="9411"/>
                  </a:srgbClr>
                </a:gs>
              </a:gsLst>
              <a:lin ang="12000000"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99" name="Google Shape;99;p1"/>
            <p:cNvSpPr/>
            <p:nvPr/>
          </p:nvSpPr>
          <p:spPr>
            <a:xfrm>
              <a:off x="305" y="-1"/>
              <a:ext cx="3815424" cy="2653660"/>
            </a:xfrm>
            <a:custGeom>
              <a:avLst/>
              <a:gdLst/>
              <a:ahLst/>
              <a:cxnLst/>
              <a:rect l="l" t="t" r="r" b="b"/>
              <a:pathLst>
                <a:path w="3815424" h="2653660" extrusionOk="0">
                  <a:moveTo>
                    <a:pt x="3305038" y="0"/>
                  </a:moveTo>
                  <a:lnTo>
                    <a:pt x="3815424" y="0"/>
                  </a:lnTo>
                  <a:lnTo>
                    <a:pt x="3801025" y="214244"/>
                  </a:lnTo>
                  <a:cubicBezTo>
                    <a:pt x="3616317" y="1584467"/>
                    <a:pt x="2091637" y="2653660"/>
                    <a:pt x="587142" y="2653660"/>
                  </a:cubicBezTo>
                  <a:cubicBezTo>
                    <a:pt x="400192" y="2653660"/>
                    <a:pt x="222112" y="2636954"/>
                    <a:pt x="53389" y="2605042"/>
                  </a:cubicBezTo>
                  <a:lnTo>
                    <a:pt x="0" y="2593137"/>
                  </a:lnTo>
                  <a:lnTo>
                    <a:pt x="0" y="2094444"/>
                  </a:lnTo>
                  <a:lnTo>
                    <a:pt x="137675" y="2129195"/>
                  </a:lnTo>
                  <a:cubicBezTo>
                    <a:pt x="280616" y="2157374"/>
                    <a:pt x="430766" y="2171571"/>
                    <a:pt x="587142" y="2171571"/>
                  </a:cubicBezTo>
                  <a:cubicBezTo>
                    <a:pt x="918879" y="2171571"/>
                    <a:pt x="1254904" y="2110634"/>
                    <a:pt x="1585826" y="1990112"/>
                  </a:cubicBezTo>
                  <a:cubicBezTo>
                    <a:pt x="1908071" y="1873061"/>
                    <a:pt x="2214800" y="1700666"/>
                    <a:pt x="2473046" y="1491633"/>
                  </a:cubicBezTo>
                  <a:cubicBezTo>
                    <a:pt x="2735782" y="1279031"/>
                    <a:pt x="2942276" y="1037118"/>
                    <a:pt x="3086710" y="772838"/>
                  </a:cubicBezTo>
                  <a:cubicBezTo>
                    <a:pt x="3197408" y="570216"/>
                    <a:pt x="3267226" y="361248"/>
                    <a:pt x="3295217" y="149229"/>
                  </a:cubicBezTo>
                  <a:close/>
                </a:path>
              </a:pathLst>
            </a:custGeom>
            <a:gradFill>
              <a:gsLst>
                <a:gs pos="0">
                  <a:srgbClr val="FFFFFF">
                    <a:alpha val="9411"/>
                  </a:srgbClr>
                </a:gs>
                <a:gs pos="2000">
                  <a:srgbClr val="FFFFFF">
                    <a:alpha val="9411"/>
                  </a:srgbClr>
                </a:gs>
                <a:gs pos="16000">
                  <a:srgbClr val="70AD47">
                    <a:alpha val="9411"/>
                  </a:srgbClr>
                </a:gs>
                <a:gs pos="85000">
                  <a:srgbClr val="4472C4">
                    <a:alpha val="9411"/>
                  </a:srgbClr>
                </a:gs>
                <a:gs pos="100000">
                  <a:srgbClr val="FFFFFF">
                    <a:alpha val="9411"/>
                  </a:srgbClr>
                </a:gs>
              </a:gsLst>
              <a:lin ang="12000000"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00" name="Google Shape;100;p1"/>
            <p:cNvSpPr/>
            <p:nvPr/>
          </p:nvSpPr>
          <p:spPr>
            <a:xfrm>
              <a:off x="-305" y="1"/>
              <a:ext cx="3815986" cy="2675935"/>
            </a:xfrm>
            <a:custGeom>
              <a:avLst/>
              <a:gdLst/>
              <a:ahLst/>
              <a:cxnLst/>
              <a:rect l="l" t="t" r="r" b="b"/>
              <a:pathLst>
                <a:path w="3815986" h="2675935" extrusionOk="0">
                  <a:moveTo>
                    <a:pt x="3648768" y="0"/>
                  </a:moveTo>
                  <a:lnTo>
                    <a:pt x="3815986" y="0"/>
                  </a:lnTo>
                  <a:lnTo>
                    <a:pt x="3804695" y="200084"/>
                  </a:lnTo>
                  <a:cubicBezTo>
                    <a:pt x="3795228" y="285751"/>
                    <a:pt x="3781167" y="371032"/>
                    <a:pt x="3762590" y="455543"/>
                  </a:cubicBezTo>
                  <a:cubicBezTo>
                    <a:pt x="3725537" y="624467"/>
                    <a:pt x="3668784" y="790112"/>
                    <a:pt x="3592332" y="947274"/>
                  </a:cubicBezTo>
                  <a:cubicBezTo>
                    <a:pt x="3438712" y="1261596"/>
                    <a:pt x="3216091" y="1542847"/>
                    <a:pt x="2953967" y="1782349"/>
                  </a:cubicBezTo>
                  <a:cubicBezTo>
                    <a:pt x="2822599" y="1902099"/>
                    <a:pt x="2680615" y="2011341"/>
                    <a:pt x="2530669" y="2109494"/>
                  </a:cubicBezTo>
                  <a:cubicBezTo>
                    <a:pt x="2380520" y="2207551"/>
                    <a:pt x="2222510" y="2294906"/>
                    <a:pt x="2057561" y="2369245"/>
                  </a:cubicBezTo>
                  <a:cubicBezTo>
                    <a:pt x="1727252" y="2516859"/>
                    <a:pt x="1371629" y="2614434"/>
                    <a:pt x="1007330" y="2655701"/>
                  </a:cubicBezTo>
                  <a:cubicBezTo>
                    <a:pt x="916281" y="2665873"/>
                    <a:pt x="824568" y="2672188"/>
                    <a:pt x="732765" y="2674696"/>
                  </a:cubicBezTo>
                  <a:cubicBezTo>
                    <a:pt x="640963" y="2677203"/>
                    <a:pt x="549072" y="2675901"/>
                    <a:pt x="457666" y="2670839"/>
                  </a:cubicBezTo>
                  <a:cubicBezTo>
                    <a:pt x="366106" y="2665584"/>
                    <a:pt x="274572" y="2656521"/>
                    <a:pt x="183574" y="2643312"/>
                  </a:cubicBezTo>
                  <a:lnTo>
                    <a:pt x="0" y="2607798"/>
                  </a:lnTo>
                  <a:lnTo>
                    <a:pt x="0" y="2356652"/>
                  </a:lnTo>
                  <a:lnTo>
                    <a:pt x="222195" y="2396940"/>
                  </a:lnTo>
                  <a:cubicBezTo>
                    <a:pt x="304990" y="2407980"/>
                    <a:pt x="388511" y="2415283"/>
                    <a:pt x="472364" y="2419092"/>
                  </a:cubicBezTo>
                  <a:cubicBezTo>
                    <a:pt x="640376" y="2427095"/>
                    <a:pt x="808184" y="2421791"/>
                    <a:pt x="974972" y="2402122"/>
                  </a:cubicBezTo>
                  <a:cubicBezTo>
                    <a:pt x="1141658" y="2382358"/>
                    <a:pt x="1306812" y="2349286"/>
                    <a:pt x="1468292" y="2304162"/>
                  </a:cubicBezTo>
                  <a:cubicBezTo>
                    <a:pt x="1629874" y="2259231"/>
                    <a:pt x="1787475" y="2201091"/>
                    <a:pt x="1940176" y="2133695"/>
                  </a:cubicBezTo>
                  <a:cubicBezTo>
                    <a:pt x="2246498" y="2000349"/>
                    <a:pt x="2532507" y="1823520"/>
                    <a:pt x="2783403" y="1609954"/>
                  </a:cubicBezTo>
                  <a:cubicBezTo>
                    <a:pt x="2908442" y="1502833"/>
                    <a:pt x="3024295" y="1385975"/>
                    <a:pt x="3128104" y="1260439"/>
                  </a:cubicBezTo>
                  <a:cubicBezTo>
                    <a:pt x="3232116" y="1135096"/>
                    <a:pt x="3323881" y="1000689"/>
                    <a:pt x="3400639" y="859052"/>
                  </a:cubicBezTo>
                  <a:cubicBezTo>
                    <a:pt x="3477399" y="717510"/>
                    <a:pt x="3541296" y="569316"/>
                    <a:pt x="3585595" y="415336"/>
                  </a:cubicBezTo>
                  <a:cubicBezTo>
                    <a:pt x="3607796" y="338540"/>
                    <a:pt x="3624638" y="260224"/>
                    <a:pt x="3635918" y="181137"/>
                  </a:cubicBezTo>
                  <a:close/>
                </a:path>
              </a:pathLst>
            </a:custGeom>
            <a:gradFill>
              <a:gsLst>
                <a:gs pos="0">
                  <a:srgbClr val="FFFFFF">
                    <a:alpha val="9411"/>
                  </a:srgbClr>
                </a:gs>
                <a:gs pos="2000">
                  <a:srgbClr val="FFFFFF">
                    <a:alpha val="9411"/>
                  </a:srgbClr>
                </a:gs>
                <a:gs pos="16000">
                  <a:srgbClr val="70AD47">
                    <a:alpha val="9411"/>
                  </a:srgbClr>
                </a:gs>
                <a:gs pos="85000">
                  <a:srgbClr val="4472C4">
                    <a:alpha val="9411"/>
                  </a:srgbClr>
                </a:gs>
                <a:gs pos="100000">
                  <a:srgbClr val="FFFFFF">
                    <a:alpha val="9411"/>
                  </a:srgbClr>
                </a:gs>
              </a:gsLst>
              <a:lin ang="12000000"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01" name="Google Shape;101;p1"/>
            <p:cNvSpPr/>
            <p:nvPr/>
          </p:nvSpPr>
          <p:spPr>
            <a:xfrm>
              <a:off x="305" y="-1"/>
              <a:ext cx="3832270" cy="2876136"/>
            </a:xfrm>
            <a:custGeom>
              <a:avLst/>
              <a:gdLst/>
              <a:ahLst/>
              <a:cxnLst/>
              <a:rect l="l" t="t" r="r" b="b"/>
              <a:pathLst>
                <a:path w="3832270" h="2876136" extrusionOk="0">
                  <a:moveTo>
                    <a:pt x="3800718" y="0"/>
                  </a:moveTo>
                  <a:lnTo>
                    <a:pt x="3832270" y="0"/>
                  </a:lnTo>
                  <a:lnTo>
                    <a:pt x="3824562" y="143769"/>
                  </a:lnTo>
                  <a:cubicBezTo>
                    <a:pt x="3797131" y="409191"/>
                    <a:pt x="3730585" y="671345"/>
                    <a:pt x="3628155" y="922055"/>
                  </a:cubicBezTo>
                  <a:cubicBezTo>
                    <a:pt x="3593858" y="1005553"/>
                    <a:pt x="3556704" y="1088280"/>
                    <a:pt x="3514853" y="1169078"/>
                  </a:cubicBezTo>
                  <a:cubicBezTo>
                    <a:pt x="3473616" y="1250166"/>
                    <a:pt x="3428194" y="1329517"/>
                    <a:pt x="3379198" y="1407037"/>
                  </a:cubicBezTo>
                  <a:cubicBezTo>
                    <a:pt x="3281106" y="1561980"/>
                    <a:pt x="3169132" y="1710174"/>
                    <a:pt x="3043787" y="1848342"/>
                  </a:cubicBezTo>
                  <a:cubicBezTo>
                    <a:pt x="2980806" y="1917184"/>
                    <a:pt x="2915071" y="1984001"/>
                    <a:pt x="2845661" y="2047444"/>
                  </a:cubicBezTo>
                  <a:cubicBezTo>
                    <a:pt x="2828411" y="2063450"/>
                    <a:pt x="2811060" y="2079263"/>
                    <a:pt x="2793197" y="2094689"/>
                  </a:cubicBezTo>
                  <a:cubicBezTo>
                    <a:pt x="2775436" y="2110213"/>
                    <a:pt x="2757982" y="2126025"/>
                    <a:pt x="2739710" y="2140969"/>
                  </a:cubicBezTo>
                  <a:cubicBezTo>
                    <a:pt x="2703576" y="2171341"/>
                    <a:pt x="2666524" y="2200749"/>
                    <a:pt x="2629166" y="2229867"/>
                  </a:cubicBezTo>
                  <a:cubicBezTo>
                    <a:pt x="2479015" y="2345569"/>
                    <a:pt x="2316821" y="2448061"/>
                    <a:pt x="2145952" y="2535994"/>
                  </a:cubicBezTo>
                  <a:cubicBezTo>
                    <a:pt x="1804312" y="2711957"/>
                    <a:pt x="1424600" y="2826982"/>
                    <a:pt x="1034987" y="2863910"/>
                  </a:cubicBezTo>
                  <a:cubicBezTo>
                    <a:pt x="937762" y="2873167"/>
                    <a:pt x="839720" y="2877096"/>
                    <a:pt x="741909" y="2875939"/>
                  </a:cubicBezTo>
                  <a:cubicBezTo>
                    <a:pt x="644097" y="2874782"/>
                    <a:pt x="546515" y="2868539"/>
                    <a:pt x="450208" y="2857451"/>
                  </a:cubicBezTo>
                  <a:cubicBezTo>
                    <a:pt x="305520" y="2840674"/>
                    <a:pt x="162095" y="2813810"/>
                    <a:pt x="22215" y="2775923"/>
                  </a:cubicBezTo>
                  <a:lnTo>
                    <a:pt x="0" y="2769256"/>
                  </a:lnTo>
                  <a:lnTo>
                    <a:pt x="0" y="2590612"/>
                  </a:lnTo>
                  <a:lnTo>
                    <a:pt x="199046" y="2627410"/>
                  </a:lnTo>
                  <a:cubicBezTo>
                    <a:pt x="288321" y="2639209"/>
                    <a:pt x="378197" y="2646537"/>
                    <a:pt x="468174" y="2649670"/>
                  </a:cubicBezTo>
                  <a:cubicBezTo>
                    <a:pt x="648333" y="2656805"/>
                    <a:pt x="826655" y="2647163"/>
                    <a:pt x="1003650" y="2622480"/>
                  </a:cubicBezTo>
                  <a:cubicBezTo>
                    <a:pt x="1091943" y="2609658"/>
                    <a:pt x="1179725" y="2593747"/>
                    <a:pt x="1266489" y="2573982"/>
                  </a:cubicBezTo>
                  <a:cubicBezTo>
                    <a:pt x="1353250" y="2553927"/>
                    <a:pt x="1439298" y="2531076"/>
                    <a:pt x="1524223" y="2504657"/>
                  </a:cubicBezTo>
                  <a:cubicBezTo>
                    <a:pt x="1609149" y="2478336"/>
                    <a:pt x="1693052" y="2448833"/>
                    <a:pt x="1775731" y="2416243"/>
                  </a:cubicBezTo>
                  <a:cubicBezTo>
                    <a:pt x="1858309" y="2383557"/>
                    <a:pt x="1939764" y="2347882"/>
                    <a:pt x="2019789" y="2309412"/>
                  </a:cubicBezTo>
                  <a:cubicBezTo>
                    <a:pt x="2179839" y="2232567"/>
                    <a:pt x="2334583" y="2144923"/>
                    <a:pt x="2482486" y="2046962"/>
                  </a:cubicBezTo>
                  <a:cubicBezTo>
                    <a:pt x="2519334" y="2022376"/>
                    <a:pt x="2556081" y="1997403"/>
                    <a:pt x="2591908" y="1971371"/>
                  </a:cubicBezTo>
                  <a:cubicBezTo>
                    <a:pt x="2610077" y="1958644"/>
                    <a:pt x="2627838" y="1945434"/>
                    <a:pt x="2645702" y="1932321"/>
                  </a:cubicBezTo>
                  <a:cubicBezTo>
                    <a:pt x="2663666" y="1919305"/>
                    <a:pt x="2681325" y="1905903"/>
                    <a:pt x="2698779" y="1892309"/>
                  </a:cubicBezTo>
                  <a:cubicBezTo>
                    <a:pt x="2768903" y="1838025"/>
                    <a:pt x="2837496" y="1781717"/>
                    <a:pt x="2903537" y="1722516"/>
                  </a:cubicBezTo>
                  <a:cubicBezTo>
                    <a:pt x="3035926" y="1604501"/>
                    <a:pt x="3158720" y="1475784"/>
                    <a:pt x="3269061" y="1337327"/>
                  </a:cubicBezTo>
                  <a:cubicBezTo>
                    <a:pt x="3324182" y="1268099"/>
                    <a:pt x="3376341" y="1196461"/>
                    <a:pt x="3424928" y="1122508"/>
                  </a:cubicBezTo>
                  <a:cubicBezTo>
                    <a:pt x="3472697" y="1048170"/>
                    <a:pt x="3517814" y="972000"/>
                    <a:pt x="3557622" y="893226"/>
                  </a:cubicBezTo>
                  <a:cubicBezTo>
                    <a:pt x="3567931" y="873654"/>
                    <a:pt x="3577526" y="853791"/>
                    <a:pt x="3587019" y="833929"/>
                  </a:cubicBezTo>
                  <a:lnTo>
                    <a:pt x="3601310" y="804040"/>
                  </a:lnTo>
                  <a:lnTo>
                    <a:pt x="3614885" y="773861"/>
                  </a:lnTo>
                  <a:cubicBezTo>
                    <a:pt x="3623766" y="753709"/>
                    <a:pt x="3632748" y="733559"/>
                    <a:pt x="3640812" y="713022"/>
                  </a:cubicBezTo>
                  <a:cubicBezTo>
                    <a:pt x="3648876" y="692485"/>
                    <a:pt x="3657756" y="672236"/>
                    <a:pt x="3665105" y="651506"/>
                  </a:cubicBezTo>
                  <a:cubicBezTo>
                    <a:pt x="3696544" y="569166"/>
                    <a:pt x="3723185" y="485089"/>
                    <a:pt x="3744110" y="399567"/>
                  </a:cubicBezTo>
                  <a:cubicBezTo>
                    <a:pt x="3765341" y="314238"/>
                    <a:pt x="3781392" y="227654"/>
                    <a:pt x="3792123" y="140444"/>
                  </a:cubicBezTo>
                  <a:close/>
                </a:path>
              </a:pathLst>
            </a:custGeom>
            <a:gradFill>
              <a:gsLst>
                <a:gs pos="0">
                  <a:srgbClr val="FFFFFF">
                    <a:alpha val="9411"/>
                  </a:srgbClr>
                </a:gs>
                <a:gs pos="2000">
                  <a:srgbClr val="FFFFFF">
                    <a:alpha val="9411"/>
                  </a:srgbClr>
                </a:gs>
                <a:gs pos="16000">
                  <a:srgbClr val="70AD47">
                    <a:alpha val="9411"/>
                  </a:srgbClr>
                </a:gs>
                <a:gs pos="85000">
                  <a:srgbClr val="4472C4">
                    <a:alpha val="9411"/>
                  </a:srgbClr>
                </a:gs>
                <a:gs pos="100000">
                  <a:srgbClr val="FFFFFF">
                    <a:alpha val="9411"/>
                  </a:srgbClr>
                </a:gs>
              </a:gsLst>
              <a:lin ang="12000000"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grpSp>
      <p:pic>
        <p:nvPicPr>
          <p:cNvPr id="102" name="Google Shape;102;p1"/>
          <p:cNvPicPr preferRelativeResize="0"/>
          <p:nvPr/>
        </p:nvPicPr>
        <p:blipFill rotWithShape="1">
          <a:blip r:embed="rId4">
            <a:alphaModFix/>
          </a:blip>
          <a:srcRect/>
          <a:stretch/>
        </p:blipFill>
        <p:spPr>
          <a:xfrm>
            <a:off x="4985201" y="347914"/>
            <a:ext cx="7067662" cy="6665976"/>
          </a:xfrm>
          <a:prstGeom prst="rect">
            <a:avLst/>
          </a:prstGeom>
          <a:noFill/>
          <a:ln>
            <a:noFill/>
          </a:ln>
        </p:spPr>
      </p:pic>
      <p:sp>
        <p:nvSpPr>
          <p:cNvPr id="103" name="Google Shape;103;p1"/>
          <p:cNvSpPr txBox="1"/>
          <p:nvPr/>
        </p:nvSpPr>
        <p:spPr>
          <a:xfrm>
            <a:off x="1630401" y="6312887"/>
            <a:ext cx="4984438" cy="738623"/>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en-US" sz="1400" b="0" i="0" u="none" strike="noStrike" cap="none" dirty="0">
                <a:solidFill>
                  <a:srgbClr val="000000"/>
                </a:solidFill>
                <a:latin typeface="Arial"/>
                <a:ea typeface="Arial"/>
                <a:cs typeface="Arial"/>
                <a:sym typeface="Arial"/>
              </a:rPr>
              <a:t>This diagram of the Interpersonal Circumplex provides a model for conceptualizing interpersonal behavior.</a:t>
            </a:r>
            <a:endParaRPr dirty="0"/>
          </a:p>
          <a:p>
            <a:pPr marL="0" marR="0" lvl="0" indent="0" algn="ctr" rtl="0">
              <a:lnSpc>
                <a:spcPct val="100000"/>
              </a:lnSpc>
              <a:spcBef>
                <a:spcPts val="0"/>
              </a:spcBef>
              <a:spcAft>
                <a:spcPts val="0"/>
              </a:spcAft>
              <a:buNone/>
            </a:pPr>
            <a:r>
              <a:rPr lang="en-US" sz="1400" b="0" i="0" u="none" strike="noStrike" cap="none" dirty="0">
                <a:solidFill>
                  <a:srgbClr val="000000"/>
                </a:solidFill>
                <a:latin typeface="Arial"/>
                <a:ea typeface="Arial"/>
                <a:cs typeface="Arial"/>
                <a:sym typeface="Arial"/>
              </a:rPr>
              <a:t>Image by </a:t>
            </a:r>
            <a:r>
              <a:rPr lang="en-US" sz="1400" b="0" i="0" u="none" strike="noStrike" cap="none" dirty="0" err="1">
                <a:solidFill>
                  <a:srgbClr val="000000"/>
                </a:solidFill>
                <a:latin typeface="Arial"/>
                <a:ea typeface="Arial"/>
                <a:cs typeface="Arial"/>
                <a:sym typeface="Arial"/>
              </a:rPr>
              <a:t>BoH</a:t>
            </a:r>
            <a:r>
              <a:rPr lang="en-US" sz="1400" b="0" i="0" u="none" strike="noStrike" cap="none" dirty="0">
                <a:solidFill>
                  <a:srgbClr val="000000"/>
                </a:solidFill>
                <a:latin typeface="Arial"/>
                <a:ea typeface="Arial"/>
                <a:cs typeface="Arial"/>
                <a:sym typeface="Arial"/>
              </a:rPr>
              <a:t> via Wikimedia, </a:t>
            </a:r>
            <a:r>
              <a:rPr lang="en-US" sz="1400" b="0" i="0" u="sng" strike="noStrike" cap="none" dirty="0">
                <a:solidFill>
                  <a:srgbClr val="000000"/>
                </a:solidFill>
                <a:latin typeface="Arial"/>
                <a:ea typeface="Arial"/>
                <a:cs typeface="Arial"/>
                <a:sym typeface="Arial"/>
                <a:hlinkClick r:id="rId5">
                  <a:extLst>
                    <a:ext uri="{A12FA001-AC4F-418D-AE19-62706E023703}">
                      <ahyp:hlinkClr xmlns:ahyp="http://schemas.microsoft.com/office/drawing/2018/hyperlinkcolor" val="tx"/>
                    </a:ext>
                  </a:extLst>
                </a:hlinkClick>
              </a:rPr>
              <a:t>4.0</a:t>
            </a:r>
            <a:r>
              <a:rPr lang="en-US" sz="1400" b="0" i="0" u="none" strike="noStrike" cap="none" dirty="0">
                <a:solidFill>
                  <a:srgbClr val="000000"/>
                </a:solidFill>
                <a:latin typeface="Arial"/>
                <a:ea typeface="Arial"/>
                <a:cs typeface="Arial"/>
                <a:sym typeface="Arial"/>
              </a:rPr>
              <a:t>.</a:t>
            </a:r>
            <a:endParaRPr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08"/>
        <p:cNvGrpSpPr/>
        <p:nvPr/>
      </p:nvGrpSpPr>
      <p:grpSpPr>
        <a:xfrm>
          <a:off x="0" y="0"/>
          <a:ext cx="0" cy="0"/>
          <a:chOff x="0" y="0"/>
          <a:chExt cx="0" cy="0"/>
        </a:xfrm>
      </p:grpSpPr>
      <p:sp>
        <p:nvSpPr>
          <p:cNvPr id="109" name="Google Shape;109;p2"/>
          <p:cNvSpPr txBox="1">
            <a:spLocks noGrp="1"/>
          </p:cNvSpPr>
          <p:nvPr>
            <p:ph type="title"/>
          </p:nvPr>
        </p:nvSpPr>
        <p:spPr>
          <a:xfrm>
            <a:off x="3097138" y="565179"/>
            <a:ext cx="7345305" cy="528814"/>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rgbClr val="000000"/>
              </a:buClr>
              <a:buSzPts val="3600"/>
              <a:buNone/>
            </a:pPr>
            <a:r>
              <a:rPr lang="en-US" sz="2900" b="1" dirty="0">
                <a:solidFill>
                  <a:srgbClr val="000000"/>
                </a:solidFill>
                <a:latin typeface="Arial"/>
                <a:ea typeface="Arial"/>
                <a:cs typeface="Arial"/>
                <a:sym typeface="Arial"/>
              </a:rPr>
              <a:t>What Is the “Science of Team Science”? </a:t>
            </a:r>
            <a:endParaRPr sz="2900" dirty="0"/>
          </a:p>
        </p:txBody>
      </p:sp>
      <p:sp>
        <p:nvSpPr>
          <p:cNvPr id="110" name="Google Shape;110;p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US"/>
              <a:t>1</a:t>
            </a:fld>
            <a:endParaRPr/>
          </a:p>
        </p:txBody>
      </p:sp>
      <p:sp>
        <p:nvSpPr>
          <p:cNvPr id="111" name="Google Shape;111;p2"/>
          <p:cNvSpPr/>
          <p:nvPr/>
        </p:nvSpPr>
        <p:spPr>
          <a:xfrm>
            <a:off x="5977217" y="3244334"/>
            <a:ext cx="237566" cy="3693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US" sz="1800" b="0" i="0" u="none" strike="noStrike" cap="none">
                <a:solidFill>
                  <a:srgbClr val="000000"/>
                </a:solidFill>
                <a:latin typeface="Calibri"/>
                <a:ea typeface="Calibri"/>
                <a:cs typeface="Calibri"/>
                <a:sym typeface="Calibri"/>
              </a:rPr>
              <a:t> </a:t>
            </a:r>
            <a:endParaRPr sz="1800" b="0" i="0" u="none" strike="noStrike" cap="none">
              <a:solidFill>
                <a:schemeClr val="dk1"/>
              </a:solidFill>
              <a:latin typeface="Calibri"/>
              <a:ea typeface="Calibri"/>
              <a:cs typeface="Calibri"/>
              <a:sym typeface="Calibri"/>
            </a:endParaRPr>
          </a:p>
        </p:txBody>
      </p:sp>
      <p:sp>
        <p:nvSpPr>
          <p:cNvPr id="112" name="Google Shape;112;p2"/>
          <p:cNvSpPr/>
          <p:nvPr/>
        </p:nvSpPr>
        <p:spPr>
          <a:xfrm>
            <a:off x="5977217" y="3244334"/>
            <a:ext cx="237566" cy="3693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US" sz="1800" b="0" i="0" u="none" strike="noStrike" cap="none">
                <a:solidFill>
                  <a:srgbClr val="000000"/>
                </a:solidFill>
                <a:latin typeface="Calibri"/>
                <a:ea typeface="Calibri"/>
                <a:cs typeface="Calibri"/>
                <a:sym typeface="Calibri"/>
              </a:rPr>
              <a:t> </a:t>
            </a:r>
            <a:endParaRPr sz="1800" b="0" i="0" u="none" strike="noStrike" cap="none">
              <a:solidFill>
                <a:schemeClr val="dk1"/>
              </a:solidFill>
              <a:latin typeface="Calibri"/>
              <a:ea typeface="Calibri"/>
              <a:cs typeface="Calibri"/>
              <a:sym typeface="Calibri"/>
            </a:endParaRPr>
          </a:p>
        </p:txBody>
      </p:sp>
      <p:sp>
        <p:nvSpPr>
          <p:cNvPr id="113" name="Google Shape;113;p2"/>
          <p:cNvSpPr txBox="1"/>
          <p:nvPr/>
        </p:nvSpPr>
        <p:spPr>
          <a:xfrm>
            <a:off x="419099" y="1480815"/>
            <a:ext cx="11353800" cy="2554505"/>
          </a:xfrm>
          <a:prstGeom prst="rect">
            <a:avLst/>
          </a:prstGeom>
          <a:noFill/>
          <a:ln>
            <a:noFill/>
          </a:ln>
        </p:spPr>
        <p:txBody>
          <a:bodyPr spcFirstLastPara="1" wrap="square" lIns="91425" tIns="45700" rIns="91425" bIns="45700" anchor="t" anchorCtr="0">
            <a:spAutoFit/>
          </a:bodyPr>
          <a:lstStyle/>
          <a:p>
            <a:pPr marL="342900" marR="0" lvl="0" indent="-342900" algn="l" rtl="0">
              <a:lnSpc>
                <a:spcPct val="100000"/>
              </a:lnSpc>
              <a:spcBef>
                <a:spcPts val="0"/>
              </a:spcBef>
              <a:spcAft>
                <a:spcPts val="0"/>
              </a:spcAft>
              <a:buClr>
                <a:srgbClr val="000000"/>
              </a:buClr>
              <a:buSzPts val="2000"/>
              <a:buFont typeface="Wingdings" pitchFamily="2" charset="2"/>
              <a:buChar char="v"/>
            </a:pPr>
            <a:r>
              <a:rPr lang="en-US" sz="2000" b="0" i="0" u="none" strike="noStrike" cap="none" dirty="0">
                <a:solidFill>
                  <a:srgbClr val="000000"/>
                </a:solidFill>
                <a:latin typeface="Arial"/>
                <a:ea typeface="Arial"/>
                <a:cs typeface="Arial"/>
                <a:sym typeface="Arial"/>
              </a:rPr>
              <a:t>Complex </a:t>
            </a:r>
            <a:r>
              <a:rPr lang="en-US" sz="2000" dirty="0"/>
              <a:t>s</a:t>
            </a:r>
            <a:r>
              <a:rPr lang="en-US" sz="2000" b="0" i="0" u="none" strike="noStrike" cap="none" dirty="0">
                <a:solidFill>
                  <a:srgbClr val="000000"/>
                </a:solidFill>
                <a:latin typeface="Arial"/>
                <a:ea typeface="Arial"/>
                <a:cs typeface="Arial"/>
                <a:sym typeface="Arial"/>
              </a:rPr>
              <a:t>ocio-environmental research depends upon diverse disciplines across the natural and social sciences, c</a:t>
            </a:r>
            <a:r>
              <a:rPr lang="en-US" sz="2000" dirty="0"/>
              <a:t>onceptual or mathematical </a:t>
            </a:r>
            <a:r>
              <a:rPr lang="en-US" sz="2000" b="0" i="0" u="none" strike="noStrike" cap="none" dirty="0">
                <a:solidFill>
                  <a:srgbClr val="000000"/>
                </a:solidFill>
                <a:latin typeface="Arial"/>
                <a:ea typeface="Arial"/>
                <a:cs typeface="Arial"/>
                <a:sym typeface="Arial"/>
              </a:rPr>
              <a:t>modeling, narratives, policies, and human behavior. </a:t>
            </a:r>
            <a:endParaRPr dirty="0"/>
          </a:p>
          <a:p>
            <a:pPr marL="342900" marR="0" lvl="0" indent="-215900" algn="l" rtl="0">
              <a:lnSpc>
                <a:spcPct val="100000"/>
              </a:lnSpc>
              <a:spcBef>
                <a:spcPts val="0"/>
              </a:spcBef>
              <a:spcAft>
                <a:spcPts val="0"/>
              </a:spcAft>
              <a:buClr>
                <a:srgbClr val="000000"/>
              </a:buClr>
              <a:buSzPts val="2000"/>
              <a:buFont typeface="Noto Sans Symbols"/>
              <a:buNone/>
            </a:pPr>
            <a:endParaRPr sz="2000" b="0" i="0" u="none" strike="noStrike" cap="none" dirty="0">
              <a:solidFill>
                <a:srgbClr val="000000"/>
              </a:solidFill>
              <a:latin typeface="Arial"/>
              <a:ea typeface="Arial"/>
              <a:cs typeface="Arial"/>
              <a:sym typeface="Arial"/>
            </a:endParaRPr>
          </a:p>
          <a:p>
            <a:pPr marL="342900" marR="0" lvl="0" indent="-342900" algn="l" rtl="0">
              <a:lnSpc>
                <a:spcPct val="100000"/>
              </a:lnSpc>
              <a:spcBef>
                <a:spcPts val="0"/>
              </a:spcBef>
              <a:spcAft>
                <a:spcPts val="0"/>
              </a:spcAft>
              <a:buClr>
                <a:srgbClr val="000000"/>
              </a:buClr>
              <a:buSzPts val="2000"/>
              <a:buFont typeface="Wingdings" pitchFamily="2" charset="2"/>
              <a:buChar char="v"/>
            </a:pPr>
            <a:r>
              <a:rPr lang="en-US" sz="2000" b="0" i="0" u="none" strike="noStrike" cap="none" dirty="0">
                <a:solidFill>
                  <a:srgbClr val="000000"/>
                </a:solidFill>
                <a:latin typeface="Arial"/>
                <a:ea typeface="Arial"/>
                <a:cs typeface="Arial"/>
                <a:sym typeface="Arial"/>
              </a:rPr>
              <a:t>Teamwork training requires knowledge of interpersonal skills such as social sensitivity and emotional engagement, as well as team-functioning skills like communication and delegation.</a:t>
            </a:r>
            <a:endParaRPr dirty="0"/>
          </a:p>
          <a:p>
            <a:pPr marL="342900" marR="0" lvl="0" indent="-215900" algn="l" rtl="0">
              <a:lnSpc>
                <a:spcPct val="100000"/>
              </a:lnSpc>
              <a:spcBef>
                <a:spcPts val="0"/>
              </a:spcBef>
              <a:spcAft>
                <a:spcPts val="0"/>
              </a:spcAft>
              <a:buClr>
                <a:srgbClr val="000000"/>
              </a:buClr>
              <a:buSzPts val="2000"/>
              <a:buFont typeface="Noto Sans Symbols"/>
              <a:buNone/>
            </a:pPr>
            <a:endParaRPr sz="2000" b="0" i="0" u="none" strike="noStrike" cap="none" dirty="0">
              <a:solidFill>
                <a:srgbClr val="000000"/>
              </a:solidFill>
              <a:latin typeface="Arial"/>
              <a:ea typeface="Arial"/>
              <a:cs typeface="Arial"/>
              <a:sym typeface="Arial"/>
            </a:endParaRPr>
          </a:p>
          <a:p>
            <a:pPr marL="342900" marR="0" lvl="0" indent="-342900" algn="l" rtl="0">
              <a:lnSpc>
                <a:spcPct val="100000"/>
              </a:lnSpc>
              <a:spcBef>
                <a:spcPts val="0"/>
              </a:spcBef>
              <a:spcAft>
                <a:spcPts val="0"/>
              </a:spcAft>
              <a:buClr>
                <a:srgbClr val="000000"/>
              </a:buClr>
              <a:buSzPts val="2000"/>
              <a:buFont typeface="Wingdings" pitchFamily="2" charset="2"/>
              <a:buChar char="v"/>
            </a:pPr>
            <a:r>
              <a:rPr lang="en-US" sz="2000" b="0" i="0" u="none" strike="noStrike" cap="none" dirty="0">
                <a:solidFill>
                  <a:srgbClr val="000000"/>
                </a:solidFill>
                <a:latin typeface="Arial"/>
                <a:ea typeface="Arial"/>
                <a:cs typeface="Arial"/>
                <a:sym typeface="Arial"/>
              </a:rPr>
              <a:t>High-performing teams have common traits: team diversity, positive interdependence, integration of individual skills and talents, and interpersonal communication skills. </a:t>
            </a:r>
            <a:endParaRPr dirty="0"/>
          </a:p>
        </p:txBody>
      </p:sp>
      <p:pic>
        <p:nvPicPr>
          <p:cNvPr id="114" name="Google Shape;114;p2"/>
          <p:cNvPicPr preferRelativeResize="0"/>
          <p:nvPr/>
        </p:nvPicPr>
        <p:blipFill rotWithShape="1">
          <a:blip r:embed="rId4">
            <a:alphaModFix/>
          </a:blip>
          <a:srcRect/>
          <a:stretch/>
        </p:blipFill>
        <p:spPr>
          <a:xfrm>
            <a:off x="3097138" y="4451888"/>
            <a:ext cx="6235289" cy="2078430"/>
          </a:xfrm>
          <a:prstGeom prst="rect">
            <a:avLst/>
          </a:prstGeom>
          <a:noFill/>
          <a:ln>
            <a:noFill/>
          </a:ln>
        </p:spPr>
      </p:pic>
      <p:sp>
        <p:nvSpPr>
          <p:cNvPr id="115" name="Google Shape;115;p2"/>
          <p:cNvSpPr txBox="1"/>
          <p:nvPr/>
        </p:nvSpPr>
        <p:spPr>
          <a:xfrm>
            <a:off x="2451379" y="6522530"/>
            <a:ext cx="7289241" cy="307736"/>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en-US" sz="1400" b="0" i="0" u="none" strike="noStrike" cap="none" dirty="0">
                <a:solidFill>
                  <a:srgbClr val="000000"/>
                </a:solidFill>
                <a:latin typeface="Arial"/>
                <a:ea typeface="Arial"/>
                <a:cs typeface="Arial"/>
                <a:sym typeface="Arial"/>
              </a:rPr>
              <a:t>Image of a peloton of cyclists by </a:t>
            </a:r>
            <a:r>
              <a:rPr lang="en-US" sz="1400" b="0" i="0" u="none" strike="noStrike" cap="none" dirty="0" err="1">
                <a:solidFill>
                  <a:srgbClr val="000000"/>
                </a:solidFill>
                <a:latin typeface="Arial"/>
                <a:ea typeface="Arial"/>
                <a:cs typeface="Arial"/>
                <a:sym typeface="Arial"/>
              </a:rPr>
              <a:t>Croquant</a:t>
            </a:r>
            <a:r>
              <a:rPr lang="en-US" sz="1400" b="0" i="0" u="none" strike="noStrike" cap="none" dirty="0">
                <a:solidFill>
                  <a:srgbClr val="000000"/>
                </a:solidFill>
                <a:latin typeface="Arial"/>
                <a:ea typeface="Arial"/>
                <a:cs typeface="Arial"/>
                <a:sym typeface="Arial"/>
              </a:rPr>
              <a:t> via Wikimedia, </a:t>
            </a:r>
            <a:r>
              <a:rPr lang="en-US" sz="1400" b="0" i="0" u="sng" strike="noStrike" cap="none" dirty="0">
                <a:solidFill>
                  <a:srgbClr val="000000"/>
                </a:solidFill>
                <a:latin typeface="Arial"/>
                <a:ea typeface="Arial"/>
                <a:cs typeface="Arial"/>
                <a:sym typeface="Arial"/>
                <a:hlinkClick r:id="rId5">
                  <a:extLst>
                    <a:ext uri="{A12FA001-AC4F-418D-AE19-62706E023703}">
                      <ahyp:hlinkClr xmlns:ahyp="http://schemas.microsoft.com/office/drawing/2018/hyperlinkcolor" val="tx"/>
                    </a:ext>
                  </a:extLst>
                </a:hlinkClick>
              </a:rPr>
              <a:t>3.0</a:t>
            </a:r>
            <a:r>
              <a:rPr lang="en-US" sz="1400" b="0" i="0" u="none" strike="noStrike" cap="none" dirty="0">
                <a:solidFill>
                  <a:srgbClr val="000000"/>
                </a:solidFill>
                <a:latin typeface="Arial"/>
                <a:ea typeface="Arial"/>
                <a:cs typeface="Arial"/>
                <a:sym typeface="Arial"/>
              </a:rPr>
              <a:t>. </a:t>
            </a:r>
            <a:endParaRPr dirty="0"/>
          </a:p>
        </p:txBody>
      </p:sp>
      <p:sp>
        <p:nvSpPr>
          <p:cNvPr id="116" name="Google Shape;116;p2"/>
          <p:cNvSpPr txBox="1"/>
          <p:nvPr/>
        </p:nvSpPr>
        <p:spPr>
          <a:xfrm>
            <a:off x="4000198" y="1059161"/>
            <a:ext cx="4191602" cy="307736"/>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1400" b="0" i="0" u="none" strike="noStrike" cap="none" dirty="0">
                <a:solidFill>
                  <a:srgbClr val="000000"/>
                </a:solidFill>
                <a:latin typeface="Arial"/>
                <a:ea typeface="Arial"/>
                <a:cs typeface="Arial"/>
                <a:sym typeface="Arial"/>
              </a:rPr>
              <a:t>from </a:t>
            </a:r>
            <a:r>
              <a:rPr lang="en-US" sz="1400" b="0" i="0" u="none" strike="noStrike" cap="none" dirty="0" err="1">
                <a:solidFill>
                  <a:srgbClr val="000000"/>
                </a:solidFill>
                <a:latin typeface="Arial"/>
                <a:ea typeface="Arial"/>
                <a:cs typeface="Arial"/>
                <a:sym typeface="Arial"/>
              </a:rPr>
              <a:t>Cheruvelil</a:t>
            </a:r>
            <a:r>
              <a:rPr lang="en-US" sz="1400" b="0" i="0" u="none" strike="noStrike" cap="none" dirty="0">
                <a:solidFill>
                  <a:srgbClr val="000000"/>
                </a:solidFill>
                <a:latin typeface="Arial"/>
                <a:ea typeface="Arial"/>
                <a:cs typeface="Arial"/>
                <a:sym typeface="Arial"/>
              </a:rPr>
              <a:t> et al. (2014) doi:10.1890/130001</a:t>
            </a:r>
            <a:endParaRPr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21"/>
        <p:cNvGrpSpPr/>
        <p:nvPr/>
      </p:nvGrpSpPr>
      <p:grpSpPr>
        <a:xfrm>
          <a:off x="0" y="0"/>
          <a:ext cx="0" cy="0"/>
          <a:chOff x="0" y="0"/>
          <a:chExt cx="0" cy="0"/>
        </a:xfrm>
      </p:grpSpPr>
      <p:sp>
        <p:nvSpPr>
          <p:cNvPr id="122" name="Google Shape;122;p17"/>
          <p:cNvSpPr txBox="1">
            <a:spLocks noGrp="1"/>
          </p:cNvSpPr>
          <p:nvPr>
            <p:ph type="title"/>
          </p:nvPr>
        </p:nvSpPr>
        <p:spPr>
          <a:xfrm>
            <a:off x="4138845" y="415302"/>
            <a:ext cx="5117071" cy="528814"/>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rgbClr val="000000"/>
              </a:buClr>
              <a:buSzPts val="3600"/>
              <a:buNone/>
            </a:pPr>
            <a:r>
              <a:rPr lang="en-US" sz="2900" b="1" dirty="0">
                <a:solidFill>
                  <a:srgbClr val="000000"/>
                </a:solidFill>
                <a:latin typeface="Arial"/>
                <a:ea typeface="Arial"/>
                <a:cs typeface="Arial"/>
                <a:sym typeface="Arial"/>
              </a:rPr>
              <a:t>Defining “Diversity” </a:t>
            </a:r>
            <a:endParaRPr sz="2900" dirty="0"/>
          </a:p>
        </p:txBody>
      </p:sp>
      <p:sp>
        <p:nvSpPr>
          <p:cNvPr id="123" name="Google Shape;123;p1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US"/>
              <a:t>2</a:t>
            </a:fld>
            <a:endParaRPr/>
          </a:p>
        </p:txBody>
      </p:sp>
      <p:sp>
        <p:nvSpPr>
          <p:cNvPr id="124" name="Google Shape;124;p17"/>
          <p:cNvSpPr/>
          <p:nvPr/>
        </p:nvSpPr>
        <p:spPr>
          <a:xfrm>
            <a:off x="5977217" y="3244334"/>
            <a:ext cx="237566" cy="3693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US" sz="1800" b="0" i="0" u="none" strike="noStrike" cap="none">
                <a:solidFill>
                  <a:srgbClr val="000000"/>
                </a:solidFill>
                <a:latin typeface="Calibri"/>
                <a:ea typeface="Calibri"/>
                <a:cs typeface="Calibri"/>
                <a:sym typeface="Calibri"/>
              </a:rPr>
              <a:t> </a:t>
            </a:r>
            <a:endParaRPr sz="1800" b="0" i="0" u="none" strike="noStrike" cap="none">
              <a:solidFill>
                <a:schemeClr val="dk1"/>
              </a:solidFill>
              <a:latin typeface="Calibri"/>
              <a:ea typeface="Calibri"/>
              <a:cs typeface="Calibri"/>
              <a:sym typeface="Calibri"/>
            </a:endParaRPr>
          </a:p>
        </p:txBody>
      </p:sp>
      <p:sp>
        <p:nvSpPr>
          <p:cNvPr id="125" name="Google Shape;125;p17"/>
          <p:cNvSpPr/>
          <p:nvPr/>
        </p:nvSpPr>
        <p:spPr>
          <a:xfrm>
            <a:off x="5977217" y="3244334"/>
            <a:ext cx="237566" cy="3693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US" sz="1800" b="0" i="0" u="none" strike="noStrike" cap="none">
                <a:solidFill>
                  <a:srgbClr val="000000"/>
                </a:solidFill>
                <a:latin typeface="Calibri"/>
                <a:ea typeface="Calibri"/>
                <a:cs typeface="Calibri"/>
                <a:sym typeface="Calibri"/>
              </a:rPr>
              <a:t> </a:t>
            </a:r>
            <a:endParaRPr sz="1800" b="0" i="0" u="none" strike="noStrike" cap="none">
              <a:solidFill>
                <a:schemeClr val="dk1"/>
              </a:solidFill>
              <a:latin typeface="Calibri"/>
              <a:ea typeface="Calibri"/>
              <a:cs typeface="Calibri"/>
              <a:sym typeface="Calibri"/>
            </a:endParaRPr>
          </a:p>
        </p:txBody>
      </p:sp>
      <p:sp>
        <p:nvSpPr>
          <p:cNvPr id="126" name="Google Shape;126;p17"/>
          <p:cNvSpPr txBox="1"/>
          <p:nvPr/>
        </p:nvSpPr>
        <p:spPr>
          <a:xfrm>
            <a:off x="146049" y="1643356"/>
            <a:ext cx="12044700" cy="2554505"/>
          </a:xfrm>
          <a:prstGeom prst="rect">
            <a:avLst/>
          </a:prstGeom>
          <a:noFill/>
          <a:ln>
            <a:noFill/>
          </a:ln>
        </p:spPr>
        <p:txBody>
          <a:bodyPr spcFirstLastPara="1" wrap="square" lIns="91425" tIns="45700" rIns="91425" bIns="45700" anchor="t" anchorCtr="0">
            <a:spAutoFit/>
          </a:bodyPr>
          <a:lstStyle/>
          <a:p>
            <a:pPr marL="342900" marR="0" lvl="0" indent="-342900" algn="l" rtl="0">
              <a:lnSpc>
                <a:spcPct val="100000"/>
              </a:lnSpc>
              <a:spcBef>
                <a:spcPts val="0"/>
              </a:spcBef>
              <a:spcAft>
                <a:spcPts val="0"/>
              </a:spcAft>
              <a:buClr>
                <a:srgbClr val="000000"/>
              </a:buClr>
              <a:buSzPts val="2000"/>
              <a:buFont typeface="Wingdings" pitchFamily="2" charset="2"/>
              <a:buChar char="v"/>
            </a:pPr>
            <a:r>
              <a:rPr lang="en-US" sz="2000" b="1" i="0" u="none" strike="noStrike" cap="none" dirty="0">
                <a:solidFill>
                  <a:srgbClr val="000000"/>
                </a:solidFill>
                <a:latin typeface="Arial"/>
                <a:ea typeface="Arial"/>
                <a:cs typeface="Arial"/>
                <a:sym typeface="Arial"/>
              </a:rPr>
              <a:t>Five dimensions of diversity </a:t>
            </a:r>
            <a:r>
              <a:rPr lang="en-US" sz="2000" b="0" i="0" u="none" strike="noStrike" cap="none" dirty="0">
                <a:solidFill>
                  <a:srgbClr val="000000"/>
                </a:solidFill>
                <a:latin typeface="Arial"/>
                <a:ea typeface="Arial"/>
                <a:cs typeface="Arial"/>
                <a:sym typeface="Arial"/>
              </a:rPr>
              <a:t>are relevant to building well-rounded and equitable teams (p. 32):</a:t>
            </a:r>
            <a:endParaRPr sz="2000" b="0" i="0" u="none" strike="noStrike" cap="none" dirty="0">
              <a:solidFill>
                <a:srgbClr val="000000"/>
              </a:solidFill>
              <a:latin typeface="Arial"/>
              <a:ea typeface="Arial"/>
              <a:cs typeface="Arial"/>
              <a:sym typeface="Arial"/>
            </a:endParaRPr>
          </a:p>
          <a:p>
            <a:pPr marL="920750" marR="0" lvl="3" indent="-285750" algn="l" rtl="0">
              <a:lnSpc>
                <a:spcPct val="100000"/>
              </a:lnSpc>
              <a:spcBef>
                <a:spcPts val="0"/>
              </a:spcBef>
              <a:spcAft>
                <a:spcPts val="0"/>
              </a:spcAft>
              <a:buClr>
                <a:srgbClr val="000000"/>
              </a:buClr>
              <a:buSzPct val="125000"/>
              <a:buFont typeface="Arial"/>
              <a:buChar char="•"/>
            </a:pPr>
            <a:r>
              <a:rPr lang="en-US" sz="2000" b="0" i="0" u="none" strike="noStrike" cap="none" dirty="0">
                <a:solidFill>
                  <a:srgbClr val="000000"/>
                </a:solidFill>
                <a:latin typeface="Arial"/>
                <a:ea typeface="Arial"/>
                <a:cs typeface="Arial"/>
                <a:sym typeface="Arial"/>
              </a:rPr>
              <a:t>Career stage</a:t>
            </a:r>
            <a:endParaRPr dirty="0"/>
          </a:p>
          <a:p>
            <a:pPr marL="920750" marR="0" lvl="3" indent="-285750" algn="l" rtl="0">
              <a:lnSpc>
                <a:spcPct val="100000"/>
              </a:lnSpc>
              <a:spcBef>
                <a:spcPts val="0"/>
              </a:spcBef>
              <a:spcAft>
                <a:spcPts val="0"/>
              </a:spcAft>
              <a:buClr>
                <a:srgbClr val="000000"/>
              </a:buClr>
              <a:buSzPct val="125000"/>
              <a:buFont typeface="Arial"/>
              <a:buChar char="•"/>
            </a:pPr>
            <a:r>
              <a:rPr lang="en-US" sz="2000" b="0" i="0" u="none" strike="noStrike" cap="none" dirty="0">
                <a:solidFill>
                  <a:srgbClr val="000000"/>
                </a:solidFill>
                <a:latin typeface="Arial"/>
                <a:ea typeface="Arial"/>
                <a:cs typeface="Arial"/>
                <a:sym typeface="Arial"/>
              </a:rPr>
              <a:t>Degree of team member familiarity (~60% is ideal familiarity prior to group formation)</a:t>
            </a:r>
            <a:endParaRPr dirty="0"/>
          </a:p>
          <a:p>
            <a:pPr marL="920750" marR="0" lvl="3" indent="-285750" algn="l" rtl="0">
              <a:lnSpc>
                <a:spcPct val="100000"/>
              </a:lnSpc>
              <a:spcBef>
                <a:spcPts val="0"/>
              </a:spcBef>
              <a:spcAft>
                <a:spcPts val="0"/>
              </a:spcAft>
              <a:buClr>
                <a:srgbClr val="000000"/>
              </a:buClr>
              <a:buSzPct val="125000"/>
              <a:buFont typeface="Arial"/>
              <a:buChar char="•"/>
            </a:pPr>
            <a:r>
              <a:rPr lang="en-US" sz="2000" b="0" i="0" u="none" strike="noStrike" cap="none" dirty="0">
                <a:solidFill>
                  <a:srgbClr val="000000"/>
                </a:solidFill>
                <a:latin typeface="Arial"/>
                <a:ea typeface="Arial"/>
                <a:cs typeface="Arial"/>
                <a:sym typeface="Arial"/>
              </a:rPr>
              <a:t>Preferred interaction mode of individuals</a:t>
            </a:r>
            <a:endParaRPr dirty="0"/>
          </a:p>
          <a:p>
            <a:pPr marL="920750" marR="0" lvl="3" indent="-285750" algn="l" rtl="0">
              <a:lnSpc>
                <a:spcPct val="100000"/>
              </a:lnSpc>
              <a:spcBef>
                <a:spcPts val="0"/>
              </a:spcBef>
              <a:spcAft>
                <a:spcPts val="0"/>
              </a:spcAft>
              <a:buClr>
                <a:srgbClr val="000000"/>
              </a:buClr>
              <a:buSzPct val="125000"/>
              <a:buFont typeface="Arial"/>
              <a:buChar char="•"/>
            </a:pPr>
            <a:r>
              <a:rPr lang="en-US" sz="2000" b="0" i="0" u="none" strike="noStrike" cap="none" dirty="0">
                <a:solidFill>
                  <a:srgbClr val="000000"/>
                </a:solidFill>
                <a:latin typeface="Arial"/>
                <a:ea typeface="Arial"/>
                <a:cs typeface="Arial"/>
                <a:sym typeface="Arial"/>
              </a:rPr>
              <a:t>Types of discipline and number of representatives from each discipline (~2 is ideal)</a:t>
            </a:r>
            <a:endParaRPr dirty="0"/>
          </a:p>
          <a:p>
            <a:pPr marL="920750" marR="0" lvl="3" indent="-285750" algn="l" rtl="0">
              <a:lnSpc>
                <a:spcPct val="100000"/>
              </a:lnSpc>
              <a:spcBef>
                <a:spcPts val="0"/>
              </a:spcBef>
              <a:spcAft>
                <a:spcPts val="0"/>
              </a:spcAft>
              <a:buClr>
                <a:srgbClr val="000000"/>
              </a:buClr>
              <a:buSzPct val="125000"/>
              <a:buFont typeface="Arial"/>
              <a:buChar char="•"/>
            </a:pPr>
            <a:r>
              <a:rPr lang="en-US" sz="2000" b="0" i="0" u="none" strike="noStrike" cap="none" dirty="0">
                <a:solidFill>
                  <a:srgbClr val="000000"/>
                </a:solidFill>
                <a:latin typeface="Arial"/>
                <a:ea typeface="Arial"/>
                <a:cs typeface="Arial"/>
                <a:sym typeface="Arial"/>
              </a:rPr>
              <a:t>Worldviews and perspectives on </a:t>
            </a:r>
            <a:r>
              <a:rPr lang="en-US" sz="2000" dirty="0"/>
              <a:t>a</a:t>
            </a:r>
            <a:r>
              <a:rPr lang="en-US" sz="2000" b="0" i="0" u="none" strike="noStrike" cap="none" dirty="0">
                <a:solidFill>
                  <a:srgbClr val="000000"/>
                </a:solidFill>
                <a:latin typeface="Arial"/>
                <a:ea typeface="Arial"/>
                <a:cs typeface="Arial"/>
                <a:sym typeface="Arial"/>
              </a:rPr>
              <a:t> relevant issue (can relate to identities such as age, race, gender)  </a:t>
            </a:r>
            <a:endParaRPr dirty="0"/>
          </a:p>
          <a:p>
            <a:pPr marL="0" marR="0" lvl="0" indent="0" algn="l" rtl="0">
              <a:lnSpc>
                <a:spcPct val="100000"/>
              </a:lnSpc>
              <a:spcBef>
                <a:spcPts val="0"/>
              </a:spcBef>
              <a:spcAft>
                <a:spcPts val="0"/>
              </a:spcAft>
              <a:buNone/>
            </a:pPr>
            <a:endParaRPr sz="2000" b="0" i="0" u="none" strike="noStrike" cap="none" dirty="0">
              <a:solidFill>
                <a:srgbClr val="000000"/>
              </a:solidFill>
              <a:latin typeface="Arial"/>
              <a:ea typeface="Arial"/>
              <a:cs typeface="Arial"/>
              <a:sym typeface="Arial"/>
            </a:endParaRPr>
          </a:p>
        </p:txBody>
      </p:sp>
      <p:pic>
        <p:nvPicPr>
          <p:cNvPr id="127" name="Google Shape;127;p17"/>
          <p:cNvPicPr preferRelativeResize="0"/>
          <p:nvPr/>
        </p:nvPicPr>
        <p:blipFill rotWithShape="1">
          <a:blip r:embed="rId4">
            <a:alphaModFix/>
          </a:blip>
          <a:srcRect/>
          <a:stretch/>
        </p:blipFill>
        <p:spPr>
          <a:xfrm>
            <a:off x="7125" y="4117743"/>
            <a:ext cx="12206031" cy="1918852"/>
          </a:xfrm>
          <a:prstGeom prst="rect">
            <a:avLst/>
          </a:prstGeom>
          <a:noFill/>
          <a:ln>
            <a:noFill/>
          </a:ln>
        </p:spPr>
      </p:pic>
      <p:sp>
        <p:nvSpPr>
          <p:cNvPr id="128" name="Google Shape;128;p17"/>
          <p:cNvSpPr txBox="1"/>
          <p:nvPr/>
        </p:nvSpPr>
        <p:spPr>
          <a:xfrm>
            <a:off x="5087006" y="6150400"/>
            <a:ext cx="3220753" cy="30777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1400" b="0" i="0" u="none" strike="noStrike" cap="none">
                <a:solidFill>
                  <a:srgbClr val="000000"/>
                </a:solidFill>
                <a:latin typeface="Arial"/>
                <a:ea typeface="Arial"/>
                <a:cs typeface="Arial"/>
                <a:sym typeface="Arial"/>
              </a:rPr>
              <a:t>Image by Noj Han via Wikimedia, </a:t>
            </a:r>
            <a:r>
              <a:rPr lang="en-US" sz="1400" b="0" i="0" u="sng" strike="noStrike" cap="none">
                <a:solidFill>
                  <a:srgbClr val="000000"/>
                </a:solidFill>
                <a:latin typeface="Arial"/>
                <a:ea typeface="Arial"/>
                <a:cs typeface="Arial"/>
                <a:sym typeface="Arial"/>
                <a:hlinkClick r:id="rId5">
                  <a:extLst>
                    <a:ext uri="{A12FA001-AC4F-418D-AE19-62706E023703}">
                      <ahyp:hlinkClr xmlns:ahyp="http://schemas.microsoft.com/office/drawing/2018/hyperlinkcolor" val="tx"/>
                    </a:ext>
                  </a:extLst>
                </a:hlinkClick>
              </a:rPr>
              <a:t>2.0</a:t>
            </a:r>
            <a:r>
              <a:rPr lang="en-US" sz="1400" b="0" i="0" u="none" strike="noStrike" cap="none">
                <a:solidFill>
                  <a:srgbClr val="000000"/>
                </a:solidFill>
                <a:latin typeface="Arial"/>
                <a:ea typeface="Arial"/>
                <a:cs typeface="Arial"/>
                <a:sym typeface="Arial"/>
              </a:rPr>
              <a:t>. </a:t>
            </a:r>
            <a:endParaRPr/>
          </a:p>
        </p:txBody>
      </p:sp>
      <p:sp>
        <p:nvSpPr>
          <p:cNvPr id="129" name="Google Shape;129;p17"/>
          <p:cNvSpPr txBox="1"/>
          <p:nvPr/>
        </p:nvSpPr>
        <p:spPr>
          <a:xfrm>
            <a:off x="4702984" y="975598"/>
            <a:ext cx="3988795" cy="307736"/>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1400" b="0" i="0" u="none" strike="noStrike" cap="none" dirty="0">
                <a:solidFill>
                  <a:srgbClr val="000000"/>
                </a:solidFill>
                <a:latin typeface="Arial"/>
                <a:ea typeface="Arial"/>
                <a:cs typeface="Arial"/>
                <a:sym typeface="Arial"/>
              </a:rPr>
              <a:t>from </a:t>
            </a:r>
            <a:r>
              <a:rPr lang="en-US" sz="1400" b="0" i="0" u="none" strike="noStrike" cap="none" dirty="0" err="1">
                <a:solidFill>
                  <a:srgbClr val="000000"/>
                </a:solidFill>
                <a:latin typeface="Arial"/>
                <a:ea typeface="Arial"/>
                <a:cs typeface="Arial"/>
                <a:sym typeface="Arial"/>
              </a:rPr>
              <a:t>Cheruvelil</a:t>
            </a:r>
            <a:r>
              <a:rPr lang="en-US" sz="1400" b="0" i="0" u="none" strike="noStrike" cap="none" dirty="0">
                <a:solidFill>
                  <a:srgbClr val="000000"/>
                </a:solidFill>
                <a:latin typeface="Arial"/>
                <a:ea typeface="Arial"/>
                <a:cs typeface="Arial"/>
                <a:sym typeface="Arial"/>
              </a:rPr>
              <a:t> et al. (2014) doi:10.1890/130001</a:t>
            </a:r>
            <a:endParaRPr lang="en-US"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34"/>
        <p:cNvGrpSpPr/>
        <p:nvPr/>
      </p:nvGrpSpPr>
      <p:grpSpPr>
        <a:xfrm>
          <a:off x="0" y="0"/>
          <a:ext cx="0" cy="0"/>
          <a:chOff x="0" y="0"/>
          <a:chExt cx="0" cy="0"/>
        </a:xfrm>
      </p:grpSpPr>
      <p:sp>
        <p:nvSpPr>
          <p:cNvPr id="135" name="Google Shape;135;p18"/>
          <p:cNvSpPr txBox="1">
            <a:spLocks noGrp="1"/>
          </p:cNvSpPr>
          <p:nvPr>
            <p:ph type="title"/>
          </p:nvPr>
        </p:nvSpPr>
        <p:spPr>
          <a:xfrm>
            <a:off x="1097712" y="597386"/>
            <a:ext cx="11199342" cy="528814"/>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rgbClr val="000000"/>
              </a:buClr>
              <a:buSzPts val="3600"/>
              <a:buNone/>
            </a:pPr>
            <a:r>
              <a:rPr lang="en-US" sz="2900" b="1">
                <a:solidFill>
                  <a:srgbClr val="000000"/>
                </a:solidFill>
                <a:latin typeface="Arial"/>
                <a:ea typeface="Arial"/>
                <a:cs typeface="Arial"/>
                <a:sym typeface="Arial"/>
              </a:rPr>
              <a:t>Characteristics of Team Members</a:t>
            </a:r>
            <a:endParaRPr sz="2900"/>
          </a:p>
        </p:txBody>
      </p:sp>
      <p:sp>
        <p:nvSpPr>
          <p:cNvPr id="136" name="Google Shape;136;p1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US"/>
              <a:t>3</a:t>
            </a:fld>
            <a:endParaRPr/>
          </a:p>
        </p:txBody>
      </p:sp>
      <p:sp>
        <p:nvSpPr>
          <p:cNvPr id="137" name="Google Shape;137;p18"/>
          <p:cNvSpPr/>
          <p:nvPr/>
        </p:nvSpPr>
        <p:spPr>
          <a:xfrm>
            <a:off x="5977217" y="3244334"/>
            <a:ext cx="237566" cy="3693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US" sz="1800" b="0" i="0" u="none" strike="noStrike" cap="none">
                <a:solidFill>
                  <a:srgbClr val="000000"/>
                </a:solidFill>
                <a:latin typeface="Calibri"/>
                <a:ea typeface="Calibri"/>
                <a:cs typeface="Calibri"/>
                <a:sym typeface="Calibri"/>
              </a:rPr>
              <a:t> </a:t>
            </a:r>
            <a:endParaRPr sz="1800" b="0" i="0" u="none" strike="noStrike" cap="none">
              <a:solidFill>
                <a:schemeClr val="dk1"/>
              </a:solidFill>
              <a:latin typeface="Calibri"/>
              <a:ea typeface="Calibri"/>
              <a:cs typeface="Calibri"/>
              <a:sym typeface="Calibri"/>
            </a:endParaRPr>
          </a:p>
        </p:txBody>
      </p:sp>
      <p:sp>
        <p:nvSpPr>
          <p:cNvPr id="138" name="Google Shape;138;p18"/>
          <p:cNvSpPr/>
          <p:nvPr/>
        </p:nvSpPr>
        <p:spPr>
          <a:xfrm>
            <a:off x="5977217" y="3244334"/>
            <a:ext cx="237566" cy="3693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US" sz="1800" b="0" i="0" u="none" strike="noStrike" cap="none">
                <a:solidFill>
                  <a:srgbClr val="000000"/>
                </a:solidFill>
                <a:latin typeface="Calibri"/>
                <a:ea typeface="Calibri"/>
                <a:cs typeface="Calibri"/>
                <a:sym typeface="Calibri"/>
              </a:rPr>
              <a:t> </a:t>
            </a:r>
            <a:endParaRPr sz="1800" b="0" i="0" u="none" strike="noStrike" cap="none">
              <a:solidFill>
                <a:schemeClr val="dk1"/>
              </a:solidFill>
              <a:latin typeface="Calibri"/>
              <a:ea typeface="Calibri"/>
              <a:cs typeface="Calibri"/>
              <a:sym typeface="Calibri"/>
            </a:endParaRPr>
          </a:p>
        </p:txBody>
      </p:sp>
      <p:pic>
        <p:nvPicPr>
          <p:cNvPr id="139" name="Google Shape;139;p18"/>
          <p:cNvPicPr preferRelativeResize="0"/>
          <p:nvPr/>
        </p:nvPicPr>
        <p:blipFill rotWithShape="1">
          <a:blip r:embed="rId4">
            <a:alphaModFix/>
          </a:blip>
          <a:srcRect/>
          <a:stretch/>
        </p:blipFill>
        <p:spPr>
          <a:xfrm>
            <a:off x="633231" y="1342331"/>
            <a:ext cx="11163100" cy="4346552"/>
          </a:xfrm>
          <a:prstGeom prst="rect">
            <a:avLst/>
          </a:prstGeom>
          <a:noFill/>
          <a:ln>
            <a:noFill/>
          </a:ln>
        </p:spPr>
      </p:pic>
      <p:sp>
        <p:nvSpPr>
          <p:cNvPr id="140" name="Google Shape;140;p18"/>
          <p:cNvSpPr txBox="1"/>
          <p:nvPr/>
        </p:nvSpPr>
        <p:spPr>
          <a:xfrm>
            <a:off x="3341928" y="5891282"/>
            <a:ext cx="5745707" cy="73866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1400" b="0" i="0" u="none" strike="noStrike" cap="none" dirty="0">
                <a:solidFill>
                  <a:srgbClr val="000000"/>
                </a:solidFill>
                <a:latin typeface="Arial"/>
                <a:ea typeface="Arial"/>
                <a:cs typeface="Arial"/>
                <a:sym typeface="Arial"/>
              </a:rPr>
              <a:t>Figure 2 (partial) from </a:t>
            </a:r>
            <a:r>
              <a:rPr lang="en-US" sz="1400" b="0" i="0" u="none" strike="noStrike" cap="none" dirty="0" err="1">
                <a:solidFill>
                  <a:srgbClr val="000000"/>
                </a:solidFill>
                <a:latin typeface="Arial"/>
                <a:ea typeface="Arial"/>
                <a:cs typeface="Arial"/>
                <a:sym typeface="Arial"/>
              </a:rPr>
              <a:t>Cheruvelil</a:t>
            </a:r>
            <a:r>
              <a:rPr lang="en-US" sz="1400" b="0" i="0" u="none" strike="noStrike" cap="none" dirty="0">
                <a:solidFill>
                  <a:srgbClr val="000000"/>
                </a:solidFill>
                <a:latin typeface="Arial"/>
                <a:ea typeface="Arial"/>
                <a:cs typeface="Arial"/>
                <a:sym typeface="Arial"/>
              </a:rPr>
              <a:t> et al. (2014) doi:10.1890/130001</a:t>
            </a:r>
            <a:endParaRPr dirty="0"/>
          </a:p>
          <a:p>
            <a:pPr marL="0" marR="0" lvl="0" indent="0" algn="l" rtl="0">
              <a:lnSpc>
                <a:spcPct val="100000"/>
              </a:lnSpc>
              <a:spcBef>
                <a:spcPts val="0"/>
              </a:spcBef>
              <a:spcAft>
                <a:spcPts val="0"/>
              </a:spcAft>
              <a:buNone/>
            </a:pPr>
            <a:endParaRPr sz="14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None/>
            </a:pPr>
            <a:endParaRPr sz="1400" b="0" i="0" u="none" strike="noStrike" cap="none" dirty="0">
              <a:solidFill>
                <a:srgbClr val="000000"/>
              </a:solidFill>
              <a:latin typeface="Arial"/>
              <a:ea typeface="Arial"/>
              <a:cs typeface="Arial"/>
              <a:sym typeface="Aria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45"/>
        <p:cNvGrpSpPr/>
        <p:nvPr/>
      </p:nvGrpSpPr>
      <p:grpSpPr>
        <a:xfrm>
          <a:off x="0" y="0"/>
          <a:ext cx="0" cy="0"/>
          <a:chOff x="0" y="0"/>
          <a:chExt cx="0" cy="0"/>
        </a:xfrm>
      </p:grpSpPr>
      <p:sp>
        <p:nvSpPr>
          <p:cNvPr id="146" name="Google Shape;146;p19"/>
          <p:cNvSpPr txBox="1">
            <a:spLocks noGrp="1"/>
          </p:cNvSpPr>
          <p:nvPr>
            <p:ph type="title"/>
          </p:nvPr>
        </p:nvSpPr>
        <p:spPr>
          <a:xfrm>
            <a:off x="1097712" y="597386"/>
            <a:ext cx="11199342" cy="528814"/>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rgbClr val="000000"/>
              </a:buClr>
              <a:buSzPts val="3600"/>
              <a:buNone/>
            </a:pPr>
            <a:r>
              <a:rPr lang="en-US" sz="2900" b="1">
                <a:solidFill>
                  <a:srgbClr val="000000"/>
                </a:solidFill>
                <a:latin typeface="Arial"/>
                <a:ea typeface="Arial"/>
                <a:cs typeface="Arial"/>
                <a:sym typeface="Arial"/>
              </a:rPr>
              <a:t>Interactions Within the Team</a:t>
            </a:r>
            <a:endParaRPr sz="2900"/>
          </a:p>
        </p:txBody>
      </p:sp>
      <p:sp>
        <p:nvSpPr>
          <p:cNvPr id="147" name="Google Shape;147;p1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US"/>
              <a:t>4</a:t>
            </a:fld>
            <a:endParaRPr/>
          </a:p>
        </p:txBody>
      </p:sp>
      <p:sp>
        <p:nvSpPr>
          <p:cNvPr id="148" name="Google Shape;148;p19"/>
          <p:cNvSpPr/>
          <p:nvPr/>
        </p:nvSpPr>
        <p:spPr>
          <a:xfrm>
            <a:off x="5977217" y="3244334"/>
            <a:ext cx="237566" cy="3693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US" sz="1800" b="0" i="0" u="none" strike="noStrike" cap="none">
                <a:solidFill>
                  <a:srgbClr val="000000"/>
                </a:solidFill>
                <a:latin typeface="Calibri"/>
                <a:ea typeface="Calibri"/>
                <a:cs typeface="Calibri"/>
                <a:sym typeface="Calibri"/>
              </a:rPr>
              <a:t> </a:t>
            </a:r>
            <a:endParaRPr sz="1800" b="0" i="0" u="none" strike="noStrike" cap="none">
              <a:solidFill>
                <a:schemeClr val="dk1"/>
              </a:solidFill>
              <a:latin typeface="Calibri"/>
              <a:ea typeface="Calibri"/>
              <a:cs typeface="Calibri"/>
              <a:sym typeface="Calibri"/>
            </a:endParaRPr>
          </a:p>
        </p:txBody>
      </p:sp>
      <p:sp>
        <p:nvSpPr>
          <p:cNvPr id="149" name="Google Shape;149;p19"/>
          <p:cNvSpPr/>
          <p:nvPr/>
        </p:nvSpPr>
        <p:spPr>
          <a:xfrm>
            <a:off x="5977217" y="3244334"/>
            <a:ext cx="237566" cy="3693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US" sz="1800" b="0" i="0" u="none" strike="noStrike" cap="none">
                <a:solidFill>
                  <a:srgbClr val="000000"/>
                </a:solidFill>
                <a:latin typeface="Calibri"/>
                <a:ea typeface="Calibri"/>
                <a:cs typeface="Calibri"/>
                <a:sym typeface="Calibri"/>
              </a:rPr>
              <a:t> </a:t>
            </a:r>
            <a:endParaRPr sz="1800" b="0" i="0" u="none" strike="noStrike" cap="none">
              <a:solidFill>
                <a:schemeClr val="dk1"/>
              </a:solidFill>
              <a:latin typeface="Calibri"/>
              <a:ea typeface="Calibri"/>
              <a:cs typeface="Calibri"/>
              <a:sym typeface="Calibri"/>
            </a:endParaRPr>
          </a:p>
        </p:txBody>
      </p:sp>
      <p:pic>
        <p:nvPicPr>
          <p:cNvPr id="150" name="Google Shape;150;p19"/>
          <p:cNvPicPr preferRelativeResize="0"/>
          <p:nvPr/>
        </p:nvPicPr>
        <p:blipFill rotWithShape="1">
          <a:blip r:embed="rId4">
            <a:alphaModFix/>
          </a:blip>
          <a:srcRect/>
          <a:stretch/>
        </p:blipFill>
        <p:spPr>
          <a:xfrm>
            <a:off x="1245926" y="1255724"/>
            <a:ext cx="9937711" cy="4346552"/>
          </a:xfrm>
          <a:prstGeom prst="rect">
            <a:avLst/>
          </a:prstGeom>
          <a:noFill/>
          <a:ln>
            <a:noFill/>
          </a:ln>
        </p:spPr>
      </p:pic>
      <p:sp>
        <p:nvSpPr>
          <p:cNvPr id="151" name="Google Shape;151;p19"/>
          <p:cNvSpPr txBox="1"/>
          <p:nvPr/>
        </p:nvSpPr>
        <p:spPr>
          <a:xfrm>
            <a:off x="3341928" y="5731800"/>
            <a:ext cx="5745707" cy="73866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1400" b="0" i="0" u="none" strike="noStrike" cap="none">
                <a:solidFill>
                  <a:srgbClr val="000000"/>
                </a:solidFill>
                <a:latin typeface="Arial"/>
                <a:ea typeface="Arial"/>
                <a:cs typeface="Arial"/>
                <a:sym typeface="Arial"/>
              </a:rPr>
              <a:t>Figure 2 (partial) from Cheruvelil et al. (2014) doi:10.1890/130001</a:t>
            </a:r>
            <a:endParaRPr/>
          </a:p>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56"/>
        <p:cNvGrpSpPr/>
        <p:nvPr/>
      </p:nvGrpSpPr>
      <p:grpSpPr>
        <a:xfrm>
          <a:off x="0" y="0"/>
          <a:ext cx="0" cy="0"/>
          <a:chOff x="0" y="0"/>
          <a:chExt cx="0" cy="0"/>
        </a:xfrm>
      </p:grpSpPr>
      <p:sp>
        <p:nvSpPr>
          <p:cNvPr id="157" name="Google Shape;157;p20"/>
          <p:cNvSpPr txBox="1">
            <a:spLocks noGrp="1"/>
          </p:cNvSpPr>
          <p:nvPr>
            <p:ph type="title"/>
          </p:nvPr>
        </p:nvSpPr>
        <p:spPr>
          <a:xfrm>
            <a:off x="1097712" y="597386"/>
            <a:ext cx="11199342" cy="528814"/>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rgbClr val="000000"/>
              </a:buClr>
              <a:buSzPts val="3600"/>
              <a:buNone/>
            </a:pPr>
            <a:r>
              <a:rPr lang="en-US" sz="2900" b="1">
                <a:solidFill>
                  <a:srgbClr val="000000"/>
                </a:solidFill>
                <a:latin typeface="Arial"/>
                <a:ea typeface="Arial"/>
                <a:cs typeface="Arial"/>
                <a:sym typeface="Arial"/>
              </a:rPr>
              <a:t>Desirable Research Outcomes</a:t>
            </a:r>
            <a:endParaRPr sz="2900"/>
          </a:p>
        </p:txBody>
      </p:sp>
      <p:sp>
        <p:nvSpPr>
          <p:cNvPr id="158" name="Google Shape;158;p2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US"/>
              <a:t>5</a:t>
            </a:fld>
            <a:endParaRPr/>
          </a:p>
        </p:txBody>
      </p:sp>
      <p:sp>
        <p:nvSpPr>
          <p:cNvPr id="159" name="Google Shape;159;p20"/>
          <p:cNvSpPr/>
          <p:nvPr/>
        </p:nvSpPr>
        <p:spPr>
          <a:xfrm>
            <a:off x="5977217" y="3244334"/>
            <a:ext cx="237566" cy="3693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US" sz="1800" b="0" i="0" u="none" strike="noStrike" cap="none">
                <a:solidFill>
                  <a:srgbClr val="000000"/>
                </a:solidFill>
                <a:latin typeface="Calibri"/>
                <a:ea typeface="Calibri"/>
                <a:cs typeface="Calibri"/>
                <a:sym typeface="Calibri"/>
              </a:rPr>
              <a:t> </a:t>
            </a:r>
            <a:endParaRPr sz="1800" b="0" i="0" u="none" strike="noStrike" cap="none">
              <a:solidFill>
                <a:schemeClr val="dk1"/>
              </a:solidFill>
              <a:latin typeface="Calibri"/>
              <a:ea typeface="Calibri"/>
              <a:cs typeface="Calibri"/>
              <a:sym typeface="Calibri"/>
            </a:endParaRPr>
          </a:p>
        </p:txBody>
      </p:sp>
      <p:sp>
        <p:nvSpPr>
          <p:cNvPr id="160" name="Google Shape;160;p20"/>
          <p:cNvSpPr/>
          <p:nvPr/>
        </p:nvSpPr>
        <p:spPr>
          <a:xfrm>
            <a:off x="5977217" y="3244334"/>
            <a:ext cx="237566" cy="3693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US" sz="1800" b="0" i="0" u="none" strike="noStrike" cap="none">
                <a:solidFill>
                  <a:srgbClr val="000000"/>
                </a:solidFill>
                <a:latin typeface="Calibri"/>
                <a:ea typeface="Calibri"/>
                <a:cs typeface="Calibri"/>
                <a:sym typeface="Calibri"/>
              </a:rPr>
              <a:t> </a:t>
            </a:r>
            <a:endParaRPr sz="1800" b="0" i="0" u="none" strike="noStrike" cap="none">
              <a:solidFill>
                <a:schemeClr val="dk1"/>
              </a:solidFill>
              <a:latin typeface="Calibri"/>
              <a:ea typeface="Calibri"/>
              <a:cs typeface="Calibri"/>
              <a:sym typeface="Calibri"/>
            </a:endParaRPr>
          </a:p>
        </p:txBody>
      </p:sp>
      <p:pic>
        <p:nvPicPr>
          <p:cNvPr id="161" name="Google Shape;161;p20"/>
          <p:cNvPicPr preferRelativeResize="0"/>
          <p:nvPr/>
        </p:nvPicPr>
        <p:blipFill rotWithShape="1">
          <a:blip r:embed="rId4">
            <a:alphaModFix/>
          </a:blip>
          <a:srcRect/>
          <a:stretch/>
        </p:blipFill>
        <p:spPr>
          <a:xfrm>
            <a:off x="563582" y="1815156"/>
            <a:ext cx="11064836" cy="2520560"/>
          </a:xfrm>
          <a:prstGeom prst="rect">
            <a:avLst/>
          </a:prstGeom>
          <a:noFill/>
          <a:ln>
            <a:noFill/>
          </a:ln>
        </p:spPr>
      </p:pic>
      <p:sp>
        <p:nvSpPr>
          <p:cNvPr id="162" name="Google Shape;162;p20"/>
          <p:cNvSpPr txBox="1"/>
          <p:nvPr/>
        </p:nvSpPr>
        <p:spPr>
          <a:xfrm>
            <a:off x="3223146" y="4607369"/>
            <a:ext cx="5745707" cy="73866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1400" b="0" i="0" u="none" strike="noStrike" cap="none">
                <a:solidFill>
                  <a:srgbClr val="000000"/>
                </a:solidFill>
                <a:latin typeface="Arial"/>
                <a:ea typeface="Arial"/>
                <a:cs typeface="Arial"/>
                <a:sym typeface="Arial"/>
              </a:rPr>
              <a:t>Figure 2 (partial) from Cheruvelil et al. (2014) doi:10.1890/130001</a:t>
            </a:r>
            <a:endParaRPr/>
          </a:p>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67"/>
        <p:cNvGrpSpPr/>
        <p:nvPr/>
      </p:nvGrpSpPr>
      <p:grpSpPr>
        <a:xfrm>
          <a:off x="0" y="0"/>
          <a:ext cx="0" cy="0"/>
          <a:chOff x="0" y="0"/>
          <a:chExt cx="0" cy="0"/>
        </a:xfrm>
      </p:grpSpPr>
      <p:sp>
        <p:nvSpPr>
          <p:cNvPr id="168" name="Google Shape;168;p21"/>
          <p:cNvSpPr txBox="1">
            <a:spLocks noGrp="1"/>
          </p:cNvSpPr>
          <p:nvPr>
            <p:ph type="title"/>
          </p:nvPr>
        </p:nvSpPr>
        <p:spPr>
          <a:xfrm>
            <a:off x="-243662" y="2412488"/>
            <a:ext cx="5253251" cy="528814"/>
          </a:xfrm>
          <a:prstGeom prst="rect">
            <a:avLst/>
          </a:prstGeom>
          <a:noFill/>
          <a:ln>
            <a:noFill/>
          </a:ln>
        </p:spPr>
        <p:txBody>
          <a:bodyPr spcFirstLastPara="1" wrap="square" lIns="91425" tIns="45700" rIns="91425" bIns="45700" anchor="ctr" anchorCtr="0">
            <a:normAutofit fontScale="90000"/>
          </a:bodyPr>
          <a:lstStyle/>
          <a:p>
            <a:pPr marL="0" lvl="0" indent="0" algn="ctr" rtl="0">
              <a:lnSpc>
                <a:spcPct val="90000"/>
              </a:lnSpc>
              <a:spcBef>
                <a:spcPts val="0"/>
              </a:spcBef>
              <a:spcAft>
                <a:spcPts val="0"/>
              </a:spcAft>
              <a:buClr>
                <a:srgbClr val="000000"/>
              </a:buClr>
              <a:buSzPct val="137931"/>
              <a:buNone/>
            </a:pPr>
            <a:r>
              <a:rPr lang="en-US" sz="2900" b="1">
                <a:solidFill>
                  <a:srgbClr val="000000"/>
                </a:solidFill>
                <a:latin typeface="Arial"/>
                <a:ea typeface="Arial"/>
                <a:cs typeface="Arial"/>
                <a:sym typeface="Arial"/>
              </a:rPr>
              <a:t>Two Examples of </a:t>
            </a:r>
            <a:br>
              <a:rPr lang="en-US" sz="2900" b="1">
                <a:solidFill>
                  <a:srgbClr val="000000"/>
                </a:solidFill>
                <a:latin typeface="Arial"/>
                <a:ea typeface="Arial"/>
                <a:cs typeface="Arial"/>
                <a:sym typeface="Arial"/>
              </a:rPr>
            </a:br>
            <a:r>
              <a:rPr lang="en-US" sz="2900" b="1">
                <a:solidFill>
                  <a:srgbClr val="000000"/>
                </a:solidFill>
                <a:latin typeface="Arial"/>
                <a:ea typeface="Arial"/>
                <a:cs typeface="Arial"/>
                <a:sym typeface="Arial"/>
              </a:rPr>
              <a:t>High-Performing Teams</a:t>
            </a:r>
            <a:endParaRPr sz="2900"/>
          </a:p>
        </p:txBody>
      </p:sp>
      <p:sp>
        <p:nvSpPr>
          <p:cNvPr id="169" name="Google Shape;169;p2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US"/>
              <a:t>6</a:t>
            </a:fld>
            <a:endParaRPr/>
          </a:p>
        </p:txBody>
      </p:sp>
      <p:sp>
        <p:nvSpPr>
          <p:cNvPr id="170" name="Google Shape;170;p21"/>
          <p:cNvSpPr/>
          <p:nvPr/>
        </p:nvSpPr>
        <p:spPr>
          <a:xfrm>
            <a:off x="5977217" y="3244334"/>
            <a:ext cx="237566" cy="3693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US" sz="1800" b="0" i="0" u="none" strike="noStrike" cap="none">
                <a:solidFill>
                  <a:srgbClr val="000000"/>
                </a:solidFill>
                <a:latin typeface="Calibri"/>
                <a:ea typeface="Calibri"/>
                <a:cs typeface="Calibri"/>
                <a:sym typeface="Calibri"/>
              </a:rPr>
              <a:t> </a:t>
            </a:r>
            <a:endParaRPr sz="1800" b="0" i="0" u="none" strike="noStrike" cap="none">
              <a:solidFill>
                <a:schemeClr val="dk1"/>
              </a:solidFill>
              <a:latin typeface="Calibri"/>
              <a:ea typeface="Calibri"/>
              <a:cs typeface="Calibri"/>
              <a:sym typeface="Calibri"/>
            </a:endParaRPr>
          </a:p>
        </p:txBody>
      </p:sp>
      <p:sp>
        <p:nvSpPr>
          <p:cNvPr id="171" name="Google Shape;171;p21"/>
          <p:cNvSpPr/>
          <p:nvPr/>
        </p:nvSpPr>
        <p:spPr>
          <a:xfrm>
            <a:off x="5977217" y="3244334"/>
            <a:ext cx="237566" cy="3693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US" sz="1800" b="0" i="0" u="none" strike="noStrike" cap="none">
                <a:solidFill>
                  <a:srgbClr val="000000"/>
                </a:solidFill>
                <a:latin typeface="Calibri"/>
                <a:ea typeface="Calibri"/>
                <a:cs typeface="Calibri"/>
                <a:sym typeface="Calibri"/>
              </a:rPr>
              <a:t> </a:t>
            </a:r>
            <a:endParaRPr sz="1800" b="0" i="0" u="none" strike="noStrike" cap="none">
              <a:solidFill>
                <a:schemeClr val="dk1"/>
              </a:solidFill>
              <a:latin typeface="Calibri"/>
              <a:ea typeface="Calibri"/>
              <a:cs typeface="Calibri"/>
              <a:sym typeface="Calibri"/>
            </a:endParaRPr>
          </a:p>
        </p:txBody>
      </p:sp>
      <p:pic>
        <p:nvPicPr>
          <p:cNvPr id="172" name="Google Shape;172;p21"/>
          <p:cNvPicPr preferRelativeResize="0"/>
          <p:nvPr/>
        </p:nvPicPr>
        <p:blipFill rotWithShape="1">
          <a:blip r:embed="rId4">
            <a:alphaModFix/>
          </a:blip>
          <a:srcRect/>
          <a:stretch/>
        </p:blipFill>
        <p:spPr>
          <a:xfrm>
            <a:off x="4803843" y="271548"/>
            <a:ext cx="6055607" cy="6449928"/>
          </a:xfrm>
          <a:prstGeom prst="rect">
            <a:avLst/>
          </a:prstGeom>
          <a:noFill/>
          <a:ln>
            <a:noFill/>
          </a:ln>
        </p:spPr>
      </p:pic>
      <p:sp>
        <p:nvSpPr>
          <p:cNvPr id="173" name="Google Shape;173;p21"/>
          <p:cNvSpPr txBox="1"/>
          <p:nvPr/>
        </p:nvSpPr>
        <p:spPr>
          <a:xfrm>
            <a:off x="1332550" y="5584805"/>
            <a:ext cx="3135829" cy="95410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1400" b="0" i="0" u="none" strike="noStrike" cap="none" dirty="0">
                <a:solidFill>
                  <a:srgbClr val="000000"/>
                </a:solidFill>
                <a:latin typeface="Arial"/>
                <a:ea typeface="Arial"/>
                <a:cs typeface="Arial"/>
                <a:sym typeface="Arial"/>
              </a:rPr>
              <a:t>Figure 3 from </a:t>
            </a:r>
            <a:r>
              <a:rPr lang="en-US" sz="1400" b="0" i="0" u="none" strike="noStrike" cap="none" dirty="0" err="1">
                <a:solidFill>
                  <a:srgbClr val="000000"/>
                </a:solidFill>
                <a:latin typeface="Arial"/>
                <a:ea typeface="Arial"/>
                <a:cs typeface="Arial"/>
                <a:sym typeface="Arial"/>
              </a:rPr>
              <a:t>Cheruvelil</a:t>
            </a:r>
            <a:r>
              <a:rPr lang="en-US" sz="1400" b="0" i="0" u="none" strike="noStrike" cap="none" dirty="0">
                <a:solidFill>
                  <a:srgbClr val="000000"/>
                </a:solidFill>
                <a:latin typeface="Arial"/>
                <a:ea typeface="Arial"/>
                <a:cs typeface="Arial"/>
                <a:sym typeface="Arial"/>
              </a:rPr>
              <a:t> et al. (2014) </a:t>
            </a:r>
            <a:endParaRPr dirty="0"/>
          </a:p>
          <a:p>
            <a:pPr marL="0" marR="0" lvl="0" indent="0" algn="l" rtl="0">
              <a:lnSpc>
                <a:spcPct val="100000"/>
              </a:lnSpc>
              <a:spcBef>
                <a:spcPts val="0"/>
              </a:spcBef>
              <a:spcAft>
                <a:spcPts val="0"/>
              </a:spcAft>
              <a:buNone/>
            </a:pPr>
            <a:r>
              <a:rPr lang="en-US" sz="1400" b="0" i="0" u="none" strike="noStrike" cap="none" dirty="0">
                <a:solidFill>
                  <a:srgbClr val="000000"/>
                </a:solidFill>
                <a:latin typeface="Arial"/>
                <a:ea typeface="Arial"/>
                <a:cs typeface="Arial"/>
                <a:sym typeface="Arial"/>
              </a:rPr>
              <a:t>doi:10.1890/130001</a:t>
            </a:r>
            <a:endParaRPr dirty="0"/>
          </a:p>
          <a:p>
            <a:pPr marL="0" marR="0" lvl="0" indent="0" algn="l" rtl="0">
              <a:lnSpc>
                <a:spcPct val="100000"/>
              </a:lnSpc>
              <a:spcBef>
                <a:spcPts val="0"/>
              </a:spcBef>
              <a:spcAft>
                <a:spcPts val="0"/>
              </a:spcAft>
              <a:buNone/>
            </a:pPr>
            <a:endParaRPr sz="14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None/>
            </a:pPr>
            <a:endParaRPr sz="1400" b="0" i="0" u="none" strike="noStrike" cap="none" dirty="0">
              <a:solidFill>
                <a:srgbClr val="000000"/>
              </a:solidFill>
              <a:latin typeface="Arial"/>
              <a:ea typeface="Arial"/>
              <a:cs typeface="Arial"/>
              <a:sym typeface="Arial"/>
            </a:endParaRPr>
          </a:p>
        </p:txBody>
      </p:sp>
    </p:spTree>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178</TotalTime>
  <Words>900</Words>
  <Application>Microsoft Macintosh PowerPoint</Application>
  <PresentationFormat>Widescreen</PresentationFormat>
  <Paragraphs>61</Paragraphs>
  <Slides>7</Slides>
  <Notes>7</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7</vt:i4>
      </vt:variant>
    </vt:vector>
  </HeadingPairs>
  <TitlesOfParts>
    <vt:vector size="12" baseType="lpstr">
      <vt:lpstr>Arial</vt:lpstr>
      <vt:lpstr>Calibri</vt:lpstr>
      <vt:lpstr>Noto Sans Symbols</vt:lpstr>
      <vt:lpstr>Wingdings</vt:lpstr>
      <vt:lpstr>Office Theme</vt:lpstr>
      <vt:lpstr> Creating  Interdisciplinary Research Teams  </vt:lpstr>
      <vt:lpstr>What Is the “Science of Team Science”? </vt:lpstr>
      <vt:lpstr>Defining “Diversity” </vt:lpstr>
      <vt:lpstr>Characteristics of Team Members</vt:lpstr>
      <vt:lpstr>Interactions Within the Team</vt:lpstr>
      <vt:lpstr>Desirable Research Outcomes</vt:lpstr>
      <vt:lpstr>Two Examples of  High-Performing Teams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Creating  Interdisciplinary Research Teams  </dc:title>
  <dc:creator>Heidi CM Scott</dc:creator>
  <cp:lastModifiedBy>Alaina Gallagher</cp:lastModifiedBy>
  <cp:revision>2</cp:revision>
  <dcterms:created xsi:type="dcterms:W3CDTF">2022-09-28T11:57:10Z</dcterms:created>
  <dcterms:modified xsi:type="dcterms:W3CDTF">2023-05-16T18:35:52Z</dcterms:modified>
</cp:coreProperties>
</file>