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hRm0mpHsN3JsP1hJYmoRC6xWCc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4"/>
    <p:restoredTop sz="82313"/>
  </p:normalViewPr>
  <p:slideViewPr>
    <p:cSldViewPr snapToGrid="0">
      <p:cViewPr varScale="1">
        <p:scale>
          <a:sx n="100" d="100"/>
          <a:sy n="100" d="100"/>
        </p:scale>
        <p:origin x="1040" y="160"/>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CC visualization often goes beyond simple conversions of datasets into graphs and charts. The next generation of rhetorical visuals integrates data with artistic elements that personalize the impact of the data, such as this provocative version of the American Flag. Ask learners to consider how the manipulation of identity-linked visuals like a national flag enhances the emotions of the viewer in a way that sheer data projections cannot.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Each of these forms of DA has a SESYNC Explainer dedicated to it. Links to Explainer 1 Overview; Explainer 2 VDA; Explainer 3 Narrative; Explainer 4 QCA; Explainer 5 AI, SN, SM discourse analysis. </a:t>
            </a:r>
            <a:endParaRPr sz="1400" dirty="0"/>
          </a:p>
        </p:txBody>
      </p:sp>
      <p:sp>
        <p:nvSpPr>
          <p:cNvPr id="107" name="Google Shape;10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a:t>Notes for instructor</a:t>
            </a:r>
            <a:r>
              <a:rPr lang="en-US" sz="1400"/>
              <a:t>: Ask learners to scrutinize this visual for its factual content (logos) versus emotional content (pathos). How might they critique this image as a “scientific” tool? (They might note that the Y axis is not defined nor are the significance of the shades of blue/red. They might also wish to know the source of the data about China’s temperature measurements.) How might they appraise the image’s impact on emotion – do they “feel” its message, or is this just another visual that flows past in a sea of visual saturation on the internet?   </a:t>
            </a:r>
            <a:endParaRPr sz="1400"/>
          </a:p>
        </p:txBody>
      </p:sp>
      <p:sp>
        <p:nvSpPr>
          <p:cNvPr id="119" name="Google Shape;1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Denotes: CO</a:t>
            </a:r>
            <a:r>
              <a:rPr lang="en-US" sz="1400" baseline="-25000" dirty="0"/>
              <a:t>2</a:t>
            </a:r>
            <a:r>
              <a:rPr lang="en-US" sz="1400" dirty="0"/>
              <a:t> in the atmosphere through time; Zig-zags: Northern Hemisphere’s summer (low) and winter (high); trend: inexorable rise past historical baselines due to anthropogenic carbon emissions. Ask learners: how might we update this classic visual using software visualization tools, graphic design approaches, and dynamic presentation (GIFs and videos)? </a:t>
            </a:r>
            <a:endParaRPr sz="1400" dirty="0"/>
          </a:p>
        </p:txBody>
      </p:sp>
      <p:sp>
        <p:nvSpPr>
          <p:cNvPr id="131" name="Google Shape;13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Ask learners: How might we go beyond static visuals using dynamic presentation forms (GIFs and videos)? How much do climate facts (logos) matter in relation to other factors like identity (race, gender, nationality, sexuality, political orientation), affiliations, socio-economic status? Can learners suggest innovative ways to engage various sub-groups who may not identify as “environmentalists”? For example, how would they approach climate change visual discourse for a group of American cattle ranchers? (Focus on drought, economic futures, methane recapture as a resource, etc.)  </a:t>
            </a:r>
            <a:endParaRPr sz="1400" dirty="0"/>
          </a:p>
        </p:txBody>
      </p:sp>
      <p:sp>
        <p:nvSpPr>
          <p:cNvPr id="143" name="Google Shape;1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Full graphic is available here for easier viewing. </a:t>
            </a:r>
            <a:endParaRPr sz="1400" dirty="0"/>
          </a:p>
        </p:txBody>
      </p:sp>
      <p:sp>
        <p:nvSpPr>
          <p:cNvPr id="143" name="Google Shape;1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24356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4.0/" TargetMode="External"/><Relationship Id="rId5" Type="http://schemas.openxmlformats.org/officeDocument/2006/relationships/hyperlink" Target="https://www.climate-lab-book.ac.uk/warming-stripes/"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reativecommons.org/licenses/by/4.0/deed.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4.0/dee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reativecommons.org/licenses/by/4.0/deed.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3693590" y="677257"/>
            <a:ext cx="8738768" cy="173846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00"/>
              </a:buClr>
              <a:buSzPts val="4000"/>
              <a:buNone/>
            </a:pPr>
            <a:r>
              <a:rPr lang="en-US" sz="5400" b="1">
                <a:solidFill>
                  <a:srgbClr val="548135"/>
                </a:solidFill>
              </a:rPr>
              <a:t>Critical Discourse Analysis:</a:t>
            </a:r>
            <a:br>
              <a:rPr lang="en-US" sz="5400" b="1">
                <a:solidFill>
                  <a:srgbClr val="548135"/>
                </a:solidFill>
              </a:rPr>
            </a:br>
            <a:r>
              <a:rPr lang="en-US" sz="5400" b="1">
                <a:solidFill>
                  <a:srgbClr val="548135"/>
                </a:solidFill>
              </a:rPr>
              <a:t>Climate Visualization</a:t>
            </a:r>
            <a:endParaRPr sz="540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305" y="4697125"/>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4664563" y="2869600"/>
            <a:ext cx="6509074" cy="3655051"/>
          </a:xfrm>
          <a:prstGeom prst="rect">
            <a:avLst/>
          </a:prstGeom>
          <a:noFill/>
          <a:ln>
            <a:noFill/>
          </a:ln>
        </p:spPr>
      </p:pic>
      <p:sp>
        <p:nvSpPr>
          <p:cNvPr id="103" name="Google Shape;103;p1"/>
          <p:cNvSpPr txBox="1"/>
          <p:nvPr/>
        </p:nvSpPr>
        <p:spPr>
          <a:xfrm>
            <a:off x="402723" y="2810672"/>
            <a:ext cx="3859421"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Climate Change Stripes laid over the American Flag. The stripe colors show divergence from average USA temperatures from 1895-2020, top to bottom.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1"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Graphic by Professor Ed Hawkins, University of Reading, and the </a:t>
            </a:r>
            <a:r>
              <a:rPr lang="en-US" sz="1400" b="0" i="1"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UK Climate Lab</a:t>
            </a:r>
            <a:r>
              <a:rPr lang="en-US" sz="1400" b="0" i="1" u="none" strike="noStrike" cap="none" dirty="0">
                <a:solidFill>
                  <a:srgbClr val="000000"/>
                </a:solidFill>
                <a:latin typeface="Arial"/>
                <a:ea typeface="Arial"/>
                <a:cs typeface="Arial"/>
                <a:sym typeface="Arial"/>
              </a:rPr>
              <a:t>, </a:t>
            </a:r>
            <a:r>
              <a:rPr lang="en-US" sz="1400" b="0" i="1"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4.0</a:t>
            </a:r>
            <a:r>
              <a:rPr lang="en-US" sz="1400" b="0" i="1"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993856" y="360958"/>
            <a:ext cx="5480888" cy="52881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Are Some Forms of CDA? </a:t>
            </a:r>
            <a:endParaRPr sz="2900" dirty="0"/>
          </a:p>
        </p:txBody>
      </p:sp>
      <p:sp>
        <p:nvSpPr>
          <p:cNvPr id="110" name="Google Shape;1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dirty="0"/>
          </a:p>
        </p:txBody>
      </p:sp>
      <p:sp>
        <p:nvSpPr>
          <p:cNvPr id="111" name="Google Shape;111;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17"/>
          <p:cNvSpPr txBox="1"/>
          <p:nvPr/>
        </p:nvSpPr>
        <p:spPr>
          <a:xfrm>
            <a:off x="3276600" y="996871"/>
            <a:ext cx="8915400" cy="572460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Wingdings" pitchFamily="2" charset="2"/>
              <a:buChar char="§"/>
            </a:pPr>
            <a:r>
              <a:rPr lang="en-US" sz="2200" b="1" i="0" u="none" strike="noStrike" cap="none" dirty="0">
                <a:solidFill>
                  <a:srgbClr val="000000"/>
                </a:solidFill>
                <a:latin typeface="Arial"/>
                <a:ea typeface="Arial"/>
                <a:cs typeface="Arial"/>
                <a:sym typeface="Arial"/>
              </a:rPr>
              <a:t>Visual Discourse Analysis (VDA)</a:t>
            </a:r>
            <a:r>
              <a:rPr lang="en-US" sz="2200" b="0" i="0" u="none" strike="noStrike" cap="none" dirty="0">
                <a:solidFill>
                  <a:srgbClr val="000000"/>
                </a:solidFill>
                <a:latin typeface="Arial"/>
                <a:ea typeface="Arial"/>
                <a:cs typeface="Arial"/>
                <a:sym typeface="Arial"/>
              </a:rPr>
              <a:t>: </a:t>
            </a:r>
            <a:br>
              <a:rPr lang="en-US" sz="24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Reveals how images mediate themes like time, truth, and power. Visuals include photos, films, advertisements, and scientific charts and graphs. VDA can be applied to the discourse surrounding human landscape use, climate change, and greenwashing.</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Wingdings" pitchFamily="2" charset="2"/>
              <a:buChar char="§"/>
            </a:pPr>
            <a:r>
              <a:rPr lang="en-US" sz="2200" b="1" i="0" u="none" strike="noStrike" cap="none" dirty="0">
                <a:solidFill>
                  <a:srgbClr val="000000"/>
                </a:solidFill>
                <a:latin typeface="Arial"/>
                <a:ea typeface="Arial"/>
                <a:cs typeface="Arial"/>
                <a:sym typeface="Arial"/>
              </a:rPr>
              <a:t>Narrative Discourse Analysis (NDA)</a:t>
            </a:r>
            <a:r>
              <a:rPr lang="en-US" sz="2200" b="0" i="0" u="none" strike="noStrike" cap="none" dirty="0">
                <a:solidFill>
                  <a:srgbClr val="000000"/>
                </a:solidFill>
                <a:latin typeface="Arial"/>
                <a:ea typeface="Arial"/>
                <a:cs typeface="Arial"/>
                <a:sym typeface="Arial"/>
              </a:rPr>
              <a:t>: </a:t>
            </a:r>
            <a:br>
              <a:rPr lang="en-US" sz="24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Narratives have surface, denotative values, they also have implied connotative values, and can be used to uphold myths that have a range of environmental effects. NDAs are direct reader responses to texts that question the truth of narratives and examine how they may be the construct of particular stakeholders, often with submerged agendas. </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Wingdings" pitchFamily="2" charset="2"/>
              <a:buChar char="§"/>
            </a:pPr>
            <a:r>
              <a:rPr lang="en-US" sz="2200" b="1" i="0" u="none" strike="noStrike" cap="none" dirty="0">
                <a:solidFill>
                  <a:srgbClr val="000000"/>
                </a:solidFill>
                <a:latin typeface="Arial"/>
                <a:ea typeface="Arial"/>
                <a:cs typeface="Arial"/>
                <a:sym typeface="Arial"/>
              </a:rPr>
              <a:t>Qualitative Content Analysis (QCA)</a:t>
            </a:r>
            <a:r>
              <a:rPr lang="en-US" sz="2200" b="0" i="0" u="none" strike="noStrike" cap="none" dirty="0">
                <a:solidFill>
                  <a:srgbClr val="000000"/>
                </a:solidFill>
                <a:latin typeface="Arial"/>
                <a:ea typeface="Arial"/>
                <a:cs typeface="Arial"/>
                <a:sym typeface="Arial"/>
              </a:rPr>
              <a:t>: </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Data processing software allows analysts to compile thematic and lexical trends across hundreds of documents. QCA is a technological evolution that employs narrative analysis on a larger scale in order to handle the big data of public discourse and policy.</a:t>
            </a:r>
            <a:endParaRPr sz="2000" b="1" i="0" u="none" strike="noStrike" cap="none" dirty="0">
              <a:solidFill>
                <a:srgbClr val="000000"/>
              </a:solidFill>
              <a:latin typeface="Arial"/>
              <a:ea typeface="Arial"/>
              <a:cs typeface="Arial"/>
              <a:sym typeface="Arial"/>
            </a:endParaRPr>
          </a:p>
        </p:txBody>
      </p:sp>
      <p:pic>
        <p:nvPicPr>
          <p:cNvPr id="114" name="Google Shape;114;p17"/>
          <p:cNvPicPr preferRelativeResize="0"/>
          <p:nvPr/>
        </p:nvPicPr>
        <p:blipFill rotWithShape="1">
          <a:blip r:embed="rId3">
            <a:alphaModFix/>
          </a:blip>
          <a:srcRect/>
          <a:stretch/>
        </p:blipFill>
        <p:spPr>
          <a:xfrm>
            <a:off x="234338" y="1085203"/>
            <a:ext cx="2928379" cy="5204958"/>
          </a:xfrm>
          <a:prstGeom prst="rect">
            <a:avLst/>
          </a:prstGeom>
          <a:noFill/>
          <a:ln>
            <a:noFill/>
          </a:ln>
        </p:spPr>
      </p:pic>
      <p:sp>
        <p:nvSpPr>
          <p:cNvPr id="115" name="Google Shape;115;p17"/>
          <p:cNvSpPr txBox="1"/>
          <p:nvPr/>
        </p:nvSpPr>
        <p:spPr>
          <a:xfrm>
            <a:off x="234339" y="6368639"/>
            <a:ext cx="2928379"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0" i="1" u="none" strike="noStrike" cap="none" dirty="0">
                <a:solidFill>
                  <a:srgbClr val="000000"/>
                </a:solidFill>
                <a:latin typeface="Arial"/>
                <a:ea typeface="Arial"/>
                <a:cs typeface="Arial"/>
                <a:sym typeface="Arial"/>
              </a:rPr>
              <a:t>Image courtesy of the UK’s Advertising </a:t>
            </a:r>
            <a:br>
              <a:rPr lang="en-US" sz="1000" b="0" i="1" u="none" strike="noStrike" cap="none" dirty="0">
                <a:solidFill>
                  <a:srgbClr val="000000"/>
                </a:solidFill>
                <a:latin typeface="Arial"/>
                <a:ea typeface="Arial"/>
                <a:cs typeface="Arial"/>
                <a:sym typeface="Arial"/>
              </a:rPr>
            </a:br>
            <a:r>
              <a:rPr lang="en-US" sz="1000" b="0" i="1" u="none" strike="noStrike" cap="none" dirty="0">
                <a:solidFill>
                  <a:srgbClr val="000000"/>
                </a:solidFill>
                <a:latin typeface="Arial"/>
                <a:ea typeface="Arial"/>
                <a:cs typeface="Arial"/>
                <a:sym typeface="Arial"/>
              </a:rPr>
              <a:t>Standards Authority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2578100" y="836934"/>
            <a:ext cx="8487054"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Is Visual Discourse Analysis (VDA)? </a:t>
            </a:r>
            <a:endParaRPr sz="2900" dirty="0"/>
          </a:p>
        </p:txBody>
      </p:sp>
      <p:sp>
        <p:nvSpPr>
          <p:cNvPr id="122" name="Google Shape;12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3" name="Google Shape;123;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4" name="Google Shape;124;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5" name="Google Shape;125;p2"/>
          <p:cNvSpPr txBox="1"/>
          <p:nvPr/>
        </p:nvSpPr>
        <p:spPr>
          <a:xfrm>
            <a:off x="1599294" y="1346226"/>
            <a:ext cx="10083297"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VDA represents a variety of approaches to analyzing visuals </a:t>
            </a:r>
            <a:r>
              <a:rPr lang="en-US" sz="2000" b="1" i="0" u="none" strike="noStrike" cap="none" dirty="0">
                <a:solidFill>
                  <a:srgbClr val="000000"/>
                </a:solidFill>
                <a:latin typeface="Arial"/>
                <a:ea typeface="Arial"/>
                <a:cs typeface="Arial"/>
                <a:sym typeface="Arial"/>
              </a:rPr>
              <a:t>in order to show their rhetorical aims, connotations, aesthetics, erasures, and social context.</a:t>
            </a:r>
            <a:r>
              <a:rPr lang="en-US" sz="2000" b="0" i="0" u="none" strike="noStrike" cap="none" dirty="0">
                <a:solidFill>
                  <a:srgbClr val="000000"/>
                </a:solidFill>
                <a:latin typeface="Arial"/>
                <a:ea typeface="Arial"/>
                <a:cs typeface="Arial"/>
                <a:sym typeface="Arial"/>
              </a:rPr>
              <a:t>   </a:t>
            </a:r>
            <a:endParaRPr sz="2000" b="1" i="0" u="none" strike="noStrike" cap="none" dirty="0">
              <a:solidFill>
                <a:srgbClr val="000000"/>
              </a:solidFill>
              <a:latin typeface="Arial"/>
              <a:ea typeface="Arial"/>
              <a:cs typeface="Arial"/>
              <a:sym typeface="Arial"/>
            </a:endParaRPr>
          </a:p>
        </p:txBody>
      </p:sp>
      <p:sp>
        <p:nvSpPr>
          <p:cNvPr id="126" name="Google Shape;126;p2"/>
          <p:cNvSpPr txBox="1"/>
          <p:nvPr/>
        </p:nvSpPr>
        <p:spPr>
          <a:xfrm>
            <a:off x="581679" y="6079351"/>
            <a:ext cx="568616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rial"/>
                <a:ea typeface="Arial"/>
                <a:cs typeface="Arial"/>
                <a:sym typeface="Arial"/>
              </a:rPr>
              <a:t>Bar Graph by Ed Hawkins, University of Reading, via Wikimedia Commons, </a:t>
            </a:r>
            <a:r>
              <a:rPr lang="en-US" sz="1200" b="0" i="1"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4.0</a:t>
            </a:r>
            <a:r>
              <a:rPr lang="en-US" sz="1200" b="0" i="1" u="none" strike="noStrike" cap="none">
                <a:solidFill>
                  <a:srgbClr val="000000"/>
                </a:solidFill>
                <a:latin typeface="Arial"/>
                <a:ea typeface="Arial"/>
                <a:cs typeface="Arial"/>
                <a:sym typeface="Arial"/>
              </a:rPr>
              <a:t>.</a:t>
            </a:r>
            <a:endParaRPr/>
          </a:p>
        </p:txBody>
      </p:sp>
      <p:pic>
        <p:nvPicPr>
          <p:cNvPr id="127" name="Google Shape;127;p2"/>
          <p:cNvPicPr preferRelativeResize="0"/>
          <p:nvPr/>
        </p:nvPicPr>
        <p:blipFill rotWithShape="1">
          <a:blip r:embed="rId5">
            <a:alphaModFix/>
          </a:blip>
          <a:srcRect/>
          <a:stretch/>
        </p:blipFill>
        <p:spPr>
          <a:xfrm>
            <a:off x="217097" y="2442224"/>
            <a:ext cx="6423846" cy="3599027"/>
          </a:xfrm>
          <a:prstGeom prst="rect">
            <a:avLst/>
          </a:prstGeom>
          <a:noFill/>
          <a:ln>
            <a:noFill/>
          </a:ln>
        </p:spPr>
      </p:pic>
      <p:sp>
        <p:nvSpPr>
          <p:cNvPr id="2" name="TextBox 1">
            <a:extLst>
              <a:ext uri="{FF2B5EF4-FFF2-40B4-BE49-F238E27FC236}">
                <a16:creationId xmlns:a16="http://schemas.microsoft.com/office/drawing/2014/main" id="{84FB2506-5463-2E11-7FF2-9480D7E3FB3B}"/>
              </a:ext>
            </a:extLst>
          </p:cNvPr>
          <p:cNvSpPr txBox="1"/>
          <p:nvPr/>
        </p:nvSpPr>
        <p:spPr>
          <a:xfrm>
            <a:off x="7008993" y="2497739"/>
            <a:ext cx="4673600" cy="2462213"/>
          </a:xfrm>
          <a:prstGeom prst="rect">
            <a:avLst/>
          </a:prstGeom>
          <a:noFill/>
        </p:spPr>
        <p:txBody>
          <a:bodyPr wrap="square" rtlCol="0">
            <a:spAutoFit/>
          </a:bodyPr>
          <a:lstStyle/>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VDA may be applied to:</a:t>
            </a:r>
            <a:endParaRPr lang="en-US" dirty="0"/>
          </a:p>
          <a:p>
            <a:pPr marL="342900" marR="0" lvl="5" indent="-215900" rtl="0">
              <a:lnSpc>
                <a:spcPct val="100000"/>
              </a:lnSpc>
              <a:spcBef>
                <a:spcPts val="0"/>
              </a:spcBef>
              <a:spcAft>
                <a:spcPts val="0"/>
              </a:spcAft>
              <a:buClr>
                <a:srgbClr val="000000"/>
              </a:buClr>
              <a:buSzPts val="2000"/>
              <a:buFont typeface="Noto Sans Symbols"/>
              <a:buNone/>
            </a:pPr>
            <a:endParaRPr lang="en-US" sz="2000" b="0" i="0" u="none" strike="noStrike" cap="none" dirty="0">
              <a:solidFill>
                <a:srgbClr val="000000"/>
              </a:solidFill>
              <a:latin typeface="Arial"/>
              <a:ea typeface="Arial"/>
              <a:cs typeface="Arial"/>
              <a:sym typeface="Arial"/>
            </a:endParaRPr>
          </a:p>
          <a:p>
            <a:pPr marL="342900" marR="0" lvl="5"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scientific graphics</a:t>
            </a:r>
            <a:endParaRPr lang="en-US" dirty="0"/>
          </a:p>
          <a:p>
            <a:pPr marL="342900" marR="0" lvl="0"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archival and historical charts</a:t>
            </a:r>
            <a:endParaRPr lang="en-US" dirty="0"/>
          </a:p>
          <a:p>
            <a:pPr marL="342900" marR="0" lvl="6"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films, images, maps, and creative media</a:t>
            </a:r>
            <a:endParaRPr lang="en-US" dirty="0"/>
          </a:p>
          <a:p>
            <a:pPr marL="342900" marR="0" lvl="0" indent="-342900" rtl="0">
              <a:lnSpc>
                <a:spcPct val="100000"/>
              </a:lnSpc>
              <a:spcBef>
                <a:spcPts val="0"/>
              </a:spcBef>
              <a:spcAft>
                <a:spcPts val="0"/>
              </a:spcAft>
              <a:buClr>
                <a:srgbClr val="000000"/>
              </a:buClr>
              <a:buSzPts val="2000"/>
              <a:buFont typeface="Noto Sans Symbols"/>
              <a:buChar char="✔"/>
            </a:pPr>
            <a:r>
              <a:rPr lang="en-US" sz="2000" b="1" i="0" u="none" strike="noStrike" cap="none" dirty="0">
                <a:solidFill>
                  <a:srgbClr val="000000"/>
                </a:solidFill>
                <a:latin typeface="Arial"/>
                <a:ea typeface="Arial"/>
                <a:cs typeface="Arial"/>
                <a:sym typeface="Arial"/>
              </a:rPr>
              <a:t>climate change visualization</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3372786" y="524218"/>
            <a:ext cx="7461771"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Is Climate Visualization? </a:t>
            </a:r>
            <a:endParaRPr sz="2900" dirty="0"/>
          </a:p>
        </p:txBody>
      </p:sp>
      <p:sp>
        <p:nvSpPr>
          <p:cNvPr id="134" name="Google Shape;13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5" name="Google Shape;135;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6" name="Google Shape;136;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7" name="Google Shape;137;p18"/>
          <p:cNvSpPr txBox="1"/>
          <p:nvPr/>
        </p:nvSpPr>
        <p:spPr>
          <a:xfrm>
            <a:off x="204910" y="1266644"/>
            <a:ext cx="11782180" cy="769401"/>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Climate Visualizations take many forms, both </a:t>
            </a:r>
            <a:r>
              <a:rPr lang="en-US" sz="2200" b="1" i="0" u="none" strike="noStrike" cap="none" dirty="0">
                <a:solidFill>
                  <a:srgbClr val="000000"/>
                </a:solidFill>
                <a:latin typeface="Arial"/>
                <a:ea typeface="Arial"/>
                <a:cs typeface="Arial"/>
                <a:sym typeface="Arial"/>
              </a:rPr>
              <a:t>static</a:t>
            </a:r>
            <a:r>
              <a:rPr lang="en-US" sz="2200" b="0" i="0" u="none" strike="noStrike" cap="none" dirty="0">
                <a:solidFill>
                  <a:srgbClr val="000000"/>
                </a:solidFill>
                <a:latin typeface="Arial"/>
                <a:ea typeface="Arial"/>
                <a:cs typeface="Arial"/>
                <a:sym typeface="Arial"/>
              </a:rPr>
              <a:t> and </a:t>
            </a:r>
            <a:r>
              <a:rPr lang="en-US" sz="2200" b="1" i="0" u="none" strike="noStrike" cap="none" dirty="0">
                <a:solidFill>
                  <a:srgbClr val="000000"/>
                </a:solidFill>
                <a:latin typeface="Arial"/>
                <a:ea typeface="Arial"/>
                <a:cs typeface="Arial"/>
                <a:sym typeface="Arial"/>
              </a:rPr>
              <a:t>dynamic</a:t>
            </a:r>
            <a:r>
              <a:rPr lang="en-US" sz="2200" b="0" i="0" u="none" strike="noStrike" cap="none" dirty="0">
                <a:solidFill>
                  <a:srgbClr val="000000"/>
                </a:solidFill>
                <a:latin typeface="Arial"/>
                <a:ea typeface="Arial"/>
                <a:cs typeface="Arial"/>
                <a:sym typeface="Arial"/>
              </a:rPr>
              <a:t>, based on </a:t>
            </a:r>
            <a:r>
              <a:rPr lang="en-US" sz="2200" b="1" i="0" u="none" strike="noStrike" cap="none" dirty="0">
                <a:solidFill>
                  <a:srgbClr val="000000"/>
                </a:solidFill>
                <a:latin typeface="Arial"/>
                <a:ea typeface="Arial"/>
                <a:cs typeface="Arial"/>
                <a:sym typeface="Arial"/>
              </a:rPr>
              <a:t>facts</a:t>
            </a:r>
            <a:r>
              <a:rPr lang="en-US" sz="2200" b="0" i="0" u="none" strike="noStrike" cap="none" dirty="0">
                <a:solidFill>
                  <a:srgbClr val="000000"/>
                </a:solidFill>
                <a:latin typeface="Arial"/>
                <a:ea typeface="Arial"/>
                <a:cs typeface="Arial"/>
                <a:sym typeface="Arial"/>
              </a:rPr>
              <a:t> and/or </a:t>
            </a:r>
            <a:r>
              <a:rPr lang="en-US" sz="2200" b="1" i="0" u="none" strike="noStrike" cap="none" dirty="0">
                <a:solidFill>
                  <a:srgbClr val="000000"/>
                </a:solidFill>
                <a:latin typeface="Arial"/>
                <a:ea typeface="Arial"/>
                <a:cs typeface="Arial"/>
                <a:sym typeface="Arial"/>
              </a:rPr>
              <a:t>emotions</a:t>
            </a:r>
            <a:r>
              <a:rPr lang="en-US" sz="22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
        <p:nvSpPr>
          <p:cNvPr id="138" name="Google Shape;138;p18"/>
          <p:cNvSpPr txBox="1"/>
          <p:nvPr/>
        </p:nvSpPr>
        <p:spPr>
          <a:xfrm>
            <a:off x="6809260" y="6444476"/>
            <a:ext cx="435100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dirty="0">
                <a:solidFill>
                  <a:srgbClr val="000000"/>
                </a:solidFill>
                <a:latin typeface="Arial"/>
                <a:ea typeface="Arial"/>
                <a:cs typeface="Arial"/>
                <a:sym typeface="Arial"/>
              </a:rPr>
              <a:t>Image courtesy of the Scripps Institution of Oceanography</a:t>
            </a:r>
            <a:endParaRPr dirty="0"/>
          </a:p>
        </p:txBody>
      </p:sp>
      <p:pic>
        <p:nvPicPr>
          <p:cNvPr id="139" name="Google Shape;139;p18"/>
          <p:cNvPicPr preferRelativeResize="0"/>
          <p:nvPr/>
        </p:nvPicPr>
        <p:blipFill rotWithShape="1">
          <a:blip r:embed="rId4">
            <a:alphaModFix/>
          </a:blip>
          <a:srcRect t="9100" r="5744" b="3853"/>
          <a:stretch/>
        </p:blipFill>
        <p:spPr>
          <a:xfrm>
            <a:off x="4856812" y="1948720"/>
            <a:ext cx="7330399" cy="4120655"/>
          </a:xfrm>
          <a:prstGeom prst="rect">
            <a:avLst/>
          </a:prstGeom>
          <a:noFill/>
          <a:ln>
            <a:noFill/>
          </a:ln>
        </p:spPr>
      </p:pic>
      <p:sp>
        <p:nvSpPr>
          <p:cNvPr id="2" name="TextBox 1">
            <a:extLst>
              <a:ext uri="{FF2B5EF4-FFF2-40B4-BE49-F238E27FC236}">
                <a16:creationId xmlns:a16="http://schemas.microsoft.com/office/drawing/2014/main" id="{A6C5B249-CB9A-F627-9577-CDE54D78215F}"/>
              </a:ext>
            </a:extLst>
          </p:cNvPr>
          <p:cNvSpPr txBox="1"/>
          <p:nvPr/>
        </p:nvSpPr>
        <p:spPr>
          <a:xfrm>
            <a:off x="204910" y="1972361"/>
            <a:ext cx="5572185" cy="4832092"/>
          </a:xfrm>
          <a:prstGeom prst="rect">
            <a:avLst/>
          </a:prstGeom>
          <a:noFill/>
        </p:spPr>
        <p:txBody>
          <a:bodyPr wrap="square" rtlCol="0">
            <a:spAutoFit/>
          </a:bodyPr>
          <a:lstStyle/>
          <a:p>
            <a:pPr marL="0" marR="0" lvl="5" indent="0" algn="r"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R="0" lvl="5" algn="l" rtl="0">
              <a:lnSpc>
                <a:spcPct val="100000"/>
              </a:lnSpc>
              <a:spcBef>
                <a:spcPts val="0"/>
              </a:spcBef>
              <a:spcAft>
                <a:spcPts val="0"/>
              </a:spcAft>
            </a:pPr>
            <a:r>
              <a:rPr lang="en-US" sz="2200" b="0" i="0" u="none" strike="noStrike" cap="none" dirty="0">
                <a:solidFill>
                  <a:srgbClr val="000000"/>
                </a:solidFill>
                <a:latin typeface="Arial"/>
                <a:ea typeface="Arial"/>
                <a:cs typeface="Arial"/>
                <a:sym typeface="Arial"/>
              </a:rPr>
              <a:t>This </a:t>
            </a:r>
            <a:r>
              <a:rPr lang="en-US" sz="2200" b="1" i="0" u="none" strike="noStrike" cap="none" dirty="0">
                <a:solidFill>
                  <a:srgbClr val="000000"/>
                </a:solidFill>
                <a:latin typeface="Arial"/>
                <a:ea typeface="Arial"/>
                <a:cs typeface="Arial"/>
                <a:sym typeface="Arial"/>
              </a:rPr>
              <a:t>graph</a:t>
            </a:r>
            <a:r>
              <a:rPr lang="en-US" sz="2200" b="0" i="0" u="none" strike="noStrike" cap="none" dirty="0">
                <a:solidFill>
                  <a:srgbClr val="000000"/>
                </a:solidFill>
                <a:latin typeface="Arial"/>
                <a:ea typeface="Arial"/>
                <a:cs typeface="Arial"/>
                <a:sym typeface="Arial"/>
              </a:rPr>
              <a:t>, known as the </a:t>
            </a:r>
            <a:r>
              <a:rPr lang="en-US" sz="2200" b="1" i="0" u="none" strike="noStrike" cap="none" dirty="0">
                <a:solidFill>
                  <a:srgbClr val="000000"/>
                </a:solidFill>
                <a:latin typeface="Arial"/>
                <a:ea typeface="Arial"/>
                <a:cs typeface="Arial"/>
                <a:sym typeface="Arial"/>
              </a:rPr>
              <a:t>Keeling </a:t>
            </a:r>
            <a:br>
              <a:rPr lang="en-US" sz="2200" b="1" i="0" u="none" strike="noStrike" cap="none" dirty="0">
                <a:solidFill>
                  <a:srgbClr val="000000"/>
                </a:solidFill>
                <a:latin typeface="Arial"/>
                <a:ea typeface="Arial"/>
                <a:cs typeface="Arial"/>
                <a:sym typeface="Arial"/>
              </a:rPr>
            </a:br>
            <a:r>
              <a:rPr lang="en-US" sz="2200" b="1" i="0" u="none" strike="noStrike" cap="none" dirty="0">
                <a:solidFill>
                  <a:srgbClr val="000000"/>
                </a:solidFill>
                <a:latin typeface="Arial"/>
                <a:ea typeface="Arial"/>
                <a:cs typeface="Arial"/>
                <a:sym typeface="Arial"/>
              </a:rPr>
              <a:t>Curve</a:t>
            </a:r>
            <a:r>
              <a:rPr lang="en-US" sz="2200" b="0" i="0" u="none" strike="noStrike" cap="none" dirty="0">
                <a:solidFill>
                  <a:srgbClr val="000000"/>
                </a:solidFill>
                <a:latin typeface="Arial"/>
                <a:ea typeface="Arial"/>
                <a:cs typeface="Arial"/>
                <a:sym typeface="Arial"/>
              </a:rPr>
              <a:t>, is the most </a:t>
            </a:r>
            <a:r>
              <a:rPr lang="en-US" sz="2200" b="1" i="0" u="none" strike="noStrike" cap="none" dirty="0">
                <a:solidFill>
                  <a:srgbClr val="000000"/>
                </a:solidFill>
                <a:latin typeface="Arial"/>
                <a:ea typeface="Arial"/>
                <a:cs typeface="Arial"/>
                <a:sym typeface="Arial"/>
              </a:rPr>
              <a:t>famous </a:t>
            </a:r>
            <a:r>
              <a:rPr lang="en-US" sz="2200" b="0" i="0" u="none" strike="noStrike" cap="none" dirty="0">
                <a:solidFill>
                  <a:srgbClr val="000000"/>
                </a:solidFill>
                <a:latin typeface="Arial"/>
                <a:ea typeface="Arial"/>
                <a:cs typeface="Arial"/>
                <a:sym typeface="Arial"/>
              </a:rPr>
              <a:t>and </a:t>
            </a:r>
            <a:br>
              <a:rPr lang="en-US" sz="2200" b="0" i="0" u="none" strike="noStrike" cap="none" dirty="0">
                <a:solidFill>
                  <a:srgbClr val="000000"/>
                </a:solidFill>
                <a:latin typeface="Arial"/>
                <a:ea typeface="Arial"/>
                <a:cs typeface="Arial"/>
                <a:sym typeface="Arial"/>
              </a:rPr>
            </a:br>
            <a:r>
              <a:rPr lang="en-US" sz="2200" b="0" i="0" u="none" strike="noStrike" cap="none" dirty="0">
                <a:solidFill>
                  <a:srgbClr val="000000"/>
                </a:solidFill>
                <a:latin typeface="Arial"/>
                <a:ea typeface="Arial"/>
                <a:cs typeface="Arial"/>
                <a:sym typeface="Arial"/>
              </a:rPr>
              <a:t>possibly the most </a:t>
            </a:r>
            <a:r>
              <a:rPr lang="en-US" sz="2200" b="1" i="0" u="none" strike="noStrike" cap="none" dirty="0">
                <a:solidFill>
                  <a:srgbClr val="000000"/>
                </a:solidFill>
                <a:latin typeface="Arial"/>
                <a:ea typeface="Arial"/>
                <a:cs typeface="Arial"/>
                <a:sym typeface="Arial"/>
              </a:rPr>
              <a:t>impactful </a:t>
            </a:r>
            <a:r>
              <a:rPr lang="en-US" sz="2200" b="0" i="0" u="none" strike="noStrike" cap="none" dirty="0">
                <a:solidFill>
                  <a:srgbClr val="000000"/>
                </a:solidFill>
                <a:latin typeface="Arial"/>
                <a:ea typeface="Arial"/>
                <a:cs typeface="Arial"/>
                <a:sym typeface="Arial"/>
              </a:rPr>
              <a:t>climate change visualization in history.</a:t>
            </a:r>
            <a:endParaRPr lang="en-US" sz="2200" dirty="0"/>
          </a:p>
          <a:p>
            <a:pPr marL="0" marR="0" lvl="5" indent="0" algn="l" rtl="0">
              <a:lnSpc>
                <a:spcPct val="100000"/>
              </a:lnSpc>
              <a:spcBef>
                <a:spcPts val="0"/>
              </a:spcBef>
              <a:spcAft>
                <a:spcPts val="0"/>
              </a:spcAft>
              <a:buNone/>
            </a:pPr>
            <a:endParaRPr lang="en-US" sz="2200" b="0" i="0" u="none" strike="noStrike" cap="none" dirty="0">
              <a:solidFill>
                <a:srgbClr val="000000"/>
              </a:solidFill>
              <a:latin typeface="Arial"/>
              <a:ea typeface="Arial"/>
              <a:cs typeface="Arial"/>
              <a:sym typeface="Arial"/>
            </a:endParaRPr>
          </a:p>
          <a:p>
            <a:pPr marR="0" lvl="5" algn="l" rtl="0">
              <a:lnSpc>
                <a:spcPct val="100000"/>
              </a:lnSpc>
              <a:spcBef>
                <a:spcPts val="0"/>
              </a:spcBef>
              <a:spcAft>
                <a:spcPts val="0"/>
              </a:spcAft>
            </a:pPr>
            <a:r>
              <a:rPr lang="en-US" sz="2200" b="0" i="0" u="none" strike="noStrike" cap="none" dirty="0">
                <a:solidFill>
                  <a:srgbClr val="000000"/>
                </a:solidFill>
                <a:latin typeface="Arial"/>
                <a:ea typeface="Arial"/>
                <a:cs typeface="Arial"/>
                <a:sym typeface="Arial"/>
              </a:rPr>
              <a:t>What does it denote?</a:t>
            </a:r>
            <a:r>
              <a:rPr lang="en-US" sz="2200" dirty="0"/>
              <a:t> </a:t>
            </a:r>
            <a:r>
              <a:rPr lang="en-US" sz="2200" b="0" i="0" u="none" strike="noStrike" cap="none" dirty="0">
                <a:solidFill>
                  <a:srgbClr val="000000"/>
                </a:solidFill>
                <a:latin typeface="Arial"/>
                <a:ea typeface="Arial"/>
                <a:cs typeface="Arial"/>
                <a:sym typeface="Arial"/>
              </a:rPr>
              <a:t>Why are there annual zig-zags?</a:t>
            </a:r>
            <a:r>
              <a:rPr lang="en-US" sz="2200" dirty="0"/>
              <a:t> </a:t>
            </a:r>
            <a:r>
              <a:rPr lang="en-US" sz="2200" b="0" i="0" u="none" strike="noStrike" cap="none" dirty="0">
                <a:solidFill>
                  <a:srgbClr val="000000"/>
                </a:solidFill>
                <a:latin typeface="Arial"/>
                <a:ea typeface="Arial"/>
                <a:cs typeface="Arial"/>
                <a:sym typeface="Arial"/>
              </a:rPr>
              <a:t>What does the </a:t>
            </a:r>
            <a:br>
              <a:rPr lang="en-US" sz="2200" b="0" i="0" u="none" strike="noStrike" cap="none" dirty="0">
                <a:solidFill>
                  <a:srgbClr val="000000"/>
                </a:solidFill>
                <a:latin typeface="Arial"/>
                <a:ea typeface="Arial"/>
                <a:cs typeface="Arial"/>
                <a:sym typeface="Arial"/>
              </a:rPr>
            </a:br>
            <a:r>
              <a:rPr lang="en-US" sz="2200" b="0" i="0" u="none" strike="noStrike" cap="none" dirty="0">
                <a:solidFill>
                  <a:srgbClr val="000000"/>
                </a:solidFill>
                <a:latin typeface="Arial"/>
                <a:ea typeface="Arial"/>
                <a:cs typeface="Arial"/>
                <a:sym typeface="Arial"/>
              </a:rPr>
              <a:t>X-Y trend show?</a:t>
            </a:r>
            <a:endParaRPr lang="en-US" sz="2200" dirty="0"/>
          </a:p>
          <a:p>
            <a:pPr marL="0" marR="0" lvl="5" indent="0" algn="l" rtl="0">
              <a:lnSpc>
                <a:spcPct val="100000"/>
              </a:lnSpc>
              <a:spcBef>
                <a:spcPts val="0"/>
              </a:spcBef>
              <a:spcAft>
                <a:spcPts val="0"/>
              </a:spcAft>
              <a:buNone/>
            </a:pPr>
            <a:endParaRPr lang="en-US" sz="2400" b="0" i="0" u="none" strike="noStrike" cap="none" dirty="0">
              <a:solidFill>
                <a:srgbClr val="000000"/>
              </a:solidFill>
              <a:latin typeface="Arial"/>
              <a:ea typeface="Arial"/>
              <a:cs typeface="Arial"/>
              <a:sym typeface="Arial"/>
            </a:endParaRPr>
          </a:p>
          <a:p>
            <a:pPr marL="0" marR="0" lvl="5" indent="0" algn="l"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Is this original visual now</a:t>
            </a:r>
            <a:endParaRPr lang="en-US" sz="2200" dirty="0"/>
          </a:p>
          <a:p>
            <a:pPr marL="0" marR="0" lvl="5" indent="0" algn="l" rtl="0">
              <a:lnSpc>
                <a:spcPct val="100000"/>
              </a:lnSpc>
              <a:spcBef>
                <a:spcPts val="0"/>
              </a:spcBef>
              <a:spcAft>
                <a:spcPts val="0"/>
              </a:spcAft>
              <a:buNone/>
            </a:pPr>
            <a:r>
              <a:rPr lang="en-US" sz="2200" b="1" i="0" u="none" strike="noStrike" cap="none" dirty="0">
                <a:solidFill>
                  <a:srgbClr val="000000"/>
                </a:solidFill>
                <a:latin typeface="Arial"/>
                <a:ea typeface="Arial"/>
                <a:cs typeface="Arial"/>
                <a:sym typeface="Arial"/>
              </a:rPr>
              <a:t>inadequate</a:t>
            </a:r>
            <a:r>
              <a:rPr lang="en-US" sz="2200" b="0" i="0" u="none" strike="noStrike" cap="none" dirty="0">
                <a:solidFill>
                  <a:srgbClr val="000000"/>
                </a:solidFill>
                <a:latin typeface="Arial"/>
                <a:ea typeface="Arial"/>
                <a:cs typeface="Arial"/>
                <a:sym typeface="Arial"/>
              </a:rPr>
              <a:t> to communicate the full </a:t>
            </a:r>
            <a:r>
              <a:rPr lang="en-US" sz="2200" b="1" i="0" u="none" strike="noStrike" cap="none" dirty="0">
                <a:solidFill>
                  <a:srgbClr val="000000"/>
                </a:solidFill>
                <a:latin typeface="Arial"/>
                <a:ea typeface="Arial"/>
                <a:cs typeface="Arial"/>
                <a:sym typeface="Arial"/>
              </a:rPr>
              <a:t>impact</a:t>
            </a:r>
            <a:r>
              <a:rPr lang="en-US" sz="2200" b="0" i="0" u="none" strike="noStrike" cap="none" dirty="0">
                <a:solidFill>
                  <a:srgbClr val="000000"/>
                </a:solidFill>
                <a:latin typeface="Arial"/>
                <a:ea typeface="Arial"/>
                <a:cs typeface="Arial"/>
                <a:sym typeface="Arial"/>
              </a:rPr>
              <a:t>, </a:t>
            </a:r>
            <a:r>
              <a:rPr lang="en-US" sz="2200" b="1" i="0" u="none" strike="noStrike" cap="none" dirty="0">
                <a:solidFill>
                  <a:srgbClr val="000000"/>
                </a:solidFill>
                <a:latin typeface="Arial"/>
                <a:ea typeface="Arial"/>
                <a:cs typeface="Arial"/>
                <a:sym typeface="Arial"/>
              </a:rPr>
              <a:t>complexity</a:t>
            </a:r>
            <a:r>
              <a:rPr lang="en-US" sz="2200" b="0" i="0" u="none" strike="noStrike" cap="none" dirty="0">
                <a:solidFill>
                  <a:srgbClr val="000000"/>
                </a:solidFill>
                <a:latin typeface="Arial"/>
                <a:ea typeface="Arial"/>
                <a:cs typeface="Arial"/>
                <a:sym typeface="Arial"/>
              </a:rPr>
              <a:t>, and </a:t>
            </a:r>
            <a:r>
              <a:rPr lang="en-US" sz="2200" b="1" i="0" u="none" strike="noStrike" cap="none" dirty="0">
                <a:solidFill>
                  <a:srgbClr val="000000"/>
                </a:solidFill>
                <a:latin typeface="Arial"/>
                <a:ea typeface="Arial"/>
                <a:cs typeface="Arial"/>
                <a:sym typeface="Arial"/>
              </a:rPr>
              <a:t>socio-environmental</a:t>
            </a:r>
            <a:r>
              <a:rPr lang="en-US" sz="2200" b="0" i="0" u="none" strike="noStrike" cap="none" dirty="0">
                <a:solidFill>
                  <a:srgbClr val="000000"/>
                </a:solidFill>
                <a:latin typeface="Arial"/>
                <a:ea typeface="Arial"/>
                <a:cs typeface="Arial"/>
                <a:sym typeface="Arial"/>
              </a:rPr>
              <a:t> nature of climate change?  </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687502" y="136525"/>
            <a:ext cx="5983285"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Is Climate Visualization? </a:t>
            </a:r>
            <a:endParaRPr sz="2900" dirty="0"/>
          </a:p>
        </p:txBody>
      </p:sp>
      <p:sp>
        <p:nvSpPr>
          <p:cNvPr id="146" name="Google Shape;14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7" name="Google Shape;147;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8" name="Google Shape;148;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50" name="Google Shape;150;p19"/>
          <p:cNvSpPr txBox="1"/>
          <p:nvPr/>
        </p:nvSpPr>
        <p:spPr>
          <a:xfrm>
            <a:off x="1637476" y="7519940"/>
            <a:ext cx="568616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dirty="0">
                <a:solidFill>
                  <a:schemeClr val="bg1"/>
                </a:solidFill>
                <a:latin typeface="Arial"/>
                <a:ea typeface="Arial"/>
                <a:cs typeface="Arial"/>
                <a:sym typeface="Arial"/>
              </a:rPr>
              <a:t>Image courtesy of the Global Carbon Project via Wikimedia Commons, </a:t>
            </a:r>
            <a:r>
              <a:rPr lang="en-US" sz="1200" b="0" i="1" u="sng" strike="noStrike" cap="none" dirty="0">
                <a:solidFill>
                  <a:schemeClr val="bg1"/>
                </a:solidFill>
                <a:latin typeface="Arial"/>
                <a:ea typeface="Arial"/>
                <a:cs typeface="Arial"/>
                <a:sym typeface="Arial"/>
                <a:hlinkClick r:id="rId3">
                  <a:extLst>
                    <a:ext uri="{A12FA001-AC4F-418D-AE19-62706E023703}">
                      <ahyp:hlinkClr xmlns:ahyp="http://schemas.microsoft.com/office/drawing/2018/hyperlinkcolor" val="tx"/>
                    </a:ext>
                  </a:extLst>
                </a:hlinkClick>
              </a:rPr>
              <a:t>4.0</a:t>
            </a:r>
            <a:r>
              <a:rPr lang="en-US" sz="1200" b="0" i="1" u="none" strike="noStrike" cap="none" dirty="0">
                <a:latin typeface="Arial"/>
                <a:ea typeface="Arial"/>
                <a:cs typeface="Arial"/>
                <a:sym typeface="Arial"/>
              </a:rPr>
              <a:t>.</a:t>
            </a:r>
            <a:endParaRPr dirty="0"/>
          </a:p>
        </p:txBody>
      </p:sp>
      <p:pic>
        <p:nvPicPr>
          <p:cNvPr id="151" name="Google Shape;151;p19"/>
          <p:cNvPicPr preferRelativeResize="0"/>
          <p:nvPr/>
        </p:nvPicPr>
        <p:blipFill rotWithShape="1">
          <a:blip r:embed="rId4">
            <a:alphaModFix/>
          </a:blip>
          <a:srcRect r="1306"/>
          <a:stretch/>
        </p:blipFill>
        <p:spPr>
          <a:xfrm>
            <a:off x="0" y="665339"/>
            <a:ext cx="9132859" cy="6192661"/>
          </a:xfrm>
          <a:prstGeom prst="rect">
            <a:avLst/>
          </a:prstGeom>
          <a:noFill/>
          <a:ln>
            <a:noFill/>
          </a:ln>
        </p:spPr>
      </p:pic>
      <p:sp>
        <p:nvSpPr>
          <p:cNvPr id="2" name="TextBox 1">
            <a:extLst>
              <a:ext uri="{FF2B5EF4-FFF2-40B4-BE49-F238E27FC236}">
                <a16:creationId xmlns:a16="http://schemas.microsoft.com/office/drawing/2014/main" id="{966C5404-80F6-DBE7-9BD2-6AE3B35B0297}"/>
              </a:ext>
            </a:extLst>
          </p:cNvPr>
          <p:cNvSpPr txBox="1"/>
          <p:nvPr/>
        </p:nvSpPr>
        <p:spPr>
          <a:xfrm>
            <a:off x="8417042" y="117693"/>
            <a:ext cx="3774958" cy="6740307"/>
          </a:xfrm>
          <a:prstGeom prst="rect">
            <a:avLst/>
          </a:prstGeom>
          <a:solidFill>
            <a:schemeClr val="bg1">
              <a:tint val="95000"/>
              <a:satMod val="170000"/>
              <a:alpha val="81000"/>
            </a:schemeClr>
          </a:solidFill>
        </p:spPr>
        <p:txBody>
          <a:bodyPr wrap="square" rtlCol="0">
            <a:spAutoFit/>
          </a:bodyPr>
          <a:lstStyle/>
          <a:p>
            <a:pPr lvl="5" algn="r"/>
            <a:r>
              <a:rPr lang="en-US" sz="2200" b="0" i="0" u="none" strike="noStrike" cap="none" dirty="0">
                <a:solidFill>
                  <a:srgbClr val="000000"/>
                </a:solidFill>
                <a:latin typeface="Arial"/>
                <a:ea typeface="Arial"/>
                <a:cs typeface="Arial"/>
                <a:sym typeface="Arial"/>
              </a:rPr>
              <a:t>Climate Visualizations take many forms, both </a:t>
            </a:r>
            <a:r>
              <a:rPr lang="en-US" sz="2200" b="1" i="0" u="none" strike="noStrike" cap="none" dirty="0">
                <a:solidFill>
                  <a:srgbClr val="000000"/>
                </a:solidFill>
                <a:latin typeface="Arial"/>
                <a:ea typeface="Arial"/>
                <a:cs typeface="Arial"/>
                <a:sym typeface="Arial"/>
              </a:rPr>
              <a:t>static</a:t>
            </a:r>
            <a:r>
              <a:rPr lang="en-US" sz="2200" b="0" i="0" u="none" strike="noStrike" cap="none" dirty="0">
                <a:solidFill>
                  <a:srgbClr val="000000"/>
                </a:solidFill>
                <a:latin typeface="Arial"/>
                <a:ea typeface="Arial"/>
                <a:cs typeface="Arial"/>
                <a:sym typeface="Arial"/>
              </a:rPr>
              <a:t> and </a:t>
            </a:r>
            <a:r>
              <a:rPr lang="en-US" sz="2200" b="1" i="0" u="none" strike="noStrike" cap="none" dirty="0">
                <a:solidFill>
                  <a:srgbClr val="000000"/>
                </a:solidFill>
                <a:latin typeface="Arial"/>
                <a:ea typeface="Arial"/>
                <a:cs typeface="Arial"/>
                <a:sym typeface="Arial"/>
              </a:rPr>
              <a:t>dynamic</a:t>
            </a:r>
            <a:r>
              <a:rPr lang="en-US" sz="2200" b="0" i="0" u="none" strike="noStrike" cap="none" dirty="0">
                <a:solidFill>
                  <a:srgbClr val="000000"/>
                </a:solidFill>
                <a:latin typeface="Arial"/>
                <a:ea typeface="Arial"/>
                <a:cs typeface="Arial"/>
                <a:sym typeface="Arial"/>
              </a:rPr>
              <a:t>, based on </a:t>
            </a:r>
            <a:r>
              <a:rPr lang="en-US" sz="2200" b="1" i="0" u="none" strike="noStrike" cap="none" dirty="0">
                <a:solidFill>
                  <a:srgbClr val="000000"/>
                </a:solidFill>
                <a:latin typeface="Arial"/>
                <a:ea typeface="Arial"/>
                <a:cs typeface="Arial"/>
                <a:sym typeface="Arial"/>
              </a:rPr>
              <a:t>facts</a:t>
            </a:r>
            <a:r>
              <a:rPr lang="en-US" sz="2200" b="0" i="0" u="none" strike="noStrike" cap="none" dirty="0">
                <a:solidFill>
                  <a:srgbClr val="000000"/>
                </a:solidFill>
                <a:latin typeface="Arial"/>
                <a:ea typeface="Arial"/>
                <a:cs typeface="Arial"/>
                <a:sym typeface="Arial"/>
              </a:rPr>
              <a:t> and/or </a:t>
            </a:r>
            <a:r>
              <a:rPr lang="en-US" sz="2200" b="1" i="0" u="none" strike="noStrike" cap="none" dirty="0">
                <a:solidFill>
                  <a:srgbClr val="000000"/>
                </a:solidFill>
                <a:latin typeface="Arial"/>
                <a:ea typeface="Arial"/>
                <a:cs typeface="Arial"/>
                <a:sym typeface="Arial"/>
              </a:rPr>
              <a:t>emotions</a:t>
            </a:r>
            <a:r>
              <a:rPr lang="en-US" sz="2200" b="0" i="0" u="none" strike="noStrike" cap="none" dirty="0">
                <a:solidFill>
                  <a:srgbClr val="000000"/>
                </a:solidFill>
                <a:latin typeface="Arial"/>
                <a:ea typeface="Arial"/>
                <a:cs typeface="Arial"/>
                <a:sym typeface="Arial"/>
              </a:rPr>
              <a:t>. </a:t>
            </a:r>
            <a:br>
              <a:rPr lang="en-US" sz="2200" b="0" i="0" u="none" strike="noStrike" cap="none" dirty="0">
                <a:solidFill>
                  <a:srgbClr val="000000"/>
                </a:solidFill>
                <a:latin typeface="Arial"/>
                <a:ea typeface="Arial"/>
                <a:cs typeface="Arial"/>
                <a:sym typeface="Arial"/>
              </a:rPr>
            </a:br>
            <a:endParaRPr lang="en-US" sz="2200" dirty="0"/>
          </a:p>
          <a:p>
            <a:pPr marL="0" marR="0" lvl="5" indent="0" algn="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This </a:t>
            </a:r>
            <a:r>
              <a:rPr lang="en-US" sz="2200" b="1" i="0" u="none" strike="noStrike" cap="none" dirty="0">
                <a:solidFill>
                  <a:srgbClr val="000000"/>
                </a:solidFill>
                <a:latin typeface="Arial"/>
                <a:ea typeface="Arial"/>
                <a:cs typeface="Arial"/>
                <a:sym typeface="Arial"/>
              </a:rPr>
              <a:t>infographic</a:t>
            </a:r>
            <a:r>
              <a:rPr lang="en-US" sz="2200" b="0" i="0" u="none" strike="noStrike" cap="none" dirty="0">
                <a:solidFill>
                  <a:srgbClr val="000000"/>
                </a:solidFill>
                <a:latin typeface="Arial"/>
                <a:ea typeface="Arial"/>
                <a:cs typeface="Arial"/>
                <a:sym typeface="Arial"/>
              </a:rPr>
              <a:t> shows a </a:t>
            </a:r>
            <a:endParaRPr lang="en-US" sz="2200" dirty="0"/>
          </a:p>
          <a:p>
            <a:pPr marL="0" marR="0" lvl="5" indent="0" algn="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popular way to present </a:t>
            </a:r>
            <a:r>
              <a:rPr lang="en-US" sz="2200" b="1" i="0" u="none" strike="noStrike" cap="none" dirty="0">
                <a:solidFill>
                  <a:srgbClr val="000000"/>
                </a:solidFill>
                <a:latin typeface="Arial"/>
                <a:ea typeface="Arial"/>
                <a:cs typeface="Arial"/>
                <a:sym typeface="Arial"/>
              </a:rPr>
              <a:t>data</a:t>
            </a:r>
            <a:endParaRPr lang="en-US" sz="2200" dirty="0"/>
          </a:p>
          <a:p>
            <a:pPr marL="0" marR="0" lvl="5" indent="0" algn="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in </a:t>
            </a:r>
            <a:r>
              <a:rPr lang="en-US" sz="2200" b="0" i="0" u="none" strike="noStrike" cap="none">
                <a:solidFill>
                  <a:srgbClr val="000000"/>
                </a:solidFill>
                <a:latin typeface="Arial"/>
                <a:ea typeface="Arial"/>
                <a:cs typeface="Arial"/>
                <a:sym typeface="Arial"/>
              </a:rPr>
              <a:t>a </a:t>
            </a:r>
            <a:r>
              <a:rPr lang="en-US" sz="2200" b="1" i="0" u="none" strike="noStrike" cap="none">
                <a:solidFill>
                  <a:srgbClr val="000000"/>
                </a:solidFill>
                <a:latin typeface="Arial"/>
                <a:ea typeface="Arial"/>
                <a:cs typeface="Arial"/>
                <a:sym typeface="Arial"/>
              </a:rPr>
              <a:t>visually engaging</a:t>
            </a:r>
            <a:endParaRPr lang="en-US" sz="2200" dirty="0"/>
          </a:p>
          <a:p>
            <a:pPr marL="0" marR="0" lvl="5" indent="0" algn="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 or </a:t>
            </a:r>
            <a:r>
              <a:rPr lang="en-US" sz="2200" b="1" i="0" u="none" strike="noStrike" cap="none" dirty="0">
                <a:solidFill>
                  <a:srgbClr val="000000"/>
                </a:solidFill>
                <a:latin typeface="Arial"/>
                <a:ea typeface="Arial"/>
                <a:cs typeface="Arial"/>
                <a:sym typeface="Arial"/>
              </a:rPr>
              <a:t>aesthetic</a:t>
            </a:r>
            <a:r>
              <a:rPr lang="en-US" sz="2200" b="0" i="0" u="none" strike="noStrike" cap="none" dirty="0">
                <a:solidFill>
                  <a:srgbClr val="000000"/>
                </a:solidFill>
                <a:latin typeface="Arial"/>
                <a:ea typeface="Arial"/>
                <a:cs typeface="Arial"/>
                <a:sym typeface="Arial"/>
              </a:rPr>
              <a:t> medium.</a:t>
            </a:r>
            <a:endParaRPr lang="en-US" sz="2200" dirty="0"/>
          </a:p>
          <a:p>
            <a:pPr marL="0" marR="0" lvl="5" indent="0" algn="r" rtl="0">
              <a:lnSpc>
                <a:spcPct val="100000"/>
              </a:lnSpc>
              <a:spcBef>
                <a:spcPts val="0"/>
              </a:spcBef>
              <a:spcAft>
                <a:spcPts val="0"/>
              </a:spcAft>
              <a:buNone/>
            </a:pPr>
            <a:endParaRPr lang="en-US" sz="2200" b="0" i="0" u="none" strike="noStrike" cap="none" dirty="0">
              <a:solidFill>
                <a:srgbClr val="000000"/>
              </a:solidFill>
              <a:latin typeface="Arial"/>
              <a:ea typeface="Arial"/>
              <a:cs typeface="Arial"/>
              <a:sym typeface="Arial"/>
            </a:endParaRPr>
          </a:p>
          <a:p>
            <a:pPr marL="0" marR="0" lvl="5" indent="0" algn="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How do the </a:t>
            </a:r>
            <a:r>
              <a:rPr lang="en-US" sz="2200" b="1" i="0" u="none" strike="noStrike" cap="none" dirty="0">
                <a:solidFill>
                  <a:srgbClr val="000000"/>
                </a:solidFill>
                <a:latin typeface="Arial"/>
                <a:ea typeface="Arial"/>
                <a:cs typeface="Arial"/>
                <a:sym typeface="Arial"/>
              </a:rPr>
              <a:t>colors</a:t>
            </a:r>
            <a:r>
              <a:rPr lang="en-US" sz="2200" b="0" i="0" u="none" strike="noStrike" cap="none" dirty="0">
                <a:solidFill>
                  <a:srgbClr val="000000"/>
                </a:solidFill>
                <a:latin typeface="Arial"/>
                <a:ea typeface="Arial"/>
                <a:cs typeface="Arial"/>
                <a:sym typeface="Arial"/>
              </a:rPr>
              <a:t> help</a:t>
            </a:r>
            <a:endParaRPr lang="en-US" sz="2200" dirty="0"/>
          </a:p>
          <a:p>
            <a:pPr marL="0" marR="0" lvl="5" indent="0" algn="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differentiate between</a:t>
            </a:r>
            <a:endParaRPr lang="en-US" sz="2200" dirty="0"/>
          </a:p>
          <a:p>
            <a:pPr marL="0" marR="0" lvl="5" indent="0" algn="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 methane sources?</a:t>
            </a:r>
            <a:endParaRPr lang="en-US" sz="2200" dirty="0"/>
          </a:p>
          <a:p>
            <a:pPr marL="0" marR="0" lvl="5" indent="0" algn="r" rtl="0">
              <a:lnSpc>
                <a:spcPct val="100000"/>
              </a:lnSpc>
              <a:spcBef>
                <a:spcPts val="0"/>
              </a:spcBef>
              <a:spcAft>
                <a:spcPts val="0"/>
              </a:spcAft>
              <a:buNone/>
            </a:pPr>
            <a:endParaRPr lang="en-US" sz="2200" b="0" i="0" u="none" strike="noStrike" cap="none" dirty="0">
              <a:solidFill>
                <a:srgbClr val="000000"/>
              </a:solidFill>
              <a:latin typeface="Arial"/>
              <a:ea typeface="Arial"/>
              <a:cs typeface="Arial"/>
              <a:sym typeface="Arial"/>
            </a:endParaRPr>
          </a:p>
          <a:p>
            <a:pPr marL="0" marR="0" lvl="5" indent="0" algn="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How do the </a:t>
            </a:r>
            <a:r>
              <a:rPr lang="en-US" sz="2200" b="1" i="0" u="none" strike="noStrike" cap="none" dirty="0">
                <a:solidFill>
                  <a:srgbClr val="000000"/>
                </a:solidFill>
                <a:latin typeface="Arial"/>
                <a:ea typeface="Arial"/>
                <a:cs typeface="Arial"/>
                <a:sym typeface="Arial"/>
              </a:rPr>
              <a:t>images</a:t>
            </a:r>
            <a:r>
              <a:rPr lang="en-US" sz="2200" b="0" i="0" u="none" strike="noStrike" cap="none" dirty="0">
                <a:solidFill>
                  <a:srgbClr val="000000"/>
                </a:solidFill>
                <a:latin typeface="Arial"/>
                <a:ea typeface="Arial"/>
                <a:cs typeface="Arial"/>
                <a:sym typeface="Arial"/>
              </a:rPr>
              <a:t> </a:t>
            </a:r>
            <a:endParaRPr lang="en-US" sz="2200" dirty="0"/>
          </a:p>
          <a:p>
            <a:pPr marL="0" marR="0" lvl="5" indent="0" algn="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and </a:t>
            </a:r>
            <a:r>
              <a:rPr lang="en-US" sz="2200" b="1" i="0" u="none" strike="noStrike" cap="none" dirty="0">
                <a:solidFill>
                  <a:srgbClr val="000000"/>
                </a:solidFill>
                <a:latin typeface="Arial"/>
                <a:ea typeface="Arial"/>
                <a:cs typeface="Arial"/>
                <a:sym typeface="Arial"/>
              </a:rPr>
              <a:t>flows</a:t>
            </a:r>
            <a:r>
              <a:rPr lang="en-US" sz="2200" b="0" i="0" u="none" strike="noStrike" cap="none" dirty="0">
                <a:solidFill>
                  <a:srgbClr val="000000"/>
                </a:solidFill>
                <a:latin typeface="Arial"/>
                <a:ea typeface="Arial"/>
                <a:cs typeface="Arial"/>
                <a:sym typeface="Arial"/>
              </a:rPr>
              <a:t> help engage </a:t>
            </a:r>
            <a:endParaRPr lang="en-US" sz="2200" dirty="0"/>
          </a:p>
          <a:p>
            <a:pPr marL="0" marR="0" lvl="5" indent="0" algn="r"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the viewer with various </a:t>
            </a:r>
            <a:r>
              <a:rPr lang="en-US" sz="2200" b="1" i="0" u="none" strike="noStrike" cap="none" dirty="0">
                <a:solidFill>
                  <a:srgbClr val="000000"/>
                </a:solidFill>
                <a:latin typeface="Arial"/>
                <a:ea typeface="Arial"/>
                <a:cs typeface="Arial"/>
                <a:sym typeface="Arial"/>
              </a:rPr>
              <a:t>actors</a:t>
            </a:r>
            <a:r>
              <a:rPr lang="en-US" sz="2200" b="0" i="0" u="none" strike="noStrike" cap="none" dirty="0">
                <a:solidFill>
                  <a:srgbClr val="000000"/>
                </a:solidFill>
                <a:latin typeface="Arial"/>
                <a:ea typeface="Arial"/>
                <a:cs typeface="Arial"/>
                <a:sym typeface="Arial"/>
              </a:rPr>
              <a:t> in methane emissions?   </a:t>
            </a:r>
            <a:endParaRPr lang="en-US" sz="2200"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44"/>
        <p:cNvGrpSpPr/>
        <p:nvPr/>
      </p:nvGrpSpPr>
      <p:grpSpPr>
        <a:xfrm>
          <a:off x="0" y="0"/>
          <a:ext cx="0" cy="0"/>
          <a:chOff x="0" y="0"/>
          <a:chExt cx="0" cy="0"/>
        </a:xfrm>
      </p:grpSpPr>
      <p:sp>
        <p:nvSpPr>
          <p:cNvPr id="146" name="Google Shape;14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47" name="Google Shape;147;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8" name="Google Shape;148;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51" name="Google Shape;151;p19"/>
          <p:cNvPicPr preferRelativeResize="0"/>
          <p:nvPr/>
        </p:nvPicPr>
        <p:blipFill rotWithShape="1">
          <a:blip r:embed="rId3">
            <a:alphaModFix/>
          </a:blip>
          <a:srcRect/>
          <a:stretch/>
        </p:blipFill>
        <p:spPr>
          <a:xfrm>
            <a:off x="0" y="-21645"/>
            <a:ext cx="12192000" cy="6879645"/>
          </a:xfrm>
          <a:prstGeom prst="rect">
            <a:avLst/>
          </a:prstGeom>
          <a:noFill/>
          <a:ln>
            <a:noFill/>
          </a:ln>
        </p:spPr>
      </p:pic>
      <p:sp>
        <p:nvSpPr>
          <p:cNvPr id="150" name="Google Shape;150;p19"/>
          <p:cNvSpPr txBox="1"/>
          <p:nvPr/>
        </p:nvSpPr>
        <p:spPr>
          <a:xfrm>
            <a:off x="5247009" y="136525"/>
            <a:ext cx="534174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dirty="0">
                <a:solidFill>
                  <a:schemeClr val="bg1"/>
                </a:solidFill>
                <a:latin typeface="Arial"/>
                <a:ea typeface="Arial"/>
                <a:cs typeface="Arial"/>
                <a:sym typeface="Arial"/>
              </a:rPr>
              <a:t>Image courtesy of the Global Carbon Project via Wikimedia Commons, </a:t>
            </a:r>
            <a:r>
              <a:rPr lang="en-US" sz="1200" b="0" i="1"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4.0</a:t>
            </a:r>
            <a:r>
              <a:rPr lang="en-US" sz="1200" b="0" i="1" u="none" strike="noStrike" cap="none" dirty="0">
                <a:solidFill>
                  <a:schemeClr val="bg1"/>
                </a:solidFill>
                <a:latin typeface="Arial"/>
                <a:ea typeface="Arial"/>
                <a:cs typeface="Arial"/>
                <a:sym typeface="Arial"/>
              </a:rPr>
              <a:t>.</a:t>
            </a:r>
            <a:endParaRPr dirty="0">
              <a:solidFill>
                <a:schemeClr val="bg1"/>
              </a:solidFill>
            </a:endParaRPr>
          </a:p>
        </p:txBody>
      </p:sp>
    </p:spTree>
    <p:extLst>
      <p:ext uri="{BB962C8B-B14F-4D97-AF65-F5344CB8AC3E}">
        <p14:creationId xmlns:p14="http://schemas.microsoft.com/office/powerpoint/2010/main" val="315874509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945</Words>
  <Application>Microsoft Macintosh PowerPoint</Application>
  <PresentationFormat>Widescreen</PresentationFormat>
  <Paragraphs>73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Noto Sans Symbols</vt:lpstr>
      <vt:lpstr>Wingdings</vt:lpstr>
      <vt:lpstr>Office Theme</vt:lpstr>
      <vt:lpstr>Critical Discourse Analysis: Climate Visualization</vt:lpstr>
      <vt:lpstr>What Are Some Forms of CDA? </vt:lpstr>
      <vt:lpstr>What Is Visual Discourse Analysis (VDA)? </vt:lpstr>
      <vt:lpstr>What Is Climate Visualization? </vt:lpstr>
      <vt:lpstr>What Is Climate Visualization?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Discourse Analysis: Climate Visualization</dc:title>
  <dc:creator>Heidi CM Scott</dc:creator>
  <cp:lastModifiedBy>Alaina Gallagher</cp:lastModifiedBy>
  <cp:revision>2</cp:revision>
  <dcterms:created xsi:type="dcterms:W3CDTF">2022-09-28T11:57:10Z</dcterms:created>
  <dcterms:modified xsi:type="dcterms:W3CDTF">2023-04-05T19:55:25Z</dcterms:modified>
</cp:coreProperties>
</file>