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9"/>
  </p:notesMasterIdLst>
  <p:sldIdLst>
    <p:sldId id="256" r:id="rId2"/>
    <p:sldId id="257" r:id="rId3"/>
    <p:sldId id="258" r:id="rId4"/>
    <p:sldId id="263" r:id="rId5"/>
    <p:sldId id="260" r:id="rId6"/>
    <p:sldId id="265" r:id="rId7"/>
    <p:sldId id="264"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ybv/dALB2HGNTyBt/VCTa1lrv5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C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p:restoredTop sz="73583"/>
  </p:normalViewPr>
  <p:slideViewPr>
    <p:cSldViewPr snapToGrid="0">
      <p:cViewPr>
        <p:scale>
          <a:sx n="80" d="100"/>
          <a:sy n="80" d="100"/>
        </p:scale>
        <p:origin x="1672" y="176"/>
      </p:cViewPr>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a:t>
            </a:r>
            <a:r>
              <a:rPr lang="en-US" dirty="0"/>
              <a:t>: This image has a lot going on, and learners will immediately perceive that. Start with </a:t>
            </a:r>
            <a:r>
              <a:rPr lang="en-US" b="1" dirty="0"/>
              <a:t>denotation</a:t>
            </a:r>
            <a:r>
              <a:rPr lang="en-US" dirty="0"/>
              <a:t>: What two physical objects does it depict? Does denotation alone reveal all the dynamics in play here? No. So, move on to </a:t>
            </a:r>
            <a:r>
              <a:rPr lang="en-US" b="1" dirty="0"/>
              <a:t>connotation</a:t>
            </a:r>
            <a:r>
              <a:rPr lang="en-US" dirty="0"/>
              <a:t>: How are the two denoted objects drawn into a juxtaposition that is rhetorical? What cultural values or hegemonies do they display together? Does their contrast imply irony, hypocrisy, or other form of cultural judgment? Now, consider Barthes’ third stage of </a:t>
            </a:r>
            <a:r>
              <a:rPr lang="en-US" b="1" dirty="0"/>
              <a:t>myth</a:t>
            </a:r>
            <a:r>
              <a:rPr lang="en-US" dirty="0"/>
              <a:t>. Does this image reinforce or deconstruct a myth about beauty and luxury consumption (a movie star with expensive perfume)? And how is that cultural value linked to energy generation and pollution? Learners might also observe the conflicting sensory and aesthetic elements of the image. It is inherently satirical. These visual energies have been put into motion by the photographer’s choice of </a:t>
            </a:r>
            <a:r>
              <a:rPr lang="en-US" b="1" dirty="0"/>
              <a:t>framing</a:t>
            </a:r>
            <a:r>
              <a:rPr lang="en-US" dirty="0"/>
              <a:t> (two distinct causes of climate change [CC]) and image </a:t>
            </a:r>
            <a:r>
              <a:rPr lang="en-US" b="1" dirty="0"/>
              <a:t>composition</a:t>
            </a:r>
            <a:r>
              <a:rPr lang="en-US" dirty="0"/>
              <a:t>.    </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The ethics of journalism require a balanced presentation of information—for example, representing both sides of an argument in public discourse. But ask learners about some ways that journalists can employ creative tactics, like lexicon (words used), metaphors, facts and statistics (logos), and emotion (pathos) to present a story weighted with particular values. Then consider what tactics </a:t>
            </a:r>
            <a:r>
              <a:rPr lang="en-US" sz="1400" b="1" dirty="0"/>
              <a:t>photojournalists</a:t>
            </a:r>
            <a:r>
              <a:rPr lang="en-US" sz="1400" dirty="0"/>
              <a:t> may use to enrich the </a:t>
            </a:r>
            <a:r>
              <a:rPr lang="en-US" sz="1400" b="1" dirty="0"/>
              <a:t>connotations</a:t>
            </a:r>
            <a:r>
              <a:rPr lang="en-US" sz="1400" dirty="0"/>
              <a:t> of their images: subject framing, colors, composition, and the photo’s dynamic with the story piece it accompanies.</a:t>
            </a:r>
            <a:endParaRPr dirty="0"/>
          </a:p>
          <a:p>
            <a:pPr marL="0" lvl="0" indent="0" algn="l" rtl="0">
              <a:lnSpc>
                <a:spcPct val="100000"/>
              </a:lnSpc>
              <a:spcBef>
                <a:spcPts val="0"/>
              </a:spcBef>
              <a:spcAft>
                <a:spcPts val="0"/>
              </a:spcAft>
              <a:buSzPts val="1400"/>
              <a:buNone/>
            </a:pPr>
            <a:endParaRPr sz="1400" dirty="0"/>
          </a:p>
          <a:p>
            <a:pPr marL="0" lvl="0" indent="0" algn="l" rtl="0">
              <a:lnSpc>
                <a:spcPct val="100000"/>
              </a:lnSpc>
              <a:spcBef>
                <a:spcPts val="0"/>
              </a:spcBef>
              <a:spcAft>
                <a:spcPts val="0"/>
              </a:spcAft>
              <a:buSzPts val="1400"/>
              <a:buNone/>
            </a:pPr>
            <a:r>
              <a:rPr lang="en-US" sz="1400" dirty="0"/>
              <a:t>The photo is open source via Wikimedia, with this caption: “A woman seeks water in a dry riverbed near </a:t>
            </a:r>
            <a:r>
              <a:rPr lang="en-US" sz="1400" dirty="0" err="1"/>
              <a:t>Kataboi</a:t>
            </a:r>
            <a:r>
              <a:rPr lang="en-US" sz="1400" dirty="0"/>
              <a:t> village in remote Turkana in northern Kenya. In 40-degree heat and no access to clean water, she resorts to collecting unfiltered water for her family in containers.”</a:t>
            </a:r>
            <a:endParaRPr sz="1400" dirty="0"/>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for instructor</a:t>
            </a:r>
            <a:r>
              <a:rPr lang="en-US" sz="1400" dirty="0"/>
              <a:t>: Each of these forms of DA has a SESYNC Explainer dedicated to it. Links to Explainer 1 Overview; Explainer 2 VDA; Explainer 3 Narrative; Explainer 4 QCA. </a:t>
            </a:r>
            <a:endParaRPr sz="1400" dirty="0"/>
          </a:p>
        </p:txBody>
      </p:sp>
      <p:sp>
        <p:nvSpPr>
          <p:cNvPr id="119" name="Google Shape;11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Though climate change </a:t>
            </a:r>
            <a:r>
              <a:rPr lang="en-US" sz="1400" b="1" dirty="0"/>
              <a:t>solutions</a:t>
            </a:r>
            <a:r>
              <a:rPr lang="en-US" sz="1400" dirty="0"/>
              <a:t> are the common </a:t>
            </a:r>
            <a:r>
              <a:rPr lang="en-US" sz="1400" b="1" dirty="0"/>
              <a:t>framing</a:t>
            </a:r>
            <a:r>
              <a:rPr lang="en-US" sz="1400" dirty="0"/>
              <a:t> in these two images, the subjects they depict are very different. What does the Kerry/</a:t>
            </a:r>
            <a:r>
              <a:rPr lang="en-US" sz="1400" dirty="0" err="1"/>
              <a:t>Xie</a:t>
            </a:r>
            <a:r>
              <a:rPr lang="en-US" sz="1400" dirty="0"/>
              <a:t> meeting </a:t>
            </a:r>
            <a:r>
              <a:rPr lang="en-US" sz="1400" b="1" dirty="0"/>
              <a:t>denote</a:t>
            </a:r>
            <a:r>
              <a:rPr lang="en-US" sz="1400" dirty="0"/>
              <a:t>, and what does it </a:t>
            </a:r>
            <a:r>
              <a:rPr lang="en-US" sz="1400" b="1" dirty="0"/>
              <a:t>connote</a:t>
            </a:r>
            <a:r>
              <a:rPr lang="en-US" sz="1400" dirty="0"/>
              <a:t>? How do their identity, dress, and pose in a handshake in front of the flags of Earth’s two highest-emitting countries affect the image’s rhetorical power? Likewise, consider the exuberant pair of climate protesters. How do their identity, dress, pose, and context present a contrasting view of climate policy action and activism? Are there elements of connotation, tension, or hypocrisy in the image that might be perceived differently depending on the viewer? </a:t>
            </a:r>
            <a:endParaRPr sz="1400" dirty="0"/>
          </a:p>
        </p:txBody>
      </p:sp>
      <p:sp>
        <p:nvSpPr>
          <p:cNvPr id="131" name="Google Shape;13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73753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i="1" dirty="0"/>
              <a:t>Notes to instructor</a:t>
            </a:r>
            <a:r>
              <a:rPr lang="en-US" sz="1400" dirty="0"/>
              <a:t>: While causes versus impacts may be clear to all, the category of ”solutions” can be ambiguous. For example, the solutions of wind turbines and hydroponics may not universally be hailed as solutions to climate change, and they may cause other problems. Some may see them as pure solutions-oriented progress and others as a visual blight or inadequate response to the challenges CC poses to energy and food sourcing. Instructors might also look back on the Kerry/</a:t>
            </a:r>
            <a:r>
              <a:rPr lang="en-US" sz="1400" dirty="0" err="1"/>
              <a:t>Xie</a:t>
            </a:r>
            <a:r>
              <a:rPr lang="en-US" sz="1400" dirty="0"/>
              <a:t> COP handshake photo. Is this a framing of a promising solution (diplomacy and co-created policy), or a depiction of business as usual by two powerful men representing highly impactful nations? Learners may adopt frame awareness to perceive how an image relates to CC </a:t>
            </a:r>
            <a:r>
              <a:rPr lang="en-US" sz="1400" dirty="0" err="1"/>
              <a:t>ur</a:t>
            </a:r>
            <a:r>
              <a:rPr lang="en-US" sz="1400" dirty="0"/>
              <a:t>-narratives of causes, impacts, and solutions. For more useful discussion, see </a:t>
            </a:r>
            <a:r>
              <a:rPr lang="en-US" sz="1400" dirty="0" err="1"/>
              <a:t>Culloty</a:t>
            </a:r>
            <a:r>
              <a:rPr lang="en-US" sz="1400" dirty="0"/>
              <a:t> et al. (2019): </a:t>
            </a:r>
            <a:r>
              <a:rPr lang="en-US" sz="1200" b="0" i="0" u="none" strike="noStrike" cap="none" dirty="0">
                <a:solidFill>
                  <a:schemeClr val="dk1"/>
                </a:solidFill>
                <a:latin typeface="Calibri"/>
                <a:ea typeface="Calibri"/>
                <a:cs typeface="Calibri"/>
                <a:sym typeface="Calibri"/>
              </a:rPr>
              <a:t>Researching Visual Representations of Climate Change</a:t>
            </a:r>
            <a:r>
              <a:rPr lang="en-US" sz="1400" dirty="0"/>
              <a:t>.   </a:t>
            </a:r>
            <a:endParaRPr sz="1400" dirty="0"/>
          </a:p>
        </p:txBody>
      </p:sp>
      <p:sp>
        <p:nvSpPr>
          <p:cNvPr id="144" name="Google Shape;14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These images all </a:t>
            </a:r>
            <a:r>
              <a:rPr lang="en-US" sz="1400" b="1" dirty="0"/>
              <a:t>denote</a:t>
            </a:r>
            <a:r>
              <a:rPr lang="en-US" sz="1400" dirty="0"/>
              <a:t> the same thing: a polar bear. Variations of denotation exist: some photos are of single adult bears, some are of cubs, and one is of a family. Each image also has a denoted setting: snow/ice, brown gravel, or concrete. How do these various denotations carry different </a:t>
            </a:r>
            <a:r>
              <a:rPr lang="en-US" sz="1400" b="1" dirty="0"/>
              <a:t>connotations</a:t>
            </a:r>
            <a:r>
              <a:rPr lang="en-US" sz="1400" dirty="0"/>
              <a:t> about the bears’ behavior, habitat, health, and mood? </a:t>
            </a:r>
            <a:endParaRPr dirty="0"/>
          </a:p>
          <a:p>
            <a:pPr marL="0" lvl="0" indent="0" algn="l" rtl="0">
              <a:lnSpc>
                <a:spcPct val="100000"/>
              </a:lnSpc>
              <a:spcBef>
                <a:spcPts val="0"/>
              </a:spcBef>
              <a:spcAft>
                <a:spcPts val="0"/>
              </a:spcAft>
              <a:buSzPts val="1400"/>
              <a:buNone/>
            </a:pPr>
            <a:r>
              <a:rPr lang="en-US" sz="1400" dirty="0"/>
              <a:t>Next, ask learners to think about photographic </a:t>
            </a:r>
            <a:r>
              <a:rPr lang="en-US" sz="1400" b="1" dirty="0"/>
              <a:t>composition</a:t>
            </a:r>
            <a:r>
              <a:rPr lang="en-US" sz="1400" dirty="0"/>
              <a:t>: telephoto vs. closeup range, camera angle, subject awareness (is the bear looking at us?), colors, and the moods and relational dynamics these compositional elements imply to the viewer. Which image do learners think is the most effective in conveying the CC peril faced by polar bears? Hint: it may not be the image that makes us feel the worst (concrete slab, brown habitat), but instead the one that implies the most inherent value and appeal of these charismatic megafauna (family play). Ask learners to consider how CC messaging may better use positive moods (hope, joy, fun) rather than the common reversion to negative moods (anger, despair, guilt).  </a:t>
            </a:r>
            <a:endParaRPr sz="1400" dirty="0"/>
          </a:p>
        </p:txBody>
      </p:sp>
      <p:sp>
        <p:nvSpPr>
          <p:cNvPr id="159" name="Google Shape;1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25685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a:t>
            </a:r>
            <a:r>
              <a:rPr lang="en-US" sz="1400" dirty="0"/>
              <a:t>: Ask learners to consider how each of these diverse images affects their </a:t>
            </a:r>
            <a:r>
              <a:rPr lang="en-US" sz="1400" b="1" dirty="0"/>
              <a:t>mood</a:t>
            </a:r>
            <a:r>
              <a:rPr lang="en-US" sz="1400" dirty="0"/>
              <a:t> or </a:t>
            </a:r>
            <a:r>
              <a:rPr lang="en-US" sz="1400" b="1" dirty="0"/>
              <a:t>emotions</a:t>
            </a:r>
            <a:r>
              <a:rPr lang="en-US" sz="1400" dirty="0"/>
              <a:t>. Visual rhetoric can cause very strong emotions (</a:t>
            </a:r>
            <a:r>
              <a:rPr lang="en-US" sz="1400" b="1" dirty="0"/>
              <a:t>pathos</a:t>
            </a:r>
            <a:r>
              <a:rPr lang="en-US" sz="1400" dirty="0"/>
              <a:t>) that may be interpreted as simply factual (</a:t>
            </a:r>
            <a:r>
              <a:rPr lang="en-US" sz="1400" b="1" dirty="0"/>
              <a:t>logos</a:t>
            </a:r>
            <a:r>
              <a:rPr lang="en-US" sz="1400" dirty="0"/>
              <a:t>). Once viewers are trained to critically appraise gaps between denotation and connotation, they may appreciate that different viewers may perceive very different values or outcomes in the same image (the two agriculture images at the top left and bottom right are a good example). Evidence points to a greater effectiveness of engaging general audiences by </a:t>
            </a:r>
            <a:r>
              <a:rPr lang="en-US" sz="1400" b="1" dirty="0"/>
              <a:t>sparking positive emotions </a:t>
            </a:r>
            <a:r>
              <a:rPr lang="en-US" sz="1400" dirty="0"/>
              <a:t>rather than negative ones, especially negative ones that approach </a:t>
            </a:r>
            <a:r>
              <a:rPr lang="en-US" sz="1400" b="1" dirty="0"/>
              <a:t>cliché</a:t>
            </a:r>
            <a:r>
              <a:rPr lang="en-US" sz="1400" dirty="0"/>
              <a:t> (the polar bear on broken ice). Ask the whole group to vote: Which is the most hopeful or positive image of this group? Does it denote something that is actually a valid CC solution, or is the positive appeal based more on aesthetics and mood cues?   </a:t>
            </a:r>
            <a:endParaRPr sz="1400" dirty="0"/>
          </a:p>
        </p:txBody>
      </p:sp>
      <p:sp>
        <p:nvSpPr>
          <p:cNvPr id="173" name="Google Shape;17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2714954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sa/2.0/"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305" y="333348"/>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a:p>
        </p:txBody>
      </p:sp>
      <p:sp>
        <p:nvSpPr>
          <p:cNvPr id="90" name="Google Shape;90;p1"/>
          <p:cNvSpPr txBox="1">
            <a:spLocks noGrp="1"/>
          </p:cNvSpPr>
          <p:nvPr>
            <p:ph type="ctrTitle"/>
          </p:nvPr>
        </p:nvSpPr>
        <p:spPr>
          <a:xfrm>
            <a:off x="3644163" y="796660"/>
            <a:ext cx="8738768" cy="173846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000000"/>
              </a:buClr>
              <a:buSzPct val="111111"/>
              <a:buNone/>
            </a:pPr>
            <a:r>
              <a:rPr lang="en-US" b="1">
                <a:solidFill>
                  <a:srgbClr val="548135"/>
                </a:solidFill>
              </a:rPr>
              <a:t>Critical Discourse Analysis:</a:t>
            </a:r>
            <a:br>
              <a:rPr lang="en-US" b="1">
                <a:solidFill>
                  <a:srgbClr val="548135"/>
                </a:solidFill>
              </a:rPr>
            </a:br>
            <a:r>
              <a:rPr lang="en-US" b="1">
                <a:solidFill>
                  <a:srgbClr val="548135"/>
                </a:solidFill>
              </a:rPr>
              <a:t>The Power of Visuals</a:t>
            </a:r>
            <a:r>
              <a:rPr lang="en-US" sz="4000" b="1">
                <a:solidFill>
                  <a:srgbClr val="76923C"/>
                </a:solidFill>
                <a:latin typeface="Arial"/>
                <a:ea typeface="Arial"/>
                <a:cs typeface="Arial"/>
                <a:sym typeface="Arial"/>
              </a:rPr>
              <a:t> </a:t>
            </a:r>
            <a:br>
              <a:rPr lang="en-US" sz="4000" b="1">
                <a:solidFill>
                  <a:srgbClr val="000000"/>
                </a:solidFill>
                <a:latin typeface="Arial"/>
                <a:ea typeface="Arial"/>
                <a:cs typeface="Arial"/>
                <a:sym typeface="Arial"/>
              </a:rPr>
            </a:br>
            <a:endParaRPr sz="4000"/>
          </a:p>
        </p:txBody>
      </p:sp>
      <p:grpSp>
        <p:nvGrpSpPr>
          <p:cNvPr id="91" name="Google Shape;91;p1"/>
          <p:cNvGrpSpPr/>
          <p:nvPr/>
        </p:nvGrpSpPr>
        <p:grpSpPr>
          <a:xfrm flipH="1">
            <a:off x="9676747" y="0"/>
            <a:ext cx="2514948" cy="2174333"/>
            <a:chOff x="-305" y="-4155"/>
            <a:chExt cx="2514948" cy="2174333"/>
          </a:xfrm>
        </p:grpSpPr>
        <p:sp>
          <p:nvSpPr>
            <p:cNvPr id="92" name="Google Shape;92;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5" name="Google Shape;95;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6" name="Google Shape;96;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7" name="Google Shape;97;p1"/>
          <p:cNvGrpSpPr/>
          <p:nvPr/>
        </p:nvGrpSpPr>
        <p:grpSpPr>
          <a:xfrm rot="10800000" flipH="1">
            <a:off x="-653" y="4652071"/>
            <a:ext cx="3378428" cy="2535121"/>
            <a:chOff x="-305" y="-1"/>
            <a:chExt cx="3832880" cy="2876136"/>
          </a:xfrm>
        </p:grpSpPr>
        <p:sp>
          <p:nvSpPr>
            <p:cNvPr id="98" name="Google Shape;98;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2" name="Google Shape;102;p1"/>
          <p:cNvPicPr preferRelativeResize="0"/>
          <p:nvPr/>
        </p:nvPicPr>
        <p:blipFill rotWithShape="1">
          <a:blip r:embed="rId4">
            <a:alphaModFix/>
          </a:blip>
          <a:srcRect/>
          <a:stretch/>
        </p:blipFill>
        <p:spPr>
          <a:xfrm>
            <a:off x="3644164" y="2038815"/>
            <a:ext cx="7352266" cy="4893853"/>
          </a:xfrm>
          <a:prstGeom prst="rect">
            <a:avLst/>
          </a:prstGeom>
          <a:noFill/>
          <a:ln w="31750" cap="flat" cmpd="sng">
            <a:solidFill>
              <a:schemeClr val="dk1"/>
            </a:solidFill>
            <a:prstDash val="solid"/>
            <a:round/>
            <a:headEnd type="none" w="sm" len="sm"/>
            <a:tailEnd type="none" w="sm" len="sm"/>
          </a:ln>
        </p:spPr>
      </p:pic>
      <p:sp>
        <p:nvSpPr>
          <p:cNvPr id="103" name="Google Shape;103;p1"/>
          <p:cNvSpPr txBox="1"/>
          <p:nvPr/>
        </p:nvSpPr>
        <p:spPr>
          <a:xfrm>
            <a:off x="53466" y="6457361"/>
            <a:ext cx="3255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Open source image by Irwin</a:t>
            </a:r>
            <a:br>
              <a:rPr lang="en-US" dirty="0">
                <a:latin typeface="Calibri"/>
                <a:ea typeface="Calibri"/>
                <a:cs typeface="Calibri"/>
                <a:sym typeface="Calibri"/>
              </a:rPr>
            </a:br>
            <a:r>
              <a:rPr lang="en-US" dirty="0">
                <a:latin typeface="Calibri"/>
                <a:ea typeface="Calibri"/>
                <a:cs typeface="Calibri"/>
                <a:sym typeface="Calibri"/>
              </a:rPr>
              <a:t>Bosman via Wikimedia Commons</a:t>
            </a:r>
            <a:endParaRPr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3140824" y="692345"/>
            <a:ext cx="8212976"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Is Critical Discourse Analysis (CDA)? </a:t>
            </a:r>
            <a:endParaRPr sz="2900" dirty="0"/>
          </a:p>
        </p:txBody>
      </p:sp>
      <p:sp>
        <p:nvSpPr>
          <p:cNvPr id="110" name="Google Shape;1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11" name="Google Shape;111;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3" name="Google Shape;113;p2"/>
          <p:cNvSpPr txBox="1"/>
          <p:nvPr/>
        </p:nvSpPr>
        <p:spPr>
          <a:xfrm>
            <a:off x="663739" y="1420593"/>
            <a:ext cx="1133475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CDA represents a variety of quantitative, qualitative, and comparative approaches to analyzing texts </a:t>
            </a:r>
            <a:r>
              <a:rPr lang="en-US" sz="2000" b="1" i="0" u="none" strike="noStrike" cap="none" dirty="0">
                <a:solidFill>
                  <a:srgbClr val="000000"/>
                </a:solidFill>
                <a:latin typeface="Arial"/>
                <a:ea typeface="Arial"/>
                <a:cs typeface="Arial"/>
                <a:sym typeface="Arial"/>
              </a:rPr>
              <a:t>in order to uncover their connotations, framing, biases, erasures, and social context.</a:t>
            </a:r>
            <a:r>
              <a:rPr lang="en-US" sz="2000" b="0" i="0" u="none" strike="noStrike" cap="none" dirty="0">
                <a:solidFill>
                  <a:srgbClr val="000000"/>
                </a:solidFill>
                <a:latin typeface="Arial"/>
                <a:ea typeface="Arial"/>
                <a:cs typeface="Arial"/>
                <a:sym typeface="Arial"/>
              </a:rPr>
              <a:t>   </a:t>
            </a:r>
            <a:endParaRPr dirty="0"/>
          </a:p>
        </p:txBody>
      </p:sp>
      <p:pic>
        <p:nvPicPr>
          <p:cNvPr id="114" name="Google Shape;114;p2"/>
          <p:cNvPicPr preferRelativeResize="0"/>
          <p:nvPr/>
        </p:nvPicPr>
        <p:blipFill rotWithShape="1">
          <a:blip r:embed="rId4">
            <a:alphaModFix/>
          </a:blip>
          <a:srcRect/>
          <a:stretch/>
        </p:blipFill>
        <p:spPr>
          <a:xfrm>
            <a:off x="212840" y="2293023"/>
            <a:ext cx="6075523" cy="4050349"/>
          </a:xfrm>
          <a:prstGeom prst="rect">
            <a:avLst/>
          </a:prstGeom>
          <a:noFill/>
          <a:ln>
            <a:noFill/>
          </a:ln>
        </p:spPr>
      </p:pic>
      <p:sp>
        <p:nvSpPr>
          <p:cNvPr id="115" name="Google Shape;115;p2"/>
          <p:cNvSpPr txBox="1"/>
          <p:nvPr/>
        </p:nvSpPr>
        <p:spPr>
          <a:xfrm>
            <a:off x="223900" y="6343372"/>
            <a:ext cx="633406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A woman seeks water in a dry riverbed near </a:t>
            </a:r>
            <a:r>
              <a:rPr lang="en-US" sz="1400" b="0" i="1" u="none" strike="noStrike" cap="none" dirty="0" err="1">
                <a:solidFill>
                  <a:srgbClr val="000000"/>
                </a:solidFill>
                <a:latin typeface="Arial"/>
                <a:ea typeface="Arial"/>
                <a:cs typeface="Arial"/>
                <a:sym typeface="Arial"/>
              </a:rPr>
              <a:t>Kataboi</a:t>
            </a:r>
            <a:r>
              <a:rPr lang="en-US" sz="1400" b="0" i="1" u="none" strike="noStrike" cap="none" dirty="0">
                <a:solidFill>
                  <a:srgbClr val="000000"/>
                </a:solidFill>
                <a:latin typeface="Arial"/>
                <a:ea typeface="Arial"/>
                <a:cs typeface="Arial"/>
                <a:sym typeface="Arial"/>
              </a:rPr>
              <a:t> village in northern Kenya. Open source.</a:t>
            </a:r>
            <a:endParaRPr dirty="0"/>
          </a:p>
        </p:txBody>
      </p:sp>
      <p:sp>
        <p:nvSpPr>
          <p:cNvPr id="2" name="TextBox 1">
            <a:extLst>
              <a:ext uri="{FF2B5EF4-FFF2-40B4-BE49-F238E27FC236}">
                <a16:creationId xmlns:a16="http://schemas.microsoft.com/office/drawing/2014/main" id="{CAF0A17C-8C42-AD94-F02A-5D658BA5096B}"/>
              </a:ext>
            </a:extLst>
          </p:cNvPr>
          <p:cNvSpPr txBox="1"/>
          <p:nvPr/>
        </p:nvSpPr>
        <p:spPr>
          <a:xfrm>
            <a:off x="6557963" y="2457450"/>
            <a:ext cx="5249747" cy="2769989"/>
          </a:xfrm>
          <a:prstGeom prst="rect">
            <a:avLst/>
          </a:prstGeom>
          <a:noFill/>
        </p:spPr>
        <p:txBody>
          <a:bodyPr wrap="square" rtlCol="0">
            <a:spAutoFit/>
          </a:bodyPr>
          <a:lstStyle/>
          <a:p>
            <a:pPr marL="0" marR="0" lvl="0" indent="0"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CDA may be applied to:</a:t>
            </a:r>
            <a:endParaRPr lang="en-US" dirty="0"/>
          </a:p>
          <a:p>
            <a:pPr marL="342900" marR="0" lvl="5" indent="-215900" rtl="0">
              <a:lnSpc>
                <a:spcPct val="100000"/>
              </a:lnSpc>
              <a:spcBef>
                <a:spcPts val="0"/>
              </a:spcBef>
              <a:spcAft>
                <a:spcPts val="0"/>
              </a:spcAft>
              <a:buClr>
                <a:srgbClr val="000000"/>
              </a:buClr>
              <a:buSzPts val="2000"/>
              <a:buFont typeface="Noto Sans Symbols"/>
              <a:buNone/>
            </a:pPr>
            <a:endParaRPr lang="en-US" sz="2000" b="0" i="0" u="none" strike="noStrike" cap="none" dirty="0">
              <a:solidFill>
                <a:srgbClr val="000000"/>
              </a:solidFill>
              <a:latin typeface="Arial"/>
              <a:ea typeface="Arial"/>
              <a:cs typeface="Arial"/>
              <a:sym typeface="Arial"/>
            </a:endParaRPr>
          </a:p>
          <a:p>
            <a:pPr marL="342900" marR="0" lvl="5"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scientific publications</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policy documents</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archival and historical materials</a:t>
            </a:r>
            <a:endParaRPr lang="en-US" dirty="0"/>
          </a:p>
          <a:p>
            <a:pPr marL="342900" marR="0" lvl="6" indent="-342900" rtl="0">
              <a:lnSpc>
                <a:spcPct val="100000"/>
              </a:lnSpc>
              <a:spcBef>
                <a:spcPts val="0"/>
              </a:spcBef>
              <a:spcAft>
                <a:spcPts val="0"/>
              </a:spcAft>
              <a:buClr>
                <a:srgbClr val="000000"/>
              </a:buClr>
              <a:buSzPts val="2000"/>
              <a:buFont typeface="Noto Sans Symbols"/>
              <a:buChar char="✔"/>
            </a:pPr>
            <a:r>
              <a:rPr lang="en-US" sz="2000" b="1" i="0" u="none" strike="noStrike" cap="none" dirty="0">
                <a:solidFill>
                  <a:srgbClr val="000000"/>
                </a:solidFill>
                <a:latin typeface="Arial"/>
                <a:ea typeface="Arial"/>
                <a:cs typeface="Arial"/>
                <a:sym typeface="Arial"/>
              </a:rPr>
              <a:t>films, images, and other creative media</a:t>
            </a:r>
            <a:endParaRPr lang="en-US" dirty="0"/>
          </a:p>
          <a:p>
            <a:pPr marL="342900" marR="0" lvl="0" indent="-342900" rtl="0">
              <a:lnSpc>
                <a:spcPct val="100000"/>
              </a:lnSpc>
              <a:spcBef>
                <a:spcPts val="0"/>
              </a:spcBef>
              <a:spcAft>
                <a:spcPts val="0"/>
              </a:spcAft>
              <a:buClr>
                <a:srgbClr val="000000"/>
              </a:buClr>
              <a:buSzPts val="2000"/>
              <a:buFont typeface="Noto Sans Symbols"/>
              <a:buChar char="✔"/>
            </a:pPr>
            <a:r>
              <a:rPr lang="en-US" sz="2000" b="0" i="0" u="none" strike="noStrike" cap="none" dirty="0">
                <a:solidFill>
                  <a:srgbClr val="000000"/>
                </a:solidFill>
                <a:latin typeface="Arial"/>
                <a:ea typeface="Arial"/>
                <a:cs typeface="Arial"/>
                <a:sym typeface="Arial"/>
              </a:rPr>
              <a:t>Journalism.</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4751363" y="136525"/>
            <a:ext cx="6133071" cy="5288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2900" b="1" dirty="0">
                <a:solidFill>
                  <a:srgbClr val="000000"/>
                </a:solidFill>
                <a:latin typeface="Arial"/>
                <a:ea typeface="Arial"/>
                <a:cs typeface="Arial"/>
                <a:sym typeface="Arial"/>
              </a:rPr>
              <a:t>What Are Some Forms of CDA? </a:t>
            </a:r>
            <a:endParaRPr sz="2900" dirty="0"/>
          </a:p>
        </p:txBody>
      </p:sp>
      <p:sp>
        <p:nvSpPr>
          <p:cNvPr id="122" name="Google Shape;1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3" name="Google Shape;123;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4" name="Google Shape;124;p17"/>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25" name="Google Shape;125;p17"/>
          <p:cNvSpPr txBox="1"/>
          <p:nvPr/>
        </p:nvSpPr>
        <p:spPr>
          <a:xfrm>
            <a:off x="3604641" y="745704"/>
            <a:ext cx="8426517" cy="1631175"/>
          </a:xfrm>
          <a:prstGeom prst="rect">
            <a:avLst/>
          </a:prstGeom>
          <a:solidFill>
            <a:schemeClr val="accent6">
              <a:lumMod val="40000"/>
              <a:lumOff val="60000"/>
              <a:alpha val="40000"/>
            </a:schemeClr>
          </a:solidFill>
          <a:ln w="12700">
            <a:solidFill>
              <a:schemeClr val="accent6"/>
            </a:solid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lang="en-US" sz="2000" b="1" i="0" u="none" strike="noStrike" cap="none" dirty="0">
                <a:solidFill>
                  <a:srgbClr val="000000"/>
                </a:solidFill>
                <a:latin typeface="Arial"/>
                <a:ea typeface="Arial"/>
                <a:cs typeface="Arial"/>
                <a:sym typeface="Arial"/>
              </a:rPr>
              <a:t>Visual Discourse Analysis</a:t>
            </a:r>
            <a:r>
              <a:rPr lang="en-US" sz="2000" b="0" i="0" u="none" strike="noStrike" cap="none" dirty="0">
                <a:solidFill>
                  <a:srgbClr val="000000"/>
                </a:solidFill>
                <a:latin typeface="Arial"/>
                <a:ea typeface="Arial"/>
                <a:cs typeface="Arial"/>
                <a:sym typeface="Arial"/>
              </a:rPr>
              <a:t>: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Reveals how images mediate themes like time, truth, and power. Visuals include photos, films, advertisements, and scientific charts and graphs. VDA can be applied to the discourse surrounding human landscape use, climate change, and greenwashing.</a:t>
            </a:r>
            <a:endParaRPr dirty="0"/>
          </a:p>
        </p:txBody>
      </p:sp>
      <p:pic>
        <p:nvPicPr>
          <p:cNvPr id="126" name="Google Shape;126;p17"/>
          <p:cNvPicPr preferRelativeResize="0"/>
          <p:nvPr/>
        </p:nvPicPr>
        <p:blipFill rotWithShape="1">
          <a:blip r:embed="rId3">
            <a:alphaModFix/>
          </a:blip>
          <a:srcRect/>
          <a:stretch/>
        </p:blipFill>
        <p:spPr>
          <a:xfrm>
            <a:off x="362743" y="258181"/>
            <a:ext cx="2928379" cy="5204958"/>
          </a:xfrm>
          <a:prstGeom prst="rect">
            <a:avLst/>
          </a:prstGeom>
          <a:noFill/>
          <a:ln>
            <a:noFill/>
          </a:ln>
        </p:spPr>
      </p:pic>
      <p:sp>
        <p:nvSpPr>
          <p:cNvPr id="127" name="Google Shape;127;p17"/>
          <p:cNvSpPr txBox="1"/>
          <p:nvPr/>
        </p:nvSpPr>
        <p:spPr>
          <a:xfrm>
            <a:off x="49223" y="5633902"/>
            <a:ext cx="3241899"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0" i="1" u="none" strike="noStrike" cap="none" dirty="0">
                <a:solidFill>
                  <a:srgbClr val="000000"/>
                </a:solidFill>
                <a:latin typeface="Arial"/>
                <a:ea typeface="Arial"/>
                <a:cs typeface="Arial"/>
                <a:sym typeface="Arial"/>
              </a:rPr>
              <a:t>Image courtesy of the UK’s Advertising </a:t>
            </a:r>
            <a:br>
              <a:rPr lang="en-US" sz="1000" b="0" i="1" u="none" strike="noStrike" cap="none" dirty="0">
                <a:solidFill>
                  <a:srgbClr val="000000"/>
                </a:solidFill>
                <a:latin typeface="Arial"/>
                <a:ea typeface="Arial"/>
                <a:cs typeface="Arial"/>
                <a:sym typeface="Arial"/>
              </a:rPr>
            </a:br>
            <a:r>
              <a:rPr lang="en-US" sz="1000" b="0" i="1" u="none" strike="noStrike" cap="none" dirty="0">
                <a:solidFill>
                  <a:srgbClr val="000000"/>
                </a:solidFill>
                <a:latin typeface="Arial"/>
                <a:ea typeface="Arial"/>
                <a:cs typeface="Arial"/>
                <a:sym typeface="Arial"/>
              </a:rPr>
              <a:t>Standards Authority</a:t>
            </a:r>
            <a:endParaRPr dirty="0"/>
          </a:p>
        </p:txBody>
      </p:sp>
      <p:sp>
        <p:nvSpPr>
          <p:cNvPr id="2" name="Google Shape;125;p17">
            <a:extLst>
              <a:ext uri="{FF2B5EF4-FFF2-40B4-BE49-F238E27FC236}">
                <a16:creationId xmlns:a16="http://schemas.microsoft.com/office/drawing/2014/main" id="{9A8244BD-BAA0-1BEC-4BA2-5B91B35E779E}"/>
              </a:ext>
            </a:extLst>
          </p:cNvPr>
          <p:cNvSpPr txBox="1"/>
          <p:nvPr/>
        </p:nvSpPr>
        <p:spPr>
          <a:xfrm>
            <a:off x="3581401" y="2640093"/>
            <a:ext cx="8426517" cy="1938952"/>
          </a:xfrm>
          <a:prstGeom prst="rect">
            <a:avLst/>
          </a:prstGeom>
          <a:solidFill>
            <a:schemeClr val="accent6">
              <a:lumMod val="40000"/>
              <a:lumOff val="60000"/>
              <a:alpha val="40000"/>
            </a:schemeClr>
          </a:solidFill>
          <a:ln w="12700">
            <a:solidFill>
              <a:schemeClr val="accent6"/>
            </a:solid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lang="en-US" sz="2000" b="1" i="0" u="none" strike="noStrike" cap="none" dirty="0">
                <a:solidFill>
                  <a:srgbClr val="000000"/>
                </a:solidFill>
                <a:latin typeface="Arial"/>
                <a:ea typeface="Arial"/>
                <a:cs typeface="Arial"/>
                <a:sym typeface="Arial"/>
              </a:rPr>
              <a:t>Narrative Discourse Analysis</a:t>
            </a:r>
            <a:r>
              <a:rPr lang="en-US" sz="2000" b="0" i="0" u="none" strike="noStrike" cap="none" dirty="0">
                <a:solidFill>
                  <a:srgbClr val="000000"/>
                </a:solidFill>
                <a:latin typeface="Arial"/>
                <a:ea typeface="Arial"/>
                <a:cs typeface="Arial"/>
                <a:sym typeface="Arial"/>
              </a:rPr>
              <a:t>: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Narratives have surface, denotative values, they also have implied connotative values, and can be used to uphold myths that have a range of environmental effects. NDAs are direct reader responses to texts that question the truth of narratives and examine how they may be the construct of particular stakeholders, often with submerged agendas. </a:t>
            </a:r>
            <a:endParaRPr sz="2000" b="1" i="0" u="none" strike="noStrike" cap="none" dirty="0">
              <a:solidFill>
                <a:srgbClr val="000000"/>
              </a:solidFill>
              <a:latin typeface="Arial"/>
              <a:ea typeface="Arial"/>
              <a:cs typeface="Arial"/>
              <a:sym typeface="Arial"/>
            </a:endParaRPr>
          </a:p>
        </p:txBody>
      </p:sp>
      <p:sp>
        <p:nvSpPr>
          <p:cNvPr id="3" name="Google Shape;125;p17">
            <a:extLst>
              <a:ext uri="{FF2B5EF4-FFF2-40B4-BE49-F238E27FC236}">
                <a16:creationId xmlns:a16="http://schemas.microsoft.com/office/drawing/2014/main" id="{799F2FDA-486B-DEC8-6759-4C76CCB09A43}"/>
              </a:ext>
            </a:extLst>
          </p:cNvPr>
          <p:cNvSpPr txBox="1"/>
          <p:nvPr/>
        </p:nvSpPr>
        <p:spPr>
          <a:xfrm>
            <a:off x="3581401" y="4889462"/>
            <a:ext cx="8426517" cy="1631175"/>
          </a:xfrm>
          <a:prstGeom prst="rect">
            <a:avLst/>
          </a:prstGeom>
          <a:solidFill>
            <a:schemeClr val="accent6">
              <a:lumMod val="40000"/>
              <a:lumOff val="60000"/>
              <a:alpha val="40000"/>
            </a:schemeClr>
          </a:solidFill>
          <a:ln w="12700">
            <a:solidFill>
              <a:schemeClr val="accent6"/>
            </a:solid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000"/>
            </a:pPr>
            <a:r>
              <a:rPr lang="en-US" sz="2000" b="1" i="0" u="none" strike="noStrike" cap="none" dirty="0">
                <a:solidFill>
                  <a:srgbClr val="000000"/>
                </a:solidFill>
                <a:latin typeface="Arial"/>
                <a:ea typeface="Arial"/>
                <a:cs typeface="Arial"/>
                <a:sym typeface="Arial"/>
              </a:rPr>
              <a:t>Qualitative Content Analysis</a:t>
            </a:r>
            <a:r>
              <a:rPr lang="en-US" sz="2000" b="0" i="0" u="none" strike="noStrike" cap="none" dirty="0">
                <a:solidFill>
                  <a:srgbClr val="000000"/>
                </a:solidFill>
                <a:latin typeface="Arial"/>
                <a:ea typeface="Arial"/>
                <a:cs typeface="Arial"/>
                <a:sym typeface="Arial"/>
              </a:rPr>
              <a:t>: </a:t>
            </a:r>
            <a:br>
              <a:rPr lang="en-US" sz="2000" b="0" i="0" u="none" strike="noStrike" cap="none" dirty="0">
                <a:solidFill>
                  <a:srgbClr val="000000"/>
                </a:solidFill>
                <a:latin typeface="Arial"/>
                <a:ea typeface="Arial"/>
                <a:cs typeface="Arial"/>
                <a:sym typeface="Arial"/>
              </a:rPr>
            </a:br>
            <a:r>
              <a:rPr lang="en-US" sz="2000" b="0" i="0" u="none" strike="noStrike" cap="none" dirty="0">
                <a:solidFill>
                  <a:srgbClr val="000000"/>
                </a:solidFill>
                <a:latin typeface="Arial"/>
                <a:ea typeface="Arial"/>
                <a:cs typeface="Arial"/>
                <a:sym typeface="Arial"/>
              </a:rPr>
              <a:t>Data processing software allows analysts to compile thematic and lexical trends across hundreds of documents. QCA is a technological evolution that employs narrative analysis on a larger scale in order to handle the big data of public discourse and policy.  </a:t>
            </a:r>
            <a:endParaRPr sz="2000" b="1"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2"/>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F2B65841-E636-48E5-ADB7-98AF6921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Google Shape;133;p18"/>
          <p:cNvSpPr txBox="1">
            <a:spLocks noGrp="1"/>
          </p:cNvSpPr>
          <p:nvPr>
            <p:ph type="title"/>
          </p:nvPr>
        </p:nvSpPr>
        <p:spPr>
          <a:xfrm>
            <a:off x="1009163" y="221994"/>
            <a:ext cx="10170623" cy="895863"/>
          </a:xfrm>
          <a:prstGeom prst="rect">
            <a:avLst/>
          </a:prstGeom>
        </p:spPr>
        <p:txBody>
          <a:bodyPr spcFirstLastPara="1" vert="horz" lIns="91440" tIns="45720" rIns="91440" bIns="45720" rtlCol="0" anchor="b" anchorCtr="0">
            <a:normAutofit/>
          </a:bodyPr>
          <a:lstStyle/>
          <a:p>
            <a:pPr marL="0" lvl="0" indent="0" algn="ctr">
              <a:spcBef>
                <a:spcPct val="0"/>
              </a:spcBef>
              <a:spcAft>
                <a:spcPts val="0"/>
              </a:spcAft>
              <a:buClr>
                <a:srgbClr val="000000"/>
              </a:buClr>
              <a:buSzPts val="3600"/>
            </a:pPr>
            <a:r>
              <a:rPr lang="en-US" sz="4000" b="1" kern="1200" dirty="0">
                <a:solidFill>
                  <a:schemeClr val="tx1"/>
                </a:solidFill>
                <a:latin typeface="+mj-lt"/>
                <a:ea typeface="+mj-ea"/>
                <a:cs typeface="+mj-cs"/>
                <a:sym typeface="Arial"/>
              </a:rPr>
              <a:t>Visual Discourse Analysis: The Subject</a:t>
            </a:r>
            <a:endParaRPr lang="en-US" sz="4000" kern="1200" dirty="0">
              <a:solidFill>
                <a:schemeClr val="tx1"/>
              </a:solidFill>
              <a:latin typeface="+mj-lt"/>
              <a:ea typeface="+mj-ea"/>
              <a:cs typeface="+mj-cs"/>
            </a:endParaRPr>
          </a:p>
        </p:txBody>
      </p:sp>
      <p:pic>
        <p:nvPicPr>
          <p:cNvPr id="2" name="Google Shape;137;p18">
            <a:extLst>
              <a:ext uri="{FF2B5EF4-FFF2-40B4-BE49-F238E27FC236}">
                <a16:creationId xmlns:a16="http://schemas.microsoft.com/office/drawing/2014/main" id="{CB2B6A68-A71C-711C-22AA-8EED5E820DD4}"/>
              </a:ext>
            </a:extLst>
          </p:cNvPr>
          <p:cNvPicPr preferRelativeResize="0"/>
          <p:nvPr/>
        </p:nvPicPr>
        <p:blipFill rotWithShape="1">
          <a:blip r:embed="rId3"/>
          <a:srcRect r="5588" b="-1"/>
          <a:stretch/>
        </p:blipFill>
        <p:spPr>
          <a:xfrm>
            <a:off x="-25122" y="1275028"/>
            <a:ext cx="6007608" cy="4243760"/>
          </a:xfrm>
          <a:prstGeom prst="rect">
            <a:avLst/>
          </a:prstGeom>
          <a:noFill/>
        </p:spPr>
      </p:pic>
      <p:pic>
        <p:nvPicPr>
          <p:cNvPr id="3" name="Google Shape;138;p18">
            <a:extLst>
              <a:ext uri="{FF2B5EF4-FFF2-40B4-BE49-F238E27FC236}">
                <a16:creationId xmlns:a16="http://schemas.microsoft.com/office/drawing/2014/main" id="{CA92036C-DF48-1080-D9EF-DD4CC167B22B}"/>
              </a:ext>
            </a:extLst>
          </p:cNvPr>
          <p:cNvPicPr preferRelativeResize="0"/>
          <p:nvPr/>
        </p:nvPicPr>
        <p:blipFill rotWithShape="1">
          <a:blip r:embed="rId4"/>
          <a:srcRect t="5823" r="-3" b="-3"/>
          <a:stretch/>
        </p:blipFill>
        <p:spPr>
          <a:xfrm>
            <a:off x="6197771" y="1275028"/>
            <a:ext cx="6008192" cy="4243760"/>
          </a:xfrm>
          <a:prstGeom prst="rect">
            <a:avLst/>
          </a:prstGeom>
          <a:noFill/>
        </p:spPr>
      </p:pic>
      <p:sp>
        <p:nvSpPr>
          <p:cNvPr id="134" name="Google Shape;134;p18"/>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200"/>
              <a:buNone/>
            </a:pPr>
            <a:fld id="{00000000-1234-1234-1234-123412341234}" type="slidenum">
              <a:rPr lang="en-US" kern="1200">
                <a:solidFill>
                  <a:schemeClr val="tx1">
                    <a:tint val="75000"/>
                  </a:schemeClr>
                </a:solidFill>
                <a:latin typeface="+mn-lt"/>
                <a:ea typeface="+mn-ea"/>
                <a:cs typeface="+mn-cs"/>
              </a:rPr>
              <a:pPr lvl="0" indent="0">
                <a:spcBef>
                  <a:spcPts val="0"/>
                </a:spcBef>
                <a:spcAft>
                  <a:spcPts val="600"/>
                </a:spcAft>
                <a:buSzPts val="1200"/>
                <a:buNone/>
              </a:pPr>
              <a:t>3</a:t>
            </a:fld>
            <a:endParaRPr lang="en-US" kern="1200">
              <a:solidFill>
                <a:schemeClr val="tx1">
                  <a:tint val="75000"/>
                </a:schemeClr>
              </a:solidFill>
              <a:latin typeface="+mn-lt"/>
              <a:ea typeface="+mn-ea"/>
              <a:cs typeface="+mn-cs"/>
            </a:endParaRPr>
          </a:p>
        </p:txBody>
      </p:sp>
      <p:sp>
        <p:nvSpPr>
          <p:cNvPr id="135" name="Google Shape;135;p18"/>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4" name="Google Shape;140;p18">
            <a:extLst>
              <a:ext uri="{FF2B5EF4-FFF2-40B4-BE49-F238E27FC236}">
                <a16:creationId xmlns:a16="http://schemas.microsoft.com/office/drawing/2014/main" id="{2CAFEDBF-11E6-CB63-8EB2-95E7CF39DB47}"/>
              </a:ext>
            </a:extLst>
          </p:cNvPr>
          <p:cNvSpPr txBox="1"/>
          <p:nvPr/>
        </p:nvSpPr>
        <p:spPr>
          <a:xfrm>
            <a:off x="-1" y="5675959"/>
            <a:ext cx="5977217"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U.S. Secretary of State John Kerry shakes hands with Chinese Special Envoy for Climate Change </a:t>
            </a:r>
            <a:r>
              <a:rPr lang="en-US" sz="1400" b="0" i="1" u="none" strike="noStrike" cap="none" dirty="0" err="1">
                <a:solidFill>
                  <a:srgbClr val="000000"/>
                </a:solidFill>
                <a:latin typeface="Arial"/>
                <a:ea typeface="Arial"/>
                <a:cs typeface="Arial"/>
                <a:sym typeface="Arial"/>
              </a:rPr>
              <a:t>Xie</a:t>
            </a:r>
            <a:r>
              <a:rPr lang="en-US" sz="1400" b="0" i="1" u="none" strike="noStrike" cap="none" dirty="0">
                <a:solidFill>
                  <a:srgbClr val="000000"/>
                </a:solidFill>
                <a:latin typeface="Arial"/>
                <a:ea typeface="Arial"/>
                <a:cs typeface="Arial"/>
                <a:sym typeface="Arial"/>
              </a:rPr>
              <a:t> at the COP21 Conference in Paris, 2015. Open source.</a:t>
            </a:r>
            <a:endParaRPr dirty="0"/>
          </a:p>
        </p:txBody>
      </p:sp>
      <p:sp>
        <p:nvSpPr>
          <p:cNvPr id="5" name="Google Shape;139;p18">
            <a:extLst>
              <a:ext uri="{FF2B5EF4-FFF2-40B4-BE49-F238E27FC236}">
                <a16:creationId xmlns:a16="http://schemas.microsoft.com/office/drawing/2014/main" id="{64062914-9410-2CD1-6FA4-9425DD477D24}"/>
              </a:ext>
            </a:extLst>
          </p:cNvPr>
          <p:cNvSpPr txBox="1"/>
          <p:nvPr/>
        </p:nvSpPr>
        <p:spPr>
          <a:xfrm>
            <a:off x="6423365" y="5675959"/>
            <a:ext cx="552907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Protesters at the Climate Action March in San Francisco, CA, 2018.</a:t>
            </a:r>
            <a:endParaRPr dirty="0"/>
          </a:p>
          <a:p>
            <a:pPr marL="0" marR="0" lvl="0" indent="0" algn="ctr" rtl="0">
              <a:lnSpc>
                <a:spcPct val="100000"/>
              </a:lnSpc>
              <a:spcBef>
                <a:spcPts val="0"/>
              </a:spcBef>
              <a:spcAft>
                <a:spcPts val="0"/>
              </a:spcAft>
              <a:buNone/>
            </a:pPr>
            <a:r>
              <a:rPr lang="en-US" sz="1400" b="0" i="1" u="none" strike="noStrike" cap="none" dirty="0">
                <a:solidFill>
                  <a:srgbClr val="000000"/>
                </a:solidFill>
                <a:latin typeface="Arial"/>
                <a:ea typeface="Arial"/>
                <a:cs typeface="Arial"/>
                <a:sym typeface="Arial"/>
              </a:rPr>
              <a:t>Unaltered image by Fabrice Florin via Wikimedia, </a:t>
            </a:r>
            <a:r>
              <a:rPr lang="en-US" sz="1400" b="0" i="1"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2.0</a:t>
            </a:r>
            <a:r>
              <a:rPr lang="en-US" sz="1400" b="0" i="1" u="none" strike="noStrike" cap="none" dirty="0">
                <a:solidFill>
                  <a:srgbClr val="000000"/>
                </a:solidFill>
                <a:latin typeface="Arial"/>
                <a:ea typeface="Arial"/>
                <a:cs typeface="Arial"/>
                <a:sym typeface="Arial"/>
              </a:rPr>
              <a:t>.</a:t>
            </a:r>
            <a:endParaRPr dirty="0"/>
          </a:p>
        </p:txBody>
      </p:sp>
    </p:spTree>
    <p:extLst>
      <p:ext uri="{BB962C8B-B14F-4D97-AF65-F5344CB8AC3E}">
        <p14:creationId xmlns:p14="http://schemas.microsoft.com/office/powerpoint/2010/main" val="116031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45"/>
        <p:cNvGrpSpPr/>
        <p:nvPr/>
      </p:nvGrpSpPr>
      <p:grpSpPr>
        <a:xfrm>
          <a:off x="0" y="0"/>
          <a:ext cx="0" cy="0"/>
          <a:chOff x="0" y="0"/>
          <a:chExt cx="0" cy="0"/>
        </a:xfrm>
      </p:grpSpPr>
      <p:sp>
        <p:nvSpPr>
          <p:cNvPr id="167" name="Rectangle 166">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1" name="Google Shape;151;p19"/>
          <p:cNvPicPr preferRelativeResize="0"/>
          <p:nvPr/>
        </p:nvPicPr>
        <p:blipFill rotWithShape="1">
          <a:blip r:embed="rId3"/>
          <a:srcRect l="37008" r="4385" b="-3"/>
          <a:stretch/>
        </p:blipFill>
        <p:spPr>
          <a:xfrm>
            <a:off x="20" y="10"/>
            <a:ext cx="2970445" cy="3383269"/>
          </a:xfrm>
          <a:prstGeom prst="rect">
            <a:avLst/>
          </a:prstGeom>
          <a:noFill/>
        </p:spPr>
      </p:pic>
      <p:pic>
        <p:nvPicPr>
          <p:cNvPr id="155" name="Google Shape;155;p19"/>
          <p:cNvPicPr preferRelativeResize="0"/>
          <p:nvPr/>
        </p:nvPicPr>
        <p:blipFill rotWithShape="1">
          <a:blip r:embed="rId4"/>
          <a:srcRect l="15807" r="22076"/>
          <a:stretch/>
        </p:blipFill>
        <p:spPr>
          <a:xfrm>
            <a:off x="3072956" y="10"/>
            <a:ext cx="2970465" cy="3383268"/>
          </a:xfrm>
          <a:prstGeom prst="rect">
            <a:avLst/>
          </a:prstGeom>
          <a:noFill/>
        </p:spPr>
      </p:pic>
      <p:pic>
        <p:nvPicPr>
          <p:cNvPr id="154" name="Google Shape;154;p19"/>
          <p:cNvPicPr preferRelativeResize="0"/>
          <p:nvPr/>
        </p:nvPicPr>
        <p:blipFill rotWithShape="1">
          <a:blip r:embed="rId5"/>
          <a:srcRect l="14465" r="19659" b="4"/>
          <a:stretch/>
        </p:blipFill>
        <p:spPr>
          <a:xfrm>
            <a:off x="6145909" y="10"/>
            <a:ext cx="2971800" cy="3383268"/>
          </a:xfrm>
          <a:prstGeom prst="rect">
            <a:avLst/>
          </a:prstGeom>
          <a:noFill/>
        </p:spPr>
      </p:pic>
      <p:pic>
        <p:nvPicPr>
          <p:cNvPr id="152" name="Google Shape;152;p19"/>
          <p:cNvPicPr preferRelativeResize="0"/>
          <p:nvPr/>
        </p:nvPicPr>
        <p:blipFill rotWithShape="1">
          <a:blip r:embed="rId6"/>
          <a:srcRect l="15587" r="18537" b="4"/>
          <a:stretch/>
        </p:blipFill>
        <p:spPr>
          <a:xfrm>
            <a:off x="9220200" y="10"/>
            <a:ext cx="2971800" cy="3383268"/>
          </a:xfrm>
          <a:prstGeom prst="rect">
            <a:avLst/>
          </a:prstGeom>
          <a:noFill/>
        </p:spPr>
      </p:pic>
      <p:pic>
        <p:nvPicPr>
          <p:cNvPr id="153" name="Google Shape;153;p19"/>
          <p:cNvPicPr preferRelativeResize="0"/>
          <p:nvPr/>
        </p:nvPicPr>
        <p:blipFill rotWithShape="1">
          <a:blip r:embed="rId7"/>
          <a:srcRect t="6744" r="-1" b="18624"/>
          <a:stretch/>
        </p:blipFill>
        <p:spPr>
          <a:xfrm>
            <a:off x="-1018" y="3474720"/>
            <a:ext cx="6044438" cy="3383280"/>
          </a:xfrm>
          <a:prstGeom prst="rect">
            <a:avLst/>
          </a:prstGeom>
          <a:noFill/>
        </p:spPr>
      </p:pic>
      <p:sp>
        <p:nvSpPr>
          <p:cNvPr id="169" name="Rectangle 168">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Google Shape;146;p19"/>
          <p:cNvSpPr txBox="1">
            <a:spLocks noGrp="1"/>
          </p:cNvSpPr>
          <p:nvPr>
            <p:ph type="title"/>
          </p:nvPr>
        </p:nvSpPr>
        <p:spPr>
          <a:xfrm>
            <a:off x="6491653" y="3690571"/>
            <a:ext cx="5513534" cy="1304216"/>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rgbClr val="000000"/>
              </a:buClr>
              <a:buSzPts val="3600"/>
            </a:pPr>
            <a:r>
              <a:rPr lang="en-US" sz="3600" b="1" kern="1200" dirty="0">
                <a:solidFill>
                  <a:srgbClr val="FFFFFF"/>
                </a:solidFill>
                <a:latin typeface="+mj-lt"/>
                <a:ea typeface="+mj-ea"/>
                <a:cs typeface="+mj-cs"/>
                <a:sym typeface="Arial"/>
              </a:rPr>
              <a:t>Visual Discourse Analysis: Framing</a:t>
            </a:r>
            <a:endParaRPr lang="en-US" sz="3600" kern="1200" dirty="0">
              <a:solidFill>
                <a:srgbClr val="FFFFFF"/>
              </a:solidFill>
              <a:latin typeface="+mj-lt"/>
              <a:ea typeface="+mj-ea"/>
              <a:cs typeface="+mj-cs"/>
            </a:endParaRPr>
          </a:p>
        </p:txBody>
      </p:sp>
      <p:sp>
        <p:nvSpPr>
          <p:cNvPr id="150" name="Google Shape;150;p19"/>
          <p:cNvSpPr txBox="1"/>
          <p:nvPr/>
        </p:nvSpPr>
        <p:spPr>
          <a:xfrm>
            <a:off x="6536895" y="5249401"/>
            <a:ext cx="5366610" cy="1467428"/>
          </a:xfrm>
          <a:prstGeom prst="rect">
            <a:avLst/>
          </a:prstGeom>
        </p:spPr>
        <p:txBody>
          <a:bodyPr spcFirstLastPara="1" vert="horz" lIns="91440" tIns="45720" rIns="91440" bIns="45720" rtlCol="0" anchorCtr="0">
            <a:normAutofit lnSpcReduction="10000"/>
          </a:bodyPr>
          <a:lstStyle/>
          <a:p>
            <a:pPr marR="0" lvl="0">
              <a:lnSpc>
                <a:spcPct val="90000"/>
              </a:lnSpc>
              <a:spcBef>
                <a:spcPts val="0"/>
              </a:spcBef>
              <a:spcAft>
                <a:spcPts val="600"/>
              </a:spcAft>
            </a:pPr>
            <a:r>
              <a:rPr lang="en-US" sz="2400" b="0" i="0" u="none" strike="noStrike" kern="1200" cap="none" dirty="0">
                <a:solidFill>
                  <a:srgbClr val="FFFFFF"/>
                </a:solidFill>
                <a:latin typeface="+mn-lt"/>
                <a:ea typeface="+mn-ea"/>
                <a:cs typeface="+mn-cs"/>
                <a:sym typeface="Arial"/>
              </a:rPr>
              <a:t>Climate change theorists use a frame typology of CC imagery as depicting </a:t>
            </a:r>
            <a:r>
              <a:rPr lang="en-US" sz="2400" b="1" i="0" u="none" strike="noStrike" kern="1200" cap="none" dirty="0">
                <a:solidFill>
                  <a:srgbClr val="FFFFFF"/>
                </a:solidFill>
                <a:latin typeface="+mn-lt"/>
                <a:ea typeface="+mn-ea"/>
                <a:cs typeface="+mn-cs"/>
                <a:sym typeface="Arial"/>
              </a:rPr>
              <a:t>causes</a:t>
            </a:r>
            <a:r>
              <a:rPr lang="en-US" sz="2400" b="0" i="0" u="none" strike="noStrike" kern="1200" cap="none" dirty="0">
                <a:solidFill>
                  <a:srgbClr val="FFFFFF"/>
                </a:solidFill>
                <a:latin typeface="+mn-lt"/>
                <a:ea typeface="+mn-ea"/>
                <a:cs typeface="+mn-cs"/>
                <a:sym typeface="Arial"/>
              </a:rPr>
              <a:t>, </a:t>
            </a:r>
            <a:r>
              <a:rPr lang="en-US" sz="2400" b="1" i="0" u="none" strike="noStrike" kern="1200" cap="none" dirty="0">
                <a:solidFill>
                  <a:srgbClr val="FFFFFF"/>
                </a:solidFill>
                <a:latin typeface="+mn-lt"/>
                <a:ea typeface="+mn-ea"/>
                <a:cs typeface="+mn-cs"/>
                <a:sym typeface="Arial"/>
              </a:rPr>
              <a:t>impacts</a:t>
            </a:r>
            <a:r>
              <a:rPr lang="en-US" sz="2400" b="0" i="0" u="none" strike="noStrike" kern="1200" cap="none" dirty="0">
                <a:solidFill>
                  <a:srgbClr val="FFFFFF"/>
                </a:solidFill>
                <a:latin typeface="+mn-lt"/>
                <a:ea typeface="+mn-ea"/>
                <a:cs typeface="+mn-cs"/>
                <a:sym typeface="Arial"/>
              </a:rPr>
              <a:t>, or </a:t>
            </a:r>
            <a:r>
              <a:rPr lang="en-US" sz="2400" b="1" i="0" u="none" strike="noStrike" kern="1200" cap="none" dirty="0">
                <a:solidFill>
                  <a:srgbClr val="FFFFFF"/>
                </a:solidFill>
                <a:latin typeface="+mn-lt"/>
                <a:ea typeface="+mn-ea"/>
                <a:cs typeface="+mn-cs"/>
                <a:sym typeface="Arial"/>
              </a:rPr>
              <a:t>solutions</a:t>
            </a:r>
            <a:r>
              <a:rPr lang="en-US" sz="2400" b="0" i="0" u="none" strike="noStrike" kern="1200" cap="none" dirty="0">
                <a:solidFill>
                  <a:srgbClr val="FFFFFF"/>
                </a:solidFill>
                <a:latin typeface="+mn-lt"/>
                <a:ea typeface="+mn-ea"/>
                <a:cs typeface="+mn-cs"/>
                <a:sym typeface="Arial"/>
              </a:rPr>
              <a:t>. How would you classify each image below? </a:t>
            </a:r>
            <a:endParaRPr lang="en-US" sz="2400" kern="1200" dirty="0">
              <a:solidFill>
                <a:srgbClr val="FFFFFF"/>
              </a:solidFill>
              <a:latin typeface="+mn-lt"/>
              <a:ea typeface="+mn-ea"/>
              <a:cs typeface="+mn-cs"/>
            </a:endParaRPr>
          </a:p>
        </p:txBody>
      </p:sp>
      <p:sp>
        <p:nvSpPr>
          <p:cNvPr id="148" name="Google Shape;148;p19"/>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49" name="Google Shape;149;p19"/>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0"/>
        <p:cNvGrpSpPr/>
        <p:nvPr/>
      </p:nvGrpSpPr>
      <p:grpSpPr>
        <a:xfrm>
          <a:off x="0" y="0"/>
          <a:ext cx="0" cy="0"/>
          <a:chOff x="0" y="0"/>
          <a:chExt cx="0" cy="0"/>
        </a:xfrm>
      </p:grpSpPr>
      <p:sp useBgFill="1">
        <p:nvSpPr>
          <p:cNvPr id="186" name="Rectangle 173">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Google Shape;162;p20"/>
          <p:cNvSpPr txBox="1">
            <a:spLocks noGrp="1"/>
          </p:cNvSpPr>
          <p:nvPr>
            <p:ph type="title"/>
          </p:nvPr>
        </p:nvSpPr>
        <p:spPr>
          <a:xfrm>
            <a:off x="513355" y="1671570"/>
            <a:ext cx="3357159" cy="2785947"/>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rgbClr val="000000"/>
              </a:buClr>
              <a:buSzPts val="3600"/>
            </a:pPr>
            <a:r>
              <a:rPr lang="en-US" sz="4000" b="1" kern="1200" dirty="0">
                <a:solidFill>
                  <a:schemeClr val="tx1"/>
                </a:solidFill>
                <a:latin typeface="+mj-lt"/>
                <a:ea typeface="+mj-ea"/>
                <a:cs typeface="+mj-cs"/>
                <a:sym typeface="Arial"/>
              </a:rPr>
              <a:t>Visual Discourse Analysis: Composition</a:t>
            </a:r>
            <a:endParaRPr lang="en-US" sz="4000" kern="1200" dirty="0">
              <a:solidFill>
                <a:schemeClr val="tx1"/>
              </a:solidFill>
              <a:latin typeface="+mj-lt"/>
              <a:ea typeface="+mj-ea"/>
              <a:cs typeface="+mj-cs"/>
            </a:endParaRPr>
          </a:p>
        </p:txBody>
      </p:sp>
      <p:pic>
        <p:nvPicPr>
          <p:cNvPr id="168" name="Google Shape;168;p20"/>
          <p:cNvPicPr preferRelativeResize="0"/>
          <p:nvPr/>
        </p:nvPicPr>
        <p:blipFill rotWithShape="1">
          <a:blip r:embed="rId3"/>
          <a:srcRect l="2215" r="16780" b="-4"/>
          <a:stretch/>
        </p:blipFill>
        <p:spPr>
          <a:xfrm>
            <a:off x="4657343" y="-2"/>
            <a:ext cx="2745766" cy="2228757"/>
          </a:xfrm>
          <a:prstGeom prst="rect">
            <a:avLst/>
          </a:prstGeom>
          <a:noFill/>
        </p:spPr>
      </p:pic>
      <p:pic>
        <p:nvPicPr>
          <p:cNvPr id="161" name="Google Shape;161;p20"/>
          <p:cNvPicPr preferRelativeResize="0"/>
          <p:nvPr/>
        </p:nvPicPr>
        <p:blipFill rotWithShape="1">
          <a:blip r:embed="rId4"/>
          <a:srcRect r="11015" b="-4"/>
          <a:stretch/>
        </p:blipFill>
        <p:spPr>
          <a:xfrm>
            <a:off x="4657343" y="2400474"/>
            <a:ext cx="2742158" cy="2057043"/>
          </a:xfrm>
          <a:prstGeom prst="rect">
            <a:avLst/>
          </a:prstGeom>
          <a:noFill/>
        </p:spPr>
      </p:pic>
      <p:pic>
        <p:nvPicPr>
          <p:cNvPr id="166" name="Google Shape;166;p20"/>
          <p:cNvPicPr preferRelativeResize="0"/>
          <p:nvPr/>
        </p:nvPicPr>
        <p:blipFill rotWithShape="1">
          <a:blip r:embed="rId5"/>
          <a:srcRect r="8066" b="-1"/>
          <a:stretch/>
        </p:blipFill>
        <p:spPr>
          <a:xfrm>
            <a:off x="7570565" y="10"/>
            <a:ext cx="4614002" cy="3337539"/>
          </a:xfrm>
          <a:prstGeom prst="rect">
            <a:avLst/>
          </a:prstGeom>
          <a:noFill/>
        </p:spPr>
      </p:pic>
      <p:pic>
        <p:nvPicPr>
          <p:cNvPr id="169" name="Google Shape;169;p20"/>
          <p:cNvPicPr preferRelativeResize="0"/>
          <p:nvPr/>
        </p:nvPicPr>
        <p:blipFill rotWithShape="1">
          <a:blip r:embed="rId6"/>
          <a:srcRect l="3285" r="9548" b="-6"/>
          <a:stretch/>
        </p:blipFill>
        <p:spPr>
          <a:xfrm>
            <a:off x="4653627" y="4629236"/>
            <a:ext cx="2745764" cy="2228764"/>
          </a:xfrm>
          <a:prstGeom prst="rect">
            <a:avLst/>
          </a:prstGeom>
          <a:noFill/>
        </p:spPr>
      </p:pic>
      <p:pic>
        <p:nvPicPr>
          <p:cNvPr id="167" name="Google Shape;167;p20"/>
          <p:cNvPicPr preferRelativeResize="0"/>
          <p:nvPr/>
        </p:nvPicPr>
        <p:blipFill rotWithShape="1">
          <a:blip r:embed="rId7"/>
          <a:srcRect b="3230"/>
          <a:stretch/>
        </p:blipFill>
        <p:spPr>
          <a:xfrm>
            <a:off x="7570565" y="3509264"/>
            <a:ext cx="4614002" cy="3348735"/>
          </a:xfrm>
          <a:prstGeom prst="rect">
            <a:avLst/>
          </a:prstGeom>
          <a:noFill/>
        </p:spPr>
      </p:pic>
      <p:sp>
        <p:nvSpPr>
          <p:cNvPr id="163" name="Google Shape;163;p20"/>
          <p:cNvSpPr txBox="1">
            <a:spLocks noGrp="1"/>
          </p:cNvSpPr>
          <p:nvPr>
            <p:ph type="sldNum" idx="12"/>
          </p:nvPr>
        </p:nvSpPr>
        <p:spPr>
          <a:xfrm>
            <a:off x="10850880" y="6356350"/>
            <a:ext cx="502920"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200"/>
              <a:buNone/>
            </a:pPr>
            <a:fld id="{00000000-1234-1234-1234-123412341234}" type="slidenum">
              <a:rPr lang="en-US" kern="1200">
                <a:solidFill>
                  <a:srgbClr val="FFFFFF"/>
                </a:solidFill>
                <a:latin typeface="+mn-lt"/>
                <a:ea typeface="+mn-ea"/>
                <a:cs typeface="+mn-cs"/>
              </a:rPr>
              <a:pPr lvl="0" indent="0">
                <a:spcBef>
                  <a:spcPts val="0"/>
                </a:spcBef>
                <a:spcAft>
                  <a:spcPts val="600"/>
                </a:spcAft>
                <a:buSzPts val="1200"/>
                <a:buNone/>
              </a:pPr>
              <a:t>5</a:t>
            </a:fld>
            <a:endParaRPr lang="en-US" kern="1200">
              <a:solidFill>
                <a:srgbClr val="FFFFFF"/>
              </a:solidFill>
              <a:latin typeface="+mn-lt"/>
              <a:ea typeface="+mn-ea"/>
              <a:cs typeface="+mn-cs"/>
            </a:endParaRPr>
          </a:p>
        </p:txBody>
      </p:sp>
      <p:sp>
        <p:nvSpPr>
          <p:cNvPr id="164" name="Google Shape;164;p20"/>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65" name="Google Shape;165;p20"/>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cxnSp>
        <p:nvCxnSpPr>
          <p:cNvPr id="3" name="Straight Connector 2">
            <a:extLst>
              <a:ext uri="{FF2B5EF4-FFF2-40B4-BE49-F238E27FC236}">
                <a16:creationId xmlns:a16="http://schemas.microsoft.com/office/drawing/2014/main" id="{91883D4F-5DFF-D7D2-E8C5-D0F84A6A0A6E}"/>
              </a:ext>
            </a:extLst>
          </p:cNvPr>
          <p:cNvCxnSpPr>
            <a:cxnSpLocks/>
          </p:cNvCxnSpPr>
          <p:nvPr/>
        </p:nvCxnSpPr>
        <p:spPr>
          <a:xfrm>
            <a:off x="641685" y="4908884"/>
            <a:ext cx="3047999"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29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4"/>
        <p:cNvGrpSpPr/>
        <p:nvPr/>
      </p:nvGrpSpPr>
      <p:grpSpPr>
        <a:xfrm>
          <a:off x="0" y="0"/>
          <a:ext cx="0" cy="0"/>
          <a:chOff x="0" y="0"/>
          <a:chExt cx="0" cy="0"/>
        </a:xfrm>
      </p:grpSpPr>
      <p:sp useBgFill="1">
        <p:nvSpPr>
          <p:cNvPr id="192" name="Rectangle 186">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9" name="Google Shape;179;p21"/>
          <p:cNvPicPr preferRelativeResize="0"/>
          <p:nvPr/>
        </p:nvPicPr>
        <p:blipFill rotWithShape="1">
          <a:blip r:embed="rId3"/>
          <a:srcRect l="7372" r="4431" b="-2"/>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p:spPr>
      </p:pic>
      <p:pic>
        <p:nvPicPr>
          <p:cNvPr id="180" name="Google Shape;180;p21" descr="A person in a field&#10;&#10;Description automatically generated with low confidence"/>
          <p:cNvPicPr preferRelativeResize="0"/>
          <p:nvPr/>
        </p:nvPicPr>
        <p:blipFill rotWithShape="1">
          <a:blip r:embed="rId4"/>
          <a:srcRect l="15543" r="12201" b="-1"/>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p:spPr>
      </p:pic>
      <p:pic>
        <p:nvPicPr>
          <p:cNvPr id="182" name="Google Shape;182;p21" descr="A polar bear walking on ice&#10;&#10;Description automatically generated with medium confidence"/>
          <p:cNvPicPr preferRelativeResize="0"/>
          <p:nvPr/>
        </p:nvPicPr>
        <p:blipFill rotWithShape="1">
          <a:blip r:embed="rId5"/>
          <a:srcRect t="7919" r="2" b="2"/>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p:spPr>
      </p:pic>
      <p:sp useBgFill="1">
        <p:nvSpPr>
          <p:cNvPr id="194" name="Freeform: Shape 188">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1" name="Freeform: Shape 190">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Google Shape;175;p21"/>
          <p:cNvSpPr txBox="1">
            <a:spLocks noGrp="1"/>
          </p:cNvSpPr>
          <p:nvPr>
            <p:ph type="title"/>
          </p:nvPr>
        </p:nvSpPr>
        <p:spPr>
          <a:xfrm>
            <a:off x="438912" y="1508760"/>
            <a:ext cx="3429000" cy="2898648"/>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rgbClr val="000000"/>
              </a:buClr>
              <a:buSzPts val="3600"/>
            </a:pPr>
            <a:r>
              <a:rPr lang="en-US" sz="4000" b="1" kern="1200" dirty="0">
                <a:solidFill>
                  <a:schemeClr val="tx1"/>
                </a:solidFill>
                <a:latin typeface="+mj-lt"/>
                <a:ea typeface="+mj-ea"/>
                <a:cs typeface="+mj-cs"/>
                <a:sym typeface="Arial"/>
              </a:rPr>
              <a:t>Visual Discourse Analysis: Pathos and Mood</a:t>
            </a:r>
            <a:endParaRPr lang="en-US" sz="4000" kern="1200" dirty="0">
              <a:solidFill>
                <a:schemeClr val="tx1"/>
              </a:solidFill>
              <a:latin typeface="+mj-lt"/>
              <a:ea typeface="+mj-ea"/>
              <a:cs typeface="+mj-cs"/>
            </a:endParaRPr>
          </a:p>
        </p:txBody>
      </p:sp>
      <p:sp>
        <p:nvSpPr>
          <p:cNvPr id="193" name="Rectangle 192">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1" name="Google Shape;181;p21"/>
          <p:cNvPicPr preferRelativeResize="0"/>
          <p:nvPr/>
        </p:nvPicPr>
        <p:blipFill rotWithShape="1">
          <a:blip r:embed="rId6"/>
          <a:srcRect l="7281" r="7420" b="1"/>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p:spPr>
      </p:pic>
      <p:sp>
        <p:nvSpPr>
          <p:cNvPr id="195" name="Rectangle 194">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Google Shape;176;p21"/>
          <p:cNvSpPr txBox="1">
            <a:spLocks noGrp="1"/>
          </p:cNvSpPr>
          <p:nvPr>
            <p:ph type="sldNum" idx="12"/>
          </p:nvPr>
        </p:nvSpPr>
        <p:spPr>
          <a:xfrm>
            <a:off x="9353404" y="6356350"/>
            <a:ext cx="2398155" cy="365125"/>
          </a:xfrm>
          <a:prstGeom prst="rect">
            <a:avLst/>
          </a:prstGeom>
        </p:spPr>
        <p:txBody>
          <a:bodyPr spcFirstLastPara="1" vert="horz" lIns="91440" tIns="45720" rIns="91440" bIns="45720" rtlCol="0" anchor="ctr" anchorCtr="0">
            <a:normAutofit/>
          </a:bodyPr>
          <a:lstStyle/>
          <a:p>
            <a:pPr lvl="0" indent="0">
              <a:spcBef>
                <a:spcPts val="0"/>
              </a:spcBef>
              <a:spcAft>
                <a:spcPts val="600"/>
              </a:spcAft>
              <a:buSzPts val="1200"/>
              <a:buNone/>
            </a:pPr>
            <a:fld id="{00000000-1234-1234-1234-123412341234}" type="slidenum">
              <a:rPr lang="en-US" kern="1200">
                <a:solidFill>
                  <a:schemeClr val="bg1"/>
                </a:solidFill>
                <a:latin typeface="+mn-lt"/>
                <a:ea typeface="+mn-ea"/>
                <a:cs typeface="+mn-cs"/>
              </a:rPr>
              <a:pPr lvl="0" indent="0">
                <a:spcBef>
                  <a:spcPts val="0"/>
                </a:spcBef>
                <a:spcAft>
                  <a:spcPts val="600"/>
                </a:spcAft>
                <a:buSzPts val="1200"/>
                <a:buNone/>
              </a:pPr>
              <a:t>6</a:t>
            </a:fld>
            <a:endParaRPr lang="en-US" kern="1200">
              <a:solidFill>
                <a:schemeClr val="bg1"/>
              </a:solidFill>
              <a:latin typeface="+mn-lt"/>
              <a:ea typeface="+mn-ea"/>
              <a:cs typeface="+mn-cs"/>
            </a:endParaRPr>
          </a:p>
        </p:txBody>
      </p:sp>
      <p:sp>
        <p:nvSpPr>
          <p:cNvPr id="177" name="Google Shape;177;p21"/>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
        <p:nvSpPr>
          <p:cNvPr id="178" name="Google Shape;178;p21"/>
          <p:cNvSpPr/>
          <p:nvPr/>
        </p:nvSpPr>
        <p:spPr>
          <a:xfrm>
            <a:off x="5977217" y="3244334"/>
            <a:ext cx="237566"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60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lang="en-US"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66268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1452</Words>
  <Application>Microsoft Macintosh PowerPoint</Application>
  <PresentationFormat>Widescreen</PresentationFormat>
  <Paragraphs>59</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Noto Sans Symbols</vt:lpstr>
      <vt:lpstr>Office Theme</vt:lpstr>
      <vt:lpstr>Critical Discourse Analysis: The Power of Visuals  </vt:lpstr>
      <vt:lpstr>What Is Critical Discourse Analysis (CDA)? </vt:lpstr>
      <vt:lpstr>What Are Some Forms of CDA? </vt:lpstr>
      <vt:lpstr>Visual Discourse Analysis: The Subject</vt:lpstr>
      <vt:lpstr>Visual Discourse Analysis: Framing</vt:lpstr>
      <vt:lpstr>Visual Discourse Analysis: Composition</vt:lpstr>
      <vt:lpstr>Visual Discourse Analysis: Pathos and Mood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Discourse Analysis: The Power of Visuals  </dc:title>
  <dc:creator>Heidi CM Scott</dc:creator>
  <cp:lastModifiedBy>Alaina Gallagher</cp:lastModifiedBy>
  <cp:revision>2</cp:revision>
  <dcterms:created xsi:type="dcterms:W3CDTF">2022-09-28T11:57:10Z</dcterms:created>
  <dcterms:modified xsi:type="dcterms:W3CDTF">2023-04-05T13:42:11Z</dcterms:modified>
</cp:coreProperties>
</file>