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 roundtripDataSignature="AMtx7mjBPveSEXq9AX9OisP0v+PmSkWu8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70" autoAdjust="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Notes for Instructor</a:t>
            </a:r>
            <a:r>
              <a:rPr lang="en-US"/>
              <a:t>: The deeper green areas represent higher demographic populations of Indigenous peoples. For Western scientists working in the white zone (very little Indigenous citizenry), what could be some approaches to integrating and learning from IK pathways? </a:t>
            </a: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a:t>Notes for Instructor: </a:t>
            </a:r>
            <a:r>
              <a:rPr lang="en-US" sz="1400" i="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It’s important to emphasize that WS, which originates from Euro-colonial </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cultures,</a:t>
            </a:r>
            <a:r>
              <a:rPr lang="en-US" sz="1400" i="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en-US" sz="1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should </a:t>
            </a:r>
            <a:r>
              <a:rPr lang="en-US" sz="1400" i="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not reinscribe abusive histories of colonization, appropriation, and erasure </a:t>
            </a:r>
            <a:r>
              <a:rPr lang="en-US" sz="1400"/>
              <a:t>that are inherent in the histories of Western-Indigenous contact</a:t>
            </a:r>
            <a:r>
              <a:rPr lang="en-US" sz="1400" i="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a:t>
            </a:r>
            <a:r>
              <a:rPr lang="en-US" sz="1400" i="0"/>
              <a:t> </a:t>
            </a:r>
            <a:r>
              <a:rPr lang="en-US" sz="1400"/>
              <a:t>Therefore,</a:t>
            </a:r>
            <a:r>
              <a:rPr lang="en-US" sz="1400" i="0"/>
              <a:t> this co-evolution is as much about designing research around IK values systems as it is about specific approaches to observation, data gathering, and interpretation. In IK, the “data” cannot be extracted from its context, it cannot be commodified, and it cannot be used to promote Western values of profit, privatization, and individualism.  </a:t>
            </a:r>
            <a:endParaRPr sz="140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a:t>Notes for instructor</a:t>
            </a:r>
            <a:r>
              <a:rPr lang="en-US" sz="1400"/>
              <a:t>: Learners may find it interesting to consider how these guidelines relate to conversations about “consent.” When WS desires access to Indigenous lands to conduct research, scientists must not only ask consent for their inquiry, but must co-design their research approach around Indigenous practices, priorities, and future benefit. </a:t>
            </a:r>
            <a:endParaRPr sz="1400"/>
          </a:p>
        </p:txBody>
      </p:sp>
      <p:sp>
        <p:nvSpPr>
          <p:cNvPr id="119" name="Google Shape;11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for instructor</a:t>
            </a:r>
            <a:r>
              <a:rPr lang="en-US" sz="1400" dirty="0"/>
              <a:t>: </a:t>
            </a:r>
            <a:r>
              <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Learners may find this metaphor accessible and appealing. Consider </a:t>
            </a:r>
            <a:r>
              <a:rPr lang="en-US" sz="14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analysing</a:t>
            </a:r>
            <a:r>
              <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 it from multiple perspectives, while utilizing possible past knowledge. How do the plants benefit from one another’s physical and chemical properties (hint to instructor: the height of the corn both enables light penetration and protection from predators of the beans; the beans provide an anoxic environment for bacteria that fix </a:t>
            </a:r>
            <a:r>
              <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nitrogen</a:t>
            </a:r>
            <a:r>
              <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and enable its uptake to all three plants; and the squash provides protection from pests as well as </a:t>
            </a:r>
            <a:r>
              <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moisture</a:t>
            </a:r>
            <a:r>
              <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retention for the soil)? </a:t>
            </a:r>
            <a:r>
              <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How do the consumers of these plants benefit from eating them in </a:t>
            </a:r>
            <a:r>
              <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tandem (hint to instructor: the complementary amino acid profiles of these plants create complete proteins)</a:t>
            </a:r>
            <a:r>
              <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 How do these biophysical benefits to both plants and people contribute to the metaphor? </a:t>
            </a:r>
            <a:endParaRPr sz="1400" dirty="0"/>
          </a:p>
        </p:txBody>
      </p:sp>
      <p:sp>
        <p:nvSpPr>
          <p:cNvPr id="131" name="Google Shape;13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p>
        </p:txBody>
      </p:sp>
      <p:sp>
        <p:nvSpPr>
          <p:cNvPr id="143" name="Google Shape;14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a:t>Notes for instructor</a:t>
            </a:r>
            <a:r>
              <a:rPr lang="en-US" sz="1400"/>
              <a:t>: Observe how the action period (knowledge gathering) of the IK-Science co-evolution is stage #5 out of 6. This late entry shows how important it is for Indigenous communities to lead the way in the early stages of definition, governance, design, and sharing. Note also that this 1-6 is not terminal, but iterative: after gathering and unification, there will be repeated cycles of research design innovation, sharing, and re-formulation of objectives. That is the essence of co-evolution: external conditions affect the research design and thus allow for the evolution of the collaboration throughout time. </a:t>
            </a:r>
            <a:endParaRPr sz="1400"/>
          </a:p>
        </p:txBody>
      </p:sp>
      <p:sp>
        <p:nvSpPr>
          <p:cNvPr id="153" name="Google Shape;15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4.0/deed.en"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2.0/deed.en"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arcticonnexion.ca/project/taloyoak-climate-fish/" TargetMode="External"/><Relationship Id="rId5" Type="http://schemas.openxmlformats.org/officeDocument/2006/relationships/image" Target="../media/image7.jpg"/><Relationship Id="rId4" Type="http://schemas.openxmlformats.org/officeDocument/2006/relationships/hyperlink" Target="https://drive.google.com/file/d/1kbVvkDm3cYMaueK50t6WfplLUTqn1Xzo/view?usp=share_li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333348"/>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ctrTitle"/>
          </p:nvPr>
        </p:nvSpPr>
        <p:spPr>
          <a:xfrm>
            <a:off x="-52551" y="3088699"/>
            <a:ext cx="7753260" cy="173846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0000"/>
              </a:buClr>
              <a:buSzPct val="111111"/>
              <a:buNone/>
            </a:pPr>
            <a:r>
              <a:rPr lang="en-US" b="1">
                <a:solidFill>
                  <a:srgbClr val="548135"/>
                </a:solidFill>
              </a:rPr>
              <a:t>Co-Evolutions:</a:t>
            </a:r>
            <a:r>
              <a:rPr lang="en-US" b="1"/>
              <a:t> </a:t>
            </a:r>
            <a:br>
              <a:rPr lang="en-US" b="1"/>
            </a:br>
            <a:r>
              <a:rPr lang="en-US" b="1"/>
              <a:t>Indigenous Knowledge and Scientific Research</a:t>
            </a:r>
            <a:r>
              <a:rPr lang="en-US"/>
              <a:t> </a:t>
            </a:r>
            <a:r>
              <a:rPr lang="en-US" sz="4000" b="1">
                <a:solidFill>
                  <a:srgbClr val="76923C"/>
                </a:solidFill>
                <a:latin typeface="Arial"/>
                <a:ea typeface="Arial"/>
                <a:cs typeface="Arial"/>
                <a:sym typeface="Arial"/>
              </a:rPr>
              <a:t> </a:t>
            </a:r>
            <a:br>
              <a:rPr lang="en-US" sz="4000" b="1">
                <a:solidFill>
                  <a:srgbClr val="000000"/>
                </a:solidFill>
                <a:latin typeface="Arial"/>
                <a:ea typeface="Arial"/>
                <a:cs typeface="Arial"/>
                <a:sym typeface="Arial"/>
              </a:rPr>
            </a:br>
            <a:endParaRPr sz="400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7" name="Google Shape;97;p1"/>
          <p:cNvGrpSpPr/>
          <p:nvPr/>
        </p:nvGrpSpPr>
        <p:grpSpPr>
          <a:xfrm rot="10800000" flipH="1">
            <a:off x="-305" y="4322879"/>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2" name="Google Shape;102;p1"/>
          <p:cNvPicPr preferRelativeResize="0"/>
          <p:nvPr/>
        </p:nvPicPr>
        <p:blipFill rotWithShape="1">
          <a:blip r:embed="rId4">
            <a:alphaModFix/>
          </a:blip>
          <a:srcRect/>
          <a:stretch/>
        </p:blipFill>
        <p:spPr>
          <a:xfrm>
            <a:off x="7453714" y="333348"/>
            <a:ext cx="4556245" cy="5510703"/>
          </a:xfrm>
          <a:prstGeom prst="rect">
            <a:avLst/>
          </a:prstGeom>
          <a:noFill/>
          <a:ln>
            <a:noFill/>
          </a:ln>
        </p:spPr>
      </p:pic>
      <p:sp>
        <p:nvSpPr>
          <p:cNvPr id="103" name="Google Shape;103;p1"/>
          <p:cNvSpPr txBox="1"/>
          <p:nvPr/>
        </p:nvSpPr>
        <p:spPr>
          <a:xfrm>
            <a:off x="7445688" y="6070567"/>
            <a:ext cx="45639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Map of the population density and territories of </a:t>
            </a:r>
            <a:r>
              <a:rPr lang="en-US"/>
              <a:t>I</a:t>
            </a:r>
            <a:r>
              <a:rPr lang="en-US" sz="1400" b="0" i="0" u="none" strike="noStrike" cap="none">
                <a:solidFill>
                  <a:srgbClr val="000000"/>
                </a:solidFill>
                <a:latin typeface="Arial"/>
                <a:ea typeface="Arial"/>
                <a:cs typeface="Arial"/>
                <a:sym typeface="Arial"/>
              </a:rPr>
              <a:t>ndigenous peoples of North America at the beginning of the 21st century. Image by Fährtenleser,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4.0</a:t>
            </a:r>
            <a:r>
              <a:rPr lang="en-US" sz="1400" b="0" i="0" u="none" strike="noStrike" cap="none">
                <a:solidFill>
                  <a:srgbClr val="000000"/>
                </a:solidFill>
                <a:latin typeface="Arial"/>
                <a:ea typeface="Arial"/>
                <a:cs typeface="Arial"/>
                <a:sym typeface="Arial"/>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615112" y="597386"/>
            <a:ext cx="11199342"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What is Indigenous Knowledge (IK)? </a:t>
            </a:r>
            <a:endParaRPr sz="2900" dirty="0"/>
          </a:p>
        </p:txBody>
      </p:sp>
      <p:sp>
        <p:nvSpPr>
          <p:cNvPr id="110" name="Google Shape;1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1" name="Google Shape;111;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2" name="Google Shape;112;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3" name="Google Shape;113;p2"/>
          <p:cNvSpPr txBox="1"/>
          <p:nvPr/>
        </p:nvSpPr>
        <p:spPr>
          <a:xfrm>
            <a:off x="419100" y="1366900"/>
            <a:ext cx="11666400" cy="31707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A distinct and complex body of knowledge based on millennia of Indigenous land stewardship, holistic cultural values, close observation, and evolving contemporary perspectives.</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An epistemology distinct from Western Science (WS) in that it emphasizes: </a:t>
            </a:r>
            <a:r>
              <a:rPr lang="en-US" sz="2000" dirty="0"/>
              <a:t>i</a:t>
            </a:r>
            <a:r>
              <a:rPr lang="en-US" sz="2000" b="0" i="0" u="none" strike="noStrike" cap="none" dirty="0">
                <a:solidFill>
                  <a:srgbClr val="000000"/>
                </a:solidFill>
                <a:latin typeface="Arial"/>
                <a:ea typeface="Arial"/>
                <a:cs typeface="Arial"/>
                <a:sym typeface="Arial"/>
              </a:rPr>
              <a:t>nherent values rather than economic</a:t>
            </a:r>
            <a:r>
              <a:rPr lang="en-US" sz="2000" dirty="0"/>
              <a:t> or </a:t>
            </a:r>
            <a:r>
              <a:rPr lang="en-US" sz="2000" b="0" i="0" u="none" strike="noStrike" cap="none" dirty="0">
                <a:solidFill>
                  <a:srgbClr val="000000"/>
                </a:solidFill>
                <a:latin typeface="Arial"/>
                <a:ea typeface="Arial"/>
                <a:cs typeface="Arial"/>
                <a:sym typeface="Arial"/>
              </a:rPr>
              <a:t>utilitarian ones</a:t>
            </a:r>
            <a:r>
              <a:rPr lang="en-US" sz="2000" dirty="0"/>
              <a:t>,</a:t>
            </a:r>
            <a:r>
              <a:rPr lang="en-US" sz="2000" b="0" i="0" u="none" strike="noStrike" cap="none" dirty="0">
                <a:solidFill>
                  <a:srgbClr val="000000"/>
                </a:solidFill>
                <a:latin typeface="Arial"/>
                <a:ea typeface="Arial"/>
                <a:cs typeface="Arial"/>
                <a:sym typeface="Arial"/>
              </a:rPr>
              <a:t> whole systems perception rather than reductionism</a:t>
            </a:r>
            <a:r>
              <a:rPr lang="en-US" sz="2000" dirty="0"/>
              <a:t>,</a:t>
            </a:r>
            <a:r>
              <a:rPr lang="en-US" sz="2000" b="0" i="0" u="none" strike="noStrike" cap="none" dirty="0">
                <a:solidFill>
                  <a:srgbClr val="000000"/>
                </a:solidFill>
                <a:latin typeface="Arial"/>
                <a:ea typeface="Arial"/>
                <a:cs typeface="Arial"/>
                <a:sym typeface="Arial"/>
              </a:rPr>
              <a:t> and ethics based on sustainable human dwelling rather than extraction for profit or </a:t>
            </a:r>
            <a:r>
              <a:rPr lang="en-US" sz="2000" b="0" i="0" u="none" strike="noStrike" cap="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protection from humans</a:t>
            </a:r>
            <a:r>
              <a:rPr lang="en-US" sz="2000" b="0" i="0" u="none" strike="noStrike" cap="none" dirty="0">
                <a:solidFill>
                  <a:srgbClr val="000000"/>
                </a:solidFill>
                <a:latin typeface="Arial"/>
                <a:ea typeface="Arial"/>
                <a:cs typeface="Arial"/>
                <a:sym typeface="Arial"/>
              </a:rPr>
              <a:t> (i</a:t>
            </a:r>
            <a:r>
              <a:rPr lang="en-US" sz="2000" dirty="0"/>
              <a:t>.e. National Parks that exclude human habitation)</a:t>
            </a:r>
            <a:r>
              <a:rPr lang="en-US" sz="2000" b="0" i="0" u="none" strike="noStrike" cap="none" dirty="0">
                <a:solidFill>
                  <a:srgbClr val="000000"/>
                </a:solidFill>
                <a:latin typeface="Arial"/>
                <a:ea typeface="Arial"/>
                <a:cs typeface="Arial"/>
                <a:sym typeface="Arial"/>
              </a:rPr>
              <a:t>.</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IK is owned by its knowledge-makers and must not be appropriated by Western science to achieve Western goals; instead, the practice of IK supports Indigenous values and governance. </a:t>
            </a:r>
            <a:endParaRPr dirty="0"/>
          </a:p>
        </p:txBody>
      </p:sp>
      <p:pic>
        <p:nvPicPr>
          <p:cNvPr id="114" name="Google Shape;114;p2"/>
          <p:cNvPicPr preferRelativeResize="0"/>
          <p:nvPr/>
        </p:nvPicPr>
        <p:blipFill rotWithShape="1">
          <a:blip r:embed="rId4">
            <a:alphaModFix/>
          </a:blip>
          <a:srcRect/>
          <a:stretch/>
        </p:blipFill>
        <p:spPr>
          <a:xfrm>
            <a:off x="0" y="4517892"/>
            <a:ext cx="12192000" cy="1742722"/>
          </a:xfrm>
          <a:prstGeom prst="rect">
            <a:avLst/>
          </a:prstGeom>
          <a:noFill/>
          <a:ln>
            <a:noFill/>
          </a:ln>
        </p:spPr>
      </p:pic>
      <p:sp>
        <p:nvSpPr>
          <p:cNvPr id="115" name="Google Shape;115;p2"/>
          <p:cNvSpPr txBox="1"/>
          <p:nvPr/>
        </p:nvSpPr>
        <p:spPr>
          <a:xfrm>
            <a:off x="2327175" y="6260625"/>
            <a:ext cx="7791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Houses in Quaanaac, Greenland. Unaltered photo by Helene Brochmann via Wikimedia,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4.0</a:t>
            </a: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2" name="Google Shape;1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23" name="Google Shape;123;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4" name="Google Shape;124;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264883" y="1747622"/>
            <a:ext cx="11899800" cy="2862282"/>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IK is not a new “tool” in scientific epistemology. It is a sovereign and distinct approach to knowing that can be complementary to Western </a:t>
            </a:r>
            <a:r>
              <a:rPr lang="en-US" sz="2000" b="0" i="0" u="none" strike="noStrike" cap="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science</a:t>
            </a:r>
            <a:r>
              <a:rPr lang="en-US" sz="2000" b="0" i="0" u="none" strike="noStrike" cap="none" dirty="0">
                <a:solidFill>
                  <a:srgbClr val="000000"/>
                </a:solidFill>
                <a:latin typeface="Arial"/>
                <a:ea typeface="Arial"/>
                <a:cs typeface="Arial"/>
                <a:sym typeface="Arial"/>
              </a:rPr>
              <a:t> and enhanced by modern technology.</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Co-created knowledge that does not appropriate or colonize IK should:</a:t>
            </a:r>
            <a:endParaRPr dirty="0"/>
          </a:p>
          <a:p>
            <a:pPr marL="914400" marR="0" lvl="0" indent="-355600" algn="l" rtl="0">
              <a:lnSpc>
                <a:spcPct val="100000"/>
              </a:lnSpc>
              <a:spcBef>
                <a:spcPts val="0"/>
              </a:spcBef>
              <a:spcAft>
                <a:spcPts val="0"/>
              </a:spcAft>
              <a:buClr>
                <a:srgbClr val="000000"/>
              </a:buClr>
              <a:buSzPts val="2000"/>
              <a:buFont typeface="Arial"/>
              <a:buChar char="●"/>
            </a:pPr>
            <a:r>
              <a:rPr lang="en-US" sz="2000" dirty="0"/>
              <a:t>Empower</a:t>
            </a:r>
            <a:r>
              <a:rPr lang="en-US" sz="2000" b="0" i="0" u="none" strike="noStrike" cap="none" dirty="0">
                <a:solidFill>
                  <a:srgbClr val="000000"/>
                </a:solidFill>
                <a:latin typeface="Arial"/>
                <a:ea typeface="Arial"/>
                <a:cs typeface="Arial"/>
                <a:sym typeface="Arial"/>
              </a:rPr>
              <a:t> the Indigenous community to determine the reason to conduct research</a:t>
            </a:r>
            <a:endParaRPr dirty="0"/>
          </a:p>
          <a:p>
            <a:pPr marL="914400" marR="0" lvl="0" indent="-3556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Address a community-identified issue based on their needs, priorities, and interests</a:t>
            </a:r>
            <a:endParaRPr dirty="0"/>
          </a:p>
          <a:p>
            <a:pPr marL="914400" marR="0" lvl="0" indent="-3556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Involve the community at all stages: planning, implementing, monitoring, interpreting, communicating, governing, and decision-making</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pic>
        <p:nvPicPr>
          <p:cNvPr id="126" name="Google Shape;126;p17"/>
          <p:cNvPicPr preferRelativeResize="0"/>
          <p:nvPr/>
        </p:nvPicPr>
        <p:blipFill rotWithShape="1">
          <a:blip r:embed="rId4">
            <a:alphaModFix/>
          </a:blip>
          <a:srcRect/>
          <a:stretch/>
        </p:blipFill>
        <p:spPr>
          <a:xfrm>
            <a:off x="1235" y="4517892"/>
            <a:ext cx="12189530" cy="1742722"/>
          </a:xfrm>
          <a:prstGeom prst="rect">
            <a:avLst/>
          </a:prstGeom>
          <a:noFill/>
          <a:ln>
            <a:noFill/>
          </a:ln>
        </p:spPr>
      </p:pic>
      <p:sp>
        <p:nvSpPr>
          <p:cNvPr id="127" name="Google Shape;127;p17"/>
          <p:cNvSpPr txBox="1"/>
          <p:nvPr/>
        </p:nvSpPr>
        <p:spPr>
          <a:xfrm>
            <a:off x="3360550" y="6272825"/>
            <a:ext cx="6049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Western Arctic National Parklands. Unaltered photo via Wikimedia,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2.0</a:t>
            </a:r>
            <a:r>
              <a:rPr lang="en-US" sz="1400" b="0" i="0" u="none" strike="noStrike" cap="none">
                <a:solidFill>
                  <a:srgbClr val="000000"/>
                </a:solidFill>
                <a:latin typeface="Arial"/>
                <a:ea typeface="Arial"/>
                <a:cs typeface="Arial"/>
                <a:sym typeface="Arial"/>
              </a:rPr>
              <a:t>. </a:t>
            </a:r>
            <a:endParaRPr/>
          </a:p>
        </p:txBody>
      </p:sp>
      <p:sp>
        <p:nvSpPr>
          <p:cNvPr id="2" name="TextBox 1">
            <a:extLst>
              <a:ext uri="{FF2B5EF4-FFF2-40B4-BE49-F238E27FC236}">
                <a16:creationId xmlns:a16="http://schemas.microsoft.com/office/drawing/2014/main" id="{A9F6B499-2280-D52A-61E2-EB407227697C}"/>
              </a:ext>
            </a:extLst>
          </p:cNvPr>
          <p:cNvSpPr txBox="1"/>
          <p:nvPr/>
        </p:nvSpPr>
        <p:spPr>
          <a:xfrm>
            <a:off x="1754101" y="948151"/>
            <a:ext cx="8921364" cy="892552"/>
          </a:xfrm>
          <a:prstGeom prst="rect">
            <a:avLst/>
          </a:prstGeom>
          <a:noFill/>
        </p:spPr>
        <p:txBody>
          <a:bodyPr wrap="square" rtlCol="0">
            <a:spAutoFit/>
          </a:bodyPr>
          <a:lstStyle/>
          <a:p>
            <a:pPr algn="ctr"/>
            <a:r>
              <a:rPr lang="en-US" sz="2000" b="0" i="0" u="none" strike="noStrike" cap="none" dirty="0" err="1">
                <a:solidFill>
                  <a:srgbClr val="000000"/>
                </a:solidFill>
                <a:latin typeface="Arial"/>
                <a:ea typeface="Arial"/>
                <a:cs typeface="Arial"/>
                <a:sym typeface="Arial"/>
              </a:rPr>
              <a:t>Houde</a:t>
            </a:r>
            <a:r>
              <a:rPr lang="en-US" sz="2000" b="0" i="0" u="none" strike="noStrike" cap="none" dirty="0">
                <a:solidFill>
                  <a:srgbClr val="000000"/>
                </a:solidFill>
                <a:latin typeface="Arial"/>
                <a:ea typeface="Arial"/>
                <a:cs typeface="Arial"/>
                <a:sym typeface="Arial"/>
              </a:rPr>
              <a:t> et al. </a:t>
            </a:r>
            <a:r>
              <a:rPr lang="en-US" sz="2000" b="0" i="0" dirty="0">
                <a:solidFill>
                  <a:srgbClr val="2E2E2E"/>
                </a:solidFill>
                <a:effectLst/>
                <a:latin typeface="NexusSans"/>
              </a:rPr>
              <a:t>2022 </a:t>
            </a:r>
          </a:p>
          <a:p>
            <a:pPr algn="ctr"/>
            <a:r>
              <a:rPr lang="en-US" sz="1800" b="0" i="0" dirty="0">
                <a:solidFill>
                  <a:srgbClr val="2E2E2E"/>
                </a:solidFill>
                <a:effectLst/>
                <a:latin typeface="ElsevierGulliver"/>
              </a:rPr>
              <a:t>Contributions and perspectives of Indigenous Peoples to the study of mercury in the Arctic</a:t>
            </a:r>
          </a:p>
          <a:p>
            <a:endParaRPr lang="en-US" dirty="0"/>
          </a:p>
        </p:txBody>
      </p:sp>
      <p:sp>
        <p:nvSpPr>
          <p:cNvPr id="5" name="TextBox 4">
            <a:extLst>
              <a:ext uri="{FF2B5EF4-FFF2-40B4-BE49-F238E27FC236}">
                <a16:creationId xmlns:a16="http://schemas.microsoft.com/office/drawing/2014/main" id="{1508AA75-85B4-98A5-7551-B92A9D41099C}"/>
              </a:ext>
            </a:extLst>
          </p:cNvPr>
          <p:cNvSpPr txBox="1"/>
          <p:nvPr/>
        </p:nvSpPr>
        <p:spPr>
          <a:xfrm>
            <a:off x="3279846" y="397331"/>
            <a:ext cx="5869874" cy="538609"/>
          </a:xfrm>
          <a:prstGeom prst="rect">
            <a:avLst/>
          </a:prstGeom>
          <a:noFill/>
        </p:spPr>
        <p:txBody>
          <a:bodyPr wrap="square" rtlCol="0">
            <a:spAutoFit/>
          </a:bodyPr>
          <a:lstStyle/>
          <a:p>
            <a:pPr algn="ctr"/>
            <a:r>
              <a:rPr lang="en-US" sz="2900" b="1" dirty="0"/>
              <a:t>IK and WS in Relationship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1097712" y="597386"/>
            <a:ext cx="11199342" cy="52881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ct val="137931"/>
              <a:buNone/>
            </a:pPr>
            <a:r>
              <a:rPr lang="en-US" sz="2900" b="1">
                <a:solidFill>
                  <a:srgbClr val="000000"/>
                </a:solidFill>
                <a:latin typeface="Arial"/>
                <a:ea typeface="Arial"/>
                <a:cs typeface="Arial"/>
                <a:sym typeface="Arial"/>
              </a:rPr>
              <a:t>How can Indigenous Knowledge </a:t>
            </a:r>
            <a:br>
              <a:rPr lang="en-US" sz="2900" b="1">
                <a:solidFill>
                  <a:srgbClr val="000000"/>
                </a:solidFill>
                <a:latin typeface="Arial"/>
                <a:ea typeface="Arial"/>
                <a:cs typeface="Arial"/>
                <a:sym typeface="Arial"/>
              </a:rPr>
            </a:br>
            <a:r>
              <a:rPr lang="en-US" sz="2900" b="1">
                <a:solidFill>
                  <a:srgbClr val="000000"/>
                </a:solidFill>
                <a:latin typeface="Arial"/>
                <a:ea typeface="Arial"/>
                <a:cs typeface="Arial"/>
                <a:sym typeface="Arial"/>
              </a:rPr>
              <a:t>and Science Co-Evolve? </a:t>
            </a:r>
            <a:endParaRPr sz="2900"/>
          </a:p>
        </p:txBody>
      </p:sp>
      <p:sp>
        <p:nvSpPr>
          <p:cNvPr id="134" name="Google Shape;13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5" name="Google Shape;135;p18"/>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36" name="Google Shape;136;p18"/>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37" name="Google Shape;137;p18"/>
          <p:cNvSpPr txBox="1"/>
          <p:nvPr/>
        </p:nvSpPr>
        <p:spPr>
          <a:xfrm>
            <a:off x="229050" y="1491925"/>
            <a:ext cx="8669700" cy="526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Writer, Biologist, and Potawatomi tribal member </a:t>
            </a:r>
            <a:r>
              <a:rPr lang="en-US" sz="2000" b="1" i="0" u="none" strike="noStrike" cap="none">
                <a:solidFill>
                  <a:srgbClr val="000000"/>
                </a:solidFill>
                <a:latin typeface="Arial"/>
                <a:ea typeface="Arial"/>
                <a:cs typeface="Arial"/>
                <a:sym typeface="Arial"/>
              </a:rPr>
              <a:t>Robin Wall Kimmerer </a:t>
            </a:r>
            <a:r>
              <a:rPr lang="en-US" sz="2000" b="0" i="0" u="none" strike="noStrike" cap="none">
                <a:solidFill>
                  <a:srgbClr val="000000"/>
                </a:solidFill>
                <a:latin typeface="Arial"/>
                <a:ea typeface="Arial"/>
                <a:cs typeface="Arial"/>
                <a:sym typeface="Arial"/>
              </a:rPr>
              <a:t>uses the </a:t>
            </a:r>
            <a:r>
              <a:rPr lang="en-US" sz="2000" b="1" i="0" u="none" strike="noStrike" cap="none">
                <a:solidFill>
                  <a:srgbClr val="000000"/>
                </a:solidFill>
                <a:latin typeface="Arial"/>
                <a:ea typeface="Arial"/>
                <a:cs typeface="Arial"/>
                <a:sym typeface="Arial"/>
              </a:rPr>
              <a:t>Three Sisters Garden* </a:t>
            </a:r>
            <a:r>
              <a:rPr lang="en-US" sz="2000" b="0" i="0" u="none" strike="noStrike" cap="none">
                <a:solidFill>
                  <a:srgbClr val="000000"/>
                </a:solidFill>
                <a:latin typeface="Arial"/>
                <a:ea typeface="Arial"/>
                <a:cs typeface="Arial"/>
                <a:sym typeface="Arial"/>
              </a:rPr>
              <a:t>to describe IK and Science co-evolution:</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Arial"/>
                <a:ea typeface="Arial"/>
                <a:cs typeface="Arial"/>
                <a:sym typeface="Arial"/>
              </a:rPr>
              <a:t>Corn</a:t>
            </a:r>
            <a:r>
              <a:rPr lang="en-US" sz="2000" b="0" i="0" u="none" strike="noStrike" cap="none">
                <a:solidFill>
                  <a:srgbClr val="000000"/>
                </a:solidFill>
                <a:latin typeface="Arial"/>
                <a:ea typeface="Arial"/>
                <a:cs typeface="Arial"/>
                <a:sym typeface="Arial"/>
              </a:rPr>
              <a:t>: Indigenous values, ethics, and procedures: the “physical and spiritual framework” for ethical inquiry</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Arial"/>
                <a:ea typeface="Arial"/>
                <a:cs typeface="Arial"/>
                <a:sym typeface="Arial"/>
              </a:rPr>
              <a:t>Beans</a:t>
            </a:r>
            <a:r>
              <a:rPr lang="en-US" sz="2000" b="0" i="0" u="none" strike="noStrike" cap="none">
                <a:solidFill>
                  <a:srgbClr val="000000"/>
                </a:solidFill>
                <a:latin typeface="Arial"/>
                <a:ea typeface="Arial"/>
                <a:cs typeface="Arial"/>
                <a:sym typeface="Arial"/>
              </a:rPr>
              <a:t>: Western Science methods, tools, energy: a “double helix” of inquiry</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Arial"/>
                <a:ea typeface="Arial"/>
                <a:cs typeface="Arial"/>
                <a:sym typeface="Arial"/>
              </a:rPr>
              <a:t>Squash</a:t>
            </a:r>
            <a:r>
              <a:rPr lang="en-US" sz="2000" b="0" i="0" u="none" strike="noStrike" cap="none">
                <a:solidFill>
                  <a:srgbClr val="000000"/>
                </a:solidFill>
                <a:latin typeface="Arial"/>
                <a:ea typeface="Arial"/>
                <a:cs typeface="Arial"/>
                <a:sym typeface="Arial"/>
              </a:rPr>
              <a:t>: “ethical habitat for coexistence and mutual flourishing”: respect, communication, and reciprocity (139)</a:t>
            </a:r>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(Kimmerer, R. W. (2015). </a:t>
            </a:r>
            <a:r>
              <a:rPr lang="en-US" sz="2000" b="0" i="1" u="none" strike="noStrike" cap="none">
                <a:solidFill>
                  <a:srgbClr val="000000"/>
                </a:solidFill>
                <a:latin typeface="Arial"/>
                <a:ea typeface="Arial"/>
                <a:cs typeface="Arial"/>
                <a:sym typeface="Arial"/>
              </a:rPr>
              <a:t>Braiding Sweetgrass</a:t>
            </a:r>
            <a:r>
              <a:rPr lang="en-US" sz="2000" b="0" i="0" u="none" strike="noStrike" cap="none">
                <a:solidFill>
                  <a:srgbClr val="000000"/>
                </a:solidFill>
                <a:latin typeface="Arial"/>
                <a:ea typeface="Arial"/>
                <a:cs typeface="Arial"/>
                <a:sym typeface="Arial"/>
              </a:rPr>
              <a:t>. Milkweed Editions.)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US" sz="1800" i="1"/>
              <a:t>*the phrase “Three Sisters Garden” is the native legend of how the crops corn, beans, and squash came to be grown together in many native cultures. </a:t>
            </a:r>
            <a:endParaRPr sz="1800" b="0" i="1" u="none" strike="noStrike" cap="none">
              <a:solidFill>
                <a:srgbClr val="000000"/>
              </a:solidFill>
              <a:latin typeface="Arial"/>
              <a:ea typeface="Arial"/>
              <a:cs typeface="Arial"/>
              <a:sym typeface="Arial"/>
            </a:endParaRPr>
          </a:p>
        </p:txBody>
      </p:sp>
      <p:pic>
        <p:nvPicPr>
          <p:cNvPr id="138" name="Google Shape;138;p18"/>
          <p:cNvPicPr preferRelativeResize="0"/>
          <p:nvPr/>
        </p:nvPicPr>
        <p:blipFill rotWithShape="1">
          <a:blip r:embed="rId4">
            <a:alphaModFix/>
          </a:blip>
          <a:srcRect/>
          <a:stretch/>
        </p:blipFill>
        <p:spPr>
          <a:xfrm>
            <a:off x="8610600" y="1376416"/>
            <a:ext cx="3378704" cy="4474500"/>
          </a:xfrm>
          <a:prstGeom prst="rect">
            <a:avLst/>
          </a:prstGeom>
          <a:noFill/>
          <a:ln>
            <a:noFill/>
          </a:ln>
        </p:spPr>
      </p:pic>
      <p:sp>
        <p:nvSpPr>
          <p:cNvPr id="139" name="Google Shape;139;p18"/>
          <p:cNvSpPr txBox="1"/>
          <p:nvPr/>
        </p:nvSpPr>
        <p:spPr>
          <a:xfrm>
            <a:off x="8998955" y="6048573"/>
            <a:ext cx="260199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Graphic by Garlan Miles,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4.0</a:t>
            </a:r>
            <a:r>
              <a:rPr lang="en-US" sz="1400" b="0" i="0" u="none" strike="noStrike" cap="none">
                <a:solidFill>
                  <a:srgbClr val="000000"/>
                </a:solidFill>
                <a:latin typeface="Arial"/>
                <a:ea typeface="Arial"/>
                <a:cs typeface="Arial"/>
                <a:sym typeface="Arial"/>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97710" y="789839"/>
            <a:ext cx="11199342"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ct val="137931"/>
              <a:buNone/>
            </a:pPr>
            <a:r>
              <a:rPr lang="en-US" sz="2900" b="1" dirty="0">
                <a:solidFill>
                  <a:srgbClr val="000000"/>
                </a:solidFill>
                <a:latin typeface="Arial"/>
                <a:ea typeface="Arial"/>
                <a:cs typeface="Arial"/>
                <a:sym typeface="Arial"/>
              </a:rPr>
              <a:t>How can Indigenous Knowledge and Science Co-Evolve? </a:t>
            </a:r>
            <a:endParaRPr sz="2900" dirty="0"/>
          </a:p>
        </p:txBody>
      </p:sp>
      <p:sp>
        <p:nvSpPr>
          <p:cNvPr id="146" name="Google Shape;14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47" name="Google Shape;147;p19"/>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48" name="Google Shape;148;p19"/>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49" name="Google Shape;149;p19"/>
          <p:cNvSpPr txBox="1"/>
          <p:nvPr/>
        </p:nvSpPr>
        <p:spPr>
          <a:xfrm>
            <a:off x="772783" y="2114488"/>
            <a:ext cx="10884000" cy="440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Schott et al. describe a framework based on the following guiding principles:</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1. The delineation of </a:t>
            </a:r>
            <a:r>
              <a:rPr lang="en-US" sz="2000" b="1" i="0" u="none" strike="noStrike" cap="none" dirty="0">
                <a:solidFill>
                  <a:srgbClr val="000000"/>
                </a:solidFill>
                <a:latin typeface="Arial"/>
                <a:ea typeface="Arial"/>
                <a:cs typeface="Arial"/>
                <a:sym typeface="Arial"/>
              </a:rPr>
              <a:t>common objectives </a:t>
            </a:r>
            <a:r>
              <a:rPr lang="en-US" sz="2000" b="0" i="0" u="none" strike="noStrike" cap="none" dirty="0">
                <a:solidFill>
                  <a:srgbClr val="000000"/>
                </a:solidFill>
                <a:latin typeface="Arial"/>
                <a:ea typeface="Arial"/>
                <a:cs typeface="Arial"/>
                <a:sym typeface="Arial"/>
              </a:rPr>
              <a:t>that could change throughout the process.</a:t>
            </a:r>
            <a:endParaRPr dirty="0"/>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2. The creation of a </a:t>
            </a:r>
            <a:r>
              <a:rPr lang="en-US" sz="2000" b="1" i="0" u="none" strike="noStrike" cap="none" dirty="0">
                <a:solidFill>
                  <a:srgbClr val="000000"/>
                </a:solidFill>
                <a:latin typeface="Arial"/>
                <a:ea typeface="Arial"/>
                <a:cs typeface="Arial"/>
                <a:sym typeface="Arial"/>
              </a:rPr>
              <a:t>governance structure </a:t>
            </a:r>
            <a:r>
              <a:rPr lang="en-US" sz="2000" b="0" i="0" u="none" strike="noStrike" cap="none" dirty="0">
                <a:solidFill>
                  <a:srgbClr val="000000"/>
                </a:solidFill>
                <a:latin typeface="Arial"/>
                <a:ea typeface="Arial"/>
                <a:cs typeface="Arial"/>
                <a:sym typeface="Arial"/>
              </a:rPr>
              <a:t>and steering committee for the research and learning process.</a:t>
            </a:r>
            <a:endParaRPr dirty="0"/>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3. An acknowledgement that </a:t>
            </a:r>
            <a:r>
              <a:rPr lang="en-US" sz="2000" b="1" i="0" u="none" strike="noStrike" cap="none" dirty="0">
                <a:solidFill>
                  <a:srgbClr val="000000"/>
                </a:solidFill>
                <a:latin typeface="Arial"/>
                <a:ea typeface="Arial"/>
                <a:cs typeface="Arial"/>
                <a:sym typeface="Arial"/>
              </a:rPr>
              <a:t>capacity building </a:t>
            </a:r>
            <a:r>
              <a:rPr lang="en-US" sz="2000" b="0" i="0" u="none" strike="noStrike" cap="none" dirty="0">
                <a:solidFill>
                  <a:srgbClr val="000000"/>
                </a:solidFill>
                <a:latin typeface="Arial"/>
                <a:ea typeface="Arial"/>
                <a:cs typeface="Arial"/>
                <a:sym typeface="Arial"/>
              </a:rPr>
              <a:t>is important for both sides: </a:t>
            </a:r>
            <a:r>
              <a:rPr lang="en-US" sz="2000" dirty="0"/>
              <a:t>IK, such as </a:t>
            </a:r>
            <a:r>
              <a:rPr lang="en-US" sz="2000" b="0" i="0" u="none" strike="noStrike" cap="none" dirty="0">
                <a:solidFill>
                  <a:srgbClr val="000000"/>
                </a:solidFill>
                <a:latin typeface="Arial"/>
                <a:ea typeface="Arial"/>
                <a:cs typeface="Arial"/>
                <a:sym typeface="Arial"/>
              </a:rPr>
              <a:t>elder</a:t>
            </a:r>
            <a:r>
              <a:rPr lang="en-US" sz="2000" dirty="0"/>
              <a:t>-</a:t>
            </a:r>
            <a:r>
              <a:rPr lang="en-US" sz="2000" b="0" i="0" u="none" strike="noStrike" cap="none" dirty="0">
                <a:solidFill>
                  <a:srgbClr val="000000"/>
                </a:solidFill>
                <a:latin typeface="Arial"/>
                <a:ea typeface="Arial"/>
                <a:cs typeface="Arial"/>
                <a:sym typeface="Arial"/>
              </a:rPr>
              <a:t>youth knowledge transfer, as well as WS </a:t>
            </a:r>
            <a:r>
              <a:rPr lang="en-US" sz="2000" dirty="0"/>
              <a:t>[</a:t>
            </a:r>
            <a:r>
              <a:rPr lang="en-US" sz="2000" b="0" i="0" u="none" strike="noStrike" cap="none" dirty="0">
                <a:solidFill>
                  <a:srgbClr val="000000"/>
                </a:solidFill>
                <a:latin typeface="Arial"/>
                <a:ea typeface="Arial"/>
                <a:cs typeface="Arial"/>
                <a:sym typeface="Arial"/>
              </a:rPr>
              <a:t>Western Science</a:t>
            </a:r>
            <a:r>
              <a:rPr lang="en-US" sz="2000" dirty="0"/>
              <a:t>]</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4. The effective </a:t>
            </a:r>
            <a:r>
              <a:rPr lang="en-US" sz="2000" b="1" i="0" u="none" strike="noStrike" cap="none" dirty="0">
                <a:solidFill>
                  <a:srgbClr val="000000"/>
                </a:solidFill>
              </a:rPr>
              <a:t>sharing</a:t>
            </a:r>
            <a:r>
              <a:rPr lang="en-US" sz="2000" b="0" i="0" u="none" strike="noStrike" cap="none" dirty="0">
                <a:solidFill>
                  <a:srgbClr val="000000"/>
                </a:solidFill>
                <a:latin typeface="Arial"/>
                <a:ea typeface="Arial"/>
                <a:cs typeface="Arial"/>
                <a:sym typeface="Arial"/>
              </a:rPr>
              <a:t> and </a:t>
            </a:r>
            <a:r>
              <a:rPr lang="en-US" sz="2000" b="1" i="0" u="none" strike="noStrike" cap="none" dirty="0">
                <a:solidFill>
                  <a:srgbClr val="000000"/>
                </a:solidFill>
                <a:latin typeface="Arial"/>
                <a:ea typeface="Arial"/>
                <a:cs typeface="Arial"/>
                <a:sym typeface="Arial"/>
              </a:rPr>
              <a:t>collective interpretation </a:t>
            </a:r>
            <a:r>
              <a:rPr lang="en-US" sz="2000" b="0" i="0" u="none" strike="noStrike" cap="none" dirty="0">
                <a:solidFill>
                  <a:srgbClr val="000000"/>
                </a:solidFill>
                <a:latin typeface="Arial"/>
                <a:ea typeface="Arial"/>
                <a:cs typeface="Arial"/>
                <a:sym typeface="Arial"/>
              </a:rPr>
              <a:t>of knowledge and data analysis.</a:t>
            </a:r>
            <a:endParaRPr dirty="0"/>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5. The </a:t>
            </a:r>
            <a:r>
              <a:rPr lang="en-US" sz="2000" b="1" i="0" u="none" strike="noStrike" cap="none" dirty="0">
                <a:solidFill>
                  <a:srgbClr val="000000"/>
                </a:solidFill>
                <a:latin typeface="Arial"/>
                <a:ea typeface="Arial"/>
                <a:cs typeface="Arial"/>
                <a:sym typeface="Arial"/>
              </a:rPr>
              <a:t>mutual co-existence </a:t>
            </a:r>
            <a:r>
              <a:rPr lang="en-US" sz="2000" b="0" i="0" u="none" strike="noStrike" cap="none" dirty="0">
                <a:solidFill>
                  <a:srgbClr val="000000"/>
                </a:solidFill>
                <a:latin typeface="Arial"/>
                <a:ea typeface="Arial"/>
                <a:cs typeface="Arial"/>
                <a:sym typeface="Arial"/>
              </a:rPr>
              <a:t>of both knowledge systems, with neither one dominating.</a:t>
            </a:r>
            <a:endParaRPr dirty="0"/>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6. </a:t>
            </a:r>
            <a:r>
              <a:rPr lang="en-US" sz="2000" b="1" i="0" u="none" strike="noStrike" cap="none" dirty="0">
                <a:solidFill>
                  <a:srgbClr val="000000"/>
                </a:solidFill>
                <a:latin typeface="Arial"/>
                <a:ea typeface="Arial"/>
                <a:cs typeface="Arial"/>
                <a:sym typeface="Arial"/>
              </a:rPr>
              <a:t>Beneficial outcomes </a:t>
            </a:r>
            <a:r>
              <a:rPr lang="en-US" sz="2000" b="0" i="0" u="none" strike="noStrike" cap="none" dirty="0">
                <a:solidFill>
                  <a:srgbClr val="000000"/>
                </a:solidFill>
                <a:latin typeface="Arial"/>
                <a:ea typeface="Arial"/>
                <a:cs typeface="Arial"/>
                <a:sym typeface="Arial"/>
              </a:rPr>
              <a:t>that empower IK holders in the decision-making process and advance</a:t>
            </a:r>
            <a:r>
              <a:rPr lang="en-US" dirty="0"/>
              <a:t> </a:t>
            </a:r>
            <a:r>
              <a:rPr lang="en-US" sz="2000" b="0" i="0" u="none" strike="noStrike" cap="none" dirty="0">
                <a:solidFill>
                  <a:srgbClr val="000000"/>
                </a:solidFill>
                <a:latin typeface="Arial"/>
                <a:ea typeface="Arial"/>
                <a:cs typeface="Arial"/>
                <a:sym typeface="Arial"/>
              </a:rPr>
              <a:t>their prosperity.</a:t>
            </a:r>
            <a:endParaRPr dirty="0"/>
          </a:p>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7. The enhancement of </a:t>
            </a:r>
            <a:r>
              <a:rPr lang="en-US" sz="2000" b="1" i="0" u="none" strike="noStrike" cap="none" dirty="0">
                <a:solidFill>
                  <a:srgbClr val="000000"/>
                </a:solidFill>
                <a:latin typeface="Arial"/>
                <a:ea typeface="Arial"/>
                <a:cs typeface="Arial"/>
                <a:sym typeface="Arial"/>
              </a:rPr>
              <a:t>collective learning, governance, and management practices </a:t>
            </a:r>
            <a:r>
              <a:rPr lang="en-US" sz="2000" b="0" i="0" u="none" strike="noStrike" cap="none" dirty="0">
                <a:solidFill>
                  <a:srgbClr val="000000"/>
                </a:solidFill>
                <a:latin typeface="Arial"/>
                <a:ea typeface="Arial"/>
                <a:cs typeface="Arial"/>
                <a:sym typeface="Arial"/>
              </a:rPr>
              <a:t>including the implications of the research process and findings on Indigenous and non-Indigenous governance and relationship with the resource.</a:t>
            </a:r>
            <a:endParaRPr dirty="0"/>
          </a:p>
        </p:txBody>
      </p:sp>
      <p:sp>
        <p:nvSpPr>
          <p:cNvPr id="2" name="TextBox 1">
            <a:extLst>
              <a:ext uri="{FF2B5EF4-FFF2-40B4-BE49-F238E27FC236}">
                <a16:creationId xmlns:a16="http://schemas.microsoft.com/office/drawing/2014/main" id="{30FC777F-DBF4-BAC8-1892-9BB859BD46CB}"/>
              </a:ext>
            </a:extLst>
          </p:cNvPr>
          <p:cNvSpPr txBox="1"/>
          <p:nvPr/>
        </p:nvSpPr>
        <p:spPr>
          <a:xfrm>
            <a:off x="1255382" y="1360787"/>
            <a:ext cx="10883999" cy="892552"/>
          </a:xfrm>
          <a:prstGeom prst="rect">
            <a:avLst/>
          </a:prstGeom>
          <a:noFill/>
        </p:spPr>
        <p:txBody>
          <a:bodyPr wrap="square" rtlCol="0">
            <a:spAutoFit/>
          </a:bodyPr>
          <a:lstStyle/>
          <a:p>
            <a:pPr algn="ctr"/>
            <a:r>
              <a:rPr lang="en-US" sz="2000" i="0" dirty="0">
                <a:solidFill>
                  <a:srgbClr val="000000"/>
                </a:solidFill>
                <a:effectLst/>
                <a:latin typeface="+mj-lt"/>
              </a:rPr>
              <a:t>Schott et al. (2020)</a:t>
            </a:r>
          </a:p>
          <a:p>
            <a:pPr algn="ctr"/>
            <a:r>
              <a:rPr lang="en-US" sz="1800" i="0" dirty="0">
                <a:solidFill>
                  <a:srgbClr val="000000"/>
                </a:solidFill>
                <a:effectLst/>
                <a:latin typeface="ElsevierGulliver"/>
              </a:rPr>
              <a:t>Operationalizing knowledge coevolution: towards a sustainable fishery for Nunavummiut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1097712" y="597386"/>
            <a:ext cx="11199342" cy="52881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ct val="137931"/>
              <a:buNone/>
            </a:pPr>
            <a:r>
              <a:rPr lang="en-US" sz="2900" b="1">
                <a:solidFill>
                  <a:srgbClr val="000000"/>
                </a:solidFill>
                <a:latin typeface="Arial"/>
                <a:ea typeface="Arial"/>
                <a:cs typeface="Arial"/>
                <a:sym typeface="Arial"/>
              </a:rPr>
              <a:t>How can Indigenous Knowledge </a:t>
            </a:r>
            <a:br>
              <a:rPr lang="en-US" sz="2900" b="1">
                <a:solidFill>
                  <a:srgbClr val="000000"/>
                </a:solidFill>
                <a:latin typeface="Arial"/>
                <a:ea typeface="Arial"/>
                <a:cs typeface="Arial"/>
                <a:sym typeface="Arial"/>
              </a:rPr>
            </a:br>
            <a:r>
              <a:rPr lang="en-US" sz="2900" b="1">
                <a:solidFill>
                  <a:srgbClr val="000000"/>
                </a:solidFill>
                <a:latin typeface="Arial"/>
                <a:ea typeface="Arial"/>
                <a:cs typeface="Arial"/>
                <a:sym typeface="Arial"/>
              </a:rPr>
              <a:t>and Science Co-Evolve? </a:t>
            </a:r>
            <a:endParaRPr sz="2900"/>
          </a:p>
        </p:txBody>
      </p:sp>
      <p:sp>
        <p:nvSpPr>
          <p:cNvPr id="156" name="Google Shape;15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57" name="Google Shape;157;p20"/>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58" name="Google Shape;158;p20"/>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59" name="Google Shape;159;p20"/>
          <p:cNvSpPr txBox="1"/>
          <p:nvPr/>
        </p:nvSpPr>
        <p:spPr>
          <a:xfrm>
            <a:off x="165100" y="1366897"/>
            <a:ext cx="7734300"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Schott et al. </a:t>
            </a:r>
            <a:r>
              <a:rPr lang="en-US" sz="2000" b="0" i="0" u="none" strike="noStrike" cap="none" dirty="0">
                <a:solidFill>
                  <a:srgbClr val="000000"/>
                </a:solidFill>
                <a:latin typeface="Arial"/>
                <a:ea typeface="Arial"/>
                <a:cs typeface="Arial"/>
                <a:sym typeface="Arial"/>
              </a:rPr>
              <a:t>(2020) describe six stages to knowledge co-evolution:</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000"/>
              <a:buFont typeface="+mj-lt"/>
              <a:buAutoNum type="arabicPeriod"/>
            </a:pPr>
            <a:r>
              <a:rPr lang="en-US" sz="2000" b="0" i="0" u="none" strike="noStrike" cap="none" dirty="0">
                <a:solidFill>
                  <a:srgbClr val="000000"/>
                </a:solidFill>
                <a:latin typeface="Arial"/>
                <a:ea typeface="Arial"/>
                <a:cs typeface="Arial"/>
                <a:sym typeface="Arial"/>
              </a:rPr>
              <a:t>Origination of the collaboration and defining collective research</a:t>
            </a:r>
            <a:endParaRPr dirty="0"/>
          </a:p>
          <a:p>
            <a:pPr marL="584200" marR="0" lvl="0" indent="-457200" algn="l" rtl="0">
              <a:lnSpc>
                <a:spcPct val="100000"/>
              </a:lnSpc>
              <a:spcBef>
                <a:spcPts val="0"/>
              </a:spcBef>
              <a:spcAft>
                <a:spcPts val="0"/>
              </a:spcAft>
              <a:buClr>
                <a:srgbClr val="000000"/>
              </a:buClr>
              <a:buSzPts val="2000"/>
              <a:buFont typeface="+mj-lt"/>
              <a:buAutoNum type="arabicPeriod"/>
            </a:pPr>
            <a:endParaRPr sz="20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000"/>
              <a:buFont typeface="+mj-lt"/>
              <a:buAutoNum type="arabicPeriod"/>
            </a:pPr>
            <a:r>
              <a:rPr lang="en-US" sz="2000" b="0" i="0" u="none" strike="noStrike" cap="none" dirty="0">
                <a:solidFill>
                  <a:srgbClr val="000000"/>
                </a:solidFill>
                <a:latin typeface="Arial"/>
                <a:ea typeface="Arial"/>
                <a:cs typeface="Arial"/>
                <a:sym typeface="Arial"/>
              </a:rPr>
              <a:t>A governance structure that guides the research, the findings, and potential implementations</a:t>
            </a:r>
            <a:endParaRPr dirty="0"/>
          </a:p>
          <a:p>
            <a:pPr marL="584200" marR="0" lvl="0" indent="-457200" algn="l" rtl="0">
              <a:lnSpc>
                <a:spcPct val="100000"/>
              </a:lnSpc>
              <a:spcBef>
                <a:spcPts val="0"/>
              </a:spcBef>
              <a:spcAft>
                <a:spcPts val="0"/>
              </a:spcAft>
              <a:buClr>
                <a:srgbClr val="000000"/>
              </a:buClr>
              <a:buSzPts val="2000"/>
              <a:buFont typeface="+mj-lt"/>
              <a:buAutoNum type="arabicPeriod"/>
            </a:pPr>
            <a:endParaRPr sz="20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000"/>
              <a:buFont typeface="+mj-lt"/>
              <a:buAutoNum type="arabicPeriod"/>
            </a:pPr>
            <a:r>
              <a:rPr lang="en-US" sz="2000" b="0" i="0" u="none" strike="noStrike" cap="none" dirty="0">
                <a:solidFill>
                  <a:srgbClr val="000000"/>
                </a:solidFill>
                <a:latin typeface="Arial"/>
                <a:ea typeface="Arial"/>
                <a:cs typeface="Arial"/>
                <a:sym typeface="Arial"/>
              </a:rPr>
              <a:t>Knowledge sharing </a:t>
            </a:r>
            <a:r>
              <a:rPr lang="en-US" sz="2000" b="0" i="0" u="none" strike="noStrike" cap="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between IK </a:t>
            </a: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practitioners and Western scientists</a:t>
            </a:r>
            <a:endParaRPr dirty="0"/>
          </a:p>
          <a:p>
            <a:pPr marL="584200" marR="0" lvl="0" indent="-457200" algn="l" rtl="0">
              <a:lnSpc>
                <a:spcPct val="100000"/>
              </a:lnSpc>
              <a:spcBef>
                <a:spcPts val="0"/>
              </a:spcBef>
              <a:spcAft>
                <a:spcPts val="0"/>
              </a:spcAft>
              <a:buClr>
                <a:srgbClr val="000000"/>
              </a:buClr>
              <a:buSzPts val="2000"/>
              <a:buFont typeface="+mj-lt"/>
              <a:buAutoNum type="arabicPeriod"/>
            </a:pPr>
            <a:endParaRPr sz="20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000"/>
              <a:buFont typeface="+mj-lt"/>
              <a:buAutoNum type="arabicPeriod"/>
            </a:pPr>
            <a:r>
              <a:rPr lang="en-US" sz="2000" b="0" i="0" u="none" strike="noStrike" cap="none" dirty="0">
                <a:solidFill>
                  <a:srgbClr val="000000"/>
                </a:solidFill>
                <a:latin typeface="Arial"/>
                <a:ea typeface="Arial"/>
                <a:cs typeface="Arial"/>
                <a:sym typeface="Arial"/>
              </a:rPr>
              <a:t>Formulation of research objectives</a:t>
            </a:r>
            <a:endParaRPr dirty="0"/>
          </a:p>
          <a:p>
            <a:pPr marL="584200" marR="0" lvl="0" indent="-457200" algn="l" rtl="0">
              <a:lnSpc>
                <a:spcPct val="100000"/>
              </a:lnSpc>
              <a:spcBef>
                <a:spcPts val="0"/>
              </a:spcBef>
              <a:spcAft>
                <a:spcPts val="0"/>
              </a:spcAft>
              <a:buClr>
                <a:srgbClr val="000000"/>
              </a:buClr>
              <a:buSzPts val="2000"/>
              <a:buFont typeface="+mj-lt"/>
              <a:buAutoNum type="arabicPeriod"/>
            </a:pPr>
            <a:endParaRPr sz="20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000"/>
              <a:buFont typeface="+mj-lt"/>
              <a:buAutoNum type="arabicPeriod"/>
            </a:pPr>
            <a:r>
              <a:rPr lang="en-US" sz="2000" b="0" i="0" u="none" strike="noStrike" cap="none" dirty="0">
                <a:solidFill>
                  <a:srgbClr val="000000"/>
                </a:solidFill>
                <a:latin typeface="Arial"/>
                <a:ea typeface="Arial"/>
                <a:cs typeface="Arial"/>
                <a:sym typeface="Arial"/>
              </a:rPr>
              <a:t>Knowledge gathering</a:t>
            </a:r>
            <a:endParaRPr dirty="0"/>
          </a:p>
          <a:p>
            <a:pPr marL="584200" marR="0" lvl="0" indent="-457200" algn="l" rtl="0">
              <a:lnSpc>
                <a:spcPct val="100000"/>
              </a:lnSpc>
              <a:spcBef>
                <a:spcPts val="0"/>
              </a:spcBef>
              <a:spcAft>
                <a:spcPts val="0"/>
              </a:spcAft>
              <a:buClr>
                <a:srgbClr val="000000"/>
              </a:buClr>
              <a:buSzPts val="2000"/>
              <a:buFont typeface="+mj-lt"/>
              <a:buAutoNum type="arabicPeriod"/>
            </a:pPr>
            <a:endParaRPr sz="20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000"/>
              <a:buFont typeface="+mj-lt"/>
              <a:buAutoNum type="arabicPeriod"/>
            </a:pPr>
            <a:r>
              <a:rPr lang="en-US" sz="2000" b="0" i="0" u="none" strike="noStrike" cap="none" dirty="0">
                <a:solidFill>
                  <a:srgbClr val="000000"/>
                </a:solidFill>
                <a:latin typeface="Arial"/>
                <a:ea typeface="Arial"/>
                <a:cs typeface="Arial"/>
                <a:sym typeface="Arial"/>
              </a:rPr>
              <a:t>Knowledge unification</a:t>
            </a:r>
            <a:endParaRPr dirty="0"/>
          </a:p>
          <a:p>
            <a:pPr marL="457200" marR="0" lvl="0" indent="-33020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pic>
        <p:nvPicPr>
          <p:cNvPr id="160" name="Google Shape;160;p20"/>
          <p:cNvPicPr preferRelativeResize="0"/>
          <p:nvPr/>
        </p:nvPicPr>
        <p:blipFill rotWithShape="1">
          <a:blip r:embed="rId5">
            <a:alphaModFix/>
          </a:blip>
          <a:srcRect/>
          <a:stretch/>
        </p:blipFill>
        <p:spPr>
          <a:xfrm>
            <a:off x="8172450" y="1328275"/>
            <a:ext cx="3619500" cy="4826000"/>
          </a:xfrm>
          <a:prstGeom prst="rect">
            <a:avLst/>
          </a:prstGeom>
          <a:noFill/>
          <a:ln>
            <a:noFill/>
          </a:ln>
        </p:spPr>
      </p:pic>
      <p:sp>
        <p:nvSpPr>
          <p:cNvPr id="161" name="Google Shape;161;p20"/>
          <p:cNvSpPr txBox="1"/>
          <p:nvPr/>
        </p:nvSpPr>
        <p:spPr>
          <a:xfrm>
            <a:off x="6882900" y="6202450"/>
            <a:ext cx="5309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Image from </a:t>
            </a:r>
            <a:r>
              <a:rPr lang="en-US"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ArctiConnexion</a:t>
            </a:r>
            <a:r>
              <a:rPr lang="en-US" sz="1400" b="0" i="0" u="none" strike="noStrike" cap="none">
                <a:solidFill>
                  <a:srgbClr val="000000"/>
                </a:solidFill>
                <a:latin typeface="Arial"/>
                <a:ea typeface="Arial"/>
                <a:cs typeface="Arial"/>
                <a:sym typeface="Arial"/>
              </a:rPr>
              <a:t>, Taloyoak Climate &amp; Fish Project</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1176</Words>
  <Application>Microsoft Office PowerPoint</Application>
  <PresentationFormat>Widescreen</PresentationFormat>
  <Paragraphs>86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ElsevierGulliver</vt:lpstr>
      <vt:lpstr>NexusSans</vt:lpstr>
      <vt:lpstr>Noto Sans Symbols</vt:lpstr>
      <vt:lpstr>Office Theme</vt:lpstr>
      <vt:lpstr>Co-Evolutions:  Indigenous Knowledge and Scientific Research   </vt:lpstr>
      <vt:lpstr>What is Indigenous Knowledge (IK)? </vt:lpstr>
      <vt:lpstr>PowerPoint Presentation</vt:lpstr>
      <vt:lpstr>How can Indigenous Knowledge  and Science Co-Evolve? </vt:lpstr>
      <vt:lpstr>How can Indigenous Knowledge and Science Co-Evolve? </vt:lpstr>
      <vt:lpstr>How can Indigenous Knowledge  and Science Co-Evolve?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Co-Evolutions:  Indigenous Knowledge and Scientific Research</dc:title>
  <dc:creator>Heidi CM Scott</dc:creator>
  <cp:lastModifiedBy>Erin Miriam Duffy</cp:lastModifiedBy>
  <cp:revision>2</cp:revision>
  <dcterms:created xsi:type="dcterms:W3CDTF">2022-09-28T11:57:10Z</dcterms:created>
  <dcterms:modified xsi:type="dcterms:W3CDTF">2023-04-25T02:05:53Z</dcterms:modified>
</cp:coreProperties>
</file>