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7" r:id="rId3"/>
    <p:sldId id="258" r:id="rId4"/>
    <p:sldId id="260" r:id="rId5"/>
    <p:sldId id="273" r:id="rId6"/>
    <p:sldId id="274" r:id="rId7"/>
    <p:sldId id="275" r:id="rId8"/>
    <p:sldId id="276" r:id="rId9"/>
    <p:sldId id="277" r:id="rId10"/>
    <p:sldId id="278" r:id="rId11"/>
    <p:sldId id="279"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1293" autoAdjust="0"/>
  </p:normalViewPr>
  <p:slideViewPr>
    <p:cSldViewPr snapToGrid="0">
      <p:cViewPr varScale="1">
        <p:scale>
          <a:sx n="57" d="100"/>
          <a:sy n="57" d="100"/>
        </p:scale>
        <p:origin x="3080" y="17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3/2/23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3/2/23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stakeholder</a:t>
            </a:r>
            <a:r>
              <a:rPr lang="en-US" baseline="0" dirty="0"/>
              <a:t> refers to anyone that has a “stake” or interest in an issue. This means anyone who is affected by – </a:t>
            </a:r>
            <a:r>
              <a:rPr lang="en-US" i="1" baseline="0" dirty="0"/>
              <a:t>or </a:t>
            </a:r>
            <a:r>
              <a:rPr lang="en-US" i="0" baseline="0" dirty="0"/>
              <a:t>who can influence – a decision or action. For example, in this classroom, as the instructor, I make many decisions that affect all of you as students – the course design, syllabus, readings, assignments, etc. As students, you are “stakeholders” in this class affected by my decisions. I am a stakeholder as a key decision-maker. And you also make decisions that affect the learning that occurs in this class. But some people outside of this room are “stakeholders” as well. For example, the staff who schedule the room in which this class meets also influence our experience in this class.</a:t>
            </a:r>
          </a:p>
          <a:p>
            <a:endParaRPr lang="en-US" i="0" baseline="0" dirty="0"/>
          </a:p>
          <a:p>
            <a:r>
              <a:rPr lang="en-US" i="0" baseline="0" dirty="0"/>
              <a:t>Stakeholders can be individuals (e.g., Jen) or groups (e.g., urban gardeners).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352637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got a strong start on the</a:t>
            </a:r>
            <a:r>
              <a:rPr lang="en-US" baseline="0" dirty="0"/>
              <a:t> stakeholder analysis at the site scale. </a:t>
            </a:r>
            <a:r>
              <a:rPr lang="en-US" dirty="0"/>
              <a:t>Now it’s your turn to conduct</a:t>
            </a:r>
            <a:r>
              <a:rPr lang="en-US" baseline="0" dirty="0"/>
              <a:t> a</a:t>
            </a:r>
            <a:r>
              <a:rPr lang="en-US" dirty="0"/>
              <a:t> stakeholder analysis another</a:t>
            </a:r>
            <a:r>
              <a:rPr lang="en-US" baseline="0" dirty="0"/>
              <a:t> scale.</a:t>
            </a:r>
            <a:endParaRPr lang="en-US" dirty="0"/>
          </a:p>
          <a:p>
            <a:endParaRPr lang="en-US" dirty="0"/>
          </a:p>
          <a:p>
            <a:r>
              <a:rPr lang="en-US" dirty="0"/>
              <a:t>(Give</a:t>
            </a:r>
            <a:r>
              <a:rPr lang="en-US" baseline="0" dirty="0"/>
              <a:t> instructions for small group work – see Teaching Notes.)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11</a:t>
            </a:fld>
            <a:endParaRPr lang="en-US"/>
          </a:p>
        </p:txBody>
      </p:sp>
    </p:spTree>
    <p:extLst>
      <p:ext uri="{BB962C8B-B14F-4D97-AF65-F5344CB8AC3E}">
        <p14:creationId xmlns:p14="http://schemas.microsoft.com/office/powerpoint/2010/main" val="372507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about stakeholders</a:t>
            </a:r>
            <a:r>
              <a:rPr lang="en-US" baseline="0" dirty="0"/>
              <a:t> in an issue at various scales. At the scale of the Uncommon Ground garden, Jen is a stakeholder in pollinator conservation. (Pose Q to students:</a:t>
            </a:r>
            <a:r>
              <a:rPr lang="en-US" baseline="0" dirty="0">
                <a:sym typeface="Wingdings" pitchFamily="2" charset="2"/>
              </a:rPr>
              <a:t>) </a:t>
            </a:r>
            <a:r>
              <a:rPr lang="en-US" baseline="0" dirty="0"/>
              <a:t>Who else would be stakeholders at the scale of this specific site? (Discuss)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244417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stakeholders at the site could include Jen’s boss (presumably has final approval of garden management decision), other employees (who might play a role in caring for the garden), customers (whose might enjoy seeing bees as they dine or be fearful of bees).</a:t>
            </a:r>
          </a:p>
          <a:p>
            <a:endParaRPr lang="en-US" baseline="0" dirty="0"/>
          </a:p>
          <a:p>
            <a:r>
              <a:rPr lang="en-US" baseline="0" dirty="0"/>
              <a:t>(Optional discussion question: Are bees stakeholders? There is not a right or wrong answer; typically the term refers to humans, although one can argue that non-human actors also be considered stakeholders.)</a:t>
            </a:r>
          </a:p>
          <a:p>
            <a:endParaRPr lang="en-US" baseline="0" dirty="0"/>
          </a:p>
          <a:p>
            <a:r>
              <a:rPr lang="en-US" baseline="0" dirty="0"/>
              <a:t>In a few minutes, within your small groups, I’ll ask you to identify additional stakeholders at two more scales: the Rogers Park neighborhood and the entire Chicago region. But first let me describe a procedure for taking your analysis beyond a simple list of individuals or groups with a stake in this issue.</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244417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 analysis</a:t>
            </a:r>
            <a:r>
              <a:rPr lang="en-US" baseline="0" dirty="0"/>
              <a:t> refers to a technique to assist in making decisions about who to involve and how to involve when you want to create change within a system. The specific procedure I’ll describe was developed by consultants in Australia who specialize in community and organizational change. The process can be used by a singe person but works better when done with a small, diverse group.</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352637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“1.  Draw up the chart</a:t>
            </a:r>
            <a:endParaRPr lang="en-US" dirty="0"/>
          </a:p>
          <a:p>
            <a:r>
              <a:rPr lang="en-US" sz="1200" kern="1200" dirty="0">
                <a:solidFill>
                  <a:schemeClr val="tx1"/>
                </a:solidFill>
                <a:latin typeface="+mn-lt"/>
                <a:ea typeface="+mn-ea"/>
                <a:cs typeface="+mn-cs"/>
              </a:rPr>
              <a:t>Prepare a chart on electronic whiteboard, or perhaps butcher paper, like this:</a:t>
            </a:r>
          </a:p>
          <a:p>
            <a:r>
              <a:rPr lang="en-US" sz="1200" kern="1200" dirty="0">
                <a:solidFill>
                  <a:schemeClr val="tx1"/>
                </a:solidFill>
                <a:latin typeface="+mn-lt"/>
                <a:ea typeface="+mn-ea"/>
                <a:cs typeface="+mn-cs"/>
              </a:rPr>
              <a:t>You will notice that the chart has 6 columns.  The four columns in the middle need only be wide enough to contain a three or four letter symbol.  You need a little more width in the right-hand column than in the left-hand one.” (Dick 1997)</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182261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1" kern="1200" dirty="0">
                <a:solidFill>
                  <a:schemeClr val="tx1"/>
                </a:solidFill>
                <a:latin typeface="+mn-lt"/>
                <a:ea typeface="+mn-ea"/>
                <a:cs typeface="+mn-cs"/>
              </a:rPr>
              <a:t>2.  List stakeholders</a:t>
            </a:r>
            <a:endParaRPr lang="en-US" dirty="0"/>
          </a:p>
          <a:p>
            <a:r>
              <a:rPr lang="en-US" sz="1200" kern="1200" dirty="0">
                <a:solidFill>
                  <a:schemeClr val="tx1"/>
                </a:solidFill>
                <a:latin typeface="+mn-lt"/>
                <a:ea typeface="+mn-ea"/>
                <a:cs typeface="+mn-cs"/>
              </a:rPr>
              <a:t>Identify and list the stakeholders.  These may be individuals, or stakeholder groups, or some combination.  If stakeholders can be treated as a group, use groups.  The most effective way of doing this is to list as many stakeholders as you can on a working sheet of paper.  Then transfer them to the left hand column of the chart.  It may help to list them in rough order of importance.  (You may change your mind about their importance after this analysis.)” (Dick 1997)</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281222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“3.  Estimate attitude and confidence</a:t>
            </a:r>
            <a:endParaRPr lang="en-US" dirty="0"/>
          </a:p>
          <a:p>
            <a:r>
              <a:rPr lang="en-US" sz="1200" kern="1200" dirty="0">
                <a:solidFill>
                  <a:schemeClr val="tx1"/>
                </a:solidFill>
                <a:latin typeface="+mn-lt"/>
                <a:ea typeface="+mn-ea"/>
                <a:cs typeface="+mn-cs"/>
              </a:rPr>
              <a:t>For columns 2 to 5, work across the page.  Record your estimates of the following in the columns.  In order, they are:</a:t>
            </a:r>
            <a:endParaRPr lang="en-US" dirty="0"/>
          </a:p>
          <a:p>
            <a:r>
              <a:rPr lang="en-US" sz="1200" b="1" kern="1200" dirty="0">
                <a:solidFill>
                  <a:schemeClr val="tx1"/>
                </a:solidFill>
                <a:latin typeface="+mn-lt"/>
                <a:ea typeface="+mn-ea"/>
                <a:cs typeface="+mn-cs"/>
              </a:rPr>
              <a:t>Column 2</a:t>
            </a:r>
            <a:r>
              <a:rPr lang="en-US" sz="1200" kern="1200" dirty="0">
                <a:solidFill>
                  <a:schemeClr val="tx1"/>
                </a:solidFill>
                <a:latin typeface="+mn-lt"/>
                <a:ea typeface="+mn-ea"/>
                <a:cs typeface="+mn-cs"/>
              </a:rPr>
              <a:t>: Your best estimate of the stakeholder's attitude, from supportive to opposed.  I usually find it is adequate to use a 5-category code:</a:t>
            </a:r>
            <a:br>
              <a:rPr lang="en-US" sz="1200" kern="1200" dirty="0">
                <a:solidFill>
                  <a:schemeClr val="tx1"/>
                </a:solidFill>
                <a:latin typeface="+mn-lt"/>
                <a:ea typeface="+mn-ea"/>
                <a:cs typeface="+mn-cs"/>
              </a:rPr>
            </a:br>
            <a:r>
              <a:rPr lang="en-US" dirty="0"/>
              <a:t>++ strongly in </a:t>
            </a:r>
            <a:r>
              <a:rPr lang="en-US" dirty="0" err="1"/>
              <a:t>favour</a:t>
            </a:r>
            <a:r>
              <a:rPr lang="en-US" dirty="0"/>
              <a:t>, + weakly in </a:t>
            </a:r>
            <a:r>
              <a:rPr lang="en-US" dirty="0" err="1"/>
              <a:t>favour</a:t>
            </a:r>
            <a:r>
              <a:rPr lang="en-US" dirty="0"/>
              <a:t>, 0 indifferent or undecided, - weakly opposed, -- strongly opposed </a:t>
            </a:r>
            <a:r>
              <a:rPr lang="en-US" b="1" dirty="0"/>
              <a:t> </a:t>
            </a:r>
            <a:endParaRPr lang="en-US" dirty="0"/>
          </a:p>
          <a:p>
            <a:r>
              <a:rPr lang="en-US" sz="1200" b="1" kern="1200" dirty="0">
                <a:solidFill>
                  <a:schemeClr val="tx1"/>
                </a:solidFill>
                <a:latin typeface="+mn-lt"/>
                <a:ea typeface="+mn-ea"/>
                <a:cs typeface="+mn-cs"/>
              </a:rPr>
              <a:t>Column 3</a:t>
            </a:r>
            <a:r>
              <a:rPr lang="en-US" sz="1200" kern="1200" dirty="0">
                <a:solidFill>
                  <a:schemeClr val="tx1"/>
                </a:solidFill>
                <a:latin typeface="+mn-lt"/>
                <a:ea typeface="+mn-ea"/>
                <a:cs typeface="+mn-cs"/>
              </a:rPr>
              <a:t>: How confident you are about your estimate in column 2.  Here you can use:</a:t>
            </a:r>
          </a:p>
          <a:p>
            <a:r>
              <a:rPr lang="en-US" dirty="0"/>
              <a:t>/ (a tick) for fully confident, ? for reasonably confident (some missing information or some doubts about interpretation), ?? for an informed guess,  ???  for wild guess or sheer fantasy</a:t>
            </a:r>
            <a:br>
              <a:rPr lang="en-US" dirty="0"/>
            </a:br>
            <a:r>
              <a:rPr lang="en-US" sz="1200" kern="1200" dirty="0">
                <a:solidFill>
                  <a:schemeClr val="tx1"/>
                </a:solidFill>
                <a:latin typeface="+mn-lt"/>
                <a:ea typeface="+mn-ea"/>
                <a:cs typeface="+mn-cs"/>
              </a:rPr>
              <a:t>Unless the group achieves immediate agreement, then at least one question mark is warranted.</a:t>
            </a:r>
            <a:endParaRPr lang="en-US" dirty="0"/>
          </a:p>
          <a:p>
            <a:r>
              <a:rPr lang="en-US" sz="1200" b="1" kern="1200" dirty="0">
                <a:solidFill>
                  <a:schemeClr val="tx1"/>
                </a:solidFill>
                <a:latin typeface="+mn-lt"/>
                <a:ea typeface="+mn-ea"/>
                <a:cs typeface="+mn-cs"/>
              </a:rPr>
              <a:t>Column 4</a:t>
            </a:r>
            <a:r>
              <a:rPr lang="en-US" sz="1200" kern="1200" dirty="0">
                <a:solidFill>
                  <a:schemeClr val="tx1"/>
                </a:solidFill>
                <a:latin typeface="+mn-lt"/>
                <a:ea typeface="+mn-ea"/>
                <a:cs typeface="+mn-cs"/>
              </a:rPr>
              <a:t>: Your best estimate of the influence of the stakeholder.  A three-category code is usually enough:</a:t>
            </a:r>
            <a:endParaRPr lang="en-US" dirty="0"/>
          </a:p>
          <a:p>
            <a:r>
              <a:rPr lang="en-US" dirty="0"/>
              <a:t>H high</a:t>
            </a:r>
            <a:r>
              <a:rPr lang="en-US" baseline="0" dirty="0"/>
              <a:t> (</a:t>
            </a:r>
            <a:r>
              <a:rPr lang="en-US" dirty="0"/>
              <a:t>this person or group has power of veto, formally or informally), M medium</a:t>
            </a:r>
            <a:r>
              <a:rPr lang="en-US" baseline="0" dirty="0"/>
              <a:t> (</a:t>
            </a:r>
            <a:r>
              <a:rPr lang="en-US" dirty="0"/>
              <a:t>you could probably achieve your goals against this person's or group's opposition, but not easily), L this person can do little to influence the outcomes of your intended actions</a:t>
            </a:r>
            <a:br>
              <a:rPr lang="en-US" dirty="0"/>
            </a:br>
            <a:r>
              <a:rPr lang="en-US" sz="1200" b="1" kern="1200" dirty="0">
                <a:solidFill>
                  <a:schemeClr val="tx1"/>
                </a:solidFill>
                <a:latin typeface="+mn-lt"/>
                <a:ea typeface="+mn-ea"/>
                <a:cs typeface="+mn-cs"/>
              </a:rPr>
              <a:t>Column 5</a:t>
            </a:r>
            <a:r>
              <a:rPr lang="en-US" sz="1200" kern="1200" dirty="0">
                <a:solidFill>
                  <a:schemeClr val="tx1"/>
                </a:solidFill>
                <a:latin typeface="+mn-lt"/>
                <a:ea typeface="+mn-ea"/>
                <a:cs typeface="+mn-cs"/>
              </a:rPr>
              <a:t>: How confident you are about your estimate in column 4.  You can use the same codes as in column 2.” (Dick 1997)</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Jen herself</a:t>
            </a:r>
            <a:r>
              <a:rPr lang="en-US" sz="1200" kern="1200" baseline="0" dirty="0">
                <a:solidFill>
                  <a:schemeClr val="tx1"/>
                </a:solidFill>
                <a:latin typeface="+mn-lt"/>
                <a:ea typeface="+mn-ea"/>
                <a:cs typeface="+mn-cs"/>
              </a:rPr>
              <a:t> is a stakeholder. Her attitude toward pollinator conservation is highly positive and she’s confident in that estimate given she knows herself well. However, her influence as garden manager is medium; she makes many decisions about the garden’s management. At the same time, she needs approval for some decisions and relies on other staff to also tend the garden. Jen’s boss and co-workers are also stakeholders… [continue talking through hypothetical example in chart on slide; customers as stakeholders might be supportive of pollinator conservation or opposed to it if they are fearful of or allergic to bees, for instance].</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281222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“4.  Plan strategies</a:t>
            </a:r>
            <a:endParaRPr lang="en-US" dirty="0"/>
          </a:p>
          <a:p>
            <a:r>
              <a:rPr lang="en-US" sz="1200" kern="1200" dirty="0">
                <a:solidFill>
                  <a:schemeClr val="tx1"/>
                </a:solidFill>
                <a:latin typeface="+mn-lt"/>
                <a:ea typeface="+mn-ea"/>
                <a:cs typeface="+mn-cs"/>
              </a:rPr>
              <a:t>Plan your strategies for approaching and involving each person or group. Your estimates in columns 2 to 5 help you to do this. Your strategy is written in column 6. It usually takes the form of obtaining more information, or of involving the stakeholder in the planning for the change.</a:t>
            </a:r>
            <a:endParaRPr lang="en-US" dirty="0"/>
          </a:p>
          <a:p>
            <a:r>
              <a:rPr lang="en-US" sz="1200" kern="1200" dirty="0">
                <a:solidFill>
                  <a:schemeClr val="tx1"/>
                </a:solidFill>
                <a:latin typeface="+mn-lt"/>
                <a:ea typeface="+mn-ea"/>
                <a:cs typeface="+mn-cs"/>
              </a:rPr>
              <a:t>In general, question marks indicate a need for more information. The more question marks, and the more influence the person has, the greater the need. On some occasions you will choose to approach the person concerned. On other occasions you may instead approach someone else who can be assumed to know about the person's attitude or influence. (On occasion, you may want to obtain some of this information before completing the analysis.)</a:t>
            </a:r>
            <a:endParaRPr lang="en-US" dirty="0"/>
          </a:p>
          <a:p>
            <a:r>
              <a:rPr lang="en-US" sz="1200" kern="1200" dirty="0">
                <a:solidFill>
                  <a:schemeClr val="tx1"/>
                </a:solidFill>
                <a:latin typeface="+mn-lt"/>
                <a:ea typeface="+mn-ea"/>
                <a:cs typeface="+mn-cs"/>
              </a:rPr>
              <a:t>In general, high influence indicates a need to involve the person in some way. (Or, if you choose not to do this, and they are opposed, you may choose to find some way to </a:t>
            </a:r>
            <a:r>
              <a:rPr lang="en-US" sz="1200" kern="1200" dirty="0" err="1">
                <a:solidFill>
                  <a:schemeClr val="tx1"/>
                </a:solidFill>
                <a:latin typeface="+mn-lt"/>
                <a:ea typeface="+mn-ea"/>
                <a:cs typeface="+mn-cs"/>
              </a:rPr>
              <a:t>neutralise</a:t>
            </a:r>
            <a:r>
              <a:rPr lang="en-US" sz="1200" kern="1200" dirty="0">
                <a:solidFill>
                  <a:schemeClr val="tx1"/>
                </a:solidFill>
                <a:latin typeface="+mn-lt"/>
                <a:ea typeface="+mn-ea"/>
                <a:cs typeface="+mn-cs"/>
              </a:rPr>
              <a:t> their influence.) The people or groups who require most attention are those who are influential and opposed.</a:t>
            </a:r>
            <a:endParaRPr lang="en-US" dirty="0"/>
          </a:p>
          <a:p>
            <a:r>
              <a:rPr lang="en-US" sz="1200" kern="1200" dirty="0">
                <a:solidFill>
                  <a:schemeClr val="tx1"/>
                </a:solidFill>
                <a:latin typeface="+mn-lt"/>
                <a:ea typeface="+mn-ea"/>
                <a:cs typeface="+mn-cs"/>
              </a:rPr>
              <a:t>For involvement, decide the extent.  For example:</a:t>
            </a:r>
            <a:endParaRPr lang="en-US" dirty="0"/>
          </a:p>
          <a:p>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involved only as informants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consulted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directly involved in decision-making</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involved as co-researchers and co-actors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or some similar categories.</a:t>
            </a:r>
            <a:endParaRPr lang="en-US" dirty="0"/>
          </a:p>
          <a:p>
            <a:pPr algn="l"/>
            <a:r>
              <a:rPr lang="en-US" sz="1200" kern="1200" dirty="0">
                <a:solidFill>
                  <a:schemeClr val="tx1"/>
                </a:solidFill>
                <a:latin typeface="+mn-lt"/>
                <a:ea typeface="+mn-ea"/>
                <a:cs typeface="+mn-cs"/>
              </a:rPr>
              <a:t>Where the stakeholder is a group rather than an individual, you will probably want to include in your decision the style of participation appropriate: for example, direct participation of everyone or representation.” (Dick 1997)</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281222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Q to students</a:t>
            </a:r>
            <a:r>
              <a:rPr lang="en-US" dirty="0">
                <a:sym typeface="Wingdings" pitchFamily="2" charset="2"/>
              </a:rPr>
              <a:t>:) </a:t>
            </a:r>
            <a:r>
              <a:rPr lang="en-US" dirty="0"/>
              <a:t>What strategies might Jen use with each of the</a:t>
            </a:r>
            <a:r>
              <a:rPr lang="en-US" baseline="0" dirty="0"/>
              <a:t> stakeholders identified to reach her goal?</a:t>
            </a:r>
          </a:p>
          <a:p>
            <a:endParaRPr lang="en-US" baseline="0" dirty="0"/>
          </a:p>
          <a:p>
            <a:r>
              <a:rPr lang="en-US" baseline="0" dirty="0"/>
              <a:t>Example answers:</a:t>
            </a:r>
          </a:p>
          <a:p>
            <a:r>
              <a:rPr lang="en-US" dirty="0"/>
              <a:t>Jens’ boss – meet to discuss,</a:t>
            </a:r>
            <a:r>
              <a:rPr lang="en-US" baseline="0" dirty="0"/>
              <a:t> get approval, ask boss to promote idea to other employees</a:t>
            </a:r>
          </a:p>
          <a:p>
            <a:r>
              <a:rPr lang="en-US" baseline="0" dirty="0"/>
              <a:t>Jen’s coworkers – discuss at staff meeting, seek other employees inputs about planting, maintenance, etc.</a:t>
            </a:r>
          </a:p>
          <a:p>
            <a:r>
              <a:rPr lang="en-US" baseline="0" dirty="0"/>
              <a:t>Customers – make small tabletop displays to educate customers about the effort, include brief survey with check to get customer input on level of support, potential concerns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2812226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3/2/23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3/2/23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3/2/23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3/2/23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3/2/23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3/2/23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3/2/23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3/2/23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3/2/23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3/2/23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3/2/23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3/2/23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3/2/23</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7991" y="1752600"/>
            <a:ext cx="7455622" cy="1828800"/>
          </a:xfrm>
        </p:spPr>
        <p:txBody>
          <a:bodyPr>
            <a:normAutofit/>
          </a:bodyPr>
          <a:lstStyle/>
          <a:p>
            <a:r>
              <a:rPr lang="en-US" dirty="0"/>
              <a:t>What’s the Buzz?</a:t>
            </a:r>
            <a:br>
              <a:rPr lang="en-US" dirty="0"/>
            </a:br>
            <a:r>
              <a:rPr lang="en-US" b="1" dirty="0"/>
              <a:t>Stakeholder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018" y="3428999"/>
            <a:ext cx="1866802" cy="2745297"/>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 Step 4</a:t>
            </a:r>
          </a:p>
        </p:txBody>
      </p:sp>
      <p:sp>
        <p:nvSpPr>
          <p:cNvPr id="4" name="Text Placeholder 3"/>
          <p:cNvSpPr>
            <a:spLocks noGrp="1"/>
          </p:cNvSpPr>
          <p:nvPr>
            <p:ph type="body" sz="half" idx="4294967295"/>
          </p:nvPr>
        </p:nvSpPr>
        <p:spPr>
          <a:xfrm>
            <a:off x="1914078" y="1766069"/>
            <a:ext cx="8533390" cy="2501901"/>
          </a:xfrm>
        </p:spPr>
        <p:txBody>
          <a:bodyPr>
            <a:normAutofit/>
          </a:bodyPr>
          <a:lstStyle/>
          <a:p>
            <a:r>
              <a:rPr lang="en-US" dirty="0"/>
              <a:t>Plan strategies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8066"/>
            <a:ext cx="2489200" cy="2319934"/>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581" y="2344234"/>
            <a:ext cx="74676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0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784" y="1146221"/>
            <a:ext cx="6858002" cy="2253800"/>
          </a:xfrm>
        </p:spPr>
        <p:txBody>
          <a:bodyPr>
            <a:normAutofit/>
          </a:bodyPr>
          <a:lstStyle/>
          <a:p>
            <a:r>
              <a:rPr lang="en-US" dirty="0"/>
              <a:t>What’s the buzz?</a:t>
            </a:r>
            <a:br>
              <a:rPr lang="en-US" b="1" dirty="0"/>
            </a:br>
            <a:r>
              <a:rPr lang="en-US" b="1" dirty="0"/>
              <a:t>Stakeholder Analysis: Your Turn</a:t>
            </a:r>
            <a:endParaRPr lang="en-US" dirty="0"/>
          </a:p>
        </p:txBody>
      </p:sp>
      <p:sp>
        <p:nvSpPr>
          <p:cNvPr id="3" name="Text Placeholder 2"/>
          <p:cNvSpPr>
            <a:spLocks noGrp="1"/>
          </p:cNvSpPr>
          <p:nvPr>
            <p:ph type="body" idx="1"/>
          </p:nvPr>
        </p:nvSpPr>
        <p:spPr>
          <a:xfrm>
            <a:off x="3608781" y="3476220"/>
            <a:ext cx="6858002" cy="914400"/>
          </a:xfrm>
        </p:spPr>
        <p:txBody>
          <a:bodyPr/>
          <a:lstStyle/>
          <a:p>
            <a:pPr marL="342900" indent="-342900">
              <a:buFont typeface="Arial" pitchFamily="34" charset="0"/>
              <a:buChar char="•"/>
            </a:pPr>
            <a:r>
              <a:rPr lang="en-US" dirty="0"/>
              <a:t>Rogers Park neighborhood</a:t>
            </a:r>
          </a:p>
          <a:p>
            <a:pPr marL="342900" indent="-342900">
              <a:buFont typeface="Arial" pitchFamily="34" charset="0"/>
              <a:buChar char="•"/>
            </a:pPr>
            <a:r>
              <a:rPr lang="en-US" dirty="0"/>
              <a:t>Chicago region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9909" y="3410458"/>
            <a:ext cx="2653048" cy="3153126"/>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What is a “stakeholder”?</a:t>
            </a:r>
            <a:endParaRPr sz="4400" dirty="0"/>
          </a:p>
        </p:txBody>
      </p:sp>
      <p:sp>
        <p:nvSpPr>
          <p:cNvPr id="14" name="Content Placeholder 13"/>
          <p:cNvSpPr>
            <a:spLocks noGrp="1"/>
          </p:cNvSpPr>
          <p:nvPr>
            <p:ph idx="1"/>
          </p:nvPr>
        </p:nvSpPr>
        <p:spPr/>
        <p:txBody>
          <a:bodyPr>
            <a:normAutofit/>
          </a:bodyPr>
          <a:lstStyle/>
          <a:p>
            <a:r>
              <a:rPr lang="en-US" sz="3600" dirty="0"/>
              <a:t>Anyone who is affected by, or can influence, a decision or action</a:t>
            </a:r>
          </a:p>
          <a:p>
            <a:pPr lvl="2"/>
            <a:r>
              <a:rPr lang="en-US" sz="3000" dirty="0"/>
              <a:t>Individual</a:t>
            </a:r>
          </a:p>
          <a:p>
            <a:pPr lvl="2"/>
            <a:r>
              <a:rPr lang="en-US" sz="3000" dirty="0"/>
              <a:t>Group</a:t>
            </a:r>
            <a:endParaRPr sz="3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651" y="3105842"/>
            <a:ext cx="2773680" cy="2766060"/>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stakeholders in pollinator conservation?</a:t>
            </a:r>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1175151390"/>
              </p:ext>
            </p:extLst>
          </p:nvPr>
        </p:nvGraphicFramePr>
        <p:xfrm>
          <a:off x="1122218" y="1607409"/>
          <a:ext cx="10074132" cy="4387560"/>
        </p:xfrm>
        <a:graphic>
          <a:graphicData uri="http://schemas.openxmlformats.org/drawingml/2006/table">
            <a:tbl>
              <a:tblPr firstRow="1" bandRow="1">
                <a:tableStyleId>{F5AB1C69-6EDB-4FF4-983F-18BD219EF322}</a:tableStyleId>
              </a:tblPr>
              <a:tblGrid>
                <a:gridCol w="3358044">
                  <a:extLst>
                    <a:ext uri="{9D8B030D-6E8A-4147-A177-3AD203B41FA5}">
                      <a16:colId xmlns:a16="http://schemas.microsoft.com/office/drawing/2014/main" val="20000"/>
                    </a:ext>
                  </a:extLst>
                </a:gridCol>
                <a:gridCol w="3358044">
                  <a:extLst>
                    <a:ext uri="{9D8B030D-6E8A-4147-A177-3AD203B41FA5}">
                      <a16:colId xmlns:a16="http://schemas.microsoft.com/office/drawing/2014/main" val="20001"/>
                    </a:ext>
                  </a:extLst>
                </a:gridCol>
                <a:gridCol w="3358044">
                  <a:extLst>
                    <a:ext uri="{9D8B030D-6E8A-4147-A177-3AD203B41FA5}">
                      <a16:colId xmlns:a16="http://schemas.microsoft.com/office/drawing/2014/main" val="20002"/>
                    </a:ext>
                  </a:extLst>
                </a:gridCol>
              </a:tblGrid>
              <a:tr h="928009">
                <a:tc>
                  <a:txBody>
                    <a:bodyPr/>
                    <a:lstStyle/>
                    <a:p>
                      <a:pPr algn="ctr"/>
                      <a:r>
                        <a:rPr lang="en-US" dirty="0"/>
                        <a:t>Uncommon Ground Site</a:t>
                      </a:r>
                      <a:endParaRPr dirty="0"/>
                    </a:p>
                  </a:txBody>
                  <a:tcPr anchor="ctr"/>
                </a:tc>
                <a:tc>
                  <a:txBody>
                    <a:bodyPr/>
                    <a:lstStyle/>
                    <a:p>
                      <a:pPr algn="ctr"/>
                      <a:r>
                        <a:rPr lang="en-US" baseline="0" dirty="0"/>
                        <a:t>Rogers Park Neighborhood</a:t>
                      </a:r>
                      <a:endParaRPr dirty="0"/>
                    </a:p>
                  </a:txBody>
                  <a:tcPr anchor="ctr"/>
                </a:tc>
                <a:tc>
                  <a:txBody>
                    <a:bodyPr/>
                    <a:lstStyle/>
                    <a:p>
                      <a:pPr algn="ctr"/>
                      <a:r>
                        <a:rPr lang="en-US" dirty="0"/>
                        <a:t>Chicago Region</a:t>
                      </a:r>
                      <a:endParaRPr dirty="0"/>
                    </a:p>
                  </a:txBody>
                  <a:tcPr anchor="ctr"/>
                </a:tc>
                <a:extLst>
                  <a:ext uri="{0D108BD9-81ED-4DB2-BD59-A6C34878D82A}">
                    <a16:rowId xmlns:a16="http://schemas.microsoft.com/office/drawing/2014/main" val="10000"/>
                  </a:ext>
                </a:extLst>
              </a:tr>
              <a:tr h="706544">
                <a:tc>
                  <a:txBody>
                    <a:bodyPr/>
                    <a:lstStyle/>
                    <a:p>
                      <a:pPr algn="ctr"/>
                      <a:r>
                        <a:rPr lang="en-US" dirty="0"/>
                        <a:t>Jen</a:t>
                      </a:r>
                      <a:endParaRPr dirty="0"/>
                    </a:p>
                  </a:txBody>
                  <a:tcPr anchor="ctr"/>
                </a:tc>
                <a:tc>
                  <a:txBody>
                    <a:bodyPr/>
                    <a:lstStyle/>
                    <a:p>
                      <a:pPr algn="ctr"/>
                      <a:endParaRPr i="1" dirty="0"/>
                    </a:p>
                  </a:txBody>
                  <a:tcPr anchor="ctr"/>
                </a:tc>
                <a:tc>
                  <a:txBody>
                    <a:bodyPr/>
                    <a:lstStyle/>
                    <a:p>
                      <a:pPr algn="ctr"/>
                      <a:endParaRPr dirty="0"/>
                    </a:p>
                  </a:txBody>
                  <a:tcPr anchor="ctr"/>
                </a:tc>
                <a:extLst>
                  <a:ext uri="{0D108BD9-81ED-4DB2-BD59-A6C34878D82A}">
                    <a16:rowId xmlns:a16="http://schemas.microsoft.com/office/drawing/2014/main" val="10001"/>
                  </a:ext>
                </a:extLst>
              </a:tr>
              <a:tr h="820881">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2"/>
                  </a:ext>
                </a:extLst>
              </a:tr>
              <a:tr h="1004117">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3"/>
                  </a:ext>
                </a:extLst>
              </a:tr>
              <a:tr h="928009">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stakeholders in pollinator conservation?</a:t>
            </a:r>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1670962896"/>
              </p:ext>
            </p:extLst>
          </p:nvPr>
        </p:nvGraphicFramePr>
        <p:xfrm>
          <a:off x="1122218" y="1607409"/>
          <a:ext cx="10074132" cy="4387560"/>
        </p:xfrm>
        <a:graphic>
          <a:graphicData uri="http://schemas.openxmlformats.org/drawingml/2006/table">
            <a:tbl>
              <a:tblPr firstRow="1" bandRow="1">
                <a:tableStyleId>{F5AB1C69-6EDB-4FF4-983F-18BD219EF322}</a:tableStyleId>
              </a:tblPr>
              <a:tblGrid>
                <a:gridCol w="3358044">
                  <a:extLst>
                    <a:ext uri="{9D8B030D-6E8A-4147-A177-3AD203B41FA5}">
                      <a16:colId xmlns:a16="http://schemas.microsoft.com/office/drawing/2014/main" val="20000"/>
                    </a:ext>
                  </a:extLst>
                </a:gridCol>
                <a:gridCol w="3358044">
                  <a:extLst>
                    <a:ext uri="{9D8B030D-6E8A-4147-A177-3AD203B41FA5}">
                      <a16:colId xmlns:a16="http://schemas.microsoft.com/office/drawing/2014/main" val="20001"/>
                    </a:ext>
                  </a:extLst>
                </a:gridCol>
                <a:gridCol w="3358044">
                  <a:extLst>
                    <a:ext uri="{9D8B030D-6E8A-4147-A177-3AD203B41FA5}">
                      <a16:colId xmlns:a16="http://schemas.microsoft.com/office/drawing/2014/main" val="20002"/>
                    </a:ext>
                  </a:extLst>
                </a:gridCol>
              </a:tblGrid>
              <a:tr h="928009">
                <a:tc>
                  <a:txBody>
                    <a:bodyPr/>
                    <a:lstStyle/>
                    <a:p>
                      <a:pPr algn="ctr"/>
                      <a:r>
                        <a:rPr lang="en-US" dirty="0"/>
                        <a:t>Uncommon Ground Site</a:t>
                      </a:r>
                      <a:endParaRPr dirty="0"/>
                    </a:p>
                  </a:txBody>
                  <a:tcPr anchor="ctr"/>
                </a:tc>
                <a:tc>
                  <a:txBody>
                    <a:bodyPr/>
                    <a:lstStyle/>
                    <a:p>
                      <a:pPr algn="ctr"/>
                      <a:r>
                        <a:rPr lang="en-US" baseline="0" dirty="0"/>
                        <a:t>Rogers Park Neighborhood</a:t>
                      </a:r>
                      <a:endParaRPr dirty="0"/>
                    </a:p>
                  </a:txBody>
                  <a:tcPr anchor="ctr"/>
                </a:tc>
                <a:tc>
                  <a:txBody>
                    <a:bodyPr/>
                    <a:lstStyle/>
                    <a:p>
                      <a:pPr algn="ctr"/>
                      <a:r>
                        <a:rPr lang="en-US" dirty="0"/>
                        <a:t>Chicago Region</a:t>
                      </a:r>
                      <a:endParaRPr dirty="0"/>
                    </a:p>
                  </a:txBody>
                  <a:tcPr anchor="ctr"/>
                </a:tc>
                <a:extLst>
                  <a:ext uri="{0D108BD9-81ED-4DB2-BD59-A6C34878D82A}">
                    <a16:rowId xmlns:a16="http://schemas.microsoft.com/office/drawing/2014/main" val="10000"/>
                  </a:ext>
                </a:extLst>
              </a:tr>
              <a:tr h="706544">
                <a:tc>
                  <a:txBody>
                    <a:bodyPr/>
                    <a:lstStyle/>
                    <a:p>
                      <a:pPr algn="ctr"/>
                      <a:r>
                        <a:rPr lang="en-US" dirty="0"/>
                        <a:t>Jen</a:t>
                      </a:r>
                      <a:endParaRPr dirty="0"/>
                    </a:p>
                  </a:txBody>
                  <a:tcPr anchor="ctr"/>
                </a:tc>
                <a:tc>
                  <a:txBody>
                    <a:bodyPr/>
                    <a:lstStyle/>
                    <a:p>
                      <a:pPr algn="ctr"/>
                      <a:endParaRPr i="1" dirty="0"/>
                    </a:p>
                  </a:txBody>
                  <a:tcPr anchor="ctr"/>
                </a:tc>
                <a:tc>
                  <a:txBody>
                    <a:bodyPr/>
                    <a:lstStyle/>
                    <a:p>
                      <a:pPr algn="ctr"/>
                      <a:endParaRPr dirty="0"/>
                    </a:p>
                  </a:txBody>
                  <a:tcPr anchor="ctr"/>
                </a:tc>
                <a:extLst>
                  <a:ext uri="{0D108BD9-81ED-4DB2-BD59-A6C34878D82A}">
                    <a16:rowId xmlns:a16="http://schemas.microsoft.com/office/drawing/2014/main" val="10001"/>
                  </a:ext>
                </a:extLst>
              </a:tr>
              <a:tr h="820881">
                <a:tc>
                  <a:txBody>
                    <a:bodyPr/>
                    <a:lstStyle/>
                    <a:p>
                      <a:pPr algn="ctr"/>
                      <a:r>
                        <a:rPr lang="en-US" dirty="0"/>
                        <a:t>Jen’s boss</a:t>
                      </a:r>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2"/>
                  </a:ext>
                </a:extLst>
              </a:tr>
              <a:tr h="1004117">
                <a:tc>
                  <a:txBody>
                    <a:bodyPr/>
                    <a:lstStyle/>
                    <a:p>
                      <a:pPr algn="ctr"/>
                      <a:r>
                        <a:rPr lang="en-US" dirty="0"/>
                        <a:t>Other</a:t>
                      </a:r>
                      <a:r>
                        <a:rPr lang="en-US" baseline="0" dirty="0"/>
                        <a:t> employees</a:t>
                      </a:r>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3"/>
                  </a:ext>
                </a:extLst>
              </a:tr>
              <a:tr h="928009">
                <a:tc>
                  <a:txBody>
                    <a:bodyPr/>
                    <a:lstStyle/>
                    <a:p>
                      <a:pPr algn="ctr"/>
                      <a:r>
                        <a:rPr lang="en-US" dirty="0"/>
                        <a:t>Customers</a:t>
                      </a:r>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082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Stakeholder Analysis</a:t>
            </a:r>
            <a:endParaRPr sz="4400" dirty="0"/>
          </a:p>
        </p:txBody>
      </p:sp>
      <p:sp>
        <p:nvSpPr>
          <p:cNvPr id="14" name="Content Placeholder 13"/>
          <p:cNvSpPr>
            <a:spLocks noGrp="1"/>
          </p:cNvSpPr>
          <p:nvPr>
            <p:ph idx="1"/>
          </p:nvPr>
        </p:nvSpPr>
        <p:spPr/>
        <p:txBody>
          <a:bodyPr>
            <a:normAutofit/>
          </a:bodyPr>
          <a:lstStyle/>
          <a:p>
            <a:r>
              <a:rPr lang="en-US" sz="3200" dirty="0"/>
              <a:t>A technique to assist in making decisions about who to involve and how to involve them</a:t>
            </a:r>
          </a:p>
          <a:p>
            <a:pPr marL="0" indent="0">
              <a:buNone/>
            </a:pPr>
            <a:r>
              <a:rPr lang="en-US" sz="2000" dirty="0"/>
              <a:t>Source: Dick, B. (1997) </a:t>
            </a:r>
            <a:r>
              <a:rPr lang="en-US" sz="2000" i="1" dirty="0"/>
              <a:t>Stakeholder analysis</a:t>
            </a:r>
            <a:r>
              <a:rPr lang="en-US" sz="2000" dirty="0"/>
              <a:t> [Online].</a:t>
            </a:r>
            <a:br>
              <a:rPr lang="en-US" sz="2000" dirty="0"/>
            </a:br>
            <a:r>
              <a:rPr lang="en-US" sz="2000" dirty="0"/>
              <a:t>http://www.uq.net.au/action_research/arp/stake.html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651" y="3105842"/>
            <a:ext cx="2773680" cy="2766060"/>
          </a:xfrm>
          <a:prstGeom prst="rect">
            <a:avLst/>
          </a:prstGeom>
        </p:spPr>
      </p:pic>
    </p:spTree>
    <p:extLst>
      <p:ext uri="{BB962C8B-B14F-4D97-AF65-F5344CB8AC3E}">
        <p14:creationId xmlns:p14="http://schemas.microsoft.com/office/powerpoint/2010/main" val="294586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 Step 1</a:t>
            </a:r>
          </a:p>
        </p:txBody>
      </p:sp>
      <p:sp>
        <p:nvSpPr>
          <p:cNvPr id="4" name="Text Placeholder 3"/>
          <p:cNvSpPr>
            <a:spLocks noGrp="1"/>
          </p:cNvSpPr>
          <p:nvPr>
            <p:ph type="body" sz="half" idx="4294967295"/>
          </p:nvPr>
        </p:nvSpPr>
        <p:spPr>
          <a:xfrm>
            <a:off x="7977762" y="1727199"/>
            <a:ext cx="3597708" cy="2168525"/>
          </a:xfrm>
        </p:spPr>
        <p:txBody>
          <a:bodyPr/>
          <a:lstStyle/>
          <a:p>
            <a:r>
              <a:rPr lang="en-US" dirty="0"/>
              <a:t>Draw a chart</a:t>
            </a:r>
          </a:p>
        </p:txBody>
      </p:sp>
      <p:sp>
        <p:nvSpPr>
          <p:cNvPr id="8" name="Text Placeholder 3"/>
          <p:cNvSpPr txBox="1">
            <a:spLocks/>
          </p:cNvSpPr>
          <p:nvPr/>
        </p:nvSpPr>
        <p:spPr>
          <a:xfrm>
            <a:off x="1320683" y="5669396"/>
            <a:ext cx="6295852" cy="40207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1800" b="1" dirty="0" err="1">
                <a:solidFill>
                  <a:schemeClr val="tx2"/>
                </a:solidFill>
              </a:rPr>
              <a:t>Att</a:t>
            </a:r>
            <a:r>
              <a:rPr lang="en-US" sz="1800" dirty="0">
                <a:solidFill>
                  <a:schemeClr val="tx2"/>
                </a:solidFill>
              </a:rPr>
              <a:t>=attitude </a:t>
            </a:r>
            <a:r>
              <a:rPr lang="en-US" sz="1800" b="1" dirty="0" err="1">
                <a:solidFill>
                  <a:schemeClr val="tx2"/>
                </a:solidFill>
              </a:rPr>
              <a:t>Inf</a:t>
            </a:r>
            <a:r>
              <a:rPr lang="en-US" sz="1800" dirty="0">
                <a:solidFill>
                  <a:schemeClr val="tx2"/>
                </a:solidFill>
              </a:rPr>
              <a:t>=influence </a:t>
            </a:r>
            <a:r>
              <a:rPr lang="en-US" sz="1800" b="1" dirty="0">
                <a:solidFill>
                  <a:schemeClr val="tx2"/>
                </a:solidFill>
              </a:rPr>
              <a:t>E</a:t>
            </a:r>
            <a:r>
              <a:rPr lang="en-US" sz="1800" dirty="0">
                <a:solidFill>
                  <a:schemeClr val="tx2"/>
                </a:solidFill>
              </a:rPr>
              <a:t>=estimate </a:t>
            </a:r>
            <a:r>
              <a:rPr lang="en-US" sz="1800" b="1" dirty="0">
                <a:solidFill>
                  <a:schemeClr val="tx2"/>
                </a:solidFill>
              </a:rPr>
              <a:t>C</a:t>
            </a:r>
            <a:r>
              <a:rPr lang="en-US" sz="1800" dirty="0">
                <a:solidFill>
                  <a:schemeClr val="tx2"/>
                </a:solidFill>
              </a:rPr>
              <a:t>=confidence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56" y="1531326"/>
            <a:ext cx="62960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77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 Step 2</a:t>
            </a:r>
          </a:p>
        </p:txBody>
      </p:sp>
      <p:sp>
        <p:nvSpPr>
          <p:cNvPr id="4" name="Text Placeholder 3"/>
          <p:cNvSpPr>
            <a:spLocks noGrp="1"/>
          </p:cNvSpPr>
          <p:nvPr>
            <p:ph type="body" sz="half" idx="4294967295"/>
          </p:nvPr>
        </p:nvSpPr>
        <p:spPr>
          <a:xfrm>
            <a:off x="1914078" y="1766069"/>
            <a:ext cx="8533390" cy="2501901"/>
          </a:xfrm>
        </p:spPr>
        <p:txBody>
          <a:bodyPr>
            <a:normAutofit/>
          </a:bodyPr>
          <a:lstStyle/>
          <a:p>
            <a:r>
              <a:rPr lang="en-US" dirty="0"/>
              <a:t>Identify &amp; list stakeholders</a:t>
            </a:r>
          </a:p>
          <a:p>
            <a:pPr lvl="1"/>
            <a:r>
              <a:rPr lang="en-US" dirty="0"/>
              <a:t>Individuals and/or groups</a:t>
            </a:r>
          </a:p>
          <a:p>
            <a:pPr lvl="1"/>
            <a:r>
              <a:rPr lang="en-US" dirty="0"/>
              <a:t>Brainstorm list on a working sheet of paper</a:t>
            </a:r>
          </a:p>
          <a:p>
            <a:pPr lvl="1"/>
            <a:r>
              <a:rPr lang="en-US" dirty="0"/>
              <a:t>Then transfer to chart in rough order of importance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8066"/>
            <a:ext cx="2489200" cy="2319934"/>
          </a:xfrm>
          <a:prstGeom prst="rect">
            <a:avLst/>
          </a:prstGeom>
        </p:spPr>
      </p:pic>
    </p:spTree>
    <p:extLst>
      <p:ext uri="{BB962C8B-B14F-4D97-AF65-F5344CB8AC3E}">
        <p14:creationId xmlns:p14="http://schemas.microsoft.com/office/powerpoint/2010/main" val="3174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 Step 3</a:t>
            </a:r>
          </a:p>
        </p:txBody>
      </p:sp>
      <p:sp>
        <p:nvSpPr>
          <p:cNvPr id="4" name="Text Placeholder 3"/>
          <p:cNvSpPr>
            <a:spLocks noGrp="1"/>
          </p:cNvSpPr>
          <p:nvPr>
            <p:ph type="body" sz="half" idx="4294967295"/>
          </p:nvPr>
        </p:nvSpPr>
        <p:spPr>
          <a:xfrm>
            <a:off x="1914078" y="1766069"/>
            <a:ext cx="8533390" cy="2501901"/>
          </a:xfrm>
        </p:spPr>
        <p:txBody>
          <a:bodyPr>
            <a:normAutofit/>
          </a:bodyPr>
          <a:lstStyle/>
          <a:p>
            <a:r>
              <a:rPr lang="en-US" dirty="0"/>
              <a:t>Estimate attitude and confidence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8066"/>
            <a:ext cx="2489200" cy="2319934"/>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208" y="2448748"/>
            <a:ext cx="74676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66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 Step 4</a:t>
            </a:r>
          </a:p>
        </p:txBody>
      </p:sp>
      <p:sp>
        <p:nvSpPr>
          <p:cNvPr id="4" name="Text Placeholder 3"/>
          <p:cNvSpPr>
            <a:spLocks noGrp="1"/>
          </p:cNvSpPr>
          <p:nvPr>
            <p:ph type="body" sz="half" idx="4294967295"/>
          </p:nvPr>
        </p:nvSpPr>
        <p:spPr>
          <a:xfrm>
            <a:off x="1914078" y="1766069"/>
            <a:ext cx="8533390" cy="3464299"/>
          </a:xfrm>
        </p:spPr>
        <p:txBody>
          <a:bodyPr>
            <a:normAutofit/>
          </a:bodyPr>
          <a:lstStyle/>
          <a:p>
            <a:r>
              <a:rPr lang="en-US" dirty="0"/>
              <a:t>Plan strategies</a:t>
            </a:r>
          </a:p>
          <a:p>
            <a:pPr lvl="1"/>
            <a:r>
              <a:rPr lang="en-US" dirty="0"/>
              <a:t>If information insufficient, obtain more</a:t>
            </a:r>
          </a:p>
          <a:p>
            <a:pPr lvl="1"/>
            <a:r>
              <a:rPr lang="en-US" dirty="0"/>
              <a:t>If information sufficient, involve stakeholder in planning for change</a:t>
            </a:r>
          </a:p>
          <a:p>
            <a:pPr lvl="2"/>
            <a:r>
              <a:rPr lang="en-US" dirty="0"/>
              <a:t>Especially those with high influence</a:t>
            </a:r>
          </a:p>
          <a:p>
            <a:pPr lvl="2"/>
            <a:r>
              <a:rPr lang="en-US" dirty="0"/>
              <a:t>For groups, will everyone participate or a representative?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8066"/>
            <a:ext cx="2489200" cy="2319934"/>
          </a:xfrm>
          <a:prstGeom prst="rect">
            <a:avLst/>
          </a:prstGeom>
        </p:spPr>
      </p:pic>
    </p:spTree>
    <p:extLst>
      <p:ext uri="{BB962C8B-B14F-4D97-AF65-F5344CB8AC3E}">
        <p14:creationId xmlns:p14="http://schemas.microsoft.com/office/powerpoint/2010/main" val="9054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1629</Words>
  <Application>Microsoft Macintosh PowerPoint</Application>
  <PresentationFormat>Widescreen</PresentationFormat>
  <Paragraphs>92</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Segoe Print</vt:lpstr>
      <vt:lpstr>TS103431377</vt:lpstr>
      <vt:lpstr>What’s the Buzz? Stakeholder Analysis</vt:lpstr>
      <vt:lpstr>What is a “stakeholder”?</vt:lpstr>
      <vt:lpstr>Who are stakeholders in pollinator conservation?</vt:lpstr>
      <vt:lpstr>Who are stakeholders in pollinator conservation?</vt:lpstr>
      <vt:lpstr>Stakeholder Analysis</vt:lpstr>
      <vt:lpstr>Stakeholder Analysis: Step 1</vt:lpstr>
      <vt:lpstr>Stakeholder Analysis: Step 2</vt:lpstr>
      <vt:lpstr>Stakeholder Analysis: Step 3</vt:lpstr>
      <vt:lpstr>Stakeholder Analysis: Step 4</vt:lpstr>
      <vt:lpstr>Stakeholder Analysis: Step 4</vt:lpstr>
      <vt:lpstr>What’s the buzz? Stakeholder Analysis: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2013-07-27T17:33:29Z</dcterms:created>
  <dcterms:modified xsi:type="dcterms:W3CDTF">2023-03-02T14:56:46Z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