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9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89026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9384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389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27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949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3739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987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6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1pPr>
            <a:lvl2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4pPr>
            <a:lvl5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dk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escience.com/25232-early-snowmelt-rockies-hummingbirds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ired.co.uk/news/archive/2009-05/22/urban-hive-could-save-the-honey-bee" TargetMode="External"/><Relationship Id="rId5" Type="http://schemas.openxmlformats.org/officeDocument/2006/relationships/hyperlink" Target="http://www.wired.co.uk/news/archive/2010-09/07/pollination-decline-proven" TargetMode="External"/><Relationship Id="rId4" Type="http://schemas.openxmlformats.org/officeDocument/2006/relationships/hyperlink" Target="http://content.usatoday.com/communities/greenhouse/post/2010/09/climate-change-threatens-bees-flowers-food/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s.gov/romo/parkmgmt/upload/climate_change_rocky_mountain2.pdf" TargetMode="External"/><Relationship Id="rId7" Type="http://schemas.openxmlformats.org/officeDocument/2006/relationships/hyperlink" Target="http://barbolian.com/bfblog/wp-content/uploads/2013/01/IMG_2976.jpg" TargetMode="External"/><Relationship Id="rId2" Type="http://schemas.openxmlformats.org/officeDocument/2006/relationships/hyperlink" Target="http://www.fao.org/fileadmin/templates/agphome/documents/Biodiversity-pollination/Climate_Pollination_17_web__2_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arm1.staticflickr.com/45/140859675_bb908eedd4_o.jpg" TargetMode="External"/><Relationship Id="rId5" Type="http://schemas.openxmlformats.org/officeDocument/2006/relationships/hyperlink" Target="http://globalchange.gov/HighResImages/12-Midwest-pg-117.jpg" TargetMode="External"/><Relationship Id="rId4" Type="http://schemas.openxmlformats.org/officeDocument/2006/relationships/hyperlink" Target="http://www.nps.gov/goga/naturescience/images/Greenhouse-effect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2125" y="980550"/>
            <a:ext cx="8493685" cy="4575101"/>
            <a:chOff x="372125" y="980550"/>
            <a:chExt cx="8493685" cy="45751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125" y="980550"/>
              <a:ext cx="8493685" cy="457510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505910" y="1442367"/>
              <a:ext cx="5930807" cy="212365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Potential Effect of Climate Change on Pollination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574433" y="466472"/>
            <a:ext cx="8058944" cy="1440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sz="2400" b="0" dirty="0">
                <a:solidFill>
                  <a:srgbClr val="000000"/>
                </a:solidFill>
              </a:rPr>
              <a:t>On average, the onset of spring snowmelt in the Rockies now occurs approximately two weeks earlier</a:t>
            </a:r>
            <a:r>
              <a:rPr lang="en" sz="2400" dirty="0">
                <a:solidFill>
                  <a:srgbClr val="000000"/>
                </a:solidFill>
              </a:rPr>
              <a:t> </a:t>
            </a:r>
            <a:r>
              <a:rPr lang="en" sz="2400" b="0" dirty="0">
                <a:solidFill>
                  <a:srgbClr val="000000"/>
                </a:solidFill>
              </a:rPr>
              <a:t>than in the late 1970s. </a:t>
            </a:r>
            <a:r>
              <a:rPr lang="en" sz="2400" dirty="0">
                <a:solidFill>
                  <a:srgbClr val="000000"/>
                </a:solidFill>
              </a:rPr>
              <a:t>What may have caused this to occur?</a:t>
            </a:r>
            <a:br>
              <a:rPr lang="en-US" sz="2400" dirty="0">
                <a:solidFill>
                  <a:srgbClr val="000000"/>
                </a:solidFill>
              </a:rPr>
            </a:br>
            <a:endParaRPr lang="en" sz="8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51" y="2452424"/>
            <a:ext cx="7330057" cy="35336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594875" y="909224"/>
            <a:ext cx="7598849" cy="44715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36" name="Shape 36"/>
          <p:cNvSpPr txBox="1"/>
          <p:nvPr/>
        </p:nvSpPr>
        <p:spPr>
          <a:xfrm>
            <a:off x="1814950" y="4972050"/>
            <a:ext cx="7052400" cy="1386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endParaRPr lang="en" dirty="0"/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/>
        </p:nvSpPr>
        <p:spPr>
          <a:xfrm>
            <a:off x="4359598" y="452400"/>
            <a:ext cx="4445417" cy="22075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pPr lvl="0" algn="ctr" rtl="0">
              <a:buNone/>
            </a:pPr>
            <a:r>
              <a:rPr lang="en" sz="2400" dirty="0">
                <a:solidFill>
                  <a:schemeClr val="tx1"/>
                </a:solidFill>
              </a:rPr>
              <a:t>Spring snowmelt is occurring earlier in the Rocky Mountains. </a:t>
            </a:r>
            <a:endParaRPr lang="en-US" sz="2400" dirty="0">
              <a:solidFill>
                <a:schemeClr val="tx1"/>
              </a:solidFill>
            </a:endParaRPr>
          </a:p>
          <a:p>
            <a:pPr lvl="0" rtl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lvl="0" algn="ctr" rtl="0">
              <a:buNone/>
            </a:pPr>
            <a:r>
              <a:rPr lang="en" sz="2400" b="1" dirty="0">
                <a:solidFill>
                  <a:schemeClr val="tx1"/>
                </a:solidFill>
              </a:rPr>
              <a:t>Why would this confuse bees??</a:t>
            </a:r>
          </a:p>
        </p:txBody>
      </p:sp>
      <p:sp>
        <p:nvSpPr>
          <p:cNvPr id="42" name="Shape 42"/>
          <p:cNvSpPr/>
          <p:nvPr/>
        </p:nvSpPr>
        <p:spPr>
          <a:xfrm>
            <a:off x="5522664" y="3033680"/>
            <a:ext cx="2086374" cy="313059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84" y="452400"/>
            <a:ext cx="3762164" cy="605081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llinoisMichiganTempChange-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02"/>
          <a:stretch/>
        </p:blipFill>
        <p:spPr>
          <a:xfrm>
            <a:off x="457200" y="714032"/>
            <a:ext cx="5412810" cy="4533585"/>
          </a:xfrm>
          <a:prstGeom prst="rect">
            <a:avLst/>
          </a:prstGeom>
        </p:spPr>
      </p:pic>
      <p:pic>
        <p:nvPicPr>
          <p:cNvPr id="5" name="Picture 4" descr="IllinoisMichiganTempChange-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9" t="94782" r="23249"/>
          <a:stretch/>
        </p:blipFill>
        <p:spPr>
          <a:xfrm>
            <a:off x="234071" y="5346908"/>
            <a:ext cx="5553970" cy="7550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8041" y="995343"/>
            <a:ext cx="300366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Model projections of average temperature and precipitation changes in Illinois for mid-century (2040-2059) and end-of-century (2080-2099) indicate that </a:t>
            </a:r>
            <a:r>
              <a:rPr lang="en-US" sz="2000" b="1" dirty="0"/>
              <a:t>summer in Illinois is expected to feel progressively more like summers currently experienced in states south and west.</a:t>
            </a:r>
          </a:p>
        </p:txBody>
      </p:sp>
    </p:spTree>
    <p:extLst>
      <p:ext uri="{BB962C8B-B14F-4D97-AF65-F5344CB8AC3E}">
        <p14:creationId xmlns:p14="http://schemas.microsoft.com/office/powerpoint/2010/main" val="3804066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0859675_bb908eedd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2" y="243204"/>
            <a:ext cx="4908839" cy="3272559"/>
          </a:xfrm>
          <a:prstGeom prst="rect">
            <a:avLst/>
          </a:prstGeom>
        </p:spPr>
      </p:pic>
      <p:pic>
        <p:nvPicPr>
          <p:cNvPr id="5" name="Picture 4" descr="IMG_297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44" y="3567246"/>
            <a:ext cx="4732754" cy="3157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3169" y="4207254"/>
            <a:ext cx="27097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Monoculture </a:t>
            </a:r>
          </a:p>
          <a:p>
            <a:pPr algn="ctr"/>
            <a:r>
              <a:rPr lang="en-US" sz="2800" dirty="0"/>
              <a:t>Vs.</a:t>
            </a:r>
          </a:p>
          <a:p>
            <a:pPr algn="ctr"/>
            <a:r>
              <a:rPr lang="en-US" sz="2800" dirty="0" err="1"/>
              <a:t>Polyculture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360374" y="1063987"/>
            <a:ext cx="3290167" cy="1446550"/>
          </a:xfrm>
          <a:prstGeom prst="rect">
            <a:avLst/>
          </a:prstGeom>
          <a:solidFill>
            <a:srgbClr val="F7ECD7"/>
          </a:solidFill>
          <a:ln>
            <a:solidFill>
              <a:srgbClr val="AB7A2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dirty="0"/>
          </a:p>
          <a:p>
            <a:pPr algn="ctr"/>
            <a:r>
              <a:rPr lang="en-US" sz="2400" dirty="0"/>
              <a:t>Which may help pollinators to survive climate change?</a:t>
            </a:r>
          </a:p>
          <a:p>
            <a:pPr algn="ctr"/>
            <a:endParaRPr lang="en-US" sz="800" dirty="0"/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US" sz="3000" dirty="0">
                <a:solidFill>
                  <a:srgbClr val="0B5394"/>
                </a:solidFill>
              </a:rPr>
              <a:t>Relevant </a:t>
            </a:r>
            <a:r>
              <a:rPr lang="en" sz="3000" dirty="0">
                <a:solidFill>
                  <a:srgbClr val="0B5394"/>
                </a:solidFill>
              </a:rPr>
              <a:t>News Report</a:t>
            </a:r>
            <a:r>
              <a:rPr lang="en-US" sz="3000" dirty="0">
                <a:solidFill>
                  <a:srgbClr val="0B5394"/>
                </a:solidFill>
              </a:rPr>
              <a:t>s </a:t>
            </a:r>
            <a:endParaRPr lang="en" sz="3000" dirty="0">
              <a:solidFill>
                <a:srgbClr val="0B5394"/>
              </a:solidFill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358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buClr>
                <a:schemeClr val="hlink"/>
              </a:buClr>
              <a:buSzPct val="166666"/>
              <a:buFont typeface="Arial"/>
              <a:buChar char="•"/>
            </a:pPr>
            <a:r>
              <a:rPr lang="en" sz="1400" u="sng" dirty="0">
                <a:solidFill>
                  <a:schemeClr val="hlink"/>
                </a:solidFill>
                <a:hlinkClick r:id="rId3"/>
              </a:rPr>
              <a:t>http://www.livescience.com/25232-early-snowmelt-rockies-hummingbirds.html</a:t>
            </a:r>
          </a:p>
          <a:p>
            <a:endParaRPr lang="en" sz="1400" u="sng" dirty="0">
              <a:solidFill>
                <a:schemeClr val="hlink"/>
              </a:solidFill>
              <a:hlinkClick r:id="rId3"/>
            </a:endParaRPr>
          </a:p>
          <a:p>
            <a:pPr marL="457200" lvl="0" indent="-317500" rtl="0">
              <a:buClr>
                <a:schemeClr val="hlink"/>
              </a:buClr>
              <a:buSzPct val="166666"/>
              <a:buFont typeface="Arial"/>
              <a:buChar char="•"/>
            </a:pPr>
            <a:r>
              <a:rPr lang="en" sz="1400" u="sng" dirty="0">
                <a:solidFill>
                  <a:schemeClr val="hlink"/>
                </a:solidFill>
                <a:hlinkClick r:id="rId4"/>
              </a:rPr>
              <a:t>http://content.usatoday.com/communities/greenhouse/post/2010/09/climate-change-threatens-bees-flowers-food/1#.UfJ6veBDwVQ</a:t>
            </a:r>
          </a:p>
          <a:p>
            <a:endParaRPr lang="en" sz="1400" u="sng" dirty="0">
              <a:solidFill>
                <a:schemeClr val="hlink"/>
              </a:solidFill>
              <a:hlinkClick r:id="rId4"/>
            </a:endParaRPr>
          </a:p>
          <a:p>
            <a:pPr marL="457200" lvl="0" indent="-317500" rtl="0">
              <a:buClr>
                <a:schemeClr val="hlink"/>
              </a:buClr>
              <a:buSzPct val="166666"/>
              <a:buFont typeface="Arial"/>
              <a:buChar char="•"/>
            </a:pPr>
            <a:r>
              <a:rPr lang="en" sz="1400" u="sng" dirty="0">
                <a:solidFill>
                  <a:schemeClr val="hlink"/>
                </a:solidFill>
                <a:hlinkClick r:id="rId5"/>
              </a:rPr>
              <a:t>http://www.wired.co.uk/news/archive/2010-09/07/pollination-decline-proven</a:t>
            </a:r>
          </a:p>
          <a:p>
            <a:endParaRPr lang="en" sz="1400" u="sng" dirty="0">
              <a:solidFill>
                <a:schemeClr val="hlink"/>
              </a:solidFill>
              <a:hlinkClick r:id="rId5"/>
            </a:endParaRPr>
          </a:p>
          <a:p>
            <a:pPr marL="457200" lvl="0" indent="-317500" rtl="0">
              <a:buClr>
                <a:schemeClr val="hlink"/>
              </a:buClr>
              <a:buSzPct val="166666"/>
              <a:buFont typeface="Arial"/>
              <a:buChar char="•"/>
            </a:pPr>
            <a:r>
              <a:rPr lang="en" sz="1400" u="sng" dirty="0">
                <a:solidFill>
                  <a:schemeClr val="hlink"/>
                </a:solidFill>
                <a:hlinkClick r:id="rId6"/>
              </a:rPr>
              <a:t>http://www.wired.co.uk/news/archive/2009-05/22/urban-hive-could-save-the-honey-bee</a:t>
            </a:r>
          </a:p>
          <a:p>
            <a:endParaRPr lang="en" sz="1400" u="sng" dirty="0">
              <a:solidFill>
                <a:schemeClr val="hlink"/>
              </a:solidFill>
              <a:hlinkClick r:id="rId6"/>
            </a:endParaRP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Credits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Slide #1 and Slide #4: images of bees</a:t>
            </a:r>
          </a:p>
          <a:p>
            <a:pPr marL="0" indent="0">
              <a:buNone/>
            </a:pPr>
            <a:r>
              <a:rPr lang="en-US" sz="1600" dirty="0">
                <a:hlinkClick r:id="rId2"/>
              </a:rPr>
              <a:t>http://www.fao.org/fileadmin/templates/agphome/documents/Biodiversity-pollination/Climate_Pollination_17_web__2_.pdf</a:t>
            </a:r>
            <a:endParaRPr lang="en-US" sz="1600" dirty="0"/>
          </a:p>
          <a:p>
            <a:r>
              <a:rPr lang="en-US" sz="1600" dirty="0"/>
              <a:t>Slide #2: image of the Rocky Mountains</a:t>
            </a:r>
          </a:p>
          <a:p>
            <a:pPr marL="0" indent="0">
              <a:buNone/>
            </a:pPr>
            <a:r>
              <a:rPr lang="en-US" sz="1600" dirty="0">
                <a:hlinkClick r:id="rId3"/>
              </a:rPr>
              <a:t>http://www.nps.gov/romo/parkmgmt/upload/climate_change_rocky_mountain2.pdf</a:t>
            </a:r>
            <a:endParaRPr lang="en-US" sz="1600" dirty="0"/>
          </a:p>
          <a:p>
            <a:r>
              <a:rPr lang="en-US" sz="1600" dirty="0"/>
              <a:t>Slide #3: diagram of the greenhouse effect</a:t>
            </a:r>
          </a:p>
          <a:p>
            <a:pPr marL="0" lvl="0" indent="0">
              <a:buNone/>
            </a:pPr>
            <a:r>
              <a:rPr lang="en" sz="1600" dirty="0">
                <a:hlinkClick r:id="rId4"/>
              </a:rPr>
              <a:t>http://www.nps.gov/goga/naturescience/images/Greenhouse-effect.jpg</a:t>
            </a:r>
            <a:endParaRPr lang="en-US" sz="1600" dirty="0"/>
          </a:p>
          <a:p>
            <a:r>
              <a:rPr lang="en-US" sz="1600" dirty="0"/>
              <a:t>Slide #5: image of the predicted climate change in the Midwest </a:t>
            </a:r>
          </a:p>
          <a:p>
            <a:pPr marL="0" indent="0">
              <a:buNone/>
            </a:pPr>
            <a:r>
              <a:rPr lang="en-US" sz="1600" dirty="0">
                <a:hlinkClick r:id="rId5"/>
              </a:rPr>
              <a:t>http://globalchange.gov/HighResImages/12-Midwest-pg-117.jpg</a:t>
            </a:r>
            <a:endParaRPr lang="en-US" sz="1600" dirty="0"/>
          </a:p>
          <a:p>
            <a:r>
              <a:rPr lang="en-US" sz="1600" dirty="0"/>
              <a:t>Slide #6: images of monoculture and </a:t>
            </a:r>
            <a:r>
              <a:rPr lang="en-US" sz="1600" dirty="0" err="1"/>
              <a:t>polyculture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hlinkClick r:id="rId6"/>
              </a:rPr>
              <a:t>http://farm1.staticflickr.com/45/140859675_bb908eedd4_o.jpg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hlinkClick r:id="rId7"/>
              </a:rPr>
              <a:t>http://barbolian.com/bfblog/wp-content/uploads/2013/01/IMG_2976.jpg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0632534"/>
      </p:ext>
    </p:extLst>
  </p:cSld>
  <p:clrMapOvr>
    <a:masterClrMapping/>
  </p:clrMapOvr>
</p:sld>
</file>

<file path=ppt/theme/theme1.xml><?xml version="1.0" encoding="utf-8"?>
<a:theme xmlns:a="http://schemas.openxmlformats.org/drawingml/2006/main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346</Words>
  <Application>Microsoft Macintosh PowerPoint</Application>
  <PresentationFormat>On-screen Show (4:3)</PresentationFormat>
  <Paragraphs>32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Courier New</vt:lpstr>
      <vt:lpstr>Wingdings</vt:lpstr>
      <vt:lpstr/>
      <vt:lpstr>PowerPoint Presentation</vt:lpstr>
      <vt:lpstr>On average, the onset of spring snowmelt in the Rockies now occurs approximately two weeks earlier than in the late 1970s. What may have caused this to occur? </vt:lpstr>
      <vt:lpstr>PowerPoint Presentation</vt:lpstr>
      <vt:lpstr>PowerPoint Presentation</vt:lpstr>
      <vt:lpstr>PowerPoint Presentation</vt:lpstr>
      <vt:lpstr>PowerPoint Presentation</vt:lpstr>
      <vt:lpstr>Relevant News Reports </vt:lpstr>
      <vt:lpstr>Image 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Wei</dc:creator>
  <cp:lastModifiedBy>Alaina Gallagher</cp:lastModifiedBy>
  <cp:revision>9</cp:revision>
  <dcterms:modified xsi:type="dcterms:W3CDTF">2023-03-02T14:50:17Z</dcterms:modified>
</cp:coreProperties>
</file>