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4"/>
  </p:notesMasterIdLst>
  <p:sldIdLst>
    <p:sldId id="257" r:id="rId2"/>
    <p:sldId id="265" r:id="rId3"/>
    <p:sldId id="266" r:id="rId4"/>
    <p:sldId id="267" r:id="rId5"/>
    <p:sldId id="270" r:id="rId6"/>
    <p:sldId id="271" r:id="rId7"/>
    <p:sldId id="259" r:id="rId8"/>
    <p:sldId id="258" r:id="rId9"/>
    <p:sldId id="268" r:id="rId10"/>
    <p:sldId id="261" r:id="rId11"/>
    <p:sldId id="269" r:id="rId12"/>
    <p:sldId id="264"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728" autoAdjust="0"/>
  </p:normalViewPr>
  <p:slideViewPr>
    <p:cSldViewPr snapToObjects="1">
      <p:cViewPr varScale="1">
        <p:scale>
          <a:sx n="96" d="100"/>
          <a:sy n="96" d="100"/>
        </p:scale>
        <p:origin x="25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35FA2C-6612-F4C5-7017-AEDD606653B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84" charset="0"/>
                <a:ea typeface="ＭＳ Ｐゴシック" pitchFamily="-84" charset="-128"/>
              </a:defRPr>
            </a:lvl1pPr>
          </a:lstStyle>
          <a:p>
            <a:pPr>
              <a:defRPr/>
            </a:pPr>
            <a:endParaRPr lang="en-US"/>
          </a:p>
        </p:txBody>
      </p:sp>
      <p:sp>
        <p:nvSpPr>
          <p:cNvPr id="3" name="Date Placeholder 2">
            <a:extLst>
              <a:ext uri="{FF2B5EF4-FFF2-40B4-BE49-F238E27FC236}">
                <a16:creationId xmlns:a16="http://schemas.microsoft.com/office/drawing/2014/main" id="{E12522DC-C3D8-FE12-CBA5-DDC63FD2C4D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84" charset="0"/>
                <a:ea typeface="ＭＳ Ｐゴシック" pitchFamily="-84" charset="-128"/>
              </a:defRPr>
            </a:lvl1pPr>
          </a:lstStyle>
          <a:p>
            <a:pPr>
              <a:defRPr/>
            </a:pPr>
            <a:fld id="{FFF7E93C-AFC8-A644-8B1B-52473BE86760}" type="datetime1">
              <a:rPr lang="en-US"/>
              <a:pPr>
                <a:defRPr/>
              </a:pPr>
              <a:t>3/2/23</a:t>
            </a:fld>
            <a:endParaRPr lang="en-US" dirty="0"/>
          </a:p>
        </p:txBody>
      </p:sp>
      <p:sp>
        <p:nvSpPr>
          <p:cNvPr id="4" name="Slide Image Placeholder 3">
            <a:extLst>
              <a:ext uri="{FF2B5EF4-FFF2-40B4-BE49-F238E27FC236}">
                <a16:creationId xmlns:a16="http://schemas.microsoft.com/office/drawing/2014/main" id="{125BCDF8-9496-916E-A667-524B8A430CF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EBBD17A3-7B8F-92CD-6ECE-235037535F3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6BCA388-5347-97F9-B29E-3EE569686738}"/>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84" charset="0"/>
                <a:ea typeface="ＭＳ Ｐゴシック" pitchFamily="-84" charset="-128"/>
              </a:defRPr>
            </a:lvl1pPr>
          </a:lstStyle>
          <a:p>
            <a:pPr>
              <a:defRPr/>
            </a:pPr>
            <a:endParaRPr lang="en-US"/>
          </a:p>
        </p:txBody>
      </p:sp>
      <p:sp>
        <p:nvSpPr>
          <p:cNvPr id="7" name="Slide Number Placeholder 6">
            <a:extLst>
              <a:ext uri="{FF2B5EF4-FFF2-40B4-BE49-F238E27FC236}">
                <a16:creationId xmlns:a16="http://schemas.microsoft.com/office/drawing/2014/main" id="{4878C8D5-A060-B20A-ABB3-EB2FB96FC47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06A28E3-D3AD-074E-9E97-165A77258D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ncommonground.com/pages/_farm_report_by_farmer_jen/152.php"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uncommonground.com/pages/roof_top_farm_resources/151.ph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ollinator.org/poster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iencedirect.com/science/article/pii/S157400210502030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eespotter.mste.illinois.edu/topics/bio/Apis/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eespotter.mste.illinois.edu/topics/bio/Bombus/pensylvanicus/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eespotter.mste.illinois.edu/topics/bio/Bombus/pensylvanicus/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596539B-2D86-073C-F89A-EEF8500324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9663680-B13B-7E13-58B0-F1382DAA09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ea typeface="ＭＳ Ｐゴシック" panose="020B0600070205080204" pitchFamily="34" charset="-128"/>
              </a:rPr>
              <a:t>Uncommon Ground is host to the nation's first certified organic rooftop farm.  Each year we grow a diversity of annual vegetables and herbs.  Everything we grow on the roof ends up on the menu!  For more information, check out our rooftop </a:t>
            </a:r>
            <a:r>
              <a:rPr lang="en-US" altLang="en-US" b="1">
                <a:ea typeface="ＭＳ Ｐゴシック" panose="020B0600070205080204" pitchFamily="34" charset="-128"/>
                <a:hlinkClick r:id="rId3"/>
              </a:rPr>
              <a:t>farm report</a:t>
            </a:r>
            <a:r>
              <a:rPr lang="en-US" altLang="en-US" b="1">
                <a:ea typeface="ＭＳ Ｐゴシック" panose="020B0600070205080204" pitchFamily="34" charset="-128"/>
              </a:rPr>
              <a:t> and </a:t>
            </a:r>
            <a:r>
              <a:rPr lang="en-US" altLang="en-US" b="1">
                <a:ea typeface="ＭＳ Ｐゴシック" panose="020B0600070205080204" pitchFamily="34" charset="-128"/>
                <a:hlinkClick r:id="rId4"/>
              </a:rPr>
              <a:t>resources</a:t>
            </a:r>
            <a:r>
              <a:rPr lang="en-US" altLang="en-US" b="1">
                <a:ea typeface="ＭＳ Ｐゴシック" panose="020B0600070205080204" pitchFamily="34" charset="-128"/>
              </a:rPr>
              <a:t> pages.  </a:t>
            </a:r>
          </a:p>
          <a:p>
            <a:pPr eaLnBrk="1" hangingPunct="1">
              <a:spcBef>
                <a:spcPct val="0"/>
              </a:spcBef>
            </a:pPr>
            <a:endParaRPr lang="en-US" altLang="en-US" b="1">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http://www.uncommonground.com/pages/_farm_report_by_farmer_jen/152.php</a:t>
            </a:r>
          </a:p>
        </p:txBody>
      </p:sp>
      <p:sp>
        <p:nvSpPr>
          <p:cNvPr id="15363" name="Slide Number Placeholder 3">
            <a:extLst>
              <a:ext uri="{FF2B5EF4-FFF2-40B4-BE49-F238E27FC236}">
                <a16:creationId xmlns:a16="http://schemas.microsoft.com/office/drawing/2014/main" id="{B11D386D-E632-9B5A-10D7-FC35CF8363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17E6E9A-9289-614E-8845-34566337B641}"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DB3E521-D5C6-5737-C95D-DEEFE5F396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99769D13-1D46-FA63-328B-65B994C370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http://beespotter.mste.illinois.edu/topics/bio/Bombus/affinis/index.html </a:t>
            </a:r>
          </a:p>
        </p:txBody>
      </p:sp>
      <p:sp>
        <p:nvSpPr>
          <p:cNvPr id="33795" name="Slide Number Placeholder 3">
            <a:extLst>
              <a:ext uri="{FF2B5EF4-FFF2-40B4-BE49-F238E27FC236}">
                <a16:creationId xmlns:a16="http://schemas.microsoft.com/office/drawing/2014/main" id="{158F6133-3C92-BAC1-A2F8-7E6559575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76B450-316C-3D40-9E5D-BC9BD5BDFDD0}"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CE87DA9-1B93-E849-8122-48A1F5180A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42254B5B-544A-7594-93BA-D05F82603A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http://beespotter.mste.illinois.edu/topics/bio/Bombus/griseocollis/index.html </a:t>
            </a:r>
          </a:p>
          <a:p>
            <a:pPr eaLnBrk="1" hangingPunct="1">
              <a:spcBef>
                <a:spcPct val="0"/>
              </a:spcBef>
            </a:pPr>
            <a:r>
              <a:rPr lang="en-US" altLang="en-US">
                <a:ea typeface="ＭＳ Ｐゴシック" panose="020B0600070205080204" pitchFamily="34" charset="-128"/>
              </a:rPr>
              <a:t> </a:t>
            </a:r>
          </a:p>
        </p:txBody>
      </p:sp>
      <p:sp>
        <p:nvSpPr>
          <p:cNvPr id="35843" name="Slide Number Placeholder 3">
            <a:extLst>
              <a:ext uri="{FF2B5EF4-FFF2-40B4-BE49-F238E27FC236}">
                <a16:creationId xmlns:a16="http://schemas.microsoft.com/office/drawing/2014/main" id="{EE07AD11-D19E-E72D-87A6-88686940D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3236B09-FF42-D74E-89D7-12B4427D8035}" type="slidenum">
              <a:rPr lang="en-US" altLang="en-US"/>
              <a:pPr>
                <a:spcBef>
                  <a:spcPct val="0"/>
                </a:spcBef>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2667E0D8-D589-B570-307E-B5220A536E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7854380-7D15-42F9-49BF-C4312659A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90000"/>
              </a:lnSpc>
              <a:spcBef>
                <a:spcPct val="0"/>
              </a:spcBef>
            </a:pPr>
            <a:r>
              <a:rPr lang="en-US" altLang="en-US">
                <a:ea typeface="ＭＳ Ｐゴシック" panose="020B0600070205080204" pitchFamily="34" charset="-128"/>
              </a:rPr>
              <a:t>Rough draft teaching notes: students should think about the following abiotic factors at a minimum: </a:t>
            </a:r>
          </a:p>
          <a:p>
            <a:pPr eaLnBrk="1" hangingPunct="1">
              <a:lnSpc>
                <a:spcPct val="90000"/>
              </a:lnSpc>
              <a:spcBef>
                <a:spcPct val="0"/>
              </a:spcBef>
            </a:pPr>
            <a:r>
              <a:rPr lang="en-US" altLang="en-US">
                <a:ea typeface="ＭＳ Ｐゴシック" panose="020B0600070205080204" pitchFamily="34" charset="-128"/>
              </a:rPr>
              <a:t>Soil, light, water, temperature</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Soil and water considerations: soil may need to be collected and transported from another location (especially if we’re talking about created garden beds on a hard surface, such as the rooftop garden in our focal garden). Advanced students may also note that soil formation and nutrient cycling processes are not likely to occur naturally, and must be “engineered” by the managers of the agroecosystem. Water also needs to brought in: main choices are municipal water (e.g., standard hose &amp; sprinklers) and rainwater capture. Rainwater can be a good option, but filtering is often needed and if stored for longer periods of time, limiting growth of bacteria/ potential pathogens is a key consideration. </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Light and temp considerations: light intensity and availability will vary seasonally; shade from other buildings is often an important consideration in the city for garden placement (e.g., plants in beds placed in full shade may not thrive). Sun-loving plants like tomatoes, should be placed in beds that get the most light; plants that are tolerant of cooler temps and some shade can be placed elsewhere. </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Biotic factors to consider: </a:t>
            </a:r>
          </a:p>
          <a:p>
            <a:pPr eaLnBrk="1" hangingPunct="1">
              <a:lnSpc>
                <a:spcPct val="90000"/>
              </a:lnSpc>
              <a:spcBef>
                <a:spcPct val="0"/>
              </a:spcBef>
            </a:pPr>
            <a:r>
              <a:rPr lang="en-US" altLang="en-US">
                <a:ea typeface="ＭＳ Ｐゴシック" panose="020B0600070205080204" pitchFamily="34" charset="-128"/>
              </a:rPr>
              <a:t>Humans, plants we select, all the fauna associated with plants: including beneficial insects, like bees that provide pollination, as well as organisms that can act as pests, including herbivores that graze on plants as well as the web of their natural enemies (e.g., parasites and predators). Humans (and our pets!) can also play the role of pests in an urban environment, if we harvest crops uninvited, or contaminate growing areas with trash or other wastes. </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endParaRPr lang="en-US" altLang="en-US">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BF2645F7-C8B7-773F-2C97-18CE39C7BB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60C6327-1B3C-284C-BD93-B391C67A0652}"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9ECF965D-B872-3B1B-7F16-4BF7BC54C9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F75B9AF-A928-3FB9-FC0D-68A6FF362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90000"/>
              </a:lnSpc>
              <a:spcBef>
                <a:spcPct val="0"/>
              </a:spcBef>
            </a:pPr>
            <a:r>
              <a:rPr lang="en-US" altLang="en-US">
                <a:ea typeface="ＭＳ Ｐゴシック" panose="020B0600070205080204" pitchFamily="34" charset="-128"/>
              </a:rPr>
              <a:t>This slide may be used to fill in student answers, as well as prompt discussion to fill-in gaps as needed. </a:t>
            </a:r>
          </a:p>
          <a:p>
            <a:pPr eaLnBrk="1" hangingPunct="1">
              <a:lnSpc>
                <a:spcPct val="90000"/>
              </a:lnSpc>
              <a:spcBef>
                <a:spcPct val="0"/>
              </a:spcBef>
            </a:pPr>
            <a:r>
              <a:rPr lang="en-US" altLang="en-US">
                <a:ea typeface="ＭＳ Ｐゴシック" panose="020B0600070205080204" pitchFamily="34" charset="-128"/>
              </a:rPr>
              <a:t>Abiotic factors: Soil, light, water, temperature</a:t>
            </a:r>
          </a:p>
          <a:p>
            <a:pPr eaLnBrk="1" hangingPunct="1">
              <a:lnSpc>
                <a:spcPct val="90000"/>
              </a:lnSpc>
              <a:spcBef>
                <a:spcPct val="0"/>
              </a:spcBef>
            </a:pPr>
            <a:r>
              <a:rPr lang="en-US" altLang="en-US">
                <a:ea typeface="ＭＳ Ｐゴシック" panose="020B0600070205080204" pitchFamily="34" charset="-128"/>
              </a:rPr>
              <a:t>Soil and water considerations: soil may need to be collected and transported from another location (especially if we’re talking about created garden beds on a hard surface, such as the rooftop garden in our focal garden). Advanced students may also note that soil formation and nutrient cycling processes are not likely to occur naturally, and must be “engineered” by the managers of the agroecosystem. Water also needs to brought in: main choices are municipal water (e.g., standard hose &amp; sprinklers) and rainwater capture. Rainwater can be a good option, but filtering is often needed and if stored for longer periods of time, limiting growth of bacteria/ potential pathogens is a key consideration. </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Light and temp considerations: light intensity and availability will vary seasonally; shade from other buildings is often an important consideration in the city for garden placement (e.g., plants in beds placed in full shade may not thrive). Sun-loving plants like tomatoes, should be placed in beds that get the most light; plants that are tolerant of cooler temps and some shade can be placed elsewhere. </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Biotic factors: </a:t>
            </a:r>
          </a:p>
          <a:p>
            <a:pPr eaLnBrk="1" hangingPunct="1">
              <a:lnSpc>
                <a:spcPct val="90000"/>
              </a:lnSpc>
              <a:spcBef>
                <a:spcPct val="0"/>
              </a:spcBef>
            </a:pPr>
            <a:r>
              <a:rPr lang="en-US" altLang="en-US">
                <a:ea typeface="ＭＳ Ｐゴシック" panose="020B0600070205080204" pitchFamily="34" charset="-128"/>
              </a:rPr>
              <a:t>Humans, plants we select, all the fauna associated with plants: including beneficial insects, like bees that provide pollination, as well as organisms that can act as pests, including herbivores that graze on plants as well as the web of their natural enemies (e.g., parasites and predators). Humans (and our pets!) can also play the role of pests in an urban environment, if we harvest crops uninvited, or contaminate growing areas with trash or other wastes. </a:t>
            </a:r>
          </a:p>
          <a:p>
            <a:pPr eaLnBrk="1" hangingPunct="1">
              <a:lnSpc>
                <a:spcPct val="90000"/>
              </a:lnSpc>
              <a:spcBef>
                <a:spcPct val="0"/>
              </a:spcBef>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Transition to more detailed discussion on pollinators: many students noted that pollination is a key aspect of biotic factors in our urban agroecosystems. This potentially leads to a second guiding question: </a:t>
            </a:r>
          </a:p>
        </p:txBody>
      </p:sp>
      <p:sp>
        <p:nvSpPr>
          <p:cNvPr id="19459" name="Slide Number Placeholder 3">
            <a:extLst>
              <a:ext uri="{FF2B5EF4-FFF2-40B4-BE49-F238E27FC236}">
                <a16:creationId xmlns:a16="http://schemas.microsoft.com/office/drawing/2014/main" id="{63C680CD-99CF-1BD1-FA9F-D31C9B9090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FE5D09B-5FB6-BD42-8350-DEBA6BA9FE4A}"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B2DFAB94-2EF6-D1B4-76FB-D946A1D41E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40DF103A-B395-1353-A42E-5F00C6FB3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a:ea typeface="ＭＳ Ｐゴシック" panose="020B0600070205080204" pitchFamily="34" charset="-128"/>
              </a:rPr>
              <a:t>Teaching note: This may be a good time to review some highlights of the pollination chapter from Xerces Society—</a:t>
            </a:r>
          </a:p>
          <a:p>
            <a:pPr eaLnBrk="1" hangingPunct="1">
              <a:lnSpc>
                <a:spcPct val="90000"/>
              </a:lnSpc>
              <a:spcBef>
                <a:spcPct val="0"/>
              </a:spcBef>
            </a:pPr>
            <a:r>
              <a:rPr lang="en-US" altLang="en-US">
                <a:ea typeface="ＭＳ Ｐゴシック" panose="020B0600070205080204" pitchFamily="34" charset="-128"/>
              </a:rPr>
              <a:t>Key highlights include that about 70% of our staple crops require insect pollination, and that 1 in every 3 mouthfuls of food and drink is pollinated by bees. Students should have captured that honey bees are an important part of this equation, and that European honey bees are an introduced species that’s placed in hives and managed near crops. There are also a number of bee species that are native to IL. </a:t>
            </a:r>
          </a:p>
        </p:txBody>
      </p:sp>
      <p:sp>
        <p:nvSpPr>
          <p:cNvPr id="21507" name="Slide Number Placeholder 3">
            <a:extLst>
              <a:ext uri="{FF2B5EF4-FFF2-40B4-BE49-F238E27FC236}">
                <a16:creationId xmlns:a16="http://schemas.microsoft.com/office/drawing/2014/main" id="{6D032420-95B8-2D09-D5B5-B324367834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9A72A1D-08B6-2B4B-99FD-4039CDB2F789}"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21D47CD3-9DDE-AA20-0068-6697D10ED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BD873A4C-AA92-B7AD-FE4A-3C6348969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Teaching notes: We’ve discussed important elements of the social, biological and physical elements in our case study on pollinators in Chicago. Your task is draw out how these elements fit together, as well as key interactions. Make sure your drawing is clear and well-labeled, and includes your name so that you can turn in your concept map at the end of class.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This poster was created by the pollinator partnership, (Pollinator Partnership: </a:t>
            </a:r>
            <a:r>
              <a:rPr lang="en-US" altLang="en-US">
                <a:ea typeface="ＭＳ Ｐゴシック" panose="020B0600070205080204" pitchFamily="34" charset="-128"/>
                <a:hlinkClick r:id="rId3"/>
              </a:rPr>
              <a:t>www.pollinator.org</a:t>
            </a:r>
            <a:r>
              <a:rPr lang="en-US" altLang="en-US">
                <a:ea typeface="ＭＳ Ｐゴシック" panose="020B0600070205080204" pitchFamily="34" charset="-128"/>
              </a:rPr>
              <a:t> ) and it has some elements of how social, and biological elements relate to one another (Note: there’s not much going on here for the physical environment). Instructor may want to emphasize that this approach needs more detail to be an appropriate concept map for a class output. </a:t>
            </a:r>
          </a:p>
        </p:txBody>
      </p:sp>
      <p:sp>
        <p:nvSpPr>
          <p:cNvPr id="23555" name="Slide Number Placeholder 3">
            <a:extLst>
              <a:ext uri="{FF2B5EF4-FFF2-40B4-BE49-F238E27FC236}">
                <a16:creationId xmlns:a16="http://schemas.microsoft.com/office/drawing/2014/main" id="{47ABFA39-772A-F926-D755-E46F533AC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9CA34D-3636-7A42-BEE8-199CACA69282}"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709F3B6-8EB6-06A5-0F08-4D3B59316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6D733F50-F91E-A1C3-CA27-1F73491B4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Teaching notes: We’ve discussed important elements of the social, biological and physical elements in our case study on pollinators in Chicago. Your task is draw out how these elements fit together, as well as key interactions. Make sure your drawing is clear and well-labeled, and includes your name so that you can turn in your concept map at the end of class.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This concept map describes major categories discussed in relation to resource governance in social-ecological systems, found on </a:t>
            </a:r>
            <a:r>
              <a:rPr lang="en-US" altLang="en-US">
                <a:ea typeface="ＭＳ Ｐゴシック" panose="020B0600070205080204" pitchFamily="34" charset="-128"/>
                <a:hlinkClick r:id="rId3"/>
              </a:rPr>
              <a:t>www.sciencedirect.com</a:t>
            </a:r>
            <a:r>
              <a:rPr lang="en-US" altLang="en-US">
                <a:ea typeface="ＭＳ Ｐゴシック" panose="020B0600070205080204" pitchFamily="34" charset="-128"/>
              </a:rPr>
              <a:t> . Highlight that students may want to consider including the social, ecological and physical systems as the major categories in their concept maps. Then these categories will need an additional level of detail, that describes the key elements included in each. As the concept map progresses, students should be thinking about how the key elements interact. This can be represented visually with arrows—and students should be able to describe what each of the arrows represents. This is something that students have seen before with food webs. </a:t>
            </a:r>
          </a:p>
        </p:txBody>
      </p:sp>
      <p:sp>
        <p:nvSpPr>
          <p:cNvPr id="25603" name="Slide Number Placeholder 3">
            <a:extLst>
              <a:ext uri="{FF2B5EF4-FFF2-40B4-BE49-F238E27FC236}">
                <a16:creationId xmlns:a16="http://schemas.microsoft.com/office/drawing/2014/main" id="{20D53A11-BAB6-933E-3D8A-1A80D47FA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35B6E02-68C3-4245-B9E4-F8108A428FDC}"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11E0245B-AF9F-660A-2B00-95BF88657E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B14313BC-D947-91B1-AE08-923F022D5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u="sng">
                <a:ea typeface="ＭＳ Ｐゴシック" panose="020B0600070205080204" pitchFamily="34" charset="-128"/>
                <a:hlinkClick r:id="rId3"/>
              </a:rPr>
              <a:t>http://beespotter.mste.illinois.edu/topics/bio/Apis/index.html</a:t>
            </a: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Flight period: Queens appear early in spring, as early as April 21 in Wisconsin (Medler and Carney 1963); colonies are relatively long-lived, lasting until late summer.</a:t>
            </a:r>
          </a:p>
        </p:txBody>
      </p:sp>
      <p:sp>
        <p:nvSpPr>
          <p:cNvPr id="27651" name="Slide Number Placeholder 3">
            <a:extLst>
              <a:ext uri="{FF2B5EF4-FFF2-40B4-BE49-F238E27FC236}">
                <a16:creationId xmlns:a16="http://schemas.microsoft.com/office/drawing/2014/main" id="{5A92D36B-6A53-444A-23BE-0494559E59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0070CC8-848C-2A45-AD75-9A89570641F4}"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45133968-C5E1-C97A-94A7-ECD06B2D9C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60687701-7258-7C03-7957-CE8B2F81E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u="sng">
                <a:ea typeface="ＭＳ Ｐゴシック" panose="020B0600070205080204" pitchFamily="34" charset="-128"/>
                <a:hlinkClick r:id="rId3"/>
              </a:rPr>
              <a:t>http://beespotter.mste.illinois.edu/topics/bio/Bombus/pensylvanicus/index.html</a:t>
            </a:r>
            <a:r>
              <a:rPr lang="en-US" altLang="en-US" i="1">
                <a:ea typeface="ＭＳ Ｐゴシック" panose="020B0600070205080204" pitchFamily="34" charset="-128"/>
              </a:rPr>
              <a:t> </a:t>
            </a: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a:t>
            </a:r>
          </a:p>
        </p:txBody>
      </p:sp>
      <p:sp>
        <p:nvSpPr>
          <p:cNvPr id="29699" name="Slide Number Placeholder 3">
            <a:extLst>
              <a:ext uri="{FF2B5EF4-FFF2-40B4-BE49-F238E27FC236}">
                <a16:creationId xmlns:a16="http://schemas.microsoft.com/office/drawing/2014/main" id="{F331E9AF-39F7-8C45-877F-6AB858521B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545E187-0094-6545-97D0-35593F1EE5B5}"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46092654-A293-0006-B96C-E6DA0C6E7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3D640392-D70B-133D-46A3-14839523D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u="sng">
                <a:ea typeface="ＭＳ Ｐゴシック" panose="020B0600070205080204" pitchFamily="34" charset="-128"/>
                <a:hlinkClick r:id="rId3"/>
              </a:rPr>
              <a:t>http://beespotter.mste.illinois.edu/topics/bio/Bombus/impatiens/index.html</a:t>
            </a:r>
            <a:r>
              <a:rPr lang="en-US" altLang="en-US" i="1">
                <a:ea typeface="ＭＳ Ｐゴシック" panose="020B0600070205080204" pitchFamily="34" charset="-128"/>
              </a:rPr>
              <a:t> </a:t>
            </a: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a:t>
            </a:r>
          </a:p>
        </p:txBody>
      </p:sp>
      <p:sp>
        <p:nvSpPr>
          <p:cNvPr id="31747" name="Slide Number Placeholder 3">
            <a:extLst>
              <a:ext uri="{FF2B5EF4-FFF2-40B4-BE49-F238E27FC236}">
                <a16:creationId xmlns:a16="http://schemas.microsoft.com/office/drawing/2014/main" id="{1B38D7B0-D011-FC9D-4105-BF32B15C15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EA2449-91C2-E84D-BF54-22ECD885760F}"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A50E3F6-7AD1-DA46-DC62-13B0BE6E0AF1}"/>
              </a:ext>
            </a:extLst>
          </p:cNvPr>
          <p:cNvSpPr>
            <a:spLocks noGrp="1"/>
          </p:cNvSpPr>
          <p:nvPr>
            <p:ph type="dt" sz="half" idx="10"/>
          </p:nvPr>
        </p:nvSpPr>
        <p:spPr/>
        <p:txBody>
          <a:bodyPr/>
          <a:lstStyle>
            <a:lvl1pPr>
              <a:defRPr/>
            </a:lvl1pPr>
          </a:lstStyle>
          <a:p>
            <a:pPr>
              <a:defRPr/>
            </a:pPr>
            <a:fld id="{7EA7718F-AF46-4346-9418-1284D183732F}" type="datetime1">
              <a:rPr lang="en-US"/>
              <a:pPr>
                <a:defRPr/>
              </a:pPr>
              <a:t>3/2/23</a:t>
            </a:fld>
            <a:endParaRPr lang="en-US" dirty="0"/>
          </a:p>
        </p:txBody>
      </p:sp>
      <p:sp>
        <p:nvSpPr>
          <p:cNvPr id="5" name="Footer Placeholder 4">
            <a:extLst>
              <a:ext uri="{FF2B5EF4-FFF2-40B4-BE49-F238E27FC236}">
                <a16:creationId xmlns:a16="http://schemas.microsoft.com/office/drawing/2014/main" id="{7ACA7426-9D40-44DF-784F-0530310A46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9EB65-DDD9-8053-B19A-5A14509B2AFD}"/>
              </a:ext>
            </a:extLst>
          </p:cNvPr>
          <p:cNvSpPr>
            <a:spLocks noGrp="1"/>
          </p:cNvSpPr>
          <p:nvPr>
            <p:ph type="sldNum" sz="quarter" idx="12"/>
          </p:nvPr>
        </p:nvSpPr>
        <p:spPr/>
        <p:txBody>
          <a:bodyPr/>
          <a:lstStyle>
            <a:lvl1pPr>
              <a:defRPr/>
            </a:lvl1pPr>
          </a:lstStyle>
          <a:p>
            <a:pPr>
              <a:defRPr/>
            </a:pPr>
            <a:fld id="{D9E23DD6-8453-874D-83F5-CF02F1377448}" type="slidenum">
              <a:rPr lang="en-US" altLang="en-US"/>
              <a:pPr>
                <a:defRPr/>
              </a:pPr>
              <a:t>‹#›</a:t>
            </a:fld>
            <a:endParaRPr lang="en-US" altLang="en-US"/>
          </a:p>
        </p:txBody>
      </p:sp>
    </p:spTree>
    <p:extLst>
      <p:ext uri="{BB962C8B-B14F-4D97-AF65-F5344CB8AC3E}">
        <p14:creationId xmlns:p14="http://schemas.microsoft.com/office/powerpoint/2010/main" val="364662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E6545-811A-B87F-58F7-F78B82D7A69E}"/>
              </a:ext>
            </a:extLst>
          </p:cNvPr>
          <p:cNvSpPr>
            <a:spLocks noGrp="1"/>
          </p:cNvSpPr>
          <p:nvPr>
            <p:ph type="dt" sz="half" idx="10"/>
          </p:nvPr>
        </p:nvSpPr>
        <p:spPr/>
        <p:txBody>
          <a:bodyPr/>
          <a:lstStyle>
            <a:lvl1pPr>
              <a:defRPr/>
            </a:lvl1pPr>
          </a:lstStyle>
          <a:p>
            <a:pPr>
              <a:defRPr/>
            </a:pPr>
            <a:fld id="{E4D2C4C3-79A2-0444-8AAB-306B63B6C2BA}" type="datetime1">
              <a:rPr lang="en-US"/>
              <a:pPr>
                <a:defRPr/>
              </a:pPr>
              <a:t>3/2/23</a:t>
            </a:fld>
            <a:endParaRPr lang="en-US" dirty="0"/>
          </a:p>
        </p:txBody>
      </p:sp>
      <p:sp>
        <p:nvSpPr>
          <p:cNvPr id="5" name="Footer Placeholder 4">
            <a:extLst>
              <a:ext uri="{FF2B5EF4-FFF2-40B4-BE49-F238E27FC236}">
                <a16:creationId xmlns:a16="http://schemas.microsoft.com/office/drawing/2014/main" id="{18572ADB-A201-6702-0391-B55C4304D2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0B104-BD1F-A38A-CEFA-1A58EA291900}"/>
              </a:ext>
            </a:extLst>
          </p:cNvPr>
          <p:cNvSpPr>
            <a:spLocks noGrp="1"/>
          </p:cNvSpPr>
          <p:nvPr>
            <p:ph type="sldNum" sz="quarter" idx="12"/>
          </p:nvPr>
        </p:nvSpPr>
        <p:spPr/>
        <p:txBody>
          <a:bodyPr/>
          <a:lstStyle>
            <a:lvl1pPr>
              <a:defRPr/>
            </a:lvl1pPr>
          </a:lstStyle>
          <a:p>
            <a:pPr>
              <a:defRPr/>
            </a:pPr>
            <a:fld id="{F0CBDA1C-65F5-9042-A437-41FCD6EF4684}" type="slidenum">
              <a:rPr lang="en-US" altLang="en-US"/>
              <a:pPr>
                <a:defRPr/>
              </a:pPr>
              <a:t>‹#›</a:t>
            </a:fld>
            <a:endParaRPr lang="en-US" altLang="en-US"/>
          </a:p>
        </p:txBody>
      </p:sp>
    </p:spTree>
    <p:extLst>
      <p:ext uri="{BB962C8B-B14F-4D97-AF65-F5344CB8AC3E}">
        <p14:creationId xmlns:p14="http://schemas.microsoft.com/office/powerpoint/2010/main" val="250574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CB605-5717-23A5-5BBB-2E2E78FFB516}"/>
              </a:ext>
            </a:extLst>
          </p:cNvPr>
          <p:cNvSpPr>
            <a:spLocks noGrp="1"/>
          </p:cNvSpPr>
          <p:nvPr>
            <p:ph type="dt" sz="half" idx="10"/>
          </p:nvPr>
        </p:nvSpPr>
        <p:spPr/>
        <p:txBody>
          <a:bodyPr/>
          <a:lstStyle>
            <a:lvl1pPr>
              <a:defRPr/>
            </a:lvl1pPr>
          </a:lstStyle>
          <a:p>
            <a:pPr>
              <a:defRPr/>
            </a:pPr>
            <a:fld id="{474063C8-9D58-A341-828C-540CAECAFD6F}" type="datetime1">
              <a:rPr lang="en-US"/>
              <a:pPr>
                <a:defRPr/>
              </a:pPr>
              <a:t>3/2/23</a:t>
            </a:fld>
            <a:endParaRPr lang="en-US" dirty="0"/>
          </a:p>
        </p:txBody>
      </p:sp>
      <p:sp>
        <p:nvSpPr>
          <p:cNvPr id="5" name="Footer Placeholder 4">
            <a:extLst>
              <a:ext uri="{FF2B5EF4-FFF2-40B4-BE49-F238E27FC236}">
                <a16:creationId xmlns:a16="http://schemas.microsoft.com/office/drawing/2014/main" id="{181878A0-6D67-BBAD-8A33-CBE143D7E4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274633-8CC4-0E52-8EB0-49AD58213D54}"/>
              </a:ext>
            </a:extLst>
          </p:cNvPr>
          <p:cNvSpPr>
            <a:spLocks noGrp="1"/>
          </p:cNvSpPr>
          <p:nvPr>
            <p:ph type="sldNum" sz="quarter" idx="12"/>
          </p:nvPr>
        </p:nvSpPr>
        <p:spPr/>
        <p:txBody>
          <a:bodyPr/>
          <a:lstStyle>
            <a:lvl1pPr>
              <a:defRPr/>
            </a:lvl1pPr>
          </a:lstStyle>
          <a:p>
            <a:pPr>
              <a:defRPr/>
            </a:pPr>
            <a:fld id="{1ACFD7B6-1AD8-1F41-AA00-DD8945432737}" type="slidenum">
              <a:rPr lang="en-US" altLang="en-US"/>
              <a:pPr>
                <a:defRPr/>
              </a:pPr>
              <a:t>‹#›</a:t>
            </a:fld>
            <a:endParaRPr lang="en-US" altLang="en-US"/>
          </a:p>
        </p:txBody>
      </p:sp>
    </p:spTree>
    <p:extLst>
      <p:ext uri="{BB962C8B-B14F-4D97-AF65-F5344CB8AC3E}">
        <p14:creationId xmlns:p14="http://schemas.microsoft.com/office/powerpoint/2010/main" val="420101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D5F6B-6048-E79B-B9D8-4306D860B0A9}"/>
              </a:ext>
            </a:extLst>
          </p:cNvPr>
          <p:cNvSpPr>
            <a:spLocks noGrp="1"/>
          </p:cNvSpPr>
          <p:nvPr>
            <p:ph type="dt" sz="half" idx="10"/>
          </p:nvPr>
        </p:nvSpPr>
        <p:spPr/>
        <p:txBody>
          <a:bodyPr/>
          <a:lstStyle>
            <a:lvl1pPr>
              <a:defRPr/>
            </a:lvl1pPr>
          </a:lstStyle>
          <a:p>
            <a:pPr>
              <a:defRPr/>
            </a:pPr>
            <a:fld id="{4FB7C095-264D-7D4A-AE43-5F542E037690}" type="datetime1">
              <a:rPr lang="en-US"/>
              <a:pPr>
                <a:defRPr/>
              </a:pPr>
              <a:t>3/2/23</a:t>
            </a:fld>
            <a:endParaRPr lang="en-US" dirty="0"/>
          </a:p>
        </p:txBody>
      </p:sp>
      <p:sp>
        <p:nvSpPr>
          <p:cNvPr id="5" name="Footer Placeholder 4">
            <a:extLst>
              <a:ext uri="{FF2B5EF4-FFF2-40B4-BE49-F238E27FC236}">
                <a16:creationId xmlns:a16="http://schemas.microsoft.com/office/drawing/2014/main" id="{6182C35D-8360-CC8E-C42E-2CD938F0AF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F51EA1-2930-5457-0574-D1CF29F83343}"/>
              </a:ext>
            </a:extLst>
          </p:cNvPr>
          <p:cNvSpPr>
            <a:spLocks noGrp="1"/>
          </p:cNvSpPr>
          <p:nvPr>
            <p:ph type="sldNum" sz="quarter" idx="12"/>
          </p:nvPr>
        </p:nvSpPr>
        <p:spPr/>
        <p:txBody>
          <a:bodyPr/>
          <a:lstStyle>
            <a:lvl1pPr>
              <a:defRPr/>
            </a:lvl1pPr>
          </a:lstStyle>
          <a:p>
            <a:pPr>
              <a:defRPr/>
            </a:pPr>
            <a:fld id="{BBA21914-766F-2E49-B7FD-0187DF330A5F}" type="slidenum">
              <a:rPr lang="en-US" altLang="en-US"/>
              <a:pPr>
                <a:defRPr/>
              </a:pPr>
              <a:t>‹#›</a:t>
            </a:fld>
            <a:endParaRPr lang="en-US" altLang="en-US"/>
          </a:p>
        </p:txBody>
      </p:sp>
    </p:spTree>
    <p:extLst>
      <p:ext uri="{BB962C8B-B14F-4D97-AF65-F5344CB8AC3E}">
        <p14:creationId xmlns:p14="http://schemas.microsoft.com/office/powerpoint/2010/main" val="81151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03E1BA-CC1E-8966-5403-3C802D965DEE}"/>
              </a:ext>
            </a:extLst>
          </p:cNvPr>
          <p:cNvSpPr>
            <a:spLocks noGrp="1"/>
          </p:cNvSpPr>
          <p:nvPr>
            <p:ph type="dt" sz="half" idx="10"/>
          </p:nvPr>
        </p:nvSpPr>
        <p:spPr/>
        <p:txBody>
          <a:bodyPr/>
          <a:lstStyle>
            <a:lvl1pPr>
              <a:defRPr/>
            </a:lvl1pPr>
          </a:lstStyle>
          <a:p>
            <a:pPr>
              <a:defRPr/>
            </a:pPr>
            <a:fld id="{5CE517DD-16B8-3A45-948B-7272F4287DA5}" type="datetime1">
              <a:rPr lang="en-US"/>
              <a:pPr>
                <a:defRPr/>
              </a:pPr>
              <a:t>3/2/23</a:t>
            </a:fld>
            <a:endParaRPr lang="en-US" dirty="0"/>
          </a:p>
        </p:txBody>
      </p:sp>
      <p:sp>
        <p:nvSpPr>
          <p:cNvPr id="5" name="Footer Placeholder 4">
            <a:extLst>
              <a:ext uri="{FF2B5EF4-FFF2-40B4-BE49-F238E27FC236}">
                <a16:creationId xmlns:a16="http://schemas.microsoft.com/office/drawing/2014/main" id="{7A096095-C156-5D5A-F834-3FDB2FDB07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DDC6E1-EEC5-3676-AC4B-D03F0DB9E5C0}"/>
              </a:ext>
            </a:extLst>
          </p:cNvPr>
          <p:cNvSpPr>
            <a:spLocks noGrp="1"/>
          </p:cNvSpPr>
          <p:nvPr>
            <p:ph type="sldNum" sz="quarter" idx="12"/>
          </p:nvPr>
        </p:nvSpPr>
        <p:spPr/>
        <p:txBody>
          <a:bodyPr/>
          <a:lstStyle>
            <a:lvl1pPr>
              <a:defRPr/>
            </a:lvl1pPr>
          </a:lstStyle>
          <a:p>
            <a:pPr>
              <a:defRPr/>
            </a:pPr>
            <a:fld id="{61E25B5D-F585-C94E-8B3C-C90C77F2C85A}" type="slidenum">
              <a:rPr lang="en-US" altLang="en-US"/>
              <a:pPr>
                <a:defRPr/>
              </a:pPr>
              <a:t>‹#›</a:t>
            </a:fld>
            <a:endParaRPr lang="en-US" altLang="en-US"/>
          </a:p>
        </p:txBody>
      </p:sp>
    </p:spTree>
    <p:extLst>
      <p:ext uri="{BB962C8B-B14F-4D97-AF65-F5344CB8AC3E}">
        <p14:creationId xmlns:p14="http://schemas.microsoft.com/office/powerpoint/2010/main" val="87924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0BB51D0-6BF7-DBF4-9D89-2C351BBCE255}"/>
              </a:ext>
            </a:extLst>
          </p:cNvPr>
          <p:cNvSpPr>
            <a:spLocks noGrp="1"/>
          </p:cNvSpPr>
          <p:nvPr>
            <p:ph type="dt" sz="half" idx="10"/>
          </p:nvPr>
        </p:nvSpPr>
        <p:spPr/>
        <p:txBody>
          <a:bodyPr/>
          <a:lstStyle>
            <a:lvl1pPr>
              <a:defRPr/>
            </a:lvl1pPr>
          </a:lstStyle>
          <a:p>
            <a:pPr>
              <a:defRPr/>
            </a:pPr>
            <a:fld id="{0FB7E946-8BF0-F947-9DA0-808A5C778248}" type="datetime1">
              <a:rPr lang="en-US"/>
              <a:pPr>
                <a:defRPr/>
              </a:pPr>
              <a:t>3/2/23</a:t>
            </a:fld>
            <a:endParaRPr lang="en-US" dirty="0"/>
          </a:p>
        </p:txBody>
      </p:sp>
      <p:sp>
        <p:nvSpPr>
          <p:cNvPr id="6" name="Footer Placeholder 4">
            <a:extLst>
              <a:ext uri="{FF2B5EF4-FFF2-40B4-BE49-F238E27FC236}">
                <a16:creationId xmlns:a16="http://schemas.microsoft.com/office/drawing/2014/main" id="{AF52C20E-BF5E-18B9-4B09-329BC65655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232109-F53B-05CF-69A8-6EE4CEF490C4}"/>
              </a:ext>
            </a:extLst>
          </p:cNvPr>
          <p:cNvSpPr>
            <a:spLocks noGrp="1"/>
          </p:cNvSpPr>
          <p:nvPr>
            <p:ph type="sldNum" sz="quarter" idx="12"/>
          </p:nvPr>
        </p:nvSpPr>
        <p:spPr/>
        <p:txBody>
          <a:bodyPr/>
          <a:lstStyle>
            <a:lvl1pPr>
              <a:defRPr/>
            </a:lvl1pPr>
          </a:lstStyle>
          <a:p>
            <a:pPr>
              <a:defRPr/>
            </a:pPr>
            <a:fld id="{E96B22A4-0245-794E-A729-2350542C5E92}" type="slidenum">
              <a:rPr lang="en-US" altLang="en-US"/>
              <a:pPr>
                <a:defRPr/>
              </a:pPr>
              <a:t>‹#›</a:t>
            </a:fld>
            <a:endParaRPr lang="en-US" altLang="en-US"/>
          </a:p>
        </p:txBody>
      </p:sp>
    </p:spTree>
    <p:extLst>
      <p:ext uri="{BB962C8B-B14F-4D97-AF65-F5344CB8AC3E}">
        <p14:creationId xmlns:p14="http://schemas.microsoft.com/office/powerpoint/2010/main" val="388451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6BD4544-A62D-CFFE-3700-C7A49278441C}"/>
              </a:ext>
            </a:extLst>
          </p:cNvPr>
          <p:cNvSpPr>
            <a:spLocks noGrp="1"/>
          </p:cNvSpPr>
          <p:nvPr>
            <p:ph type="dt" sz="half" idx="10"/>
          </p:nvPr>
        </p:nvSpPr>
        <p:spPr/>
        <p:txBody>
          <a:bodyPr/>
          <a:lstStyle>
            <a:lvl1pPr>
              <a:defRPr/>
            </a:lvl1pPr>
          </a:lstStyle>
          <a:p>
            <a:pPr>
              <a:defRPr/>
            </a:pPr>
            <a:fld id="{5105113A-7DB6-3D4F-9C2F-ADA9AFD7B4DF}" type="datetime1">
              <a:rPr lang="en-US"/>
              <a:pPr>
                <a:defRPr/>
              </a:pPr>
              <a:t>3/2/23</a:t>
            </a:fld>
            <a:endParaRPr lang="en-US" dirty="0"/>
          </a:p>
        </p:txBody>
      </p:sp>
      <p:sp>
        <p:nvSpPr>
          <p:cNvPr id="8" name="Footer Placeholder 4">
            <a:extLst>
              <a:ext uri="{FF2B5EF4-FFF2-40B4-BE49-F238E27FC236}">
                <a16:creationId xmlns:a16="http://schemas.microsoft.com/office/drawing/2014/main" id="{42B57A74-F234-98F9-1D95-5BBE1FD0941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2BA77D6-E9C3-9C2E-E697-358011BA2224}"/>
              </a:ext>
            </a:extLst>
          </p:cNvPr>
          <p:cNvSpPr>
            <a:spLocks noGrp="1"/>
          </p:cNvSpPr>
          <p:nvPr>
            <p:ph type="sldNum" sz="quarter" idx="12"/>
          </p:nvPr>
        </p:nvSpPr>
        <p:spPr/>
        <p:txBody>
          <a:bodyPr/>
          <a:lstStyle>
            <a:lvl1pPr>
              <a:defRPr/>
            </a:lvl1pPr>
          </a:lstStyle>
          <a:p>
            <a:pPr>
              <a:defRPr/>
            </a:pPr>
            <a:fld id="{2B6C798C-CD3C-0644-8DD5-EBC226320750}" type="slidenum">
              <a:rPr lang="en-US" altLang="en-US"/>
              <a:pPr>
                <a:defRPr/>
              </a:pPr>
              <a:t>‹#›</a:t>
            </a:fld>
            <a:endParaRPr lang="en-US" altLang="en-US"/>
          </a:p>
        </p:txBody>
      </p:sp>
    </p:spTree>
    <p:extLst>
      <p:ext uri="{BB962C8B-B14F-4D97-AF65-F5344CB8AC3E}">
        <p14:creationId xmlns:p14="http://schemas.microsoft.com/office/powerpoint/2010/main" val="276172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AEBCFA-AE6D-2924-53A6-AD906ECA5870}"/>
              </a:ext>
            </a:extLst>
          </p:cNvPr>
          <p:cNvSpPr>
            <a:spLocks noGrp="1"/>
          </p:cNvSpPr>
          <p:nvPr>
            <p:ph type="dt" sz="half" idx="10"/>
          </p:nvPr>
        </p:nvSpPr>
        <p:spPr/>
        <p:txBody>
          <a:bodyPr/>
          <a:lstStyle>
            <a:lvl1pPr>
              <a:defRPr/>
            </a:lvl1pPr>
          </a:lstStyle>
          <a:p>
            <a:pPr>
              <a:defRPr/>
            </a:pPr>
            <a:fld id="{91D0DA41-D323-2244-A16D-EE2DD79C1D39}" type="datetime1">
              <a:rPr lang="en-US"/>
              <a:pPr>
                <a:defRPr/>
              </a:pPr>
              <a:t>3/2/23</a:t>
            </a:fld>
            <a:endParaRPr lang="en-US" dirty="0"/>
          </a:p>
        </p:txBody>
      </p:sp>
      <p:sp>
        <p:nvSpPr>
          <p:cNvPr id="4" name="Footer Placeholder 4">
            <a:extLst>
              <a:ext uri="{FF2B5EF4-FFF2-40B4-BE49-F238E27FC236}">
                <a16:creationId xmlns:a16="http://schemas.microsoft.com/office/drawing/2014/main" id="{3EE3FBA9-C1BF-1E3B-8132-3977C062480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625BE65-33E1-A725-07D5-FFA82B3DA123}"/>
              </a:ext>
            </a:extLst>
          </p:cNvPr>
          <p:cNvSpPr>
            <a:spLocks noGrp="1"/>
          </p:cNvSpPr>
          <p:nvPr>
            <p:ph type="sldNum" sz="quarter" idx="12"/>
          </p:nvPr>
        </p:nvSpPr>
        <p:spPr/>
        <p:txBody>
          <a:bodyPr/>
          <a:lstStyle>
            <a:lvl1pPr>
              <a:defRPr/>
            </a:lvl1pPr>
          </a:lstStyle>
          <a:p>
            <a:pPr>
              <a:defRPr/>
            </a:pPr>
            <a:fld id="{35E608E8-11AE-224F-8FE7-3B399DA01665}" type="slidenum">
              <a:rPr lang="en-US" altLang="en-US"/>
              <a:pPr>
                <a:defRPr/>
              </a:pPr>
              <a:t>‹#›</a:t>
            </a:fld>
            <a:endParaRPr lang="en-US" altLang="en-US"/>
          </a:p>
        </p:txBody>
      </p:sp>
    </p:spTree>
    <p:extLst>
      <p:ext uri="{BB962C8B-B14F-4D97-AF65-F5344CB8AC3E}">
        <p14:creationId xmlns:p14="http://schemas.microsoft.com/office/powerpoint/2010/main" val="386067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FB1933B-6A69-6165-01A6-488E40258375}"/>
              </a:ext>
            </a:extLst>
          </p:cNvPr>
          <p:cNvSpPr>
            <a:spLocks noGrp="1"/>
          </p:cNvSpPr>
          <p:nvPr>
            <p:ph type="dt" sz="half" idx="10"/>
          </p:nvPr>
        </p:nvSpPr>
        <p:spPr/>
        <p:txBody>
          <a:bodyPr/>
          <a:lstStyle>
            <a:lvl1pPr>
              <a:defRPr/>
            </a:lvl1pPr>
          </a:lstStyle>
          <a:p>
            <a:pPr>
              <a:defRPr/>
            </a:pPr>
            <a:fld id="{615B704D-0883-3247-9081-EC45BACB1FA1}" type="datetime1">
              <a:rPr lang="en-US"/>
              <a:pPr>
                <a:defRPr/>
              </a:pPr>
              <a:t>3/2/23</a:t>
            </a:fld>
            <a:endParaRPr lang="en-US" dirty="0"/>
          </a:p>
        </p:txBody>
      </p:sp>
      <p:sp>
        <p:nvSpPr>
          <p:cNvPr id="3" name="Footer Placeholder 4">
            <a:extLst>
              <a:ext uri="{FF2B5EF4-FFF2-40B4-BE49-F238E27FC236}">
                <a16:creationId xmlns:a16="http://schemas.microsoft.com/office/drawing/2014/main" id="{CAD6DB27-3D81-EB58-43BA-E8E8D911B7F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A5F1D3-35D1-13D3-2E50-FAA338921CFF}"/>
              </a:ext>
            </a:extLst>
          </p:cNvPr>
          <p:cNvSpPr>
            <a:spLocks noGrp="1"/>
          </p:cNvSpPr>
          <p:nvPr>
            <p:ph type="sldNum" sz="quarter" idx="12"/>
          </p:nvPr>
        </p:nvSpPr>
        <p:spPr/>
        <p:txBody>
          <a:bodyPr/>
          <a:lstStyle>
            <a:lvl1pPr>
              <a:defRPr/>
            </a:lvl1pPr>
          </a:lstStyle>
          <a:p>
            <a:pPr>
              <a:defRPr/>
            </a:pPr>
            <a:fld id="{8EC1E438-6188-6A4D-92FC-83E302AF4F36}" type="slidenum">
              <a:rPr lang="en-US" altLang="en-US"/>
              <a:pPr>
                <a:defRPr/>
              </a:pPr>
              <a:t>‹#›</a:t>
            </a:fld>
            <a:endParaRPr lang="en-US" altLang="en-US"/>
          </a:p>
        </p:txBody>
      </p:sp>
    </p:spTree>
    <p:extLst>
      <p:ext uri="{BB962C8B-B14F-4D97-AF65-F5344CB8AC3E}">
        <p14:creationId xmlns:p14="http://schemas.microsoft.com/office/powerpoint/2010/main" val="49314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619DE7-D73A-75FA-380F-8915C64EA236}"/>
              </a:ext>
            </a:extLst>
          </p:cNvPr>
          <p:cNvSpPr>
            <a:spLocks noGrp="1"/>
          </p:cNvSpPr>
          <p:nvPr>
            <p:ph type="dt" sz="half" idx="10"/>
          </p:nvPr>
        </p:nvSpPr>
        <p:spPr/>
        <p:txBody>
          <a:bodyPr/>
          <a:lstStyle>
            <a:lvl1pPr>
              <a:defRPr/>
            </a:lvl1pPr>
          </a:lstStyle>
          <a:p>
            <a:pPr>
              <a:defRPr/>
            </a:pPr>
            <a:fld id="{49E04B8A-B347-0C49-9C7A-F69771A09725}" type="datetime1">
              <a:rPr lang="en-US"/>
              <a:pPr>
                <a:defRPr/>
              </a:pPr>
              <a:t>3/2/23</a:t>
            </a:fld>
            <a:endParaRPr lang="en-US" dirty="0"/>
          </a:p>
        </p:txBody>
      </p:sp>
      <p:sp>
        <p:nvSpPr>
          <p:cNvPr id="6" name="Footer Placeholder 4">
            <a:extLst>
              <a:ext uri="{FF2B5EF4-FFF2-40B4-BE49-F238E27FC236}">
                <a16:creationId xmlns:a16="http://schemas.microsoft.com/office/drawing/2014/main" id="{6DD70D14-F0C5-92B1-2E5F-D8612A36E0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5D607B-375F-BE2B-8E61-8F57DC498B36}"/>
              </a:ext>
            </a:extLst>
          </p:cNvPr>
          <p:cNvSpPr>
            <a:spLocks noGrp="1"/>
          </p:cNvSpPr>
          <p:nvPr>
            <p:ph type="sldNum" sz="quarter" idx="12"/>
          </p:nvPr>
        </p:nvSpPr>
        <p:spPr/>
        <p:txBody>
          <a:bodyPr/>
          <a:lstStyle>
            <a:lvl1pPr>
              <a:defRPr/>
            </a:lvl1pPr>
          </a:lstStyle>
          <a:p>
            <a:pPr>
              <a:defRPr/>
            </a:pPr>
            <a:fld id="{8D8C749A-69AE-DF4A-937F-209DF54E6B37}" type="slidenum">
              <a:rPr lang="en-US" altLang="en-US"/>
              <a:pPr>
                <a:defRPr/>
              </a:pPr>
              <a:t>‹#›</a:t>
            </a:fld>
            <a:endParaRPr lang="en-US" altLang="en-US"/>
          </a:p>
        </p:txBody>
      </p:sp>
    </p:spTree>
    <p:extLst>
      <p:ext uri="{BB962C8B-B14F-4D97-AF65-F5344CB8AC3E}">
        <p14:creationId xmlns:p14="http://schemas.microsoft.com/office/powerpoint/2010/main" val="319163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7A1BC4B-FA34-A60F-4F26-053F890B9F44}"/>
              </a:ext>
            </a:extLst>
          </p:cNvPr>
          <p:cNvSpPr>
            <a:spLocks noGrp="1"/>
          </p:cNvSpPr>
          <p:nvPr>
            <p:ph type="dt" sz="half" idx="10"/>
          </p:nvPr>
        </p:nvSpPr>
        <p:spPr/>
        <p:txBody>
          <a:bodyPr/>
          <a:lstStyle>
            <a:lvl1pPr>
              <a:defRPr/>
            </a:lvl1pPr>
          </a:lstStyle>
          <a:p>
            <a:pPr>
              <a:defRPr/>
            </a:pPr>
            <a:fld id="{C5B33B08-67D9-EC48-9EE6-9F422181C00F}" type="datetime1">
              <a:rPr lang="en-US"/>
              <a:pPr>
                <a:defRPr/>
              </a:pPr>
              <a:t>3/2/23</a:t>
            </a:fld>
            <a:endParaRPr lang="en-US" dirty="0"/>
          </a:p>
        </p:txBody>
      </p:sp>
      <p:sp>
        <p:nvSpPr>
          <p:cNvPr id="6" name="Footer Placeholder 4">
            <a:extLst>
              <a:ext uri="{FF2B5EF4-FFF2-40B4-BE49-F238E27FC236}">
                <a16:creationId xmlns:a16="http://schemas.microsoft.com/office/drawing/2014/main" id="{FB301888-67AA-6A01-3378-DE4C42381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254321-D833-6095-164A-DBCD01EE6BAA}"/>
              </a:ext>
            </a:extLst>
          </p:cNvPr>
          <p:cNvSpPr>
            <a:spLocks noGrp="1"/>
          </p:cNvSpPr>
          <p:nvPr>
            <p:ph type="sldNum" sz="quarter" idx="12"/>
          </p:nvPr>
        </p:nvSpPr>
        <p:spPr/>
        <p:txBody>
          <a:bodyPr/>
          <a:lstStyle>
            <a:lvl1pPr>
              <a:defRPr/>
            </a:lvl1pPr>
          </a:lstStyle>
          <a:p>
            <a:pPr>
              <a:defRPr/>
            </a:pPr>
            <a:fld id="{3F6E22E4-51A4-2642-AA79-4D1BD60BB4D8}" type="slidenum">
              <a:rPr lang="en-US" altLang="en-US"/>
              <a:pPr>
                <a:defRPr/>
              </a:pPr>
              <a:t>‹#›</a:t>
            </a:fld>
            <a:endParaRPr lang="en-US" altLang="en-US"/>
          </a:p>
        </p:txBody>
      </p:sp>
    </p:spTree>
    <p:extLst>
      <p:ext uri="{BB962C8B-B14F-4D97-AF65-F5344CB8AC3E}">
        <p14:creationId xmlns:p14="http://schemas.microsoft.com/office/powerpoint/2010/main" val="263069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48B0FC-2DEF-6365-13E8-EDF75D3F55B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EE6ABE4-EC23-E895-BCB7-439B1F8464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A5B783E-EEBB-F59A-236C-F697D348962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84" charset="0"/>
                <a:ea typeface="ＭＳ Ｐゴシック" pitchFamily="-84" charset="-128"/>
              </a:defRPr>
            </a:lvl1pPr>
          </a:lstStyle>
          <a:p>
            <a:pPr>
              <a:defRPr/>
            </a:pPr>
            <a:fld id="{67A112AB-BDB9-8B4C-A209-60CD0A4369AD}" type="datetime1">
              <a:rPr lang="en-US"/>
              <a:pPr>
                <a:defRPr/>
              </a:pPr>
              <a:t>3/2/23</a:t>
            </a:fld>
            <a:endParaRPr lang="en-US" dirty="0"/>
          </a:p>
        </p:txBody>
      </p:sp>
      <p:sp>
        <p:nvSpPr>
          <p:cNvPr id="5" name="Footer Placeholder 4">
            <a:extLst>
              <a:ext uri="{FF2B5EF4-FFF2-40B4-BE49-F238E27FC236}">
                <a16:creationId xmlns:a16="http://schemas.microsoft.com/office/drawing/2014/main" id="{8D4F62E1-28CF-918A-1C19-90DEDBEB66FB}"/>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84" charset="0"/>
                <a:ea typeface="ＭＳ Ｐゴシック" pitchFamily="-84" charset="-128"/>
              </a:defRPr>
            </a:lvl1pPr>
          </a:lstStyle>
          <a:p>
            <a:pPr>
              <a:defRPr/>
            </a:pPr>
            <a:endParaRPr lang="en-US"/>
          </a:p>
        </p:txBody>
      </p:sp>
      <p:sp>
        <p:nvSpPr>
          <p:cNvPr id="6" name="Slide Number Placeholder 5">
            <a:extLst>
              <a:ext uri="{FF2B5EF4-FFF2-40B4-BE49-F238E27FC236}">
                <a16:creationId xmlns:a16="http://schemas.microsoft.com/office/drawing/2014/main" id="{EA433699-2C9C-49B0-0640-1BF782272A2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2D12167-92CF-4E4C-AE6A-C1E49F22C7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mj-cs"/>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uncommonground.com/pages/organic_roof_top_farm_home/200.ph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6228A90-A9C9-4D40-E774-AA01C182F9E9}"/>
              </a:ext>
            </a:extLst>
          </p:cNvPr>
          <p:cNvSpPr>
            <a:spLocks noGrp="1"/>
          </p:cNvSpPr>
          <p:nvPr>
            <p:ph type="title"/>
          </p:nvPr>
        </p:nvSpPr>
        <p:spPr>
          <a:xfrm>
            <a:off x="457200" y="-228600"/>
            <a:ext cx="8229600" cy="1143000"/>
          </a:xfrm>
        </p:spPr>
        <p:txBody>
          <a:bodyPr/>
          <a:lstStyle/>
          <a:p>
            <a:pPr eaLnBrk="1" hangingPunct="1"/>
            <a:r>
              <a:rPr lang="en-US" altLang="en-US" dirty="0">
                <a:ea typeface="ＭＳ Ｐゴシック" panose="020B0600070205080204" pitchFamily="34" charset="-128"/>
              </a:rPr>
              <a:t>Focal Garden: Uncommon Ground</a:t>
            </a:r>
          </a:p>
        </p:txBody>
      </p:sp>
      <p:pic>
        <p:nvPicPr>
          <p:cNvPr id="14338" name="Picture 3">
            <a:extLst>
              <a:ext uri="{FF2B5EF4-FFF2-40B4-BE49-F238E27FC236}">
                <a16:creationId xmlns:a16="http://schemas.microsoft.com/office/drawing/2014/main" id="{ED6EC4A0-A9FD-1EF0-26AC-EE5B6A1742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897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58599AF4-FCEC-B9E9-9958-E285A4AC93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8897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5">
            <a:extLst>
              <a:ext uri="{FF2B5EF4-FFF2-40B4-BE49-F238E27FC236}">
                <a16:creationId xmlns:a16="http://schemas.microsoft.com/office/drawing/2014/main" id="{0B5C1F4A-2692-E473-674E-E3CD70E17185}"/>
              </a:ext>
            </a:extLst>
          </p:cNvPr>
          <p:cNvSpPr txBox="1">
            <a:spLocks noChangeArrowheads="1"/>
          </p:cNvSpPr>
          <p:nvPr/>
        </p:nvSpPr>
        <p:spPr bwMode="auto">
          <a:xfrm>
            <a:off x="152400" y="4724400"/>
            <a:ext cx="88979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Uncommon Ground is host to the nation's first certified organic rooftop farm, located in Edgewater/Roger’s Park at 1401 W. Devon Ave. Each year the garden team grows a diversity of annual vegetables and herbs.  Everything they grow on the roof ends up on the menu at the Uncommon Ground restaurant. </a:t>
            </a:r>
          </a:p>
          <a:p>
            <a:pPr eaLnBrk="1" hangingPunct="1">
              <a:spcBef>
                <a:spcPct val="0"/>
              </a:spcBef>
              <a:buFontTx/>
              <a:buNone/>
            </a:pPr>
            <a:endParaRPr lang="en-US" altLang="en-US" sz="1800"/>
          </a:p>
          <a:p>
            <a:pPr eaLnBrk="1" hangingPunct="1">
              <a:spcBef>
                <a:spcPct val="0"/>
              </a:spcBef>
              <a:buFontTx/>
              <a:buNone/>
            </a:pPr>
            <a:r>
              <a:rPr lang="en-US" altLang="en-US" sz="1800"/>
              <a:t>Details, including the rooftop farm report, are available online </a:t>
            </a:r>
            <a:r>
              <a:rPr lang="en-US" altLang="en-US" sz="1800">
                <a:hlinkClick r:id="rId5"/>
              </a:rPr>
              <a:t>http://www.uncommonground.com/pages/organic_roof_top_farm_home/200.php</a:t>
            </a:r>
            <a:r>
              <a:rPr lang="en-US" altLang="en-US" sz="18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a:extLst>
              <a:ext uri="{FF2B5EF4-FFF2-40B4-BE49-F238E27FC236}">
                <a16:creationId xmlns:a16="http://schemas.microsoft.com/office/drawing/2014/main" id="{84F59613-0FD3-E780-BEA2-439ABF8BE3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7867" y="1828800"/>
            <a:ext cx="44259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F9953230-9BB4-A964-DFA5-271953A04F4B}"/>
              </a:ext>
            </a:extLst>
          </p:cNvPr>
          <p:cNvSpPr txBox="1">
            <a:spLocks/>
          </p:cNvSpPr>
          <p:nvPr/>
        </p:nvSpPr>
        <p:spPr bwMode="auto">
          <a:xfrm>
            <a:off x="533400" y="3136900"/>
            <a:ext cx="4038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500" dirty="0"/>
              <a:t>Rusty-patched bumble bee </a:t>
            </a:r>
            <a:br>
              <a:rPr lang="en-US" altLang="en-US" sz="3500" dirty="0"/>
            </a:br>
            <a:r>
              <a:rPr lang="en-US" altLang="en-US" sz="3500" dirty="0"/>
              <a:t>(</a:t>
            </a:r>
            <a:r>
              <a:rPr lang="en-US" altLang="en-US" sz="3500" i="1" dirty="0"/>
              <a:t>Bombus </a:t>
            </a:r>
            <a:r>
              <a:rPr lang="en-US" altLang="en-US" sz="3500" i="1" dirty="0" err="1"/>
              <a:t>affinis</a:t>
            </a:r>
            <a:r>
              <a:rPr lang="en-US" altLang="en-US" sz="3500" i="1" dirty="0"/>
              <a:t>)</a:t>
            </a:r>
            <a:r>
              <a:rPr lang="en-US" altLang="en-US" sz="3500" dirty="0"/>
              <a:t> </a:t>
            </a:r>
          </a:p>
        </p:txBody>
      </p:sp>
      <p:pic>
        <p:nvPicPr>
          <p:cNvPr id="32771" name="Picture 5">
            <a:extLst>
              <a:ext uri="{FF2B5EF4-FFF2-40B4-BE49-F238E27FC236}">
                <a16:creationId xmlns:a16="http://schemas.microsoft.com/office/drawing/2014/main" id="{680F563B-1A0B-926B-45E8-E9C98159E5CD}"/>
              </a:ext>
            </a:extLst>
          </p:cNvPr>
          <p:cNvPicPr>
            <a:picLocks noChangeAspect="1"/>
          </p:cNvPicPr>
          <p:nvPr/>
        </p:nvPicPr>
        <p:blipFill>
          <a:blip r:embed="rId4">
            <a:extLst>
              <a:ext uri="{28A0092B-C50C-407E-A947-70E740481C1C}">
                <a14:useLocalDpi xmlns:a14="http://schemas.microsoft.com/office/drawing/2010/main" val="0"/>
              </a:ext>
            </a:extLst>
          </a:blip>
          <a:srcRect l="11465" r="6990"/>
          <a:stretch>
            <a:fillRect/>
          </a:stretch>
        </p:blipFill>
        <p:spPr bwMode="auto">
          <a:xfrm>
            <a:off x="0" y="0"/>
            <a:ext cx="533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25AB564-3F44-B9E3-E143-5B59C3EE1D13}"/>
              </a:ext>
            </a:extLst>
          </p:cNvPr>
          <p:cNvSpPr>
            <a:spLocks noGrp="1"/>
          </p:cNvSpPr>
          <p:nvPr>
            <p:ph type="title"/>
          </p:nvPr>
        </p:nvSpPr>
        <p:spPr>
          <a:xfrm>
            <a:off x="0" y="-152400"/>
            <a:ext cx="9144000" cy="1143000"/>
          </a:xfrm>
        </p:spPr>
        <p:txBody>
          <a:bodyPr/>
          <a:lstStyle/>
          <a:p>
            <a:pPr eaLnBrk="1" hangingPunct="1"/>
            <a:r>
              <a:rPr lang="en-US" altLang="en-US" sz="3600">
                <a:ea typeface="ＭＳ Ｐゴシック" panose="020B0600070205080204" pitchFamily="34" charset="-128"/>
              </a:rPr>
              <a:t>Brown-belted bumble bee (</a:t>
            </a:r>
            <a:r>
              <a:rPr lang="en-US" altLang="en-US" sz="3600" i="1">
                <a:ea typeface="ＭＳ Ｐゴシック" panose="020B0600070205080204" pitchFamily="34" charset="-128"/>
              </a:rPr>
              <a:t>Bombus griseocollis)</a:t>
            </a:r>
            <a:r>
              <a:rPr lang="en-US" altLang="en-US" sz="3600">
                <a:ea typeface="ＭＳ Ｐゴシック" panose="020B0600070205080204" pitchFamily="34" charset="-128"/>
              </a:rPr>
              <a:t> </a:t>
            </a:r>
          </a:p>
        </p:txBody>
      </p:sp>
      <p:sp>
        <p:nvSpPr>
          <p:cNvPr id="34818" name="TextBox 4">
            <a:extLst>
              <a:ext uri="{FF2B5EF4-FFF2-40B4-BE49-F238E27FC236}">
                <a16:creationId xmlns:a16="http://schemas.microsoft.com/office/drawing/2014/main" id="{C40D7314-AB3E-83EE-C377-04DCEBDC17C7}"/>
              </a:ext>
            </a:extLst>
          </p:cNvPr>
          <p:cNvSpPr txBox="1">
            <a:spLocks noChangeArrowheads="1"/>
          </p:cNvSpPr>
          <p:nvPr/>
        </p:nvSpPr>
        <p:spPr bwMode="auto">
          <a:xfrm>
            <a:off x="6400800" y="5151438"/>
            <a:ext cx="2286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a:t>Native to</a:t>
            </a:r>
          </a:p>
          <a:p>
            <a:pPr eaLnBrk="1" hangingPunct="1">
              <a:spcBef>
                <a:spcPct val="0"/>
              </a:spcBef>
            </a:pPr>
            <a:r>
              <a:rPr lang="en-US" altLang="en-US" sz="1800"/>
              <a:t>Body size:</a:t>
            </a:r>
          </a:p>
          <a:p>
            <a:pPr eaLnBrk="1" hangingPunct="1">
              <a:spcBef>
                <a:spcPct val="0"/>
              </a:spcBef>
            </a:pPr>
            <a:r>
              <a:rPr lang="en-US" altLang="en-US" sz="1800"/>
              <a:t>Habitat preferences: </a:t>
            </a:r>
          </a:p>
          <a:p>
            <a:pPr eaLnBrk="1" hangingPunct="1">
              <a:spcBef>
                <a:spcPct val="0"/>
              </a:spcBef>
            </a:pPr>
            <a:r>
              <a:rPr lang="en-US" altLang="en-US" sz="1800"/>
              <a:t>Foraging distance: </a:t>
            </a:r>
          </a:p>
          <a:p>
            <a:pPr eaLnBrk="1" hangingPunct="1">
              <a:spcBef>
                <a:spcPct val="0"/>
              </a:spcBef>
              <a:buFontTx/>
              <a:buNone/>
            </a:pPr>
            <a:endParaRPr lang="en-US" altLang="en-US" sz="1800"/>
          </a:p>
        </p:txBody>
      </p:sp>
      <p:pic>
        <p:nvPicPr>
          <p:cNvPr id="34819" name="Picture 5">
            <a:extLst>
              <a:ext uri="{FF2B5EF4-FFF2-40B4-BE49-F238E27FC236}">
                <a16:creationId xmlns:a16="http://schemas.microsoft.com/office/drawing/2014/main" id="{DD727223-32BD-803F-4E94-E9A7FB4171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524375" cy="5087938"/>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34820" name="Picture 8">
            <a:extLst>
              <a:ext uri="{FF2B5EF4-FFF2-40B4-BE49-F238E27FC236}">
                <a16:creationId xmlns:a16="http://schemas.microsoft.com/office/drawing/2014/main" id="{EC149FF8-7160-EAA6-2EB5-FCBA10CBB9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1143000"/>
            <a:ext cx="4619625" cy="3452813"/>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07B80E27-F475-7516-8BA3-E3B96F6C5271}"/>
              </a:ext>
            </a:extLst>
          </p:cNvPr>
          <p:cNvSpPr>
            <a:spLocks noGrp="1"/>
          </p:cNvSpPr>
          <p:nvPr>
            <p:ph idx="1"/>
          </p:nvPr>
        </p:nvSpPr>
        <p:spPr>
          <a:xfrm>
            <a:off x="0" y="152400"/>
            <a:ext cx="9144000" cy="6629400"/>
          </a:xfrm>
        </p:spPr>
        <p:txBody>
          <a:bodyPr/>
          <a:lstStyle/>
          <a:p>
            <a:pPr marL="0" indent="0" eaLnBrk="1" hangingPunct="1">
              <a:buFont typeface="Arial" panose="020B0604020202020204" pitchFamily="34" charset="0"/>
              <a:buNone/>
            </a:pPr>
            <a:r>
              <a:rPr lang="en-US" altLang="en-US" b="1">
                <a:solidFill>
                  <a:srgbClr val="002060"/>
                </a:solidFill>
                <a:ea typeface="ＭＳ Ｐゴシック" panose="020B0600070205080204" pitchFamily="34" charset="-128"/>
              </a:rPr>
              <a:t>Turn in at the end of class: </a:t>
            </a:r>
          </a:p>
          <a:p>
            <a:pPr lvl="1" eaLnBrk="1" hangingPunct="1"/>
            <a:r>
              <a:rPr lang="en-US" altLang="en-US">
                <a:solidFill>
                  <a:srgbClr val="002060"/>
                </a:solidFill>
                <a:ea typeface="ＭＳ Ｐゴシック" panose="020B0600070205080204" pitchFamily="34" charset="-128"/>
              </a:rPr>
              <a:t>Turn in your notes on the guiding questions (handout)</a:t>
            </a:r>
          </a:p>
          <a:p>
            <a:pPr lvl="1" eaLnBrk="1" hangingPunct="1"/>
            <a:r>
              <a:rPr lang="en-US" altLang="en-US">
                <a:solidFill>
                  <a:srgbClr val="002060"/>
                </a:solidFill>
                <a:ea typeface="ＭＳ Ｐゴシック" panose="020B0600070205080204" pitchFamily="34" charset="-128"/>
              </a:rPr>
              <a:t>Draft Concept map</a:t>
            </a:r>
          </a:p>
          <a:p>
            <a:pPr lvl="1" eaLnBrk="1" hangingPunct="1"/>
            <a:endParaRPr lang="en-US" altLang="en-US">
              <a:ea typeface="ＭＳ Ｐゴシック" panose="020B0600070205080204" pitchFamily="34" charset="-128"/>
            </a:endParaRPr>
          </a:p>
          <a:p>
            <a:pPr marL="0" indent="0" eaLnBrk="1" hangingPunct="1">
              <a:buFont typeface="Arial" panose="020B0604020202020204" pitchFamily="34" charset="0"/>
              <a:buNone/>
            </a:pPr>
            <a:r>
              <a:rPr lang="en-US" altLang="en-US" b="1">
                <a:solidFill>
                  <a:srgbClr val="0070C0"/>
                </a:solidFill>
                <a:ea typeface="ＭＳ Ｐゴシック" panose="020B0600070205080204" pitchFamily="34" charset="-128"/>
              </a:rPr>
              <a:t>For next time: </a:t>
            </a:r>
          </a:p>
          <a:p>
            <a:pPr lvl="1" eaLnBrk="1" hangingPunct="1"/>
            <a:r>
              <a:rPr lang="en-US" altLang="en-US" b="1">
                <a:solidFill>
                  <a:srgbClr val="0070C0"/>
                </a:solidFill>
                <a:ea typeface="ＭＳ Ｐゴシック" panose="020B0600070205080204" pitchFamily="34" charset="-128"/>
              </a:rPr>
              <a:t>Research on pollinators completed and ready to turn in at the start of class. This includes details for each focal pollinator, as well as recommendations for at least two additional/original 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289A99C-0B49-059B-D70F-16ECC7C9D872}"/>
              </a:ext>
            </a:extLst>
          </p:cNvPr>
          <p:cNvSpPr>
            <a:spLocks noGrp="1"/>
          </p:cNvSpPr>
          <p:nvPr>
            <p:ph type="title"/>
          </p:nvPr>
        </p:nvSpPr>
        <p:spPr>
          <a:xfrm>
            <a:off x="0" y="0"/>
            <a:ext cx="8229600" cy="1143000"/>
          </a:xfrm>
        </p:spPr>
        <p:txBody>
          <a:bodyPr/>
          <a:lstStyle/>
          <a:p>
            <a:pPr algn="l" eaLnBrk="1" hangingPunct="1"/>
            <a:r>
              <a:rPr lang="en-US" altLang="en-US">
                <a:ea typeface="ＭＳ Ｐゴシック" panose="020B0600070205080204" pitchFamily="34" charset="-128"/>
              </a:rPr>
              <a:t>Guiding Question 1-</a:t>
            </a:r>
          </a:p>
        </p:txBody>
      </p:sp>
      <p:sp>
        <p:nvSpPr>
          <p:cNvPr id="16386" name="Content Placeholder 2">
            <a:extLst>
              <a:ext uri="{FF2B5EF4-FFF2-40B4-BE49-F238E27FC236}">
                <a16:creationId xmlns:a16="http://schemas.microsoft.com/office/drawing/2014/main" id="{F4E222B3-47AD-A11B-8963-1F6A42583A73}"/>
              </a:ext>
            </a:extLst>
          </p:cNvPr>
          <p:cNvSpPr>
            <a:spLocks noGrp="1"/>
          </p:cNvSpPr>
          <p:nvPr>
            <p:ph idx="1"/>
          </p:nvPr>
        </p:nvSpPr>
        <p:spPr>
          <a:xfrm>
            <a:off x="0" y="1219200"/>
            <a:ext cx="9144000" cy="5638800"/>
          </a:xfrm>
        </p:spPr>
        <p:txBody>
          <a:bodyPr/>
          <a:lstStyle/>
          <a:p>
            <a:pPr eaLnBrk="1" hangingPunct="1">
              <a:lnSpc>
                <a:spcPct val="80000"/>
              </a:lnSpc>
              <a:buFont typeface="Arial" panose="020B0604020202020204" pitchFamily="34" charset="0"/>
              <a:buNone/>
            </a:pPr>
            <a:r>
              <a:rPr lang="en-US" altLang="en-US" sz="2700">
                <a:ea typeface="ＭＳ Ｐゴシック" panose="020B0600070205080204" pitchFamily="34" charset="-128"/>
              </a:rPr>
              <a:t>What are the biotic and abiotic resources needed for producing food in an urban environment? Do these have management considerations that are similar/different from considerations in rural farms? </a:t>
            </a: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0090"/>
                </a:solidFill>
                <a:ea typeface="ＭＳ Ｐゴシック" panose="020B0600070205080204" pitchFamily="34" charset="-128"/>
              </a:rPr>
              <a:t>Abiotic factors:</a:t>
            </a:r>
          </a:p>
          <a:p>
            <a:pPr eaLnBrk="1" hangingPunct="1">
              <a:lnSpc>
                <a:spcPct val="80000"/>
              </a:lnSpc>
              <a:buFont typeface="Arial" panose="020B0604020202020204" pitchFamily="34" charset="0"/>
              <a:buNone/>
            </a:pPr>
            <a:endParaRPr lang="en-US" altLang="en-US" sz="2700">
              <a:solidFill>
                <a:srgbClr val="000090"/>
              </a:solidFill>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0090"/>
                </a:solidFill>
                <a:ea typeface="ＭＳ Ｐゴシック" panose="020B0600070205080204" pitchFamily="34" charset="-128"/>
              </a:rPr>
              <a:t>--Management considerations for abiotic factors:  </a:t>
            </a: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8000"/>
                </a:solidFill>
                <a:ea typeface="ＭＳ Ｐゴシック" panose="020B0600070205080204" pitchFamily="34" charset="-128"/>
              </a:rPr>
              <a:t>Biotic factors: </a:t>
            </a:r>
          </a:p>
          <a:p>
            <a:pPr eaLnBrk="1" hangingPunct="1">
              <a:lnSpc>
                <a:spcPct val="80000"/>
              </a:lnSpc>
              <a:buFont typeface="Arial" panose="020B0604020202020204" pitchFamily="34" charset="0"/>
              <a:buNone/>
            </a:pPr>
            <a:endParaRPr lang="en-US" altLang="en-US" sz="2700">
              <a:solidFill>
                <a:srgbClr val="008000"/>
              </a:solidFill>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8000"/>
                </a:solidFill>
                <a:ea typeface="ＭＳ Ｐゴシック" panose="020B0600070205080204" pitchFamily="34" charset="-128"/>
              </a:rPr>
              <a:t>--Management considerations for biotic factors: </a:t>
            </a: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37B574A-D758-3A9A-8ABC-8393F80AF2F6}"/>
              </a:ext>
            </a:extLst>
          </p:cNvPr>
          <p:cNvSpPr>
            <a:spLocks noGrp="1"/>
          </p:cNvSpPr>
          <p:nvPr>
            <p:ph type="title"/>
          </p:nvPr>
        </p:nvSpPr>
        <p:spPr>
          <a:xfrm>
            <a:off x="0" y="0"/>
            <a:ext cx="8229600" cy="1143000"/>
          </a:xfrm>
        </p:spPr>
        <p:txBody>
          <a:bodyPr/>
          <a:lstStyle/>
          <a:p>
            <a:pPr algn="l" eaLnBrk="1" hangingPunct="1"/>
            <a:r>
              <a:rPr lang="en-US" altLang="en-US">
                <a:ea typeface="ＭＳ Ｐゴシック" panose="020B0600070205080204" pitchFamily="34" charset="-128"/>
              </a:rPr>
              <a:t>Guiding Question 1-</a:t>
            </a:r>
          </a:p>
        </p:txBody>
      </p:sp>
      <p:sp>
        <p:nvSpPr>
          <p:cNvPr id="18434" name="Content Placeholder 2">
            <a:extLst>
              <a:ext uri="{FF2B5EF4-FFF2-40B4-BE49-F238E27FC236}">
                <a16:creationId xmlns:a16="http://schemas.microsoft.com/office/drawing/2014/main" id="{2FA8B68A-D741-5799-ACCD-F077059D27A3}"/>
              </a:ext>
            </a:extLst>
          </p:cNvPr>
          <p:cNvSpPr>
            <a:spLocks noGrp="1"/>
          </p:cNvSpPr>
          <p:nvPr>
            <p:ph idx="1"/>
          </p:nvPr>
        </p:nvSpPr>
        <p:spPr>
          <a:xfrm>
            <a:off x="0" y="1219200"/>
            <a:ext cx="9144000" cy="5638800"/>
          </a:xfrm>
        </p:spPr>
        <p:txBody>
          <a:bodyPr/>
          <a:lstStyle/>
          <a:p>
            <a:pPr eaLnBrk="1" hangingPunct="1">
              <a:lnSpc>
                <a:spcPct val="80000"/>
              </a:lnSpc>
              <a:buFont typeface="Arial" panose="020B0604020202020204" pitchFamily="34" charset="0"/>
              <a:buNone/>
            </a:pPr>
            <a:r>
              <a:rPr lang="en-US" altLang="en-US" sz="2700">
                <a:ea typeface="ＭＳ Ｐゴシック" panose="020B0600070205080204" pitchFamily="34" charset="-128"/>
              </a:rPr>
              <a:t>What are the biotic and abiotic resources needed for producing food in an urban environment? Do these have management considerations that are similar/different from considerations in rural farms? </a:t>
            </a: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0090"/>
                </a:solidFill>
                <a:ea typeface="ＭＳ Ｐゴシック" panose="020B0600070205080204" pitchFamily="34" charset="-128"/>
              </a:rPr>
              <a:t>Abiotic factors:</a:t>
            </a:r>
          </a:p>
          <a:p>
            <a:pPr eaLnBrk="1" hangingPunct="1">
              <a:lnSpc>
                <a:spcPct val="80000"/>
              </a:lnSpc>
              <a:buFont typeface="Arial" panose="020B0604020202020204" pitchFamily="34" charset="0"/>
              <a:buNone/>
            </a:pPr>
            <a:endParaRPr lang="en-US" altLang="en-US" sz="2700">
              <a:solidFill>
                <a:srgbClr val="000090"/>
              </a:solidFill>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0090"/>
                </a:solidFill>
                <a:ea typeface="ＭＳ Ｐゴシック" panose="020B0600070205080204" pitchFamily="34" charset="-128"/>
              </a:rPr>
              <a:t>--Management considerations for abiotic factors:  </a:t>
            </a: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8000"/>
                </a:solidFill>
                <a:ea typeface="ＭＳ Ｐゴシック" panose="020B0600070205080204" pitchFamily="34" charset="-128"/>
              </a:rPr>
              <a:t>Biotic factors: </a:t>
            </a:r>
          </a:p>
          <a:p>
            <a:pPr eaLnBrk="1" hangingPunct="1">
              <a:lnSpc>
                <a:spcPct val="80000"/>
              </a:lnSpc>
              <a:buFont typeface="Arial" panose="020B0604020202020204" pitchFamily="34" charset="0"/>
              <a:buNone/>
            </a:pPr>
            <a:endParaRPr lang="en-US" altLang="en-US" sz="2700">
              <a:solidFill>
                <a:srgbClr val="008000"/>
              </a:solidFill>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2700">
                <a:solidFill>
                  <a:srgbClr val="008000"/>
                </a:solidFill>
                <a:ea typeface="ＭＳ Ｐゴシック" panose="020B0600070205080204" pitchFamily="34" charset="-128"/>
              </a:rPr>
              <a:t>--Management considerations for biotic factors: </a:t>
            </a: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a:p>
            <a:pPr eaLnBrk="1" hangingPunct="1">
              <a:lnSpc>
                <a:spcPct val="80000"/>
              </a:lnSpc>
              <a:buFont typeface="Arial" panose="020B0604020202020204" pitchFamily="34" charset="0"/>
              <a:buNone/>
            </a:pPr>
            <a:endParaRPr lang="en-US" altLang="en-US" sz="270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5491D385-FF4F-C90F-346B-92268A73C00C}"/>
              </a:ext>
            </a:extLst>
          </p:cNvPr>
          <p:cNvSpPr>
            <a:spLocks noGrp="1"/>
          </p:cNvSpPr>
          <p:nvPr>
            <p:ph type="title"/>
          </p:nvPr>
        </p:nvSpPr>
        <p:spPr>
          <a:xfrm>
            <a:off x="0" y="0"/>
            <a:ext cx="8229600" cy="1143000"/>
          </a:xfrm>
        </p:spPr>
        <p:txBody>
          <a:bodyPr/>
          <a:lstStyle/>
          <a:p>
            <a:pPr algn="l" eaLnBrk="1" hangingPunct="1"/>
            <a:r>
              <a:rPr lang="en-US" altLang="en-US">
                <a:ea typeface="ＭＳ Ｐゴシック" panose="020B0600070205080204" pitchFamily="34" charset="-128"/>
              </a:rPr>
              <a:t>Guiding Question 2-</a:t>
            </a:r>
          </a:p>
        </p:txBody>
      </p:sp>
      <p:sp>
        <p:nvSpPr>
          <p:cNvPr id="20482" name="Content Placeholder 2">
            <a:extLst>
              <a:ext uri="{FF2B5EF4-FFF2-40B4-BE49-F238E27FC236}">
                <a16:creationId xmlns:a16="http://schemas.microsoft.com/office/drawing/2014/main" id="{015BA68C-4610-8719-3999-D76C07FA52E6}"/>
              </a:ext>
            </a:extLst>
          </p:cNvPr>
          <p:cNvSpPr>
            <a:spLocks noGrp="1"/>
          </p:cNvSpPr>
          <p:nvPr>
            <p:ph idx="1"/>
          </p:nvPr>
        </p:nvSpPr>
        <p:spPr>
          <a:xfrm>
            <a:off x="0" y="1219200"/>
            <a:ext cx="9144000" cy="5638800"/>
          </a:xfrm>
        </p:spPr>
        <p:txBody>
          <a:bodyPr/>
          <a:lstStyle/>
          <a:p>
            <a:pPr eaLnBrk="1" hangingPunct="1">
              <a:buFont typeface="Arial" panose="020B0604020202020204" pitchFamily="34" charset="0"/>
              <a:buNone/>
            </a:pPr>
            <a:r>
              <a:rPr lang="en-US" altLang="en-US">
                <a:ea typeface="ＭＳ Ｐゴシック" panose="020B0600070205080204" pitchFamily="34" charset="-128"/>
              </a:rPr>
              <a:t>Pollinators were among the important biotic factors in our agroecosystem. How do growers determine the importance of pollination on their garden or farm? </a:t>
            </a:r>
          </a:p>
          <a:p>
            <a:pPr eaLnBrk="1" hangingPunct="1">
              <a:buFont typeface="Arial" panose="020B0604020202020204" pitchFamily="34" charset="0"/>
              <a:buNone/>
            </a:pPr>
            <a:endParaRPr lang="en-US" altLang="en-US">
              <a:ea typeface="ＭＳ Ｐゴシック" panose="020B0600070205080204" pitchFamily="34" charset="-128"/>
            </a:endParaRPr>
          </a:p>
          <a:p>
            <a:pPr eaLnBrk="1" hangingPunct="1">
              <a:buFont typeface="Arial" panose="020B0604020202020204" pitchFamily="34" charset="0"/>
              <a:buNone/>
            </a:pPr>
            <a:r>
              <a:rPr lang="en-US" altLang="en-US">
                <a:solidFill>
                  <a:srgbClr val="000090"/>
                </a:solidFill>
                <a:ea typeface="ＭＳ Ｐゴシック" panose="020B0600070205080204" pitchFamily="34" charset="-128"/>
              </a:rPr>
              <a:t>Hint: What crops are being grown? Which depend on pollinators? </a:t>
            </a:r>
          </a:p>
          <a:p>
            <a:pPr eaLnBrk="1" hangingPunct="1">
              <a:buFont typeface="Arial" panose="020B0604020202020204" pitchFamily="34" charset="0"/>
              <a:buNone/>
            </a:pPr>
            <a:endParaRPr lang="en-US" altLang="en-US">
              <a:ea typeface="ＭＳ Ｐゴシック" panose="020B0600070205080204" pitchFamily="34" charset="-128"/>
            </a:endParaRPr>
          </a:p>
          <a:p>
            <a:pPr eaLnBrk="1" hangingPunct="1">
              <a:buFont typeface="Arial" panose="020B0604020202020204" pitchFamily="34" charset="0"/>
              <a:buNone/>
            </a:pPr>
            <a:endParaRPr lang="en-US" altLang="en-US">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ACAB5773-8222-BB2D-60DF-78FD9AD4DF3D}"/>
              </a:ext>
            </a:extLst>
          </p:cNvPr>
          <p:cNvSpPr>
            <a:spLocks noGrp="1"/>
          </p:cNvSpPr>
          <p:nvPr>
            <p:ph type="title"/>
          </p:nvPr>
        </p:nvSpPr>
        <p:spPr>
          <a:xfrm>
            <a:off x="0" y="152400"/>
            <a:ext cx="9144000" cy="1143000"/>
          </a:xfrm>
        </p:spPr>
        <p:txBody>
          <a:bodyPr/>
          <a:lstStyle/>
          <a:p>
            <a:pPr algn="l" eaLnBrk="1" hangingPunct="1"/>
            <a:r>
              <a:rPr lang="en-US" altLang="en-US" sz="3200">
                <a:solidFill>
                  <a:srgbClr val="0070C0"/>
                </a:solidFill>
                <a:ea typeface="ＭＳ Ｐゴシック" panose="020B0600070205080204" pitchFamily="34" charset="-128"/>
              </a:rPr>
              <a:t>Developing a concept map— </a:t>
            </a:r>
            <a:br>
              <a:rPr lang="en-US" altLang="en-US" sz="3200">
                <a:solidFill>
                  <a:srgbClr val="0070C0"/>
                </a:solidFill>
                <a:ea typeface="ＭＳ Ｐゴシック" panose="020B0600070205080204" pitchFamily="34" charset="-128"/>
              </a:rPr>
            </a:br>
            <a:r>
              <a:rPr lang="en-US" altLang="en-US" sz="2400">
                <a:ea typeface="ＭＳ Ｐゴシック" panose="020B0600070205080204" pitchFamily="34" charset="-128"/>
              </a:rPr>
              <a:t>Describe the key elements of the social, biological and physical elements in our case study on Chicago pollinators. Create a visual representation on how they fit together, and their key interactions. </a:t>
            </a:r>
          </a:p>
        </p:txBody>
      </p:sp>
      <p:sp>
        <p:nvSpPr>
          <p:cNvPr id="22530" name="Content Placeholder 2">
            <a:extLst>
              <a:ext uri="{FF2B5EF4-FFF2-40B4-BE49-F238E27FC236}">
                <a16:creationId xmlns:a16="http://schemas.microsoft.com/office/drawing/2014/main" id="{28C52E77-5316-78CA-637F-C43D44A18A7C}"/>
              </a:ext>
            </a:extLst>
          </p:cNvPr>
          <p:cNvSpPr>
            <a:spLocks noGrp="1"/>
          </p:cNvSpPr>
          <p:nvPr>
            <p:ph idx="1"/>
          </p:nvPr>
        </p:nvSpPr>
        <p:spPr>
          <a:xfrm>
            <a:off x="457200" y="3246438"/>
            <a:ext cx="8229600" cy="4525962"/>
          </a:xfrm>
        </p:spPr>
        <p:txBody>
          <a:bodyPr/>
          <a:lstStyle/>
          <a:p>
            <a:pPr eaLnBrk="1" hangingPunct="1"/>
            <a:r>
              <a:rPr lang="en-US" altLang="en-US">
                <a:ea typeface="ＭＳ Ｐゴシック" panose="020B0600070205080204" pitchFamily="34" charset="-128"/>
              </a:rPr>
              <a:t>Tania will look for a general concept map visual to add here. </a:t>
            </a:r>
          </a:p>
        </p:txBody>
      </p:sp>
      <p:pic>
        <p:nvPicPr>
          <p:cNvPr id="22531" name="Picture 2" descr="http://www.pollinator.org/Images/WonderofDiscoveryPoster_FINAL.jpg">
            <a:extLst>
              <a:ext uri="{FF2B5EF4-FFF2-40B4-BE49-F238E27FC236}">
                <a16:creationId xmlns:a16="http://schemas.microsoft.com/office/drawing/2014/main" id="{3145093E-4CE5-B404-A53B-D31FF646A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4175"/>
            <a:ext cx="74676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6BC04A9-8E83-2D53-67F4-4561A19F57AF}"/>
              </a:ext>
            </a:extLst>
          </p:cNvPr>
          <p:cNvSpPr>
            <a:spLocks noGrp="1"/>
          </p:cNvSpPr>
          <p:nvPr>
            <p:ph type="title"/>
          </p:nvPr>
        </p:nvSpPr>
        <p:spPr>
          <a:xfrm>
            <a:off x="0" y="152400"/>
            <a:ext cx="9144000" cy="1143000"/>
          </a:xfrm>
        </p:spPr>
        <p:txBody>
          <a:bodyPr/>
          <a:lstStyle/>
          <a:p>
            <a:pPr algn="l" eaLnBrk="1" hangingPunct="1"/>
            <a:r>
              <a:rPr lang="en-US" altLang="en-US" sz="3200">
                <a:solidFill>
                  <a:srgbClr val="0070C0"/>
                </a:solidFill>
                <a:ea typeface="ＭＳ Ｐゴシック" panose="020B0600070205080204" pitchFamily="34" charset="-128"/>
              </a:rPr>
              <a:t>Developing a concept map— </a:t>
            </a:r>
            <a:br>
              <a:rPr lang="en-US" altLang="en-US" sz="3200">
                <a:solidFill>
                  <a:srgbClr val="0070C0"/>
                </a:solidFill>
                <a:ea typeface="ＭＳ Ｐゴシック" panose="020B0600070205080204" pitchFamily="34" charset="-128"/>
              </a:rPr>
            </a:br>
            <a:r>
              <a:rPr lang="en-US" altLang="en-US" sz="2400">
                <a:ea typeface="ＭＳ Ｐゴシック" panose="020B0600070205080204" pitchFamily="34" charset="-128"/>
              </a:rPr>
              <a:t>Describe the key elements of the social, biological and physical elements in our case study on Chicago pollinators. Create a visual representation on how they fit together, and their key interactions. </a:t>
            </a:r>
          </a:p>
        </p:txBody>
      </p:sp>
      <p:pic>
        <p:nvPicPr>
          <p:cNvPr id="24578" name="Picture 2" descr="http://origin-ars.els-cdn.com/content/image/1-s2.0-S1574002105020307-gr001.gif">
            <a:extLst>
              <a:ext uri="{FF2B5EF4-FFF2-40B4-BE49-F238E27FC236}">
                <a16:creationId xmlns:a16="http://schemas.microsoft.com/office/drawing/2014/main" id="{BD05868D-7F97-C43A-F8F3-AEBD4ABAF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696200" cy="454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Box 4">
            <a:extLst>
              <a:ext uri="{FF2B5EF4-FFF2-40B4-BE49-F238E27FC236}">
                <a16:creationId xmlns:a16="http://schemas.microsoft.com/office/drawing/2014/main" id="{D1C53E9F-C405-78B3-98DF-68CBA3ECE9C5}"/>
              </a:ext>
            </a:extLst>
          </p:cNvPr>
          <p:cNvSpPr txBox="1">
            <a:spLocks noChangeArrowheads="1"/>
          </p:cNvSpPr>
          <p:nvPr/>
        </p:nvSpPr>
        <p:spPr bwMode="auto">
          <a:xfrm>
            <a:off x="304800" y="16764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Concept map 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0BD7A3B7-DE0F-6CE0-ED92-89F9E15CF47B}"/>
              </a:ext>
            </a:extLst>
          </p:cNvPr>
          <p:cNvSpPr>
            <a:spLocks noGrp="1"/>
          </p:cNvSpPr>
          <p:nvPr>
            <p:ph type="title"/>
          </p:nvPr>
        </p:nvSpPr>
        <p:spPr>
          <a:xfrm>
            <a:off x="76200" y="0"/>
            <a:ext cx="8229600" cy="1143000"/>
          </a:xfrm>
        </p:spPr>
        <p:txBody>
          <a:bodyPr/>
          <a:lstStyle/>
          <a:p>
            <a:pPr algn="l" eaLnBrk="1" hangingPunct="1"/>
            <a:r>
              <a:rPr lang="en-US" altLang="en-US" sz="4000">
                <a:ea typeface="ＭＳ Ｐゴシック" panose="020B0600070205080204" pitchFamily="34" charset="-128"/>
              </a:rPr>
              <a:t>Honey Bee (</a:t>
            </a:r>
            <a:r>
              <a:rPr lang="en-US" altLang="en-US" sz="4000" i="1">
                <a:ea typeface="ＭＳ Ｐゴシック" panose="020B0600070205080204" pitchFamily="34" charset="-128"/>
              </a:rPr>
              <a:t>Apis mellifera</a:t>
            </a:r>
            <a:r>
              <a:rPr lang="en-US" altLang="en-US" sz="4000">
                <a:ea typeface="ＭＳ Ｐゴシック" panose="020B0600070205080204" pitchFamily="34" charset="-128"/>
              </a:rPr>
              <a:t>)</a:t>
            </a:r>
          </a:p>
        </p:txBody>
      </p:sp>
      <p:pic>
        <p:nvPicPr>
          <p:cNvPr id="26626" name="Picture 3">
            <a:extLst>
              <a:ext uri="{FF2B5EF4-FFF2-40B4-BE49-F238E27FC236}">
                <a16:creationId xmlns:a16="http://schemas.microsoft.com/office/drawing/2014/main" id="{1BBDDE31-52DA-8309-CA56-41A172C344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62200"/>
            <a:ext cx="5849938" cy="45720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pic>
      <p:sp>
        <p:nvSpPr>
          <p:cNvPr id="26627" name="TextBox 4">
            <a:extLst>
              <a:ext uri="{FF2B5EF4-FFF2-40B4-BE49-F238E27FC236}">
                <a16:creationId xmlns:a16="http://schemas.microsoft.com/office/drawing/2014/main" id="{9BF461C1-ABD5-62AD-CB35-F50EB7E4633D}"/>
              </a:ext>
            </a:extLst>
          </p:cNvPr>
          <p:cNvSpPr txBox="1">
            <a:spLocks noChangeArrowheads="1"/>
          </p:cNvSpPr>
          <p:nvPr/>
        </p:nvSpPr>
        <p:spPr bwMode="auto">
          <a:xfrm>
            <a:off x="5803900" y="2362200"/>
            <a:ext cx="33401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a:t>Native to the Old World.</a:t>
            </a:r>
          </a:p>
          <a:p>
            <a:pPr eaLnBrk="1" hangingPunct="1">
              <a:spcBef>
                <a:spcPct val="0"/>
              </a:spcBef>
              <a:buFontTx/>
              <a:buNone/>
            </a:pPr>
            <a:r>
              <a:rPr lang="en-US" altLang="en-US" sz="1800"/>
              <a:t>Often used in managed hives for honey and crop pollination. </a:t>
            </a:r>
          </a:p>
          <a:p>
            <a:pPr eaLnBrk="1" hangingPunct="1">
              <a:spcBef>
                <a:spcPct val="0"/>
              </a:spcBef>
            </a:pPr>
            <a:endParaRPr lang="en-US" altLang="en-US" sz="1000"/>
          </a:p>
          <a:p>
            <a:pPr eaLnBrk="1" hangingPunct="1">
              <a:spcBef>
                <a:spcPct val="0"/>
              </a:spcBef>
            </a:pPr>
            <a:r>
              <a:rPr lang="en-US" altLang="en-US" sz="1800"/>
              <a:t>Body size: 0.5”, stocky.</a:t>
            </a:r>
          </a:p>
          <a:p>
            <a:pPr eaLnBrk="1" hangingPunct="1">
              <a:spcBef>
                <a:spcPct val="0"/>
              </a:spcBef>
            </a:pPr>
            <a:r>
              <a:rPr lang="en-US" altLang="en-US" sz="1800"/>
              <a:t>Flight period: </a:t>
            </a:r>
          </a:p>
          <a:p>
            <a:pPr eaLnBrk="1" hangingPunct="1">
              <a:spcBef>
                <a:spcPct val="0"/>
              </a:spcBef>
            </a:pPr>
            <a:r>
              <a:rPr lang="en-US" altLang="en-US" sz="1800"/>
              <a:t>Foraging distance: </a:t>
            </a:r>
          </a:p>
          <a:p>
            <a:pPr eaLnBrk="1" hangingPunct="1">
              <a:spcBef>
                <a:spcPct val="0"/>
              </a:spcBef>
            </a:pPr>
            <a:r>
              <a:rPr lang="en-US" altLang="en-US" sz="1800"/>
              <a:t>Habitat preferences: </a:t>
            </a:r>
          </a:p>
          <a:p>
            <a:pPr eaLnBrk="1" hangingPunct="1">
              <a:spcBef>
                <a:spcPct val="0"/>
              </a:spcBef>
            </a:pPr>
            <a:r>
              <a:rPr lang="en-US" altLang="en-US" sz="1800"/>
              <a:t>Floral preferences: </a:t>
            </a:r>
            <a:endParaRPr lang="en-US" altLang="en-US" sz="1000"/>
          </a:p>
          <a:p>
            <a:pPr eaLnBrk="1" hangingPunct="1">
              <a:spcBef>
                <a:spcPct val="0"/>
              </a:spcBef>
              <a:buFontTx/>
              <a:buNone/>
            </a:pPr>
            <a:r>
              <a:rPr lang="en-US" altLang="en-US" sz="1800"/>
              <a:t>Queens prefer willow, plum, and apple. Workers prefer sweet clover and mint. Males prefer, horsemint, goldenrod, sweet clover, and aster.</a:t>
            </a:r>
          </a:p>
          <a:p>
            <a:pPr eaLnBrk="1" hangingPunct="1">
              <a:spcBef>
                <a:spcPct val="0"/>
              </a:spcBef>
              <a:buFontTx/>
              <a:buNone/>
            </a:pPr>
            <a:endParaRPr lang="en-US" altLang="en-US" sz="1000"/>
          </a:p>
          <a:p>
            <a:pPr eaLnBrk="1" hangingPunct="1">
              <a:spcBef>
                <a:spcPct val="0"/>
              </a:spcBef>
            </a:pPr>
            <a:r>
              <a:rPr lang="en-US" altLang="en-US" sz="1800"/>
              <a:t>Major crops pollinated in the Chicago area: ?</a:t>
            </a:r>
          </a:p>
          <a:p>
            <a:pPr eaLnBrk="1" hangingPunct="1">
              <a:spcBef>
                <a:spcPct val="0"/>
              </a:spcBef>
              <a:buFontTx/>
              <a:buNone/>
            </a:pPr>
            <a:endParaRPr lang="en-US" altLang="en-US" sz="1800"/>
          </a:p>
        </p:txBody>
      </p:sp>
      <p:pic>
        <p:nvPicPr>
          <p:cNvPr id="26628" name="Picture 5">
            <a:extLst>
              <a:ext uri="{FF2B5EF4-FFF2-40B4-BE49-F238E27FC236}">
                <a16:creationId xmlns:a16="http://schemas.microsoft.com/office/drawing/2014/main" id="{DBD8E418-599D-1CAE-6112-F92D3ADAA9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3900" y="0"/>
            <a:ext cx="3340100" cy="2362200"/>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AEAB8896-1E05-B736-C47C-F90EA5CD5048}"/>
              </a:ext>
            </a:extLst>
          </p:cNvPr>
          <p:cNvSpPr>
            <a:spLocks noGrp="1"/>
          </p:cNvSpPr>
          <p:nvPr>
            <p:ph type="title"/>
          </p:nvPr>
        </p:nvSpPr>
        <p:spPr>
          <a:xfrm>
            <a:off x="0" y="-152400"/>
            <a:ext cx="9144000" cy="1143000"/>
          </a:xfrm>
        </p:spPr>
        <p:txBody>
          <a:bodyPr/>
          <a:lstStyle/>
          <a:p>
            <a:pPr eaLnBrk="1" hangingPunct="1"/>
            <a:r>
              <a:rPr lang="en-US" altLang="en-US" sz="3600">
                <a:ea typeface="ＭＳ Ｐゴシック" panose="020B0600070205080204" pitchFamily="34" charset="-128"/>
              </a:rPr>
              <a:t>American bumble bee (</a:t>
            </a:r>
            <a:r>
              <a:rPr lang="en-US" altLang="en-US" sz="3600" i="1">
                <a:ea typeface="ＭＳ Ｐゴシック" panose="020B0600070205080204" pitchFamily="34" charset="-128"/>
              </a:rPr>
              <a:t>Bombus pensylvanicus)</a:t>
            </a:r>
            <a:r>
              <a:rPr lang="en-US" altLang="en-US" sz="3600">
                <a:ea typeface="ＭＳ Ｐゴシック" panose="020B0600070205080204" pitchFamily="34" charset="-128"/>
              </a:rPr>
              <a:t> </a:t>
            </a:r>
          </a:p>
        </p:txBody>
      </p:sp>
      <p:pic>
        <p:nvPicPr>
          <p:cNvPr id="28674" name="Picture 3">
            <a:extLst>
              <a:ext uri="{FF2B5EF4-FFF2-40B4-BE49-F238E27FC236}">
                <a16:creationId xmlns:a16="http://schemas.microsoft.com/office/drawing/2014/main" id="{1045A089-A2E6-E682-77E9-79A25E046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 y="920750"/>
            <a:ext cx="5292725" cy="5937250"/>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28675" name="Picture 5">
            <a:extLst>
              <a:ext uri="{FF2B5EF4-FFF2-40B4-BE49-F238E27FC236}">
                <a16:creationId xmlns:a16="http://schemas.microsoft.com/office/drawing/2014/main" id="{BA4B8DB5-686D-5AD0-478F-6C26760978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914400"/>
            <a:ext cx="3924300" cy="2943225"/>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42AA448-8F80-6687-1B3B-BAA2E7F8218A}"/>
              </a:ext>
            </a:extLst>
          </p:cNvPr>
          <p:cNvSpPr>
            <a:spLocks noGrp="1"/>
          </p:cNvSpPr>
          <p:nvPr>
            <p:ph type="title"/>
          </p:nvPr>
        </p:nvSpPr>
        <p:spPr>
          <a:xfrm>
            <a:off x="0" y="-152400"/>
            <a:ext cx="9144000" cy="1143000"/>
          </a:xfrm>
        </p:spPr>
        <p:txBody>
          <a:bodyPr/>
          <a:lstStyle/>
          <a:p>
            <a:pPr eaLnBrk="1" hangingPunct="1"/>
            <a:r>
              <a:rPr lang="en-US" altLang="en-US" sz="3200">
                <a:ea typeface="ＭＳ Ｐゴシック" panose="020B0600070205080204" pitchFamily="34" charset="-128"/>
              </a:rPr>
              <a:t>Common eastern bumble bee (</a:t>
            </a:r>
            <a:r>
              <a:rPr lang="en-US" altLang="en-US" sz="3200" i="1">
                <a:ea typeface="ＭＳ Ｐゴシック" panose="020B0600070205080204" pitchFamily="34" charset="-128"/>
              </a:rPr>
              <a:t>Bombus impatiens)</a:t>
            </a:r>
            <a:r>
              <a:rPr lang="en-US" altLang="en-US" sz="3200">
                <a:ea typeface="ＭＳ Ｐゴシック" panose="020B0600070205080204" pitchFamily="34" charset="-128"/>
              </a:rPr>
              <a:t> </a:t>
            </a:r>
          </a:p>
        </p:txBody>
      </p:sp>
      <p:pic>
        <p:nvPicPr>
          <p:cNvPr id="30722" name="Picture 6">
            <a:extLst>
              <a:ext uri="{FF2B5EF4-FFF2-40B4-BE49-F238E27FC236}">
                <a16:creationId xmlns:a16="http://schemas.microsoft.com/office/drawing/2014/main" id="{7769A156-07BA-55CC-532C-5D8F1B2259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09675"/>
            <a:ext cx="42005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7">
            <a:extLst>
              <a:ext uri="{FF2B5EF4-FFF2-40B4-BE49-F238E27FC236}">
                <a16:creationId xmlns:a16="http://schemas.microsoft.com/office/drawing/2014/main" id="{07AD937D-CF79-2617-452A-BA2430A3FF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219200"/>
            <a:ext cx="45085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11856</TotalTime>
  <Words>1871</Words>
  <Application>Microsoft Macintosh PowerPoint</Application>
  <PresentationFormat>On-screen Show (4:3)</PresentationFormat>
  <Paragraphs>111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ＭＳ Ｐゴシック</vt:lpstr>
      <vt:lpstr>Calibri</vt:lpstr>
      <vt:lpstr>Office Theme</vt:lpstr>
      <vt:lpstr>Focal Garden: Uncommon Ground</vt:lpstr>
      <vt:lpstr>Guiding Question 1-</vt:lpstr>
      <vt:lpstr>Guiding Question 1-</vt:lpstr>
      <vt:lpstr>Guiding Question 2-</vt:lpstr>
      <vt:lpstr>Developing a concept map—  Describe the key elements of the social, biological and physical elements in our case study on Chicago pollinators. Create a visual representation on how they fit together, and their key interactions. </vt:lpstr>
      <vt:lpstr>Developing a concept map—  Describe the key elements of the social, biological and physical elements in our case study on Chicago pollinators. Create a visual representation on how they fit together, and their key interactions. </vt:lpstr>
      <vt:lpstr>Honey Bee (Apis mellifera)</vt:lpstr>
      <vt:lpstr>American bumble bee (Bombus pensylvanicus) </vt:lpstr>
      <vt:lpstr>Common eastern bumble bee (Bombus impatiens) </vt:lpstr>
      <vt:lpstr>PowerPoint Presentation</vt:lpstr>
      <vt:lpstr>Brown-belted bumble bee (Bombus griseocollis) </vt:lpstr>
      <vt:lpstr>PowerPoint Presentation</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Garbach</dc:creator>
  <cp:lastModifiedBy>Alaina Gallagher</cp:lastModifiedBy>
  <cp:revision>18</cp:revision>
  <dcterms:created xsi:type="dcterms:W3CDTF">2013-07-25T14:23:30Z</dcterms:created>
  <dcterms:modified xsi:type="dcterms:W3CDTF">2023-03-02T14:47:12Z</dcterms:modified>
</cp:coreProperties>
</file>