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rels" ContentType="application/vnd.openxmlformats-package.relationships+xml"/>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notesSlides/notesSlide3.xml" ContentType="application/vnd.openxmlformats-officedocument.presentationml.notes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notesSlides/notesSlide8.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notesSlides/notesSlide9.xml" ContentType="application/vnd.openxmlformats-officedocument.presentationml.notesSlide+xml"/>
  <Override PartName="/ppt/slideLayouts/slideLayout7.xml" ContentType="application/vnd.openxmlformats-officedocument.presentationml.slideLayout+xml"/>
  <Override PartName="/ppt/slides/slide6.xml" ContentType="application/vnd.openxmlformats-officedocument.presentationml.slid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notesSlides/notesSlide7.xml" ContentType="application/vnd.openxmlformats-officedocument.presentationml.notesSlide+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15"/>
  </p:notesMasterIdLst>
  <p:sldIdLst>
    <p:sldId id="256" r:id="rId2"/>
    <p:sldId id="258" r:id="rId3"/>
    <p:sldId id="260" r:id="rId4"/>
    <p:sldId id="257" r:id="rId5"/>
    <p:sldId id="265" r:id="rId6"/>
    <p:sldId id="266" r:id="rId7"/>
    <p:sldId id="261" r:id="rId8"/>
    <p:sldId id="263" r:id="rId9"/>
    <p:sldId id="267" r:id="rId10"/>
    <p:sldId id="264" r:id="rId11"/>
    <p:sldId id="262" r:id="rId12"/>
    <p:sldId id="269" r:id="rId13"/>
    <p:sldId id="268"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clrMru>
    <a:srgbClr val="66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showGuides="1">
      <p:cViewPr varScale="1">
        <p:scale>
          <a:sx n="150" d="100"/>
          <a:sy n="150" d="100"/>
        </p:scale>
        <p:origin x="-1152" y="-96"/>
      </p:cViewPr>
      <p:guideLst>
        <p:guide orient="horz" pos="2160"/>
        <p:guide pos="2875"/>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E7D5D6-210C-6341-8FA9-33452A37144C}" type="datetimeFigureOut">
              <a:rPr lang="en-US" smtClean="0"/>
              <a:pPr/>
              <a:t>12/5/13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BEB2D3-497B-AE47-ACA2-2126557CE7E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dirty="0" smtClean="0">
                <a:solidFill>
                  <a:schemeClr val="tx1"/>
                </a:solidFill>
                <a:latin typeface="+mn-lt"/>
                <a:ea typeface="+mn-ea"/>
                <a:cs typeface="+mn-cs"/>
              </a:rPr>
              <a:t>Comments:</a:t>
            </a:r>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These resources were identified primarily from the Case Study (Appendix III) and associated readings. They illustrate the relationship between agricultural lands supporting rural livelihoods and wilderness areas managed by the government for the protection of wildlife and their habitats. Despite Bhutan’s dependence on subsistence agriculture, rural areas are also tightly linked to its growing urban population. Hydroelectric dams were added because of their reliance on ecosystem services (water), ability to provide power for both rural and urban areas, and major contribution to the country’s GDP. As illustrated later, Bhutan’s culture is heavily influenced by its conservation ethic arising from Buddhism and a commitment to pursuing Gross National Happiness. Interestingly, this prevents the killing of animals, but not the eating of meat. Bhutan is known for its religious festivals and ethnic textiles, which in addition to its parks and protected areas are the base for a lucrative foreign tourism industry. This is the country’s second most significant source of revenue for its rural and urban economies.</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2DBEB2D3-497B-AE47-ACA2-2126557CE7EC}"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Comment:</a:t>
            </a:r>
          </a:p>
          <a:p>
            <a:r>
              <a:rPr lang="en-US" b="0" dirty="0" smtClean="0"/>
              <a:t>Infrastructure</a:t>
            </a:r>
            <a:r>
              <a:rPr lang="en-US" b="0" baseline="0" dirty="0" smtClean="0"/>
              <a:t> often is used to describe  physical structures such as buildings, roadways, and utilities. However, there are also organizational infrastructures that convey social-political-cultural systems that support human wellbeing. The direction of arrows  indicates a linkage transfer from a ‘source’ to a ‘sink.’</a:t>
            </a:r>
            <a:endParaRPr lang="en-US" b="0" dirty="0"/>
          </a:p>
        </p:txBody>
      </p:sp>
      <p:sp>
        <p:nvSpPr>
          <p:cNvPr id="4" name="Slide Number Placeholder 3"/>
          <p:cNvSpPr>
            <a:spLocks noGrp="1"/>
          </p:cNvSpPr>
          <p:nvPr>
            <p:ph type="sldNum" sz="quarter" idx="10"/>
          </p:nvPr>
        </p:nvSpPr>
        <p:spPr/>
        <p:txBody>
          <a:bodyPr/>
          <a:lstStyle/>
          <a:p>
            <a:fld id="{2DBEB2D3-497B-AE47-ACA2-2126557CE7EC}"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Comments:</a:t>
            </a:r>
            <a:endParaRPr lang="en-US" b="1" dirty="0" smtClean="0"/>
          </a:p>
          <a:p>
            <a:r>
              <a:rPr lang="en-US" dirty="0" smtClean="0"/>
              <a:t>This is basically a prey-predator food web (providing nutrients &amp; energy) that includes crops (for herbivores like pigs) and cattle (for carnivores like tigers &amp; leopards). Tigers represent the top carnivore. Forests provide nutrients</a:t>
            </a:r>
            <a:r>
              <a:rPr lang="en-US" dirty="0" smtClean="0"/>
              <a:t> and </a:t>
            </a:r>
            <a:r>
              <a:rPr lang="en-US" dirty="0" smtClean="0"/>
              <a:t>energy for </a:t>
            </a:r>
          </a:p>
          <a:p>
            <a:r>
              <a:rPr lang="en-US" dirty="0" smtClean="0"/>
              <a:t>herbivores as well as cattle. Forests provide ecological “infrastructure” in the form of ecosystem services (ES) supporting agricultural production</a:t>
            </a:r>
            <a:r>
              <a:rPr lang="en-US" dirty="0" smtClean="0"/>
              <a:t>. </a:t>
            </a:r>
          </a:p>
          <a:p>
            <a:endParaRPr lang="en-US" dirty="0"/>
          </a:p>
        </p:txBody>
      </p:sp>
      <p:sp>
        <p:nvSpPr>
          <p:cNvPr id="4" name="Slide Number Placeholder 3"/>
          <p:cNvSpPr>
            <a:spLocks noGrp="1"/>
          </p:cNvSpPr>
          <p:nvPr>
            <p:ph type="sldNum" sz="quarter" idx="10"/>
          </p:nvPr>
        </p:nvSpPr>
        <p:spPr/>
        <p:txBody>
          <a:bodyPr/>
          <a:lstStyle/>
          <a:p>
            <a:fld id="{2DBEB2D3-497B-AE47-ACA2-2126557CE7EC}"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Comments:</a:t>
            </a:r>
            <a:endParaRPr lang="en-US" b="1" dirty="0" smtClean="0"/>
          </a:p>
          <a:p>
            <a:r>
              <a:rPr lang="en-US" sz="1200" dirty="0" smtClean="0"/>
              <a:t>Farmers are dependent on agricultural production for food (energy &amp; nutrients) and money (capital) and forests for food (NFTP), forage (shrubs &amp; grasses), and materials (trees). Enterprises like tourism can provide alternative income. ES</a:t>
            </a:r>
          </a:p>
          <a:p>
            <a:r>
              <a:rPr lang="en-US" sz="1200" dirty="0" smtClean="0"/>
              <a:t>support Urban Areas that provide socio-political infrastructure for Rural </a:t>
            </a:r>
            <a:r>
              <a:rPr lang="en-US" sz="1200" dirty="0" smtClean="0"/>
              <a:t>Areas (see Appendix VI-C). </a:t>
            </a:r>
            <a:r>
              <a:rPr lang="en-US" sz="1200" dirty="0" smtClean="0"/>
              <a:t>Communities provide social </a:t>
            </a:r>
            <a:r>
              <a:rPr lang="en-US" sz="1200" dirty="0" smtClean="0"/>
              <a:t>infrastructure and </a:t>
            </a:r>
            <a:r>
              <a:rPr lang="en-US" sz="1200" dirty="0" smtClean="0"/>
              <a:t>conservation officers provide technical infrastructure. Rural Areas often provide a workforce for Urban Areas. </a:t>
            </a:r>
          </a:p>
          <a:p>
            <a:endParaRPr lang="en-US" dirty="0"/>
          </a:p>
        </p:txBody>
      </p:sp>
      <p:sp>
        <p:nvSpPr>
          <p:cNvPr id="4" name="Slide Number Placeholder 3"/>
          <p:cNvSpPr>
            <a:spLocks noGrp="1"/>
          </p:cNvSpPr>
          <p:nvPr>
            <p:ph type="sldNum" sz="quarter" idx="10"/>
          </p:nvPr>
        </p:nvSpPr>
        <p:spPr/>
        <p:txBody>
          <a:bodyPr/>
          <a:lstStyle/>
          <a:p>
            <a:fld id="{2DBEB2D3-497B-AE47-ACA2-2126557CE7EC}"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Comments:</a:t>
            </a:r>
            <a:endParaRPr lang="en-US" b="1" dirty="0" smtClean="0"/>
          </a:p>
          <a:p>
            <a:r>
              <a:rPr lang="en-US" sz="1200" dirty="0" smtClean="0"/>
              <a:t>Conservation Ethic based in Buddhism (religion) and Gross National Happiness (socio-political) influence most socio-economic interactions in Rural &amp; Urban Areas.</a:t>
            </a:r>
          </a:p>
          <a:p>
            <a:endParaRPr lang="en-US" dirty="0"/>
          </a:p>
        </p:txBody>
      </p:sp>
      <p:sp>
        <p:nvSpPr>
          <p:cNvPr id="4" name="Slide Number Placeholder 3"/>
          <p:cNvSpPr>
            <a:spLocks noGrp="1"/>
          </p:cNvSpPr>
          <p:nvPr>
            <p:ph type="sldNum" sz="quarter" idx="10"/>
          </p:nvPr>
        </p:nvSpPr>
        <p:spPr/>
        <p:txBody>
          <a:bodyPr/>
          <a:lstStyle/>
          <a:p>
            <a:fld id="{2DBEB2D3-497B-AE47-ACA2-2126557CE7EC}"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dirty="0" smtClean="0">
                <a:solidFill>
                  <a:schemeClr val="tx1"/>
                </a:solidFill>
                <a:latin typeface="+mn-lt"/>
                <a:ea typeface="+mn-ea"/>
                <a:cs typeface="+mn-cs"/>
              </a:rPr>
              <a:t>Comment</a:t>
            </a:r>
            <a:r>
              <a:rPr lang="en-US" sz="1200" b="0" kern="1200" dirty="0" smtClean="0">
                <a:solidFill>
                  <a:schemeClr val="tx1"/>
                </a:solidFill>
                <a:latin typeface="+mn-lt"/>
                <a:ea typeface="+mn-ea"/>
                <a:cs typeface="+mn-cs"/>
              </a:rPr>
              <a:t>s:</a:t>
            </a:r>
          </a:p>
          <a:p>
            <a:r>
              <a:rPr lang="en-US" sz="1200" kern="1200" dirty="0" smtClean="0">
                <a:solidFill>
                  <a:schemeClr val="tx1"/>
                </a:solidFill>
                <a:latin typeface="+mn-lt"/>
                <a:ea typeface="+mn-ea"/>
                <a:cs typeface="+mn-cs"/>
              </a:rPr>
              <a:t>Beyond the social systems that characterize today’s emerging economies, Bhutan’s Social Institutions, Cycles, and Order are heavily influenced by its Buddhist tradition and nationwide commitment to the principles of Gross National Happiness. This includes a strong commitment to providing education, medical services, and economic development for its citizens; maintaining cultural identity; and protecting the environment. Although a parliamentary democracy since 2008,</a:t>
            </a:r>
            <a:r>
              <a:rPr lang="en-US" sz="1200" kern="1200" baseline="0" dirty="0" smtClean="0">
                <a:solidFill>
                  <a:schemeClr val="tx1"/>
                </a:solidFill>
                <a:latin typeface="+mn-lt"/>
                <a:ea typeface="+mn-ea"/>
                <a:cs typeface="+mn-cs"/>
              </a:rPr>
              <a:t> which </a:t>
            </a:r>
            <a:r>
              <a:rPr lang="en-US" sz="1200" kern="1200" dirty="0" smtClean="0">
                <a:solidFill>
                  <a:schemeClr val="tx1"/>
                </a:solidFill>
                <a:latin typeface="+mn-lt"/>
                <a:ea typeface="+mn-ea"/>
                <a:cs typeface="+mn-cs"/>
              </a:rPr>
              <a:t>continuing to use</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a five-year strategic</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planning process, there is still deep affection for the King (currently the 5</a:t>
            </a:r>
            <a:r>
              <a:rPr lang="en-US" sz="1200" kern="1200" baseline="30000" dirty="0" smtClean="0">
                <a:solidFill>
                  <a:schemeClr val="tx1"/>
                </a:solidFill>
                <a:latin typeface="+mn-lt"/>
                <a:ea typeface="+mn-ea"/>
                <a:cs typeface="+mn-cs"/>
              </a:rPr>
              <a:t>th</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Jigme</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Khesar</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Namgyel</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Wangchuck</a:t>
            </a:r>
            <a:r>
              <a:rPr lang="en-US" sz="1200" kern="1200" dirty="0" smtClean="0">
                <a:solidFill>
                  <a:schemeClr val="tx1"/>
                </a:solidFill>
                <a:latin typeface="+mn-lt"/>
                <a:ea typeface="+mn-ea"/>
                <a:cs typeface="+mn-cs"/>
              </a:rPr>
              <a:t>) and along tradition of a benevolent family monarchy, especially in rural areas.   </a:t>
            </a:r>
          </a:p>
          <a:p>
            <a:pPr marL="0" marR="0" indent="0" algn="l" defTabSz="457200" rtl="0" eaLnBrk="1" fontAlgn="auto" latinLnBrk="0" hangingPunct="1">
              <a:lnSpc>
                <a:spcPct val="100000"/>
              </a:lnSpc>
              <a:spcBef>
                <a:spcPts val="0"/>
              </a:spcBef>
              <a:spcAft>
                <a:spcPts val="0"/>
              </a:spcAft>
              <a:buClrTx/>
              <a:buSzTx/>
              <a:buFontTx/>
              <a:buNone/>
              <a:tabLst/>
              <a:defRPr/>
            </a:pPr>
            <a:endParaRPr lang="en-US" b="1" dirty="0" smtClean="0"/>
          </a:p>
          <a:p>
            <a:endParaRPr lang="en-US" dirty="0"/>
          </a:p>
        </p:txBody>
      </p:sp>
      <p:sp>
        <p:nvSpPr>
          <p:cNvPr id="4" name="Slide Number Placeholder 3"/>
          <p:cNvSpPr>
            <a:spLocks noGrp="1"/>
          </p:cNvSpPr>
          <p:nvPr>
            <p:ph type="sldNum" sz="quarter" idx="10"/>
          </p:nvPr>
        </p:nvSpPr>
        <p:spPr/>
        <p:txBody>
          <a:bodyPr/>
          <a:lstStyle/>
          <a:p>
            <a:fld id="{2DBEB2D3-497B-AE47-ACA2-2126557CE7EC}"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Comments</a:t>
            </a:r>
            <a:r>
              <a:rPr lang="en-US" b="1" baseline="0" dirty="0" smtClean="0"/>
              <a:t>:</a:t>
            </a:r>
          </a:p>
          <a:p>
            <a:r>
              <a:rPr lang="en-US" sz="1200" kern="1200" dirty="0" smtClean="0">
                <a:solidFill>
                  <a:schemeClr val="tx1"/>
                </a:solidFill>
                <a:latin typeface="+mn-lt"/>
                <a:ea typeface="+mn-ea"/>
                <a:cs typeface="+mn-cs"/>
              </a:rPr>
              <a:t>Again, for the sake of simplicity, we have focused our attention on farming households, which typically are extended family groups. Many of the Social Institutions, well as the Cycles and Social Order, provide an important socio-political context, that is infrastructure, supporting rural livelihoods. The educational system offers individuals a non-farming career pathway, including politics and government service. The Bhutan Trust Fund for Environmental Conservation supports critical conservation projects in the country and in the past has supported individuals seeking graduate degrees in the US and UK. The development of local enterprises, such as stores, restaurants, and tourism facilities, offers alternative employment and income fort rural households. </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 </a:t>
            </a:r>
          </a:p>
          <a:p>
            <a:endParaRPr lang="en-US" b="0" dirty="0"/>
          </a:p>
        </p:txBody>
      </p:sp>
      <p:sp>
        <p:nvSpPr>
          <p:cNvPr id="4" name="Slide Number Placeholder 3"/>
          <p:cNvSpPr>
            <a:spLocks noGrp="1"/>
          </p:cNvSpPr>
          <p:nvPr>
            <p:ph type="sldNum" sz="quarter" idx="10"/>
          </p:nvPr>
        </p:nvSpPr>
        <p:spPr/>
        <p:txBody>
          <a:bodyPr/>
          <a:lstStyle/>
          <a:p>
            <a:fld id="{2DBEB2D3-497B-AE47-ACA2-2126557CE7EC}"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dirty="0" smtClean="0">
                <a:solidFill>
                  <a:schemeClr val="tx1"/>
                </a:solidFill>
                <a:latin typeface="+mn-lt"/>
                <a:ea typeface="+mn-ea"/>
                <a:cs typeface="+mn-cs"/>
              </a:rPr>
              <a:t>Comments:</a:t>
            </a:r>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As mentioned, the Social System provides cultural-political-social and physical infrastructures that support Critical Resources, especially those arising from government agencies (e.g., Ministry of Agriculture and Forests). Individuals and financial recourses (Capital) are necessary to build and maintain the Social System.</a:t>
            </a:r>
          </a:p>
          <a:p>
            <a:endParaRPr lang="en-US" dirty="0"/>
          </a:p>
        </p:txBody>
      </p:sp>
      <p:sp>
        <p:nvSpPr>
          <p:cNvPr id="4" name="Slide Number Placeholder 3"/>
          <p:cNvSpPr>
            <a:spLocks noGrp="1"/>
          </p:cNvSpPr>
          <p:nvPr>
            <p:ph type="sldNum" sz="quarter" idx="10"/>
          </p:nvPr>
        </p:nvSpPr>
        <p:spPr/>
        <p:txBody>
          <a:bodyPr/>
          <a:lstStyle/>
          <a:p>
            <a:fld id="{2DBEB2D3-497B-AE47-ACA2-2126557CE7EC}" type="slidenum">
              <a:rPr lang="en-US" smtClean="0"/>
              <a:pPr/>
              <a:t>11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dirty="0" smtClean="0">
                <a:solidFill>
                  <a:schemeClr val="tx1"/>
                </a:solidFill>
                <a:latin typeface="+mn-lt"/>
                <a:ea typeface="+mn-ea"/>
                <a:cs typeface="+mn-cs"/>
              </a:rPr>
              <a:t>Comments</a:t>
            </a:r>
            <a:r>
              <a:rPr lang="en-US" sz="1200" kern="1200" dirty="0" smtClean="0">
                <a:solidFill>
                  <a:schemeClr val="tx1"/>
                </a:solidFill>
                <a:latin typeface="+mn-lt"/>
                <a:ea typeface="+mn-ea"/>
                <a:cs typeface="+mn-cs"/>
              </a:rPr>
              <a:t>:</a:t>
            </a:r>
          </a:p>
          <a:p>
            <a:r>
              <a:rPr lang="en-US" sz="1200" kern="1200" dirty="0" smtClean="0">
                <a:solidFill>
                  <a:schemeClr val="tx1"/>
                </a:solidFill>
                <a:latin typeface="+mn-lt"/>
                <a:ea typeface="+mn-ea"/>
                <a:cs typeface="+mn-cs"/>
              </a:rPr>
              <a:t>Bhutan must import many products from abroad (e.g., food, gasoline, equipment, etc.), and India is its primary trade partner. Its top two sources of foreign currency are export of hydroelectricity to India and international tourism. International conservation organizations, especially the World Wildlife Fund, are very interested in assisting the government in managing the country’s rich biodiversity. Many capable Bhutanese seek undergraduate educational opportunities abroad (e.g., India and Thailand) and many conservation professional have pursued graduate degrees in the US and UK. Immigration overseas for employment is relatively minor and can represent a source for remittances to family in Bhutan. </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2DBEB2D3-497B-AE47-ACA2-2126557CE7EC}"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6C918BF-F1D8-B34D-B3E6-9E0F578502B0}" type="datetimeFigureOut">
              <a:rPr lang="en-US" smtClean="0"/>
              <a:pPr/>
              <a:t>12/5/13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74507E-C0AC-7E4F-B606-CADEF49F26E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C918BF-F1D8-B34D-B3E6-9E0F578502B0}" type="datetimeFigureOut">
              <a:rPr lang="en-US" smtClean="0"/>
              <a:pPr/>
              <a:t>12/5/13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74507E-C0AC-7E4F-B606-CADEF49F26E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C918BF-F1D8-B34D-B3E6-9E0F578502B0}" type="datetimeFigureOut">
              <a:rPr lang="en-US" smtClean="0"/>
              <a:pPr/>
              <a:t>12/5/13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74507E-C0AC-7E4F-B606-CADEF49F26E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C918BF-F1D8-B34D-B3E6-9E0F578502B0}" type="datetimeFigureOut">
              <a:rPr lang="en-US" smtClean="0"/>
              <a:pPr/>
              <a:t>12/5/13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74507E-C0AC-7E4F-B606-CADEF49F26E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C918BF-F1D8-B34D-B3E6-9E0F578502B0}" type="datetimeFigureOut">
              <a:rPr lang="en-US" smtClean="0"/>
              <a:pPr/>
              <a:t>12/5/13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74507E-C0AC-7E4F-B606-CADEF49F26E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6C918BF-F1D8-B34D-B3E6-9E0F578502B0}" type="datetimeFigureOut">
              <a:rPr lang="en-US" smtClean="0"/>
              <a:pPr/>
              <a:t>12/5/13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74507E-C0AC-7E4F-B606-CADEF49F26E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6C918BF-F1D8-B34D-B3E6-9E0F578502B0}" type="datetimeFigureOut">
              <a:rPr lang="en-US" smtClean="0"/>
              <a:pPr/>
              <a:t>12/5/13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74507E-C0AC-7E4F-B606-CADEF49F26E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6C918BF-F1D8-B34D-B3E6-9E0F578502B0}" type="datetimeFigureOut">
              <a:rPr lang="en-US" smtClean="0"/>
              <a:pPr/>
              <a:t>12/5/13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74507E-C0AC-7E4F-B606-CADEF49F26E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C918BF-F1D8-B34D-B3E6-9E0F578502B0}" type="datetimeFigureOut">
              <a:rPr lang="en-US" smtClean="0"/>
              <a:pPr/>
              <a:t>12/5/13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74507E-C0AC-7E4F-B606-CADEF49F26E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C918BF-F1D8-B34D-B3E6-9E0F578502B0}" type="datetimeFigureOut">
              <a:rPr lang="en-US" smtClean="0"/>
              <a:pPr/>
              <a:t>12/5/13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74507E-C0AC-7E4F-B606-CADEF49F26E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C918BF-F1D8-B34D-B3E6-9E0F578502B0}" type="datetimeFigureOut">
              <a:rPr lang="en-US" smtClean="0"/>
              <a:pPr/>
              <a:t>12/5/13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74507E-C0AC-7E4F-B606-CADEF49F26E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C918BF-F1D8-B34D-B3E6-9E0F578502B0}" type="datetimeFigureOut">
              <a:rPr lang="en-US" smtClean="0"/>
              <a:pPr/>
              <a:t>12/5/13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74507E-C0AC-7E4F-B606-CADEF49F26E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 name="Title 1"/>
          <p:cNvSpPr txBox="1">
            <a:spLocks/>
          </p:cNvSpPr>
          <p:nvPr/>
        </p:nvSpPr>
        <p:spPr>
          <a:xfrm>
            <a:off x="685812" y="245536"/>
            <a:ext cx="7772400" cy="1117597"/>
          </a:xfrm>
          <a:prstGeom prst="rect">
            <a:avLst/>
          </a:prstGeom>
        </p:spPr>
        <p:txBody>
          <a:bodyPr vert="horz" lIns="91440" tIns="45720" rIns="91440" bIns="45720" rtlCol="0" anchor="t">
            <a:no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chemeClr val="tx1"/>
                </a:solidFill>
                <a:effectLst/>
                <a:uLnTx/>
                <a:uFillTx/>
                <a:latin typeface="+mj-lt"/>
                <a:ea typeface="+mj-ea"/>
                <a:cs typeface="+mj-cs"/>
              </a:rPr>
              <a:t>Appendix VI</a:t>
            </a:r>
            <a:br>
              <a:rPr kumimoji="0" lang="en-US" sz="3200" b="1" i="0" u="none" strike="noStrike" kern="1200" cap="none" spc="0" normalizeH="0" baseline="0" noProof="0" dirty="0" smtClean="0">
                <a:ln>
                  <a:noFill/>
                </a:ln>
                <a:solidFill>
                  <a:schemeClr val="tx1"/>
                </a:solidFill>
                <a:effectLst/>
                <a:uLnTx/>
                <a:uFillTx/>
                <a:latin typeface="+mj-lt"/>
                <a:ea typeface="+mj-ea"/>
                <a:cs typeface="+mj-cs"/>
              </a:rPr>
            </a:br>
            <a:r>
              <a:rPr kumimoji="0" lang="en-US" sz="3200" b="1" i="0" u="none" strike="noStrike" kern="1200" cap="none" spc="0" normalizeH="0" baseline="0" noProof="0" dirty="0" smtClean="0">
                <a:ln>
                  <a:noFill/>
                </a:ln>
                <a:solidFill>
                  <a:schemeClr val="tx1"/>
                </a:solidFill>
                <a:effectLst/>
                <a:uLnTx/>
                <a:uFillTx/>
                <a:latin typeface="+mj-lt"/>
                <a:ea typeface="+mj-ea"/>
                <a:cs typeface="+mj-cs"/>
              </a:rPr>
              <a:t>Example of SES Concept Map for H-W Conflicts in Bhutan</a:t>
            </a:r>
            <a:br>
              <a:rPr kumimoji="0" lang="en-US" sz="3200" b="1" i="0" u="none" strike="noStrike" kern="1200" cap="none" spc="0" normalizeH="0" baseline="0" noProof="0" dirty="0" smtClean="0">
                <a:ln>
                  <a:noFill/>
                </a:ln>
                <a:solidFill>
                  <a:schemeClr val="tx1"/>
                </a:solidFill>
                <a:effectLst/>
                <a:uLnTx/>
                <a:uFillTx/>
                <a:latin typeface="+mj-lt"/>
                <a:ea typeface="+mj-ea"/>
                <a:cs typeface="+mj-cs"/>
              </a:rPr>
            </a:br>
            <a:endParaRPr kumimoji="0" lang="en-US" sz="3200" b="1" i="0" u="none" strike="noStrike" kern="1200" cap="none" spc="0" normalizeH="0" baseline="0" noProof="0" dirty="0" smtClean="0">
              <a:ln>
                <a:noFill/>
              </a:ln>
              <a:solidFill>
                <a:schemeClr val="tx1"/>
              </a:solidFill>
              <a:effectLst/>
              <a:uLnTx/>
              <a:uFillTx/>
              <a:latin typeface="+mj-lt"/>
              <a:ea typeface="+mj-ea"/>
              <a:cs typeface="+mj-cs"/>
            </a:endParaRPr>
          </a:p>
        </p:txBody>
      </p:sp>
      <p:pic>
        <p:nvPicPr>
          <p:cNvPr id="4" name="Picture 3" descr="Box 3.jpg"/>
          <p:cNvPicPr>
            <a:picLocks noChangeAspect="1"/>
          </p:cNvPicPr>
          <p:nvPr/>
        </p:nvPicPr>
        <p:blipFill>
          <a:blip r:embed="rId2"/>
          <a:stretch>
            <a:fillRect/>
          </a:stretch>
        </p:blipFill>
        <p:spPr>
          <a:xfrm>
            <a:off x="-169340" y="1745280"/>
            <a:ext cx="4036383" cy="5223839"/>
          </a:xfrm>
          <a:prstGeom prst="rect">
            <a:avLst/>
          </a:prstGeom>
        </p:spPr>
      </p:pic>
      <p:sp>
        <p:nvSpPr>
          <p:cNvPr id="5" name="TextBox 4"/>
          <p:cNvSpPr txBox="1"/>
          <p:nvPr/>
        </p:nvSpPr>
        <p:spPr>
          <a:xfrm>
            <a:off x="3508961" y="1854179"/>
            <a:ext cx="5569065" cy="5386090"/>
          </a:xfrm>
          <a:prstGeom prst="rect">
            <a:avLst/>
          </a:prstGeom>
          <a:noFill/>
        </p:spPr>
        <p:txBody>
          <a:bodyPr wrap="none" rtlCol="0">
            <a:spAutoFit/>
          </a:bodyPr>
          <a:lstStyle/>
          <a:p>
            <a:r>
              <a:rPr lang="en-US" sz="2400" dirty="0" smtClean="0"/>
              <a:t>This approach to SES concept mapping</a:t>
            </a:r>
          </a:p>
          <a:p>
            <a:r>
              <a:rPr lang="en-US" sz="2400" dirty="0" smtClean="0"/>
              <a:t>is based on the conceptual modeling of</a:t>
            </a:r>
          </a:p>
          <a:p>
            <a:r>
              <a:rPr lang="en-US" sz="2400" dirty="0" smtClean="0"/>
              <a:t>coupled human and natural systems </a:t>
            </a:r>
          </a:p>
          <a:p>
            <a:r>
              <a:rPr lang="en-US" sz="2400" dirty="0" smtClean="0"/>
              <a:t>(see Lesson Plan, Box 3).</a:t>
            </a:r>
          </a:p>
          <a:p>
            <a:r>
              <a:rPr lang="en-US" sz="2000" b="1" dirty="0" smtClean="0"/>
              <a:t>Step #1: </a:t>
            </a:r>
            <a:r>
              <a:rPr lang="en-US" sz="2000" dirty="0" smtClean="0"/>
              <a:t>Consider </a:t>
            </a:r>
            <a:r>
              <a:rPr lang="en-US" sz="2000" dirty="0" smtClean="0">
                <a:solidFill>
                  <a:srgbClr val="FF0000"/>
                </a:solidFill>
              </a:rPr>
              <a:t>Critical Resources </a:t>
            </a:r>
            <a:r>
              <a:rPr lang="en-US" sz="2000" dirty="0" smtClean="0"/>
              <a:t>related to the </a:t>
            </a:r>
          </a:p>
          <a:p>
            <a:r>
              <a:rPr lang="en-US" sz="2000" dirty="0" smtClean="0"/>
              <a:t>case study. For this example, we considered</a:t>
            </a:r>
            <a:r>
              <a:rPr lang="en-US" sz="2000" i="1" dirty="0" smtClean="0"/>
              <a:t> Bio-</a:t>
            </a:r>
          </a:p>
          <a:p>
            <a:r>
              <a:rPr lang="en-US" sz="2000" i="1" dirty="0" smtClean="0"/>
              <a:t>physical Resources </a:t>
            </a:r>
            <a:r>
              <a:rPr lang="en-US" sz="2000" dirty="0" smtClean="0"/>
              <a:t>to include components of</a:t>
            </a:r>
            <a:r>
              <a:rPr lang="en-US" sz="2000" dirty="0" smtClean="0"/>
              <a:t> </a:t>
            </a:r>
            <a:r>
              <a:rPr lang="en-US" sz="2000" dirty="0" smtClean="0"/>
              <a:t>p</a:t>
            </a:r>
            <a:r>
              <a:rPr lang="en-US" sz="2000" dirty="0" smtClean="0"/>
              <a:t>arks</a:t>
            </a:r>
          </a:p>
          <a:p>
            <a:r>
              <a:rPr lang="en-US" sz="2000" dirty="0" smtClean="0"/>
              <a:t>a</a:t>
            </a:r>
            <a:r>
              <a:rPr lang="en-US" sz="2000" dirty="0" smtClean="0"/>
              <a:t>nd protected areas </a:t>
            </a:r>
            <a:r>
              <a:rPr lang="en-US" sz="2000" dirty="0" smtClean="0"/>
              <a:t>(wildlife &amp; landscapes),</a:t>
            </a:r>
            <a:r>
              <a:rPr lang="en-US" sz="2000" dirty="0" smtClean="0"/>
              <a:t> </a:t>
            </a:r>
          </a:p>
          <a:p>
            <a:r>
              <a:rPr lang="en-US" sz="2000" dirty="0" smtClean="0"/>
              <a:t>agricultural </a:t>
            </a:r>
            <a:r>
              <a:rPr lang="en-US" sz="2000" dirty="0" smtClean="0"/>
              <a:t>lands, </a:t>
            </a:r>
            <a:r>
              <a:rPr lang="en-US" sz="2000" dirty="0" smtClean="0"/>
              <a:t>and ecosystem </a:t>
            </a:r>
            <a:r>
              <a:rPr lang="en-US" sz="2000" dirty="0" smtClean="0"/>
              <a:t>services. </a:t>
            </a:r>
            <a:r>
              <a:rPr lang="en-US" sz="2000" i="1" dirty="0" smtClean="0"/>
              <a:t>Socio</a:t>
            </a:r>
            <a:r>
              <a:rPr lang="en-US" sz="2000" i="1" dirty="0" smtClean="0"/>
              <a:t>-</a:t>
            </a:r>
          </a:p>
          <a:p>
            <a:r>
              <a:rPr lang="en-US" sz="2000" i="1" dirty="0" smtClean="0"/>
              <a:t>economic </a:t>
            </a:r>
            <a:r>
              <a:rPr lang="en-US" sz="2000" i="1" dirty="0" smtClean="0"/>
              <a:t>Resources </a:t>
            </a:r>
            <a:r>
              <a:rPr lang="en-US" sz="2000" dirty="0" smtClean="0"/>
              <a:t>were</a:t>
            </a:r>
            <a:r>
              <a:rPr lang="en-US" sz="2000" dirty="0" smtClean="0"/>
              <a:t> </a:t>
            </a:r>
            <a:r>
              <a:rPr lang="en-US" sz="2000" dirty="0" smtClean="0"/>
              <a:t>i</a:t>
            </a:r>
            <a:r>
              <a:rPr lang="en-US" sz="2000" dirty="0" smtClean="0"/>
              <a:t>dentified </a:t>
            </a:r>
            <a:r>
              <a:rPr lang="en-US" sz="2000" dirty="0" smtClean="0"/>
              <a:t>as arising from</a:t>
            </a:r>
            <a:r>
              <a:rPr lang="en-US" sz="2000" dirty="0" smtClean="0"/>
              <a:t> </a:t>
            </a:r>
          </a:p>
          <a:p>
            <a:r>
              <a:rPr lang="en-US" sz="2000" dirty="0" smtClean="0"/>
              <a:t>rural </a:t>
            </a:r>
            <a:r>
              <a:rPr lang="en-US" sz="2000" dirty="0" smtClean="0"/>
              <a:t>areas, urban areas,</a:t>
            </a:r>
            <a:r>
              <a:rPr lang="en-US" sz="2000" dirty="0" smtClean="0"/>
              <a:t> and </a:t>
            </a:r>
            <a:r>
              <a:rPr lang="en-US" sz="2000" dirty="0" smtClean="0"/>
              <a:t>hydroelectric dams.</a:t>
            </a:r>
            <a:r>
              <a:rPr lang="en-US" sz="2000" dirty="0" smtClean="0"/>
              <a:t> </a:t>
            </a:r>
          </a:p>
          <a:p>
            <a:r>
              <a:rPr lang="en-US" sz="2000" dirty="0" smtClean="0"/>
              <a:t>Cultural </a:t>
            </a:r>
            <a:r>
              <a:rPr lang="en-US" sz="2000" dirty="0" smtClean="0"/>
              <a:t>Resources </a:t>
            </a:r>
            <a:r>
              <a:rPr lang="en-US" sz="2000" dirty="0" smtClean="0"/>
              <a:t>were related </a:t>
            </a:r>
            <a:r>
              <a:rPr lang="en-US" sz="2000" dirty="0" smtClean="0"/>
              <a:t>primarily related to</a:t>
            </a:r>
            <a:r>
              <a:rPr lang="en-US" sz="2000" dirty="0" smtClean="0"/>
              <a:t> </a:t>
            </a:r>
          </a:p>
          <a:p>
            <a:r>
              <a:rPr lang="en-US" sz="2000" dirty="0" smtClean="0"/>
              <a:t>the </a:t>
            </a:r>
            <a:r>
              <a:rPr lang="en-US" sz="2000" dirty="0" smtClean="0"/>
              <a:t>Bhutan’s </a:t>
            </a:r>
            <a:r>
              <a:rPr lang="en-US" sz="2000" dirty="0" smtClean="0"/>
              <a:t>Buddhist tradition</a:t>
            </a:r>
            <a:r>
              <a:rPr lang="en-US" sz="2000" dirty="0" smtClean="0"/>
              <a:t>.  See next slide</a:t>
            </a:r>
            <a:r>
              <a:rPr lang="en-US" sz="2000" dirty="0" smtClean="0"/>
              <a:t> </a:t>
            </a:r>
          </a:p>
          <a:p>
            <a:r>
              <a:rPr lang="en-US" sz="2000" dirty="0" smtClean="0"/>
              <a:t>(</a:t>
            </a:r>
            <a:r>
              <a:rPr lang="en-US" sz="2000" dirty="0" smtClean="0"/>
              <a:t>Appendix VI-A).</a:t>
            </a:r>
          </a:p>
          <a:p>
            <a:r>
              <a:rPr lang="en-US" sz="2400" dirty="0" smtClean="0"/>
              <a:t> </a:t>
            </a:r>
          </a:p>
          <a:p>
            <a:endParaRPr lang="en-US" sz="2400" dirty="0"/>
          </a:p>
        </p:txBody>
      </p:sp>
      <p:sp>
        <p:nvSpPr>
          <p:cNvPr id="6" name="TextBox 5"/>
          <p:cNvSpPr txBox="1"/>
          <p:nvPr/>
        </p:nvSpPr>
        <p:spPr>
          <a:xfrm>
            <a:off x="6784373" y="6599547"/>
            <a:ext cx="2327993" cy="246221"/>
          </a:xfrm>
          <a:prstGeom prst="rect">
            <a:avLst/>
          </a:prstGeom>
          <a:noFill/>
        </p:spPr>
        <p:txBody>
          <a:bodyPr wrap="none" rtlCol="0">
            <a:spAutoFit/>
          </a:bodyPr>
          <a:lstStyle/>
          <a:p>
            <a:r>
              <a:rPr lang="en-US" sz="1000" b="1" dirty="0" smtClean="0">
                <a:solidFill>
                  <a:schemeClr val="bg1">
                    <a:lumMod val="50000"/>
                  </a:schemeClr>
                </a:solidFill>
              </a:rPr>
              <a:t>Conservation Bridge – Cornell University</a:t>
            </a:r>
          </a:p>
        </p:txBody>
      </p:sp>
      <p:sp>
        <p:nvSpPr>
          <p:cNvPr id="7" name="Rectangle 6"/>
          <p:cNvSpPr/>
          <p:nvPr/>
        </p:nvSpPr>
        <p:spPr>
          <a:xfrm>
            <a:off x="228612" y="2650067"/>
            <a:ext cx="914400" cy="474133"/>
          </a:xfrm>
          <a:prstGeom prst="rect">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Rectangle 7"/>
          <p:cNvSpPr/>
          <p:nvPr/>
        </p:nvSpPr>
        <p:spPr>
          <a:xfrm>
            <a:off x="922882" y="3488264"/>
            <a:ext cx="736588" cy="1634069"/>
          </a:xfrm>
          <a:prstGeom prst="rect">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 name="Title 1"/>
          <p:cNvSpPr txBox="1">
            <a:spLocks/>
          </p:cNvSpPr>
          <p:nvPr/>
        </p:nvSpPr>
        <p:spPr>
          <a:xfrm>
            <a:off x="685812" y="245536"/>
            <a:ext cx="7772400" cy="1117597"/>
          </a:xfrm>
          <a:prstGeom prst="rect">
            <a:avLst/>
          </a:prstGeom>
        </p:spPr>
        <p:txBody>
          <a:bodyPr vert="horz" lIns="91440" tIns="45720" rIns="91440" bIns="45720" rtlCol="0" anchor="t">
            <a:no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chemeClr val="tx1"/>
                </a:solidFill>
                <a:effectLst/>
                <a:uLnTx/>
                <a:uFillTx/>
                <a:latin typeface="+mj-lt"/>
                <a:ea typeface="+mj-ea"/>
                <a:cs typeface="+mj-cs"/>
              </a:rPr>
              <a:t>Appendix VI</a:t>
            </a:r>
            <a:br>
              <a:rPr kumimoji="0" lang="en-US" sz="3200" b="1" i="0" u="none" strike="noStrike" kern="1200" cap="none" spc="0" normalizeH="0" baseline="0" noProof="0" dirty="0" smtClean="0">
                <a:ln>
                  <a:noFill/>
                </a:ln>
                <a:solidFill>
                  <a:schemeClr val="tx1"/>
                </a:solidFill>
                <a:effectLst/>
                <a:uLnTx/>
                <a:uFillTx/>
                <a:latin typeface="+mj-lt"/>
                <a:ea typeface="+mj-ea"/>
                <a:cs typeface="+mj-cs"/>
              </a:rPr>
            </a:br>
            <a:r>
              <a:rPr kumimoji="0" lang="en-US" sz="3200" b="1" i="0" u="none" strike="noStrike" kern="1200" cap="none" spc="0" normalizeH="0" baseline="0" noProof="0" dirty="0" smtClean="0">
                <a:ln>
                  <a:noFill/>
                </a:ln>
                <a:solidFill>
                  <a:schemeClr val="tx1"/>
                </a:solidFill>
                <a:effectLst/>
                <a:uLnTx/>
                <a:uFillTx/>
                <a:latin typeface="+mj-lt"/>
                <a:ea typeface="+mj-ea"/>
                <a:cs typeface="+mj-cs"/>
              </a:rPr>
              <a:t>Example of SES Concept Map for H-W Conflicts in Bhutan</a:t>
            </a:r>
            <a:br>
              <a:rPr kumimoji="0" lang="en-US" sz="3200" b="1" i="0" u="none" strike="noStrike" kern="1200" cap="none" spc="0" normalizeH="0" baseline="0" noProof="0" dirty="0" smtClean="0">
                <a:ln>
                  <a:noFill/>
                </a:ln>
                <a:solidFill>
                  <a:schemeClr val="tx1"/>
                </a:solidFill>
                <a:effectLst/>
                <a:uLnTx/>
                <a:uFillTx/>
                <a:latin typeface="+mj-lt"/>
                <a:ea typeface="+mj-ea"/>
                <a:cs typeface="+mj-cs"/>
              </a:rPr>
            </a:br>
            <a:endParaRPr kumimoji="0" lang="en-US" sz="3200" b="1" i="0" u="none" strike="noStrike" kern="1200" cap="none" spc="0" normalizeH="0" baseline="0" noProof="0" dirty="0" smtClean="0">
              <a:ln>
                <a:noFill/>
              </a:ln>
              <a:solidFill>
                <a:schemeClr val="tx1"/>
              </a:solidFill>
              <a:effectLst/>
              <a:uLnTx/>
              <a:uFillTx/>
              <a:latin typeface="+mj-lt"/>
              <a:ea typeface="+mj-ea"/>
              <a:cs typeface="+mj-cs"/>
            </a:endParaRPr>
          </a:p>
        </p:txBody>
      </p:sp>
      <p:pic>
        <p:nvPicPr>
          <p:cNvPr id="4" name="Picture 3" descr="Box 3.jpg"/>
          <p:cNvPicPr>
            <a:picLocks noChangeAspect="1"/>
          </p:cNvPicPr>
          <p:nvPr/>
        </p:nvPicPr>
        <p:blipFill>
          <a:blip r:embed="rId2"/>
          <a:stretch>
            <a:fillRect/>
          </a:stretch>
        </p:blipFill>
        <p:spPr>
          <a:xfrm>
            <a:off x="-169340" y="1745280"/>
            <a:ext cx="4036383" cy="5223839"/>
          </a:xfrm>
          <a:prstGeom prst="rect">
            <a:avLst/>
          </a:prstGeom>
        </p:spPr>
      </p:pic>
      <p:sp>
        <p:nvSpPr>
          <p:cNvPr id="5" name="TextBox 4"/>
          <p:cNvSpPr txBox="1"/>
          <p:nvPr/>
        </p:nvSpPr>
        <p:spPr>
          <a:xfrm>
            <a:off x="3508961" y="1854179"/>
            <a:ext cx="5606197" cy="2677656"/>
          </a:xfrm>
          <a:prstGeom prst="rect">
            <a:avLst/>
          </a:prstGeom>
          <a:noFill/>
        </p:spPr>
        <p:txBody>
          <a:bodyPr wrap="none" rtlCol="0">
            <a:spAutoFit/>
          </a:bodyPr>
          <a:lstStyle/>
          <a:p>
            <a:r>
              <a:rPr lang="en-US" sz="2000" b="1" dirty="0" smtClean="0"/>
              <a:t>Step </a:t>
            </a:r>
            <a:r>
              <a:rPr lang="en-US" sz="2000" b="1" dirty="0" smtClean="0"/>
              <a:t>#4: </a:t>
            </a:r>
            <a:r>
              <a:rPr lang="en-US" sz="2000" dirty="0" smtClean="0"/>
              <a:t>Next, develop</a:t>
            </a:r>
            <a:r>
              <a:rPr lang="en-US" sz="2000" dirty="0" smtClean="0"/>
              <a:t> </a:t>
            </a:r>
            <a:r>
              <a:rPr lang="en-US" sz="2000" dirty="0" smtClean="0">
                <a:solidFill>
                  <a:srgbClr val="FF0000"/>
                </a:solidFill>
              </a:rPr>
              <a:t>Critical </a:t>
            </a:r>
            <a:r>
              <a:rPr lang="en-US" sz="2000" dirty="0" smtClean="0">
                <a:solidFill>
                  <a:srgbClr val="FF0000"/>
                </a:solidFill>
              </a:rPr>
              <a:t>L</a:t>
            </a:r>
            <a:r>
              <a:rPr lang="en-US" sz="2000" dirty="0" smtClean="0">
                <a:solidFill>
                  <a:srgbClr val="FF0000"/>
                </a:solidFill>
              </a:rPr>
              <a:t>inkages </a:t>
            </a:r>
            <a:r>
              <a:rPr lang="en-US" sz="2000" dirty="0" smtClean="0"/>
              <a:t>between</a:t>
            </a:r>
            <a:r>
              <a:rPr lang="en-US" sz="2000" dirty="0" smtClean="0"/>
              <a:t> </a:t>
            </a:r>
          </a:p>
          <a:p>
            <a:r>
              <a:rPr lang="en-US" sz="2000" dirty="0" smtClean="0"/>
              <a:t>Critical Resources and the Social </a:t>
            </a:r>
            <a:r>
              <a:rPr lang="en-US" sz="2000" dirty="0" smtClean="0"/>
              <a:t>System. Since </a:t>
            </a:r>
          </a:p>
          <a:p>
            <a:r>
              <a:rPr lang="en-US" sz="2000" dirty="0" smtClean="0"/>
              <a:t>Cycles and </a:t>
            </a:r>
            <a:r>
              <a:rPr lang="en-US" sz="2000" dirty="0" smtClean="0"/>
              <a:t>Social Order provide</a:t>
            </a:r>
            <a:r>
              <a:rPr lang="en-US" sz="2000" dirty="0" smtClean="0"/>
              <a:t> Social Infrastructure </a:t>
            </a:r>
          </a:p>
          <a:p>
            <a:r>
              <a:rPr lang="en-US" sz="2000" dirty="0" smtClean="0"/>
              <a:t>for </a:t>
            </a:r>
            <a:r>
              <a:rPr lang="en-US" sz="2000" dirty="0" smtClean="0"/>
              <a:t>Social Institutions</a:t>
            </a:r>
            <a:r>
              <a:rPr lang="en-US" sz="2000" dirty="0" smtClean="0"/>
              <a:t>, they </a:t>
            </a:r>
            <a:r>
              <a:rPr lang="en-US" sz="2000" dirty="0" smtClean="0"/>
              <a:t>have been abbreviated</a:t>
            </a:r>
            <a:r>
              <a:rPr lang="en-US" sz="2000" dirty="0" smtClean="0"/>
              <a:t> </a:t>
            </a:r>
          </a:p>
          <a:p>
            <a:r>
              <a:rPr lang="en-US" sz="2000" dirty="0" smtClean="0"/>
              <a:t>to </a:t>
            </a:r>
            <a:r>
              <a:rPr lang="en-US" sz="2000" dirty="0" smtClean="0"/>
              <a:t>simplify </a:t>
            </a:r>
            <a:r>
              <a:rPr lang="en-US" sz="2000" dirty="0" smtClean="0"/>
              <a:t>the diagram</a:t>
            </a:r>
            <a:r>
              <a:rPr lang="en-US" sz="2000" dirty="0" smtClean="0"/>
              <a:t>.</a:t>
            </a:r>
            <a:r>
              <a:rPr lang="en-US" sz="2000" dirty="0" smtClean="0"/>
              <a:t> </a:t>
            </a:r>
            <a:r>
              <a:rPr lang="en-US" sz="2000" dirty="0" smtClean="0"/>
              <a:t>See next </a:t>
            </a:r>
            <a:r>
              <a:rPr lang="en-US" sz="2000" dirty="0" smtClean="0"/>
              <a:t>slide (Appendices</a:t>
            </a:r>
            <a:r>
              <a:rPr lang="en-US" sz="2000" dirty="0" smtClean="0"/>
              <a:t> </a:t>
            </a:r>
          </a:p>
          <a:p>
            <a:r>
              <a:rPr lang="en-US" sz="2000" dirty="0" smtClean="0"/>
              <a:t>VI</a:t>
            </a:r>
            <a:r>
              <a:rPr lang="en-US" sz="2000" dirty="0" smtClean="0"/>
              <a:t>-E).</a:t>
            </a:r>
          </a:p>
          <a:p>
            <a:r>
              <a:rPr lang="en-US" sz="2400" dirty="0" smtClean="0"/>
              <a:t> </a:t>
            </a:r>
          </a:p>
          <a:p>
            <a:endParaRPr lang="en-US" sz="2400" dirty="0"/>
          </a:p>
        </p:txBody>
      </p:sp>
      <p:sp>
        <p:nvSpPr>
          <p:cNvPr id="6" name="TextBox 5"/>
          <p:cNvSpPr txBox="1"/>
          <p:nvPr/>
        </p:nvSpPr>
        <p:spPr>
          <a:xfrm>
            <a:off x="6784373" y="6599547"/>
            <a:ext cx="2327993" cy="246221"/>
          </a:xfrm>
          <a:prstGeom prst="rect">
            <a:avLst/>
          </a:prstGeom>
          <a:noFill/>
        </p:spPr>
        <p:txBody>
          <a:bodyPr wrap="none" rtlCol="0">
            <a:spAutoFit/>
          </a:bodyPr>
          <a:lstStyle/>
          <a:p>
            <a:r>
              <a:rPr lang="en-US" sz="1000" b="1" dirty="0" smtClean="0">
                <a:solidFill>
                  <a:schemeClr val="bg1">
                    <a:lumMod val="50000"/>
                  </a:schemeClr>
                </a:solidFill>
              </a:rPr>
              <a:t>Conservation Bridge – Cornell University</a:t>
            </a:r>
          </a:p>
        </p:txBody>
      </p:sp>
      <p:sp>
        <p:nvSpPr>
          <p:cNvPr id="7" name="Rectangle 6"/>
          <p:cNvSpPr/>
          <p:nvPr/>
        </p:nvSpPr>
        <p:spPr>
          <a:xfrm>
            <a:off x="1507041" y="3657640"/>
            <a:ext cx="355638" cy="1236093"/>
          </a:xfrm>
          <a:prstGeom prst="rect">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Left-Right Arrow 7"/>
          <p:cNvSpPr/>
          <p:nvPr/>
        </p:nvSpPr>
        <p:spPr>
          <a:xfrm>
            <a:off x="934381" y="2802467"/>
            <a:ext cx="352552" cy="143334"/>
          </a:xfrm>
          <a:prstGeom prst="leftRigh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3494005" y="4262440"/>
            <a:ext cx="4572000" cy="1828800"/>
          </a:xfrm>
          <a:prstGeom prst="rect">
            <a:avLst/>
          </a:prstGeom>
          <a:noFill/>
        </p:spPr>
        <p:txBody>
          <a:bodyPr wrap="square" rtlCol="0">
            <a:spAutoFit/>
          </a:bodyPr>
          <a:lstStyle/>
          <a:p>
            <a:r>
              <a:rPr lang="en-US" sz="2000" b="1" u="sng" dirty="0" smtClean="0"/>
              <a:t>Key</a:t>
            </a:r>
            <a:r>
              <a:rPr lang="en-US" sz="2000" b="1" u="sng" dirty="0" smtClean="0"/>
              <a:t>:</a:t>
            </a:r>
          </a:p>
          <a:p>
            <a:r>
              <a:rPr lang="en-US" sz="2000" dirty="0" smtClean="0">
                <a:solidFill>
                  <a:srgbClr val="FF6600"/>
                </a:solidFill>
              </a:rPr>
              <a:t>Individuals</a:t>
            </a:r>
            <a:r>
              <a:rPr lang="en-US" sz="2000" dirty="0" smtClean="0"/>
              <a:t>		</a:t>
            </a:r>
            <a:r>
              <a:rPr lang="en-US" sz="2000" dirty="0" smtClean="0"/>
              <a:t>	</a:t>
            </a:r>
            <a:r>
              <a:rPr lang="en-US" sz="2000" dirty="0" smtClean="0">
                <a:solidFill>
                  <a:srgbClr val="FF0000"/>
                </a:solidFill>
              </a:rPr>
              <a:t>Energy</a:t>
            </a:r>
            <a:endParaRPr lang="en-US" sz="2000" dirty="0" smtClean="0">
              <a:solidFill>
                <a:srgbClr val="FF0000"/>
              </a:solidFill>
            </a:endParaRPr>
          </a:p>
          <a:p>
            <a:r>
              <a:rPr lang="en-US" sz="2000" dirty="0" smtClean="0">
                <a:solidFill>
                  <a:srgbClr val="0000FF"/>
                </a:solidFill>
              </a:rPr>
              <a:t>Nutrients</a:t>
            </a:r>
            <a:r>
              <a:rPr lang="en-US" sz="2000" dirty="0" smtClean="0"/>
              <a:t>		</a:t>
            </a:r>
            <a:r>
              <a:rPr lang="en-US" sz="2000" dirty="0" smtClean="0"/>
              <a:t>	Materials</a:t>
            </a:r>
            <a:endParaRPr lang="en-US" sz="2000" dirty="0" smtClean="0"/>
          </a:p>
          <a:p>
            <a:r>
              <a:rPr lang="en-US" sz="2000" dirty="0" smtClean="0">
                <a:solidFill>
                  <a:srgbClr val="008000"/>
                </a:solidFill>
              </a:rPr>
              <a:t>Capital</a:t>
            </a:r>
            <a:r>
              <a:rPr lang="en-US" sz="2000" dirty="0" smtClean="0"/>
              <a:t>			</a:t>
            </a:r>
            <a:r>
              <a:rPr lang="en-US" sz="2000" dirty="0" smtClean="0"/>
              <a:t>	</a:t>
            </a:r>
            <a:r>
              <a:rPr lang="en-US" sz="2000" dirty="0" smtClean="0">
                <a:solidFill>
                  <a:srgbClr val="3366FF"/>
                </a:solidFill>
              </a:rPr>
              <a:t>Infrastructure</a:t>
            </a:r>
            <a:endParaRPr lang="en-US" sz="2000" b="1" dirty="0" smtClean="0">
              <a:solidFill>
                <a:srgbClr val="3366FF"/>
              </a:solidFill>
            </a:endParaRPr>
          </a:p>
          <a:p>
            <a:r>
              <a:rPr lang="en-US" sz="2400" dirty="0" smtClean="0"/>
              <a:t> </a:t>
            </a:r>
          </a:p>
          <a:p>
            <a:endParaRPr lang="en-US" sz="2400" dirty="0"/>
          </a:p>
        </p:txBody>
      </p:sp>
      <p:sp>
        <p:nvSpPr>
          <p:cNvPr id="10" name="Right Arrow 9"/>
          <p:cNvSpPr/>
          <p:nvPr/>
        </p:nvSpPr>
        <p:spPr>
          <a:xfrm>
            <a:off x="4754676" y="4754231"/>
            <a:ext cx="914400" cy="137160"/>
          </a:xfrm>
          <a:prstGeom prst="rightArrow">
            <a:avLst/>
          </a:prstGeom>
          <a:solidFill>
            <a:srgbClr val="FF66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ight Arrow 10"/>
          <p:cNvSpPr/>
          <p:nvPr/>
        </p:nvSpPr>
        <p:spPr>
          <a:xfrm>
            <a:off x="4607796" y="5039351"/>
            <a:ext cx="914400" cy="137160"/>
          </a:xfrm>
          <a:prstGeom prst="rightArrow">
            <a:avLst/>
          </a:prstGeom>
          <a:solidFill>
            <a:srgbClr val="0000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ight Arrow 11"/>
          <p:cNvSpPr/>
          <p:nvPr/>
        </p:nvSpPr>
        <p:spPr>
          <a:xfrm>
            <a:off x="4365876" y="5345231"/>
            <a:ext cx="914400" cy="137160"/>
          </a:xfrm>
          <a:prstGeom prst="rightArrow">
            <a:avLst/>
          </a:prstGeom>
          <a:solidFill>
            <a:srgbClr val="008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ight Arrow 12"/>
          <p:cNvSpPr/>
          <p:nvPr/>
        </p:nvSpPr>
        <p:spPr>
          <a:xfrm>
            <a:off x="6629363" y="4754231"/>
            <a:ext cx="914400" cy="137160"/>
          </a:xfrm>
          <a:prstGeom prst="rightArrow">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ight Arrow 13"/>
          <p:cNvSpPr/>
          <p:nvPr/>
        </p:nvSpPr>
        <p:spPr>
          <a:xfrm>
            <a:off x="6871283" y="5039351"/>
            <a:ext cx="914400" cy="137160"/>
          </a:xfrm>
          <a:prstGeom prst="rightArrow">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ight Arrow 14"/>
          <p:cNvSpPr/>
          <p:nvPr/>
        </p:nvSpPr>
        <p:spPr>
          <a:xfrm>
            <a:off x="7329203" y="5345231"/>
            <a:ext cx="914400" cy="13716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649322" y="1481655"/>
            <a:ext cx="2629496" cy="400110"/>
          </a:xfrm>
          <a:prstGeom prst="rect">
            <a:avLst/>
          </a:prstGeom>
          <a:noFill/>
        </p:spPr>
        <p:txBody>
          <a:bodyPr wrap="none" rtlCol="0">
            <a:spAutoFit/>
          </a:bodyPr>
          <a:lstStyle/>
          <a:p>
            <a:r>
              <a:rPr lang="en-US" sz="2000" b="1" i="1" dirty="0" smtClean="0">
                <a:solidFill>
                  <a:srgbClr val="008000"/>
                </a:solidFill>
              </a:rPr>
              <a:t>Biophysical Resources:</a:t>
            </a:r>
            <a:endParaRPr lang="en-US" sz="2000" b="1" i="1" dirty="0">
              <a:solidFill>
                <a:srgbClr val="008000"/>
              </a:solidFill>
            </a:endParaRPr>
          </a:p>
        </p:txBody>
      </p:sp>
      <p:sp>
        <p:nvSpPr>
          <p:cNvPr id="7" name="TextBox 6"/>
          <p:cNvSpPr txBox="1"/>
          <p:nvPr/>
        </p:nvSpPr>
        <p:spPr>
          <a:xfrm>
            <a:off x="441580" y="1986459"/>
            <a:ext cx="3425064" cy="553998"/>
          </a:xfrm>
          <a:prstGeom prst="rect">
            <a:avLst/>
          </a:prstGeom>
          <a:noFill/>
          <a:ln w="25400">
            <a:solidFill>
              <a:schemeClr val="tx1"/>
            </a:solidFill>
          </a:ln>
        </p:spPr>
        <p:txBody>
          <a:bodyPr wrap="square" rtlCol="0">
            <a:spAutoFit/>
          </a:bodyPr>
          <a:lstStyle/>
          <a:p>
            <a:r>
              <a:rPr lang="en-US" b="1" dirty="0" smtClean="0">
                <a:solidFill>
                  <a:srgbClr val="008000"/>
                </a:solidFill>
              </a:rPr>
              <a:t> </a:t>
            </a:r>
            <a:r>
              <a:rPr lang="en-US" b="1" dirty="0" err="1" smtClean="0">
                <a:solidFill>
                  <a:srgbClr val="008000"/>
                </a:solidFill>
              </a:rPr>
              <a:t>PPAs</a:t>
            </a:r>
            <a:r>
              <a:rPr lang="en-US" b="1" dirty="0" smtClean="0">
                <a:solidFill>
                  <a:srgbClr val="008000"/>
                </a:solidFill>
              </a:rPr>
              <a:t>: Wildlife &amp; Landscapes</a:t>
            </a:r>
            <a:r>
              <a:rPr lang="en-US" sz="1200" b="1" dirty="0" smtClean="0">
                <a:solidFill>
                  <a:srgbClr val="008000"/>
                </a:solidFill>
              </a:rPr>
              <a:t>  </a:t>
            </a:r>
            <a:endParaRPr lang="en-US" sz="1200" b="1" dirty="0" smtClean="0">
              <a:solidFill>
                <a:srgbClr val="008000"/>
              </a:solidFill>
            </a:endParaRPr>
          </a:p>
          <a:p>
            <a:r>
              <a:rPr lang="en-US" sz="1200" b="1" dirty="0" smtClean="0">
                <a:solidFill>
                  <a:srgbClr val="008000"/>
                </a:solidFill>
              </a:rPr>
              <a:t>  </a:t>
            </a:r>
            <a:endParaRPr lang="en-US" dirty="0"/>
          </a:p>
        </p:txBody>
      </p:sp>
      <p:sp>
        <p:nvSpPr>
          <p:cNvPr id="17" name="Rectangle 16"/>
          <p:cNvSpPr/>
          <p:nvPr/>
        </p:nvSpPr>
        <p:spPr>
          <a:xfrm>
            <a:off x="310669" y="1469973"/>
            <a:ext cx="3691455" cy="1920240"/>
          </a:xfrm>
          <a:prstGeom prst="rect">
            <a:avLst/>
          </a:prstGeom>
          <a:noFill/>
          <a:ln w="38100">
            <a:solidFill>
              <a:srgbClr val="008000"/>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TextBox 28"/>
          <p:cNvSpPr txBox="1"/>
          <p:nvPr/>
        </p:nvSpPr>
        <p:spPr>
          <a:xfrm>
            <a:off x="437644" y="2675412"/>
            <a:ext cx="3429000" cy="553998"/>
          </a:xfrm>
          <a:prstGeom prst="rect">
            <a:avLst/>
          </a:prstGeom>
          <a:noFill/>
          <a:ln w="38100">
            <a:solidFill>
              <a:srgbClr val="008000"/>
            </a:solidFill>
          </a:ln>
        </p:spPr>
        <p:txBody>
          <a:bodyPr wrap="square" rtlCol="0">
            <a:spAutoFit/>
          </a:bodyPr>
          <a:lstStyle/>
          <a:p>
            <a:r>
              <a:rPr lang="en-US" dirty="0" smtClean="0"/>
              <a:t>		</a:t>
            </a:r>
            <a:r>
              <a:rPr lang="en-US" b="1" dirty="0" smtClean="0">
                <a:solidFill>
                  <a:srgbClr val="008000"/>
                </a:solidFill>
              </a:rPr>
              <a:t>Agricultural Lands</a:t>
            </a:r>
          </a:p>
          <a:p>
            <a:r>
              <a:rPr lang="en-US" sz="1200" b="1" dirty="0" smtClean="0"/>
              <a:t>	</a:t>
            </a:r>
            <a:endParaRPr lang="en-US" sz="1200" b="1" dirty="0">
              <a:solidFill>
                <a:srgbClr val="008000"/>
              </a:solidFill>
            </a:endParaRPr>
          </a:p>
        </p:txBody>
      </p:sp>
      <p:sp>
        <p:nvSpPr>
          <p:cNvPr id="40" name="TextBox 39"/>
          <p:cNvSpPr txBox="1"/>
          <p:nvPr/>
        </p:nvSpPr>
        <p:spPr>
          <a:xfrm>
            <a:off x="683190" y="3547530"/>
            <a:ext cx="3080841" cy="400110"/>
          </a:xfrm>
          <a:prstGeom prst="rect">
            <a:avLst/>
          </a:prstGeom>
          <a:noFill/>
        </p:spPr>
        <p:txBody>
          <a:bodyPr wrap="none" rtlCol="0">
            <a:spAutoFit/>
          </a:bodyPr>
          <a:lstStyle/>
          <a:p>
            <a:r>
              <a:rPr lang="en-US" sz="2000" b="1" i="1" dirty="0" smtClean="0">
                <a:solidFill>
                  <a:srgbClr val="0000FF"/>
                </a:solidFill>
              </a:rPr>
              <a:t>Socio-economic Resources:</a:t>
            </a:r>
            <a:endParaRPr lang="en-US" sz="2000" b="1" i="1" dirty="0">
              <a:solidFill>
                <a:srgbClr val="0000FF"/>
              </a:solidFill>
            </a:endParaRPr>
          </a:p>
        </p:txBody>
      </p:sp>
      <p:sp>
        <p:nvSpPr>
          <p:cNvPr id="41" name="TextBox 40"/>
          <p:cNvSpPr txBox="1"/>
          <p:nvPr/>
        </p:nvSpPr>
        <p:spPr>
          <a:xfrm>
            <a:off x="437638" y="3987791"/>
            <a:ext cx="3429000" cy="553998"/>
          </a:xfrm>
          <a:prstGeom prst="rect">
            <a:avLst/>
          </a:prstGeom>
          <a:noFill/>
          <a:ln w="38100">
            <a:solidFill>
              <a:srgbClr val="0000FF"/>
            </a:solidFill>
          </a:ln>
        </p:spPr>
        <p:txBody>
          <a:bodyPr wrap="square" rtlCol="0">
            <a:spAutoFit/>
          </a:bodyPr>
          <a:lstStyle/>
          <a:p>
            <a:r>
              <a:rPr lang="en-US" dirty="0" smtClean="0"/>
              <a:t>	  </a:t>
            </a:r>
            <a:r>
              <a:rPr lang="en-US" dirty="0" smtClean="0"/>
              <a:t> 	</a:t>
            </a:r>
            <a:r>
              <a:rPr lang="en-US" b="1" dirty="0" smtClean="0">
                <a:solidFill>
                  <a:srgbClr val="0000FF"/>
                </a:solidFill>
              </a:rPr>
              <a:t>Rural </a:t>
            </a:r>
            <a:r>
              <a:rPr lang="en-US" b="1" dirty="0" smtClean="0">
                <a:solidFill>
                  <a:srgbClr val="0000FF"/>
                </a:solidFill>
              </a:rPr>
              <a:t>Areas</a:t>
            </a:r>
            <a:endParaRPr lang="en-US" b="1" dirty="0" smtClean="0">
              <a:solidFill>
                <a:srgbClr val="0000FF"/>
              </a:solidFill>
            </a:endParaRPr>
          </a:p>
          <a:p>
            <a:r>
              <a:rPr lang="en-US" sz="1200" b="1" dirty="0" smtClean="0"/>
              <a:t>			</a:t>
            </a:r>
            <a:r>
              <a:rPr lang="en-US" sz="1200" b="1" dirty="0" smtClean="0"/>
              <a:t>				</a:t>
            </a:r>
            <a:endParaRPr lang="en-US" sz="1200" b="1" dirty="0"/>
          </a:p>
        </p:txBody>
      </p:sp>
      <p:sp>
        <p:nvSpPr>
          <p:cNvPr id="42" name="TextBox 41"/>
          <p:cNvSpPr txBox="1"/>
          <p:nvPr/>
        </p:nvSpPr>
        <p:spPr>
          <a:xfrm>
            <a:off x="437644" y="4648591"/>
            <a:ext cx="3429000" cy="553998"/>
          </a:xfrm>
          <a:prstGeom prst="rect">
            <a:avLst/>
          </a:prstGeom>
          <a:noFill/>
          <a:ln w="38100">
            <a:solidFill>
              <a:srgbClr val="0000FF"/>
            </a:solidFill>
          </a:ln>
        </p:spPr>
        <p:txBody>
          <a:bodyPr wrap="square" rtlCol="0">
            <a:spAutoFit/>
          </a:bodyPr>
          <a:lstStyle/>
          <a:p>
            <a:r>
              <a:rPr lang="en-US" dirty="0" smtClean="0"/>
              <a:t>		</a:t>
            </a:r>
            <a:r>
              <a:rPr lang="en-US" b="1" dirty="0" smtClean="0">
                <a:solidFill>
                  <a:srgbClr val="0000FF"/>
                </a:solidFill>
              </a:rPr>
              <a:t>Urban </a:t>
            </a:r>
            <a:r>
              <a:rPr lang="en-US" b="1" dirty="0" smtClean="0">
                <a:solidFill>
                  <a:srgbClr val="0000FF"/>
                </a:solidFill>
              </a:rPr>
              <a:t>Areas</a:t>
            </a:r>
            <a:endParaRPr lang="en-US" b="1" dirty="0" smtClean="0">
              <a:solidFill>
                <a:srgbClr val="0000FF"/>
              </a:solidFill>
            </a:endParaRPr>
          </a:p>
          <a:p>
            <a:endParaRPr lang="en-US" sz="1200" b="1" dirty="0"/>
          </a:p>
        </p:txBody>
      </p:sp>
      <p:sp>
        <p:nvSpPr>
          <p:cNvPr id="61" name="Rectangle 60"/>
          <p:cNvSpPr/>
          <p:nvPr/>
        </p:nvSpPr>
        <p:spPr>
          <a:xfrm>
            <a:off x="310663" y="3544382"/>
            <a:ext cx="3691455" cy="1828800"/>
          </a:xfrm>
          <a:prstGeom prst="rect">
            <a:avLst/>
          </a:prstGeom>
          <a:noFill/>
          <a:ln w="38100">
            <a:solidFill>
              <a:srgbClr val="0000FF"/>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TextBox 62"/>
          <p:cNvSpPr txBox="1"/>
          <p:nvPr/>
        </p:nvSpPr>
        <p:spPr>
          <a:xfrm>
            <a:off x="310633" y="5512219"/>
            <a:ext cx="3694176" cy="553998"/>
          </a:xfrm>
          <a:prstGeom prst="rect">
            <a:avLst/>
          </a:prstGeom>
          <a:noFill/>
          <a:ln w="38100">
            <a:solidFill>
              <a:schemeClr val="tx1"/>
            </a:solidFill>
            <a:prstDash val="dash"/>
          </a:ln>
        </p:spPr>
        <p:txBody>
          <a:bodyPr wrap="square" rtlCol="0">
            <a:spAutoFit/>
          </a:bodyPr>
          <a:lstStyle/>
          <a:p>
            <a:r>
              <a:rPr lang="en-US" dirty="0" smtClean="0"/>
              <a:t>		</a:t>
            </a:r>
            <a:r>
              <a:rPr lang="en-US" b="1" dirty="0" smtClean="0"/>
              <a:t>Cultural Resources</a:t>
            </a:r>
          </a:p>
          <a:p>
            <a:endParaRPr lang="en-US" sz="1200" b="1" dirty="0"/>
          </a:p>
        </p:txBody>
      </p:sp>
      <p:sp>
        <p:nvSpPr>
          <p:cNvPr id="64" name="Rectangle 63"/>
          <p:cNvSpPr/>
          <p:nvPr/>
        </p:nvSpPr>
        <p:spPr>
          <a:xfrm>
            <a:off x="141322" y="910789"/>
            <a:ext cx="4023360" cy="5696712"/>
          </a:xfrm>
          <a:prstGeom prst="rect">
            <a:avLst/>
          </a:prstGeom>
          <a:noFill/>
          <a:ln w="38100">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 name="TextBox 67"/>
          <p:cNvSpPr txBox="1"/>
          <p:nvPr/>
        </p:nvSpPr>
        <p:spPr>
          <a:xfrm>
            <a:off x="6784373" y="6599547"/>
            <a:ext cx="2327993" cy="246221"/>
          </a:xfrm>
          <a:prstGeom prst="rect">
            <a:avLst/>
          </a:prstGeom>
          <a:noFill/>
        </p:spPr>
        <p:txBody>
          <a:bodyPr wrap="none" rtlCol="0">
            <a:spAutoFit/>
          </a:bodyPr>
          <a:lstStyle/>
          <a:p>
            <a:r>
              <a:rPr lang="en-US" sz="1000" b="1" dirty="0" smtClean="0">
                <a:solidFill>
                  <a:schemeClr val="bg1">
                    <a:lumMod val="50000"/>
                  </a:schemeClr>
                </a:solidFill>
              </a:rPr>
              <a:t>Conservation Bridge – Cornell University</a:t>
            </a:r>
          </a:p>
        </p:txBody>
      </p:sp>
      <p:sp>
        <p:nvSpPr>
          <p:cNvPr id="69" name="Title 1"/>
          <p:cNvSpPr txBox="1">
            <a:spLocks/>
          </p:cNvSpPr>
          <p:nvPr/>
        </p:nvSpPr>
        <p:spPr>
          <a:xfrm>
            <a:off x="685812" y="254004"/>
            <a:ext cx="7772400" cy="651938"/>
          </a:xfrm>
          <a:prstGeom prst="rect">
            <a:avLst/>
          </a:prstGeom>
        </p:spPr>
        <p:txBody>
          <a:bodyPr vert="horz" lIns="91440" tIns="45720" rIns="91440" bIns="45720" rtlCol="0" anchor="t">
            <a:normAutofit lnSpcReduction="10000"/>
          </a:bodyPr>
          <a:lstStyle/>
          <a:p>
            <a:pPr lvl="0" algn="ctr">
              <a:spcBef>
                <a:spcPct val="0"/>
              </a:spcBef>
              <a:defRPr/>
            </a:pPr>
            <a:r>
              <a:rPr kumimoji="0" lang="en-US" sz="2000" b="1" i="0" u="none" strike="noStrike" kern="1200" cap="none" spc="0" normalizeH="0" baseline="0" noProof="0" dirty="0" smtClean="0">
                <a:ln>
                  <a:noFill/>
                </a:ln>
                <a:solidFill>
                  <a:schemeClr val="tx1"/>
                </a:solidFill>
                <a:effectLst/>
                <a:uLnTx/>
                <a:uFillTx/>
                <a:latin typeface="+mj-lt"/>
                <a:ea typeface="+mj-ea"/>
                <a:cs typeface="+mj-cs"/>
              </a:rPr>
              <a:t>Appendix VI</a:t>
            </a:r>
            <a:r>
              <a:rPr kumimoji="0" lang="en-US" sz="2000" b="1" i="0" u="none" strike="noStrike" kern="1200" cap="none" spc="0" normalizeH="0" baseline="0" noProof="0" dirty="0" smtClean="0">
                <a:ln>
                  <a:noFill/>
                </a:ln>
                <a:solidFill>
                  <a:schemeClr val="tx1"/>
                </a:solidFill>
                <a:effectLst/>
                <a:uLnTx/>
                <a:uFillTx/>
                <a:latin typeface="+mj-lt"/>
                <a:ea typeface="+mj-ea"/>
                <a:cs typeface="+mj-cs"/>
              </a:rPr>
              <a:t>-</a:t>
            </a:r>
            <a:r>
              <a:rPr lang="en-US" sz="2000" b="1" noProof="0" dirty="0" smtClean="0">
                <a:latin typeface="+mj-lt"/>
                <a:ea typeface="+mj-ea"/>
                <a:cs typeface="+mj-cs"/>
              </a:rPr>
              <a:t>E</a:t>
            </a:r>
            <a:r>
              <a:rPr kumimoji="0" lang="en-US" sz="2000" b="1" i="0" u="none" strike="noStrike" kern="1200" cap="none" spc="0" normalizeH="0" baseline="0" noProof="0" dirty="0" smtClean="0">
                <a:ln>
                  <a:noFill/>
                </a:ln>
                <a:solidFill>
                  <a:schemeClr val="tx1"/>
                </a:solidFill>
                <a:effectLst/>
                <a:uLnTx/>
                <a:uFillTx/>
                <a:latin typeface="+mj-lt"/>
                <a:ea typeface="+mj-ea"/>
                <a:cs typeface="+mj-cs"/>
              </a:rPr>
              <a:t/>
            </a:r>
            <a:br>
              <a:rPr kumimoji="0" lang="en-US" sz="2000" b="1" i="0" u="none" strike="noStrike" kern="1200" cap="none" spc="0" normalizeH="0" baseline="0" noProof="0" dirty="0" smtClean="0">
                <a:ln>
                  <a:noFill/>
                </a:ln>
                <a:solidFill>
                  <a:schemeClr val="tx1"/>
                </a:solidFill>
                <a:effectLst/>
                <a:uLnTx/>
                <a:uFillTx/>
                <a:latin typeface="+mj-lt"/>
                <a:ea typeface="+mj-ea"/>
                <a:cs typeface="+mj-cs"/>
              </a:rPr>
            </a:br>
            <a:r>
              <a:rPr lang="en-US" sz="2000" b="1" dirty="0" smtClean="0"/>
              <a:t>LINKAGES</a:t>
            </a:r>
            <a:r>
              <a:rPr lang="en-US" sz="2000" b="1" dirty="0" smtClean="0"/>
              <a:t> CONNECTING CRITICAL RESOURCES &amp; </a:t>
            </a:r>
            <a:r>
              <a:rPr kumimoji="0" lang="en-US" sz="2000" b="1" i="0" u="none" strike="noStrike" kern="1200" cap="none" spc="0" normalizeH="0" baseline="0" noProof="0" dirty="0" smtClean="0">
                <a:ln>
                  <a:noFill/>
                </a:ln>
                <a:solidFill>
                  <a:schemeClr val="tx1"/>
                </a:solidFill>
                <a:effectLst/>
                <a:uLnTx/>
                <a:uFillTx/>
                <a:latin typeface="+mj-lt"/>
                <a:ea typeface="+mj-ea"/>
                <a:cs typeface="+mj-cs"/>
              </a:rPr>
              <a:t>SOCIAL </a:t>
            </a:r>
            <a:r>
              <a:rPr kumimoji="0" lang="en-US" sz="2000" b="1" i="0" u="none" strike="noStrike" kern="1200" cap="none" spc="0" normalizeH="0" baseline="0" noProof="0" dirty="0" smtClean="0">
                <a:ln>
                  <a:noFill/>
                </a:ln>
                <a:solidFill>
                  <a:schemeClr val="tx1"/>
                </a:solidFill>
                <a:effectLst/>
                <a:uLnTx/>
                <a:uFillTx/>
                <a:latin typeface="+mj-lt"/>
                <a:ea typeface="+mj-ea"/>
                <a:cs typeface="+mj-cs"/>
              </a:rPr>
              <a:t>SYSTEM</a:t>
            </a:r>
          </a:p>
        </p:txBody>
      </p:sp>
      <p:sp>
        <p:nvSpPr>
          <p:cNvPr id="70" name="TextBox 69"/>
          <p:cNvSpPr txBox="1"/>
          <p:nvPr/>
        </p:nvSpPr>
        <p:spPr>
          <a:xfrm>
            <a:off x="5265380" y="1942245"/>
            <a:ext cx="3425064" cy="3749040"/>
          </a:xfrm>
          <a:prstGeom prst="rect">
            <a:avLst/>
          </a:prstGeom>
          <a:noFill/>
          <a:ln w="25400">
            <a:solidFill>
              <a:srgbClr val="008000"/>
            </a:solidFill>
          </a:ln>
        </p:spPr>
        <p:txBody>
          <a:bodyPr wrap="square" rtlCol="0">
            <a:spAutoFit/>
          </a:bodyPr>
          <a:lstStyle/>
          <a:p>
            <a:r>
              <a:rPr lang="en-US" b="1" dirty="0" smtClean="0">
                <a:solidFill>
                  <a:srgbClr val="008000"/>
                </a:solidFill>
              </a:rPr>
              <a:t>		Social Institutions</a:t>
            </a:r>
            <a:endParaRPr lang="en-US" sz="1200" b="1" dirty="0" smtClean="0">
              <a:solidFill>
                <a:srgbClr val="008000"/>
              </a:solidFill>
            </a:endParaRPr>
          </a:p>
          <a:p>
            <a:r>
              <a:rPr lang="en-US" sz="1200" b="1" dirty="0" smtClean="0">
                <a:solidFill>
                  <a:srgbClr val="008000"/>
                </a:solidFill>
              </a:rPr>
              <a:t> </a:t>
            </a:r>
            <a:r>
              <a:rPr lang="en-US" sz="1200" b="1" dirty="0" smtClean="0">
                <a:solidFill>
                  <a:srgbClr val="008000"/>
                </a:solidFill>
              </a:rPr>
              <a:t>    Ministry of </a:t>
            </a:r>
            <a:r>
              <a:rPr lang="en-US" sz="1200" dirty="0" smtClean="0">
                <a:solidFill>
                  <a:srgbClr val="008000"/>
                </a:solidFill>
              </a:rPr>
              <a:t>	</a:t>
            </a:r>
            <a:r>
              <a:rPr lang="en-US" sz="1200" dirty="0" smtClean="0">
                <a:solidFill>
                  <a:srgbClr val="008000"/>
                </a:solidFill>
              </a:rPr>
              <a:t>			 </a:t>
            </a:r>
            <a:r>
              <a:rPr lang="en-US" sz="1200" dirty="0" smtClean="0">
                <a:solidFill>
                  <a:srgbClr val="008000"/>
                </a:solidFill>
              </a:rPr>
              <a:t> </a:t>
            </a:r>
            <a:r>
              <a:rPr lang="en-US" sz="1200" b="1" dirty="0" smtClean="0">
                <a:solidFill>
                  <a:srgbClr val="008000"/>
                </a:solidFill>
              </a:rPr>
              <a:t>Bhutan Trust </a:t>
            </a:r>
          </a:p>
          <a:p>
            <a:r>
              <a:rPr lang="en-US" sz="1200" b="1" dirty="0" smtClean="0">
                <a:solidFill>
                  <a:srgbClr val="008000"/>
                </a:solidFill>
              </a:rPr>
              <a:t>Agric. &amp; Forests 			         Fund</a:t>
            </a:r>
          </a:p>
          <a:p>
            <a:endParaRPr lang="en-US" sz="1200" b="1" dirty="0" smtClean="0">
              <a:solidFill>
                <a:srgbClr val="008000"/>
              </a:solidFill>
            </a:endParaRPr>
          </a:p>
          <a:p>
            <a:r>
              <a:rPr lang="en-US" sz="1200" b="1" dirty="0" smtClean="0">
                <a:solidFill>
                  <a:srgbClr val="008000"/>
                </a:solidFill>
              </a:rPr>
              <a:t>Parliamentary				       Bhutan</a:t>
            </a:r>
          </a:p>
          <a:p>
            <a:r>
              <a:rPr lang="en-US" sz="1200" b="1" dirty="0" smtClean="0">
                <a:solidFill>
                  <a:srgbClr val="008000"/>
                </a:solidFill>
              </a:rPr>
              <a:t>   Democracy				  Constitution</a:t>
            </a:r>
          </a:p>
          <a:p>
            <a:endParaRPr lang="en-US" sz="1200" b="1" dirty="0" smtClean="0">
              <a:solidFill>
                <a:srgbClr val="008000"/>
              </a:solidFill>
            </a:endParaRPr>
          </a:p>
          <a:p>
            <a:r>
              <a:rPr lang="en-US" sz="1200" b="1" dirty="0" smtClean="0">
                <a:solidFill>
                  <a:srgbClr val="008000"/>
                </a:solidFill>
              </a:rPr>
              <a:t>Gross National			Bhutan Power</a:t>
            </a:r>
          </a:p>
          <a:p>
            <a:r>
              <a:rPr lang="en-US" sz="1200" b="1" dirty="0" smtClean="0">
                <a:solidFill>
                  <a:srgbClr val="008000"/>
                </a:solidFill>
              </a:rPr>
              <a:t>    Happiness				  Corporation</a:t>
            </a:r>
          </a:p>
          <a:p>
            <a:endParaRPr lang="en-US" sz="1200" b="1" dirty="0" smtClean="0">
              <a:solidFill>
                <a:srgbClr val="008000"/>
              </a:solidFill>
            </a:endParaRPr>
          </a:p>
          <a:p>
            <a:r>
              <a:rPr lang="en-US" sz="1200" b="1" dirty="0" smtClean="0">
                <a:solidFill>
                  <a:srgbClr val="008000"/>
                </a:solidFill>
              </a:rPr>
              <a:t>  K-12 Schools				      Colleges</a:t>
            </a:r>
          </a:p>
          <a:p>
            <a:endParaRPr lang="en-US" sz="1200" b="1" dirty="0" smtClean="0">
              <a:solidFill>
                <a:srgbClr val="008000"/>
              </a:solidFill>
            </a:endParaRPr>
          </a:p>
          <a:p>
            <a:r>
              <a:rPr lang="en-US" sz="1200" b="1" dirty="0" smtClean="0">
                <a:solidFill>
                  <a:srgbClr val="008000"/>
                </a:solidFill>
              </a:rPr>
              <a:t>      Clinics &amp;				 Monasteries</a:t>
            </a:r>
          </a:p>
          <a:p>
            <a:r>
              <a:rPr lang="en-US" sz="1200" b="1" dirty="0" smtClean="0">
                <a:solidFill>
                  <a:srgbClr val="008000"/>
                </a:solidFill>
              </a:rPr>
              <a:t>     Hospitals</a:t>
            </a:r>
          </a:p>
          <a:p>
            <a:endParaRPr lang="en-US" sz="1200" b="1" dirty="0" smtClean="0">
              <a:solidFill>
                <a:srgbClr val="008000"/>
              </a:solidFill>
            </a:endParaRPr>
          </a:p>
          <a:p>
            <a:r>
              <a:rPr lang="en-US" sz="1400" b="1" u="sng" dirty="0" smtClean="0">
                <a:solidFill>
                  <a:srgbClr val="008000"/>
                </a:solidFill>
              </a:rPr>
              <a:t>Rural Communities:</a:t>
            </a:r>
            <a:r>
              <a:rPr lang="en-US" sz="1100" b="1" dirty="0" smtClean="0">
                <a:solidFill>
                  <a:srgbClr val="008000"/>
                </a:solidFill>
              </a:rPr>
              <a:t>	</a:t>
            </a:r>
            <a:r>
              <a:rPr lang="en-US" sz="1200" b="1" dirty="0" smtClean="0">
                <a:solidFill>
                  <a:srgbClr val="008000"/>
                </a:solidFill>
              </a:rPr>
              <a:t>Extended </a:t>
            </a:r>
            <a:r>
              <a:rPr lang="en-US" sz="1200" b="1" dirty="0" smtClean="0">
                <a:solidFill>
                  <a:srgbClr val="008000"/>
                </a:solidFill>
              </a:rPr>
              <a:t>Families</a:t>
            </a:r>
          </a:p>
          <a:p>
            <a:endParaRPr lang="en-US" sz="1200" b="1" dirty="0" smtClean="0">
              <a:solidFill>
                <a:srgbClr val="008000"/>
              </a:solidFill>
            </a:endParaRPr>
          </a:p>
          <a:p>
            <a:r>
              <a:rPr lang="en-US" sz="1200" b="1" dirty="0" smtClean="0">
                <a:solidFill>
                  <a:srgbClr val="008000"/>
                </a:solidFill>
              </a:rPr>
              <a:t>      Councils 	         Enterprises	 Government</a:t>
            </a:r>
          </a:p>
          <a:p>
            <a:endParaRPr lang="en-US" sz="1200" b="1" dirty="0" smtClean="0">
              <a:solidFill>
                <a:srgbClr val="008000"/>
              </a:solidFill>
            </a:endParaRPr>
          </a:p>
          <a:p>
            <a:r>
              <a:rPr lang="en-US" sz="1200" b="1" dirty="0" smtClean="0">
                <a:solidFill>
                  <a:srgbClr val="008000"/>
                </a:solidFill>
              </a:rPr>
              <a:t>			  </a:t>
            </a:r>
            <a:endParaRPr lang="en-US" sz="1200" b="1" dirty="0" smtClean="0">
              <a:solidFill>
                <a:srgbClr val="008000"/>
              </a:solidFill>
            </a:endParaRPr>
          </a:p>
          <a:p>
            <a:r>
              <a:rPr lang="en-US" sz="1200" dirty="0" smtClean="0">
                <a:solidFill>
                  <a:srgbClr val="008000"/>
                </a:solidFill>
              </a:rPr>
              <a:t>		 </a:t>
            </a:r>
            <a:r>
              <a:rPr lang="en-US" sz="1200" dirty="0" smtClean="0">
                <a:solidFill>
                  <a:srgbClr val="008000"/>
                </a:solidFill>
              </a:rPr>
              <a:t>		</a:t>
            </a:r>
            <a:endParaRPr lang="en-US" sz="1200" dirty="0" smtClean="0">
              <a:solidFill>
                <a:srgbClr val="008000"/>
              </a:solidFill>
            </a:endParaRPr>
          </a:p>
          <a:p>
            <a:endParaRPr lang="en-US" sz="1200" dirty="0" smtClean="0">
              <a:solidFill>
                <a:srgbClr val="008000"/>
              </a:solidFill>
            </a:endParaRPr>
          </a:p>
          <a:p>
            <a:endParaRPr lang="en-US" dirty="0"/>
          </a:p>
        </p:txBody>
      </p:sp>
      <p:sp>
        <p:nvSpPr>
          <p:cNvPr id="71" name="Rectangle 70"/>
          <p:cNvSpPr/>
          <p:nvPr/>
        </p:nvSpPr>
        <p:spPr>
          <a:xfrm>
            <a:off x="5320844" y="4791109"/>
            <a:ext cx="3291840" cy="822960"/>
          </a:xfrm>
          <a:prstGeom prst="rect">
            <a:avLst/>
          </a:prstGeom>
          <a:noFill/>
          <a:ln w="25400">
            <a:solidFill>
              <a:srgbClr val="008000"/>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 name="Rounded Rectangle 71"/>
          <p:cNvSpPr/>
          <p:nvPr/>
        </p:nvSpPr>
        <p:spPr>
          <a:xfrm>
            <a:off x="5337975" y="2314881"/>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73" name="Rounded Rectangle 72"/>
          <p:cNvSpPr/>
          <p:nvPr/>
        </p:nvSpPr>
        <p:spPr>
          <a:xfrm>
            <a:off x="5337969" y="2839829"/>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74" name="Rounded Rectangle 73"/>
          <p:cNvSpPr/>
          <p:nvPr/>
        </p:nvSpPr>
        <p:spPr>
          <a:xfrm>
            <a:off x="5346430" y="3390178"/>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75" name="Rounded Rectangle 74"/>
          <p:cNvSpPr/>
          <p:nvPr/>
        </p:nvSpPr>
        <p:spPr>
          <a:xfrm>
            <a:off x="5329490" y="3855857"/>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76" name="Rounded Rectangle 75"/>
          <p:cNvSpPr/>
          <p:nvPr/>
        </p:nvSpPr>
        <p:spPr>
          <a:xfrm>
            <a:off x="5329484" y="4304602"/>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77" name="Rounded Rectangle 76"/>
          <p:cNvSpPr/>
          <p:nvPr/>
        </p:nvSpPr>
        <p:spPr>
          <a:xfrm>
            <a:off x="7573239" y="3864318"/>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78" name="Rounded Rectangle 77"/>
          <p:cNvSpPr/>
          <p:nvPr/>
        </p:nvSpPr>
        <p:spPr>
          <a:xfrm>
            <a:off x="7573239" y="4321882"/>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79" name="Rounded Rectangle 78"/>
          <p:cNvSpPr/>
          <p:nvPr/>
        </p:nvSpPr>
        <p:spPr>
          <a:xfrm>
            <a:off x="7573233" y="3390178"/>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80" name="Rounded Rectangle 79"/>
          <p:cNvSpPr/>
          <p:nvPr/>
        </p:nvSpPr>
        <p:spPr>
          <a:xfrm>
            <a:off x="7573233" y="2839829"/>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81" name="Rounded Rectangle 80"/>
          <p:cNvSpPr/>
          <p:nvPr/>
        </p:nvSpPr>
        <p:spPr>
          <a:xfrm>
            <a:off x="7573233" y="2314881"/>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82" name="Rounded Rectangle 81"/>
          <p:cNvSpPr/>
          <p:nvPr/>
        </p:nvSpPr>
        <p:spPr>
          <a:xfrm>
            <a:off x="7042598" y="4888625"/>
            <a:ext cx="1374319" cy="182880"/>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83" name="Rounded Rectangle 82"/>
          <p:cNvSpPr/>
          <p:nvPr/>
        </p:nvSpPr>
        <p:spPr>
          <a:xfrm>
            <a:off x="7604679" y="5234602"/>
            <a:ext cx="914400" cy="182880"/>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84" name="Rounded Rectangle 83"/>
          <p:cNvSpPr/>
          <p:nvPr/>
        </p:nvSpPr>
        <p:spPr>
          <a:xfrm>
            <a:off x="5493644" y="5234602"/>
            <a:ext cx="685800" cy="182880"/>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85" name="Rounded Rectangle 84"/>
          <p:cNvSpPr/>
          <p:nvPr/>
        </p:nvSpPr>
        <p:spPr>
          <a:xfrm>
            <a:off x="6499335" y="5234602"/>
            <a:ext cx="822960" cy="182880"/>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87" name="TextBox 86"/>
          <p:cNvSpPr txBox="1"/>
          <p:nvPr/>
        </p:nvSpPr>
        <p:spPr>
          <a:xfrm>
            <a:off x="5261444" y="5837617"/>
            <a:ext cx="3429000" cy="457200"/>
          </a:xfrm>
          <a:prstGeom prst="rect">
            <a:avLst/>
          </a:prstGeom>
          <a:noFill/>
          <a:ln w="38100">
            <a:solidFill>
              <a:srgbClr val="0000FF"/>
            </a:solidFill>
          </a:ln>
        </p:spPr>
        <p:txBody>
          <a:bodyPr wrap="square" rtlCol="0">
            <a:spAutoFit/>
          </a:bodyPr>
          <a:lstStyle/>
          <a:p>
            <a:r>
              <a:rPr lang="en-US" dirty="0" smtClean="0">
                <a:solidFill>
                  <a:srgbClr val="0000FF"/>
                </a:solidFill>
              </a:rPr>
              <a:t>		 </a:t>
            </a:r>
            <a:r>
              <a:rPr lang="en-US" b="1" dirty="0" smtClean="0">
                <a:solidFill>
                  <a:srgbClr val="0000FF"/>
                </a:solidFill>
              </a:rPr>
              <a:t>Social Order</a:t>
            </a:r>
            <a:r>
              <a:rPr lang="en-US" sz="1200" b="1" dirty="0" smtClean="0"/>
              <a:t>	</a:t>
            </a:r>
            <a:endParaRPr lang="en-US" sz="1200" b="1" dirty="0" smtClean="0"/>
          </a:p>
          <a:p>
            <a:r>
              <a:rPr lang="en-US" sz="1200" b="1" dirty="0" smtClean="0"/>
              <a:t>					</a:t>
            </a:r>
            <a:endParaRPr lang="en-US" sz="1200" b="1" dirty="0"/>
          </a:p>
        </p:txBody>
      </p:sp>
      <p:sp>
        <p:nvSpPr>
          <p:cNvPr id="88" name="TextBox 87"/>
          <p:cNvSpPr txBox="1"/>
          <p:nvPr/>
        </p:nvSpPr>
        <p:spPr>
          <a:xfrm>
            <a:off x="5265380" y="1351429"/>
            <a:ext cx="3425064" cy="457200"/>
          </a:xfrm>
          <a:prstGeom prst="rect">
            <a:avLst/>
          </a:prstGeom>
          <a:noFill/>
          <a:ln w="25400">
            <a:solidFill>
              <a:schemeClr val="tx1"/>
            </a:solidFill>
          </a:ln>
        </p:spPr>
        <p:txBody>
          <a:bodyPr wrap="square" rtlCol="0">
            <a:spAutoFit/>
          </a:bodyPr>
          <a:lstStyle/>
          <a:p>
            <a:r>
              <a:rPr lang="en-US" b="1" dirty="0" smtClean="0">
                <a:solidFill>
                  <a:srgbClr val="008000"/>
                </a:solidFill>
              </a:rPr>
              <a:t>			</a:t>
            </a:r>
            <a:r>
              <a:rPr lang="en-US" b="1" dirty="0" smtClean="0">
                <a:solidFill>
                  <a:srgbClr val="000000"/>
                </a:solidFill>
              </a:rPr>
              <a:t>Cycles</a:t>
            </a:r>
          </a:p>
          <a:p>
            <a:r>
              <a:rPr lang="en-US" dirty="0" smtClean="0"/>
              <a:t>		</a:t>
            </a:r>
            <a:r>
              <a:rPr lang="en-US" dirty="0" smtClean="0"/>
              <a:t>				</a:t>
            </a:r>
            <a:endParaRPr lang="en-US" sz="1600" b="1" dirty="0" smtClean="0"/>
          </a:p>
          <a:p>
            <a:r>
              <a:rPr lang="en-US" dirty="0" smtClean="0"/>
              <a:t>      </a:t>
            </a:r>
          </a:p>
          <a:p>
            <a:r>
              <a:rPr lang="en-US" dirty="0" smtClean="0"/>
              <a:t>				</a:t>
            </a:r>
          </a:p>
          <a:p>
            <a:endParaRPr lang="en-US" dirty="0" smtClean="0"/>
          </a:p>
          <a:p>
            <a:r>
              <a:rPr lang="en-US" dirty="0" smtClean="0"/>
              <a:t>		</a:t>
            </a:r>
          </a:p>
          <a:p>
            <a:r>
              <a:rPr lang="en-US" dirty="0" smtClean="0"/>
              <a:t>		</a:t>
            </a:r>
            <a:endParaRPr lang="en-US" sz="1600" b="1" dirty="0" smtClean="0"/>
          </a:p>
          <a:p>
            <a:endParaRPr lang="en-US" dirty="0"/>
          </a:p>
        </p:txBody>
      </p:sp>
      <p:sp>
        <p:nvSpPr>
          <p:cNvPr id="89" name="Right Arrow 88"/>
          <p:cNvSpPr/>
          <p:nvPr/>
        </p:nvSpPr>
        <p:spPr>
          <a:xfrm rot="5400000">
            <a:off x="5511193" y="1813185"/>
            <a:ext cx="365760" cy="137160"/>
          </a:xfrm>
          <a:prstGeom prst="rightArrow">
            <a:avLst/>
          </a:prstGeom>
          <a:solidFill>
            <a:srgbClr val="3366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 name="Right Arrow 89"/>
          <p:cNvSpPr/>
          <p:nvPr/>
        </p:nvSpPr>
        <p:spPr>
          <a:xfrm rot="16200000">
            <a:off x="5460433" y="5693797"/>
            <a:ext cx="365760" cy="137160"/>
          </a:xfrm>
          <a:prstGeom prst="rightArrow">
            <a:avLst/>
          </a:prstGeom>
          <a:solidFill>
            <a:srgbClr val="3366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 name="Right Arrow 92"/>
          <p:cNvSpPr/>
          <p:nvPr/>
        </p:nvSpPr>
        <p:spPr>
          <a:xfrm rot="5400000">
            <a:off x="8082793" y="1818705"/>
            <a:ext cx="365760" cy="137160"/>
          </a:xfrm>
          <a:prstGeom prst="rightArrow">
            <a:avLst/>
          </a:prstGeom>
          <a:solidFill>
            <a:srgbClr val="3366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 name="Right Arrow 93"/>
          <p:cNvSpPr/>
          <p:nvPr/>
        </p:nvSpPr>
        <p:spPr>
          <a:xfrm rot="16200000">
            <a:off x="8032033" y="5699317"/>
            <a:ext cx="365760" cy="137160"/>
          </a:xfrm>
          <a:prstGeom prst="rightArrow">
            <a:avLst/>
          </a:prstGeom>
          <a:solidFill>
            <a:srgbClr val="3366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 name="Right Arrow 94"/>
          <p:cNvSpPr/>
          <p:nvPr/>
        </p:nvSpPr>
        <p:spPr>
          <a:xfrm rot="10800000">
            <a:off x="4164164" y="3669070"/>
            <a:ext cx="1097280" cy="137160"/>
          </a:xfrm>
          <a:prstGeom prst="rightArrow">
            <a:avLst/>
          </a:prstGeom>
          <a:solidFill>
            <a:srgbClr val="3366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 name="Right Arrow 96"/>
          <p:cNvSpPr/>
          <p:nvPr/>
        </p:nvSpPr>
        <p:spPr>
          <a:xfrm rot="9102092">
            <a:off x="3646964" y="2580912"/>
            <a:ext cx="1097280" cy="137160"/>
          </a:xfrm>
          <a:prstGeom prst="rightArrow">
            <a:avLst/>
          </a:prstGeom>
          <a:solidFill>
            <a:srgbClr val="3366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 name="Right Arrow 98"/>
          <p:cNvSpPr/>
          <p:nvPr/>
        </p:nvSpPr>
        <p:spPr>
          <a:xfrm rot="7661389">
            <a:off x="2841620" y="3203649"/>
            <a:ext cx="2286000" cy="137160"/>
          </a:xfrm>
          <a:prstGeom prst="rightArrow">
            <a:avLst/>
          </a:prstGeom>
          <a:solidFill>
            <a:srgbClr val="3366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 name="Right Arrow 99"/>
          <p:cNvSpPr/>
          <p:nvPr/>
        </p:nvSpPr>
        <p:spPr>
          <a:xfrm rot="10800000">
            <a:off x="3767924" y="2314881"/>
            <a:ext cx="1645920" cy="137160"/>
          </a:xfrm>
          <a:prstGeom prst="rightArrow">
            <a:avLst/>
          </a:prstGeom>
          <a:solidFill>
            <a:srgbClr val="3366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 name="Right Arrow 100"/>
          <p:cNvSpPr/>
          <p:nvPr/>
        </p:nvSpPr>
        <p:spPr>
          <a:xfrm>
            <a:off x="3702036" y="4172820"/>
            <a:ext cx="1554480" cy="137160"/>
          </a:xfrm>
          <a:prstGeom prst="rightArrow">
            <a:avLst/>
          </a:prstGeom>
          <a:solidFill>
            <a:srgbClr val="FF66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 name="Right Arrow 101"/>
          <p:cNvSpPr/>
          <p:nvPr/>
        </p:nvSpPr>
        <p:spPr>
          <a:xfrm>
            <a:off x="3707556" y="4826340"/>
            <a:ext cx="1554480" cy="137160"/>
          </a:xfrm>
          <a:prstGeom prst="rightArrow">
            <a:avLst/>
          </a:prstGeom>
          <a:solidFill>
            <a:srgbClr val="FF66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 name="Right Arrow 102"/>
          <p:cNvSpPr/>
          <p:nvPr/>
        </p:nvSpPr>
        <p:spPr>
          <a:xfrm>
            <a:off x="3709423" y="4321882"/>
            <a:ext cx="1554480" cy="137160"/>
          </a:xfrm>
          <a:prstGeom prst="rightArrow">
            <a:avLst/>
          </a:prstGeom>
          <a:solidFill>
            <a:srgbClr val="008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 name="Right Arrow 103"/>
          <p:cNvSpPr/>
          <p:nvPr/>
        </p:nvSpPr>
        <p:spPr>
          <a:xfrm>
            <a:off x="3714943" y="4966762"/>
            <a:ext cx="1554480" cy="137160"/>
          </a:xfrm>
          <a:prstGeom prst="rightArrow">
            <a:avLst/>
          </a:prstGeom>
          <a:solidFill>
            <a:srgbClr val="008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 name="Rounded Rectangle 104"/>
          <p:cNvSpPr/>
          <p:nvPr/>
        </p:nvSpPr>
        <p:spPr>
          <a:xfrm>
            <a:off x="5088760" y="905942"/>
            <a:ext cx="3870567" cy="5693605"/>
          </a:xfrm>
          <a:prstGeom prst="roundRect">
            <a:avLst/>
          </a:prstGeom>
          <a:no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 name="TextBox 105"/>
          <p:cNvSpPr txBox="1"/>
          <p:nvPr/>
        </p:nvSpPr>
        <p:spPr>
          <a:xfrm>
            <a:off x="6179444" y="951319"/>
            <a:ext cx="1678965" cy="400110"/>
          </a:xfrm>
          <a:prstGeom prst="rect">
            <a:avLst/>
          </a:prstGeom>
          <a:noFill/>
        </p:spPr>
        <p:txBody>
          <a:bodyPr wrap="none" rtlCol="0">
            <a:spAutoFit/>
          </a:bodyPr>
          <a:lstStyle/>
          <a:p>
            <a:r>
              <a:rPr lang="en-US" sz="2000" b="1" i="1" dirty="0" smtClean="0"/>
              <a:t>Social System     </a:t>
            </a:r>
            <a:endParaRPr lang="en-US" sz="2000" b="1" i="1" dirty="0"/>
          </a:p>
        </p:txBody>
      </p:sp>
      <p:sp>
        <p:nvSpPr>
          <p:cNvPr id="107" name="TextBox 106"/>
          <p:cNvSpPr txBox="1"/>
          <p:nvPr/>
        </p:nvSpPr>
        <p:spPr>
          <a:xfrm>
            <a:off x="1102532" y="951319"/>
            <a:ext cx="2101882" cy="400110"/>
          </a:xfrm>
          <a:prstGeom prst="rect">
            <a:avLst/>
          </a:prstGeom>
          <a:noFill/>
        </p:spPr>
        <p:txBody>
          <a:bodyPr wrap="none" rtlCol="0">
            <a:spAutoFit/>
          </a:bodyPr>
          <a:lstStyle/>
          <a:p>
            <a:r>
              <a:rPr lang="en-US" sz="2000" b="1" i="1" dirty="0" smtClean="0"/>
              <a:t>Critical Resources</a:t>
            </a:r>
            <a:endParaRPr lang="en-US" sz="2000" b="1" i="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 name="Title 1"/>
          <p:cNvSpPr txBox="1">
            <a:spLocks/>
          </p:cNvSpPr>
          <p:nvPr/>
        </p:nvSpPr>
        <p:spPr>
          <a:xfrm>
            <a:off x="685812" y="245536"/>
            <a:ext cx="7772400" cy="1117597"/>
          </a:xfrm>
          <a:prstGeom prst="rect">
            <a:avLst/>
          </a:prstGeom>
        </p:spPr>
        <p:txBody>
          <a:bodyPr vert="horz" lIns="91440" tIns="45720" rIns="91440" bIns="45720" rtlCol="0" anchor="t">
            <a:no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chemeClr val="tx1"/>
                </a:solidFill>
                <a:effectLst/>
                <a:uLnTx/>
                <a:uFillTx/>
                <a:latin typeface="+mj-lt"/>
                <a:ea typeface="+mj-ea"/>
                <a:cs typeface="+mj-cs"/>
              </a:rPr>
              <a:t>Appendix VI</a:t>
            </a:r>
            <a:br>
              <a:rPr kumimoji="0" lang="en-US" sz="3200" b="1" i="0" u="none" strike="noStrike" kern="1200" cap="none" spc="0" normalizeH="0" baseline="0" noProof="0" dirty="0" smtClean="0">
                <a:ln>
                  <a:noFill/>
                </a:ln>
                <a:solidFill>
                  <a:schemeClr val="tx1"/>
                </a:solidFill>
                <a:effectLst/>
                <a:uLnTx/>
                <a:uFillTx/>
                <a:latin typeface="+mj-lt"/>
                <a:ea typeface="+mj-ea"/>
                <a:cs typeface="+mj-cs"/>
              </a:rPr>
            </a:br>
            <a:r>
              <a:rPr kumimoji="0" lang="en-US" sz="3200" b="1" i="0" u="none" strike="noStrike" kern="1200" cap="none" spc="0" normalizeH="0" baseline="0" noProof="0" dirty="0" smtClean="0">
                <a:ln>
                  <a:noFill/>
                </a:ln>
                <a:solidFill>
                  <a:schemeClr val="tx1"/>
                </a:solidFill>
                <a:effectLst/>
                <a:uLnTx/>
                <a:uFillTx/>
                <a:latin typeface="+mj-lt"/>
                <a:ea typeface="+mj-ea"/>
                <a:cs typeface="+mj-cs"/>
              </a:rPr>
              <a:t>Example of SES Concept Map for H-W Conflicts in Bhutan</a:t>
            </a:r>
            <a:br>
              <a:rPr kumimoji="0" lang="en-US" sz="3200" b="1" i="0" u="none" strike="noStrike" kern="1200" cap="none" spc="0" normalizeH="0" baseline="0" noProof="0" dirty="0" smtClean="0">
                <a:ln>
                  <a:noFill/>
                </a:ln>
                <a:solidFill>
                  <a:schemeClr val="tx1"/>
                </a:solidFill>
                <a:effectLst/>
                <a:uLnTx/>
                <a:uFillTx/>
                <a:latin typeface="+mj-lt"/>
                <a:ea typeface="+mj-ea"/>
                <a:cs typeface="+mj-cs"/>
              </a:rPr>
            </a:br>
            <a:endParaRPr kumimoji="0" lang="en-US" sz="3200" b="1" i="0" u="none" strike="noStrike" kern="1200" cap="none" spc="0" normalizeH="0" baseline="0" noProof="0" dirty="0" smtClean="0">
              <a:ln>
                <a:noFill/>
              </a:ln>
              <a:solidFill>
                <a:schemeClr val="tx1"/>
              </a:solidFill>
              <a:effectLst/>
              <a:uLnTx/>
              <a:uFillTx/>
              <a:latin typeface="+mj-lt"/>
              <a:ea typeface="+mj-ea"/>
              <a:cs typeface="+mj-cs"/>
            </a:endParaRPr>
          </a:p>
        </p:txBody>
      </p:sp>
      <p:pic>
        <p:nvPicPr>
          <p:cNvPr id="4" name="Picture 3" descr="Box 3.jpg"/>
          <p:cNvPicPr>
            <a:picLocks noChangeAspect="1"/>
          </p:cNvPicPr>
          <p:nvPr/>
        </p:nvPicPr>
        <p:blipFill>
          <a:blip r:embed="rId2"/>
          <a:stretch>
            <a:fillRect/>
          </a:stretch>
        </p:blipFill>
        <p:spPr>
          <a:xfrm>
            <a:off x="-169340" y="1745280"/>
            <a:ext cx="4036383" cy="5223839"/>
          </a:xfrm>
          <a:prstGeom prst="rect">
            <a:avLst/>
          </a:prstGeom>
        </p:spPr>
      </p:pic>
      <p:sp>
        <p:nvSpPr>
          <p:cNvPr id="5" name="TextBox 4"/>
          <p:cNvSpPr txBox="1"/>
          <p:nvPr/>
        </p:nvSpPr>
        <p:spPr>
          <a:xfrm>
            <a:off x="3508961" y="1854179"/>
            <a:ext cx="5487725" cy="2062103"/>
          </a:xfrm>
          <a:prstGeom prst="rect">
            <a:avLst/>
          </a:prstGeom>
          <a:noFill/>
        </p:spPr>
        <p:txBody>
          <a:bodyPr wrap="none" rtlCol="0">
            <a:spAutoFit/>
          </a:bodyPr>
          <a:lstStyle/>
          <a:p>
            <a:r>
              <a:rPr lang="en-US" sz="2000" b="1" dirty="0" smtClean="0"/>
              <a:t>Step #5: </a:t>
            </a:r>
            <a:r>
              <a:rPr lang="en-US" sz="2000" dirty="0" smtClean="0"/>
              <a:t>In this last step, we will connect Bhutan to</a:t>
            </a:r>
          </a:p>
          <a:p>
            <a:r>
              <a:rPr lang="en-US" sz="2000" dirty="0" smtClean="0"/>
              <a:t>t</a:t>
            </a:r>
            <a:r>
              <a:rPr lang="en-US" sz="2000" dirty="0" smtClean="0"/>
              <a:t>he rest of the world by identifying some of the </a:t>
            </a:r>
          </a:p>
          <a:p>
            <a:r>
              <a:rPr lang="en-US" sz="2000" dirty="0" smtClean="0">
                <a:solidFill>
                  <a:srgbClr val="FF0000"/>
                </a:solidFill>
              </a:rPr>
              <a:t>Critical ‘Input-Output’ linkages</a:t>
            </a:r>
            <a:r>
              <a:rPr lang="en-US" sz="2000" dirty="0" smtClean="0"/>
              <a:t>.</a:t>
            </a:r>
            <a:r>
              <a:rPr lang="en-US" sz="2000" dirty="0" smtClean="0"/>
              <a:t> </a:t>
            </a:r>
            <a:r>
              <a:rPr lang="en-US" sz="2000" dirty="0" smtClean="0"/>
              <a:t>See next </a:t>
            </a:r>
            <a:r>
              <a:rPr lang="en-US" sz="2000" dirty="0" smtClean="0"/>
              <a:t>slide</a:t>
            </a:r>
            <a:r>
              <a:rPr lang="en-US" sz="2000" dirty="0" smtClean="0"/>
              <a:t> </a:t>
            </a:r>
          </a:p>
          <a:p>
            <a:r>
              <a:rPr lang="en-US" sz="2000" dirty="0" smtClean="0"/>
              <a:t>(Appendix </a:t>
            </a:r>
            <a:r>
              <a:rPr lang="en-US" sz="2000" dirty="0" smtClean="0"/>
              <a:t>VI</a:t>
            </a:r>
            <a:r>
              <a:rPr lang="en-US" sz="2000" dirty="0" smtClean="0"/>
              <a:t>-F)</a:t>
            </a:r>
            <a:r>
              <a:rPr lang="en-US" sz="2000" dirty="0" smtClean="0"/>
              <a:t>.</a:t>
            </a:r>
          </a:p>
          <a:p>
            <a:r>
              <a:rPr lang="en-US" sz="2400" dirty="0" smtClean="0"/>
              <a:t> </a:t>
            </a:r>
          </a:p>
          <a:p>
            <a:endParaRPr lang="en-US" sz="2400" dirty="0"/>
          </a:p>
        </p:txBody>
      </p:sp>
      <p:sp>
        <p:nvSpPr>
          <p:cNvPr id="6" name="TextBox 5"/>
          <p:cNvSpPr txBox="1"/>
          <p:nvPr/>
        </p:nvSpPr>
        <p:spPr>
          <a:xfrm>
            <a:off x="6784373" y="6599547"/>
            <a:ext cx="2327993" cy="246221"/>
          </a:xfrm>
          <a:prstGeom prst="rect">
            <a:avLst/>
          </a:prstGeom>
          <a:noFill/>
        </p:spPr>
        <p:txBody>
          <a:bodyPr wrap="none" rtlCol="0">
            <a:spAutoFit/>
          </a:bodyPr>
          <a:lstStyle/>
          <a:p>
            <a:r>
              <a:rPr lang="en-US" sz="1000" b="1" dirty="0" smtClean="0">
                <a:solidFill>
                  <a:schemeClr val="bg1">
                    <a:lumMod val="50000"/>
                  </a:schemeClr>
                </a:solidFill>
              </a:rPr>
              <a:t>Conservation Bridge – Cornell University</a:t>
            </a:r>
          </a:p>
        </p:txBody>
      </p:sp>
      <p:sp>
        <p:nvSpPr>
          <p:cNvPr id="7" name="Rectangle 6"/>
          <p:cNvSpPr/>
          <p:nvPr/>
        </p:nvSpPr>
        <p:spPr>
          <a:xfrm>
            <a:off x="2720081" y="4740430"/>
            <a:ext cx="355638" cy="426289"/>
          </a:xfrm>
          <a:prstGeom prst="rect">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3822325" y="3657640"/>
            <a:ext cx="4572000" cy="1828800"/>
          </a:xfrm>
          <a:prstGeom prst="rect">
            <a:avLst/>
          </a:prstGeom>
          <a:noFill/>
        </p:spPr>
        <p:txBody>
          <a:bodyPr wrap="square" rtlCol="0">
            <a:spAutoFit/>
          </a:bodyPr>
          <a:lstStyle/>
          <a:p>
            <a:r>
              <a:rPr lang="en-US" sz="2000" b="1" u="sng" dirty="0" smtClean="0"/>
              <a:t>Key</a:t>
            </a:r>
            <a:r>
              <a:rPr lang="en-US" sz="2000" b="1" u="sng" dirty="0" smtClean="0"/>
              <a:t>:</a:t>
            </a:r>
          </a:p>
          <a:p>
            <a:r>
              <a:rPr lang="en-US" sz="2000" dirty="0" smtClean="0">
                <a:solidFill>
                  <a:srgbClr val="FF6600"/>
                </a:solidFill>
              </a:rPr>
              <a:t>Individuals</a:t>
            </a:r>
            <a:r>
              <a:rPr lang="en-US" sz="2000" dirty="0" smtClean="0"/>
              <a:t>		</a:t>
            </a:r>
            <a:r>
              <a:rPr lang="en-US" sz="2000" dirty="0" smtClean="0"/>
              <a:t>	</a:t>
            </a:r>
            <a:r>
              <a:rPr lang="en-US" sz="2000" dirty="0" smtClean="0">
                <a:solidFill>
                  <a:srgbClr val="FF0000"/>
                </a:solidFill>
              </a:rPr>
              <a:t>Energy</a:t>
            </a:r>
            <a:endParaRPr lang="en-US" sz="2000" dirty="0" smtClean="0">
              <a:solidFill>
                <a:srgbClr val="FF0000"/>
              </a:solidFill>
            </a:endParaRPr>
          </a:p>
          <a:p>
            <a:r>
              <a:rPr lang="en-US" sz="2000" dirty="0" smtClean="0">
                <a:solidFill>
                  <a:srgbClr val="0000FF"/>
                </a:solidFill>
              </a:rPr>
              <a:t>Nutrients</a:t>
            </a:r>
            <a:r>
              <a:rPr lang="en-US" sz="2000" dirty="0" smtClean="0"/>
              <a:t>		</a:t>
            </a:r>
            <a:r>
              <a:rPr lang="en-US" sz="2000" dirty="0" smtClean="0"/>
              <a:t>	Materials</a:t>
            </a:r>
            <a:endParaRPr lang="en-US" sz="2000" dirty="0" smtClean="0"/>
          </a:p>
          <a:p>
            <a:r>
              <a:rPr lang="en-US" sz="2000" dirty="0" smtClean="0">
                <a:solidFill>
                  <a:srgbClr val="008000"/>
                </a:solidFill>
              </a:rPr>
              <a:t>Capital</a:t>
            </a:r>
            <a:r>
              <a:rPr lang="en-US" sz="2000" dirty="0" smtClean="0"/>
              <a:t>			</a:t>
            </a:r>
            <a:r>
              <a:rPr lang="en-US" sz="2000" dirty="0" smtClean="0"/>
              <a:t>	</a:t>
            </a:r>
            <a:r>
              <a:rPr lang="en-US" sz="2000" dirty="0" smtClean="0">
                <a:solidFill>
                  <a:srgbClr val="3366FF"/>
                </a:solidFill>
              </a:rPr>
              <a:t>Infrastructure</a:t>
            </a:r>
            <a:endParaRPr lang="en-US" sz="2000" b="1" dirty="0" smtClean="0">
              <a:solidFill>
                <a:srgbClr val="3366FF"/>
              </a:solidFill>
            </a:endParaRPr>
          </a:p>
          <a:p>
            <a:r>
              <a:rPr lang="en-US" sz="2400" dirty="0" smtClean="0"/>
              <a:t> </a:t>
            </a:r>
          </a:p>
          <a:p>
            <a:endParaRPr lang="en-US" sz="2400" dirty="0"/>
          </a:p>
        </p:txBody>
      </p:sp>
      <p:sp>
        <p:nvSpPr>
          <p:cNvPr id="10" name="Right Arrow 9"/>
          <p:cNvSpPr/>
          <p:nvPr/>
        </p:nvSpPr>
        <p:spPr>
          <a:xfrm>
            <a:off x="5082996" y="4149431"/>
            <a:ext cx="914400" cy="137160"/>
          </a:xfrm>
          <a:prstGeom prst="rightArrow">
            <a:avLst/>
          </a:prstGeom>
          <a:solidFill>
            <a:srgbClr val="FF66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ight Arrow 10"/>
          <p:cNvSpPr/>
          <p:nvPr/>
        </p:nvSpPr>
        <p:spPr>
          <a:xfrm>
            <a:off x="4936116" y="4434551"/>
            <a:ext cx="914400" cy="137160"/>
          </a:xfrm>
          <a:prstGeom prst="rightArrow">
            <a:avLst/>
          </a:prstGeom>
          <a:solidFill>
            <a:srgbClr val="0000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ight Arrow 11"/>
          <p:cNvSpPr/>
          <p:nvPr/>
        </p:nvSpPr>
        <p:spPr>
          <a:xfrm>
            <a:off x="4694196" y="4740431"/>
            <a:ext cx="914400" cy="137160"/>
          </a:xfrm>
          <a:prstGeom prst="rightArrow">
            <a:avLst/>
          </a:prstGeom>
          <a:solidFill>
            <a:srgbClr val="008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ight Arrow 12"/>
          <p:cNvSpPr/>
          <p:nvPr/>
        </p:nvSpPr>
        <p:spPr>
          <a:xfrm>
            <a:off x="6957683" y="4149431"/>
            <a:ext cx="914400" cy="137160"/>
          </a:xfrm>
          <a:prstGeom prst="rightArrow">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ight Arrow 13"/>
          <p:cNvSpPr/>
          <p:nvPr/>
        </p:nvSpPr>
        <p:spPr>
          <a:xfrm>
            <a:off x="7199603" y="4434551"/>
            <a:ext cx="914400" cy="137160"/>
          </a:xfrm>
          <a:prstGeom prst="rightArrow">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ight Arrow 14"/>
          <p:cNvSpPr/>
          <p:nvPr/>
        </p:nvSpPr>
        <p:spPr>
          <a:xfrm>
            <a:off x="7657523" y="4740431"/>
            <a:ext cx="914400" cy="13716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585753" y="3479055"/>
            <a:ext cx="355638" cy="426289"/>
          </a:xfrm>
          <a:prstGeom prst="rect">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extBox 6"/>
          <p:cNvSpPr txBox="1"/>
          <p:nvPr/>
        </p:nvSpPr>
        <p:spPr>
          <a:xfrm>
            <a:off x="640300" y="2397551"/>
            <a:ext cx="3425064" cy="553998"/>
          </a:xfrm>
          <a:prstGeom prst="rect">
            <a:avLst/>
          </a:prstGeom>
          <a:noFill/>
          <a:ln w="25400">
            <a:solidFill>
              <a:schemeClr val="tx1"/>
            </a:solidFill>
          </a:ln>
        </p:spPr>
        <p:txBody>
          <a:bodyPr wrap="square" rtlCol="0">
            <a:spAutoFit/>
          </a:bodyPr>
          <a:lstStyle/>
          <a:p>
            <a:r>
              <a:rPr lang="en-US" b="1" dirty="0" smtClean="0">
                <a:solidFill>
                  <a:srgbClr val="008000"/>
                </a:solidFill>
              </a:rPr>
              <a:t>             Biophysical Resources</a:t>
            </a:r>
            <a:endParaRPr lang="en-US" sz="1200" b="1" dirty="0" smtClean="0">
              <a:solidFill>
                <a:srgbClr val="008000"/>
              </a:solidFill>
            </a:endParaRPr>
          </a:p>
          <a:p>
            <a:r>
              <a:rPr lang="en-US" sz="1200" b="1" dirty="0" smtClean="0">
                <a:solidFill>
                  <a:srgbClr val="008000"/>
                </a:solidFill>
              </a:rPr>
              <a:t>  </a:t>
            </a:r>
            <a:endParaRPr lang="en-US" dirty="0"/>
          </a:p>
        </p:txBody>
      </p:sp>
      <p:sp>
        <p:nvSpPr>
          <p:cNvPr id="41" name="TextBox 40"/>
          <p:cNvSpPr txBox="1"/>
          <p:nvPr/>
        </p:nvSpPr>
        <p:spPr>
          <a:xfrm>
            <a:off x="636358" y="2988367"/>
            <a:ext cx="3429000" cy="553998"/>
          </a:xfrm>
          <a:prstGeom prst="rect">
            <a:avLst/>
          </a:prstGeom>
          <a:noFill/>
          <a:ln w="38100">
            <a:solidFill>
              <a:srgbClr val="0000FF"/>
            </a:solidFill>
          </a:ln>
        </p:spPr>
        <p:txBody>
          <a:bodyPr wrap="square" rtlCol="0">
            <a:spAutoFit/>
          </a:bodyPr>
          <a:lstStyle/>
          <a:p>
            <a:r>
              <a:rPr lang="en-US" dirty="0" smtClean="0"/>
              <a:t>        </a:t>
            </a:r>
            <a:r>
              <a:rPr lang="en-US" b="1" dirty="0" smtClean="0">
                <a:solidFill>
                  <a:srgbClr val="0000FF"/>
                </a:solidFill>
              </a:rPr>
              <a:t>Socio-economic Resources</a:t>
            </a:r>
          </a:p>
          <a:p>
            <a:r>
              <a:rPr lang="en-US" sz="1200" b="1" dirty="0" smtClean="0"/>
              <a:t>			</a:t>
            </a:r>
            <a:r>
              <a:rPr lang="en-US" sz="1200" b="1" dirty="0" smtClean="0"/>
              <a:t>				</a:t>
            </a:r>
            <a:endParaRPr lang="en-US" sz="1200" b="1" dirty="0"/>
          </a:p>
        </p:txBody>
      </p:sp>
      <p:sp>
        <p:nvSpPr>
          <p:cNvPr id="63" name="TextBox 62"/>
          <p:cNvSpPr txBox="1"/>
          <p:nvPr/>
        </p:nvSpPr>
        <p:spPr>
          <a:xfrm>
            <a:off x="636358" y="3586579"/>
            <a:ext cx="3429000" cy="553998"/>
          </a:xfrm>
          <a:prstGeom prst="rect">
            <a:avLst/>
          </a:prstGeom>
          <a:noFill/>
          <a:ln w="38100">
            <a:solidFill>
              <a:schemeClr val="tx1"/>
            </a:solidFill>
            <a:prstDash val="solid"/>
          </a:ln>
        </p:spPr>
        <p:txBody>
          <a:bodyPr wrap="square" rtlCol="0">
            <a:spAutoFit/>
          </a:bodyPr>
          <a:lstStyle/>
          <a:p>
            <a:r>
              <a:rPr lang="en-US" dirty="0" smtClean="0"/>
              <a:t>	      </a:t>
            </a:r>
            <a:r>
              <a:rPr lang="en-US" b="1" dirty="0" smtClean="0"/>
              <a:t>Cultural Resources</a:t>
            </a:r>
          </a:p>
          <a:p>
            <a:endParaRPr lang="en-US" sz="1200" b="1" dirty="0"/>
          </a:p>
        </p:txBody>
      </p:sp>
      <p:sp>
        <p:nvSpPr>
          <p:cNvPr id="64" name="Rectangle 63"/>
          <p:cNvSpPr/>
          <p:nvPr/>
        </p:nvSpPr>
        <p:spPr>
          <a:xfrm>
            <a:off x="340042" y="2017391"/>
            <a:ext cx="4023360" cy="2286000"/>
          </a:xfrm>
          <a:prstGeom prst="rect">
            <a:avLst/>
          </a:prstGeom>
          <a:noFill/>
          <a:ln w="38100">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 name="TextBox 67"/>
          <p:cNvSpPr txBox="1"/>
          <p:nvPr/>
        </p:nvSpPr>
        <p:spPr>
          <a:xfrm>
            <a:off x="6784373" y="7645669"/>
            <a:ext cx="2327993" cy="246221"/>
          </a:xfrm>
          <a:prstGeom prst="rect">
            <a:avLst/>
          </a:prstGeom>
          <a:noFill/>
        </p:spPr>
        <p:txBody>
          <a:bodyPr wrap="none" rtlCol="0">
            <a:spAutoFit/>
          </a:bodyPr>
          <a:lstStyle/>
          <a:p>
            <a:r>
              <a:rPr lang="en-US" sz="1000" b="1" dirty="0" smtClean="0">
                <a:solidFill>
                  <a:schemeClr val="bg1">
                    <a:lumMod val="50000"/>
                  </a:schemeClr>
                </a:solidFill>
              </a:rPr>
              <a:t>Conservation Bridge – Cornell University</a:t>
            </a:r>
          </a:p>
        </p:txBody>
      </p:sp>
      <p:sp>
        <p:nvSpPr>
          <p:cNvPr id="70" name="TextBox 69"/>
          <p:cNvSpPr txBox="1"/>
          <p:nvPr/>
        </p:nvSpPr>
        <p:spPr>
          <a:xfrm>
            <a:off x="5080004" y="2988367"/>
            <a:ext cx="3425064" cy="557784"/>
          </a:xfrm>
          <a:prstGeom prst="rect">
            <a:avLst/>
          </a:prstGeom>
          <a:noFill/>
          <a:ln w="25400">
            <a:solidFill>
              <a:srgbClr val="008000"/>
            </a:solidFill>
          </a:ln>
        </p:spPr>
        <p:txBody>
          <a:bodyPr wrap="square" rtlCol="0">
            <a:spAutoFit/>
          </a:bodyPr>
          <a:lstStyle/>
          <a:p>
            <a:r>
              <a:rPr lang="en-US" b="1" dirty="0" smtClean="0">
                <a:solidFill>
                  <a:srgbClr val="008000"/>
                </a:solidFill>
              </a:rPr>
              <a:t>	     Social Institutions</a:t>
            </a:r>
            <a:endParaRPr lang="en-US" sz="1200" b="1" dirty="0" smtClean="0">
              <a:solidFill>
                <a:srgbClr val="008000"/>
              </a:solidFill>
            </a:endParaRPr>
          </a:p>
          <a:p>
            <a:r>
              <a:rPr lang="en-US" sz="1200" b="1" dirty="0" smtClean="0">
                <a:solidFill>
                  <a:srgbClr val="008000"/>
                </a:solidFill>
              </a:rPr>
              <a:t>			        </a:t>
            </a:r>
          </a:p>
          <a:p>
            <a:r>
              <a:rPr lang="en-US" sz="1200" b="1" dirty="0" smtClean="0">
                <a:solidFill>
                  <a:srgbClr val="008000"/>
                </a:solidFill>
              </a:rPr>
              <a:t>			  </a:t>
            </a:r>
            <a:endParaRPr lang="en-US" sz="1200" b="1" dirty="0" smtClean="0">
              <a:solidFill>
                <a:srgbClr val="008000"/>
              </a:solidFill>
            </a:endParaRPr>
          </a:p>
          <a:p>
            <a:r>
              <a:rPr lang="en-US" sz="1200" dirty="0" smtClean="0">
                <a:solidFill>
                  <a:srgbClr val="008000"/>
                </a:solidFill>
              </a:rPr>
              <a:t>		 </a:t>
            </a:r>
            <a:r>
              <a:rPr lang="en-US" sz="1200" dirty="0" smtClean="0">
                <a:solidFill>
                  <a:srgbClr val="008000"/>
                </a:solidFill>
              </a:rPr>
              <a:t>		</a:t>
            </a:r>
            <a:endParaRPr lang="en-US" sz="1200" dirty="0" smtClean="0">
              <a:solidFill>
                <a:srgbClr val="008000"/>
              </a:solidFill>
            </a:endParaRPr>
          </a:p>
          <a:p>
            <a:endParaRPr lang="en-US" sz="1200" dirty="0" smtClean="0">
              <a:solidFill>
                <a:srgbClr val="008000"/>
              </a:solidFill>
            </a:endParaRPr>
          </a:p>
          <a:p>
            <a:endParaRPr lang="en-US" dirty="0"/>
          </a:p>
        </p:txBody>
      </p:sp>
      <p:sp>
        <p:nvSpPr>
          <p:cNvPr id="87" name="TextBox 86"/>
          <p:cNvSpPr txBox="1"/>
          <p:nvPr/>
        </p:nvSpPr>
        <p:spPr>
          <a:xfrm>
            <a:off x="5076068" y="3586579"/>
            <a:ext cx="3429000" cy="557784"/>
          </a:xfrm>
          <a:prstGeom prst="rect">
            <a:avLst/>
          </a:prstGeom>
          <a:noFill/>
          <a:ln w="38100">
            <a:solidFill>
              <a:srgbClr val="0000FF"/>
            </a:solidFill>
          </a:ln>
        </p:spPr>
        <p:txBody>
          <a:bodyPr wrap="square" rtlCol="0">
            <a:spAutoFit/>
          </a:bodyPr>
          <a:lstStyle/>
          <a:p>
            <a:r>
              <a:rPr lang="en-US" dirty="0" smtClean="0">
                <a:solidFill>
                  <a:srgbClr val="0000FF"/>
                </a:solidFill>
              </a:rPr>
              <a:t>		 </a:t>
            </a:r>
            <a:r>
              <a:rPr lang="en-US" b="1" dirty="0" smtClean="0">
                <a:solidFill>
                  <a:srgbClr val="0000FF"/>
                </a:solidFill>
              </a:rPr>
              <a:t>Social Order</a:t>
            </a:r>
            <a:r>
              <a:rPr lang="en-US" sz="1200" b="1" dirty="0" smtClean="0"/>
              <a:t>	</a:t>
            </a:r>
            <a:endParaRPr lang="en-US" sz="1200" b="1" dirty="0" smtClean="0"/>
          </a:p>
          <a:p>
            <a:r>
              <a:rPr lang="en-US" sz="1200" b="1" dirty="0" smtClean="0"/>
              <a:t>					</a:t>
            </a:r>
            <a:endParaRPr lang="en-US" sz="1200" b="1" dirty="0"/>
          </a:p>
        </p:txBody>
      </p:sp>
      <p:sp>
        <p:nvSpPr>
          <p:cNvPr id="88" name="TextBox 87"/>
          <p:cNvSpPr txBox="1"/>
          <p:nvPr/>
        </p:nvSpPr>
        <p:spPr>
          <a:xfrm>
            <a:off x="5083940" y="2397551"/>
            <a:ext cx="3425064" cy="557784"/>
          </a:xfrm>
          <a:prstGeom prst="rect">
            <a:avLst/>
          </a:prstGeom>
          <a:noFill/>
          <a:ln w="25400">
            <a:solidFill>
              <a:schemeClr val="tx1"/>
            </a:solidFill>
          </a:ln>
        </p:spPr>
        <p:txBody>
          <a:bodyPr wrap="square" rtlCol="0">
            <a:spAutoFit/>
          </a:bodyPr>
          <a:lstStyle/>
          <a:p>
            <a:r>
              <a:rPr lang="en-US" b="1" dirty="0" smtClean="0">
                <a:solidFill>
                  <a:srgbClr val="008000"/>
                </a:solidFill>
              </a:rPr>
              <a:t>		    </a:t>
            </a:r>
            <a:r>
              <a:rPr lang="en-US" b="1" dirty="0" smtClean="0">
                <a:solidFill>
                  <a:srgbClr val="000000"/>
                </a:solidFill>
              </a:rPr>
              <a:t>Cycles</a:t>
            </a:r>
          </a:p>
          <a:p>
            <a:r>
              <a:rPr lang="en-US" dirty="0" smtClean="0"/>
              <a:t>		</a:t>
            </a:r>
            <a:r>
              <a:rPr lang="en-US" dirty="0" smtClean="0"/>
              <a:t>				</a:t>
            </a:r>
            <a:endParaRPr lang="en-US" sz="1600" b="1" dirty="0" smtClean="0"/>
          </a:p>
          <a:p>
            <a:r>
              <a:rPr lang="en-US" dirty="0" smtClean="0"/>
              <a:t>      </a:t>
            </a:r>
          </a:p>
        </p:txBody>
      </p:sp>
      <p:sp>
        <p:nvSpPr>
          <p:cNvPr id="105" name="Rounded Rectangle 104"/>
          <p:cNvSpPr/>
          <p:nvPr/>
        </p:nvSpPr>
        <p:spPr>
          <a:xfrm>
            <a:off x="4769080" y="2021184"/>
            <a:ext cx="4023360" cy="2286000"/>
          </a:xfrm>
          <a:prstGeom prst="roundRect">
            <a:avLst/>
          </a:prstGeom>
          <a:no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 name="TextBox 105"/>
          <p:cNvSpPr txBox="1"/>
          <p:nvPr/>
        </p:nvSpPr>
        <p:spPr>
          <a:xfrm>
            <a:off x="5998004" y="1997441"/>
            <a:ext cx="1678965" cy="400110"/>
          </a:xfrm>
          <a:prstGeom prst="rect">
            <a:avLst/>
          </a:prstGeom>
          <a:noFill/>
        </p:spPr>
        <p:txBody>
          <a:bodyPr wrap="none" rtlCol="0">
            <a:spAutoFit/>
          </a:bodyPr>
          <a:lstStyle/>
          <a:p>
            <a:r>
              <a:rPr lang="en-US" sz="2000" b="1" i="1" dirty="0" smtClean="0"/>
              <a:t>Social System     </a:t>
            </a:r>
            <a:endParaRPr lang="en-US" sz="2000" b="1" i="1" dirty="0"/>
          </a:p>
        </p:txBody>
      </p:sp>
      <p:sp>
        <p:nvSpPr>
          <p:cNvPr id="107" name="TextBox 106"/>
          <p:cNvSpPr txBox="1"/>
          <p:nvPr/>
        </p:nvSpPr>
        <p:spPr>
          <a:xfrm>
            <a:off x="1102532" y="1997441"/>
            <a:ext cx="2449784" cy="400110"/>
          </a:xfrm>
          <a:prstGeom prst="rect">
            <a:avLst/>
          </a:prstGeom>
          <a:noFill/>
        </p:spPr>
        <p:txBody>
          <a:bodyPr wrap="none" rtlCol="0">
            <a:spAutoFit/>
          </a:bodyPr>
          <a:lstStyle/>
          <a:p>
            <a:r>
              <a:rPr lang="en-US" sz="2000" b="1" i="1" dirty="0" smtClean="0"/>
              <a:t>      Critical Resources</a:t>
            </a:r>
            <a:endParaRPr lang="en-US" sz="2000" b="1" i="1" dirty="0"/>
          </a:p>
        </p:txBody>
      </p:sp>
      <p:sp>
        <p:nvSpPr>
          <p:cNvPr id="49" name="Oval 48"/>
          <p:cNvSpPr/>
          <p:nvPr/>
        </p:nvSpPr>
        <p:spPr>
          <a:xfrm>
            <a:off x="138231" y="1295424"/>
            <a:ext cx="8896375" cy="3344938"/>
          </a:xfrm>
          <a:prstGeom prst="ellipse">
            <a:avLst/>
          </a:prstGeom>
          <a:noFill/>
          <a:ln w="50800">
            <a:solidFill>
              <a:srgbClr val="FF0000"/>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 name="TextBox 49"/>
          <p:cNvSpPr txBox="1"/>
          <p:nvPr/>
        </p:nvSpPr>
        <p:spPr>
          <a:xfrm>
            <a:off x="2816504" y="1478122"/>
            <a:ext cx="3502882" cy="461665"/>
          </a:xfrm>
          <a:prstGeom prst="rect">
            <a:avLst/>
          </a:prstGeom>
          <a:noFill/>
        </p:spPr>
        <p:txBody>
          <a:bodyPr wrap="none" rtlCol="0">
            <a:spAutoFit/>
          </a:bodyPr>
          <a:lstStyle/>
          <a:p>
            <a:r>
              <a:rPr lang="en-US" sz="2400" b="1" dirty="0" smtClean="0">
                <a:solidFill>
                  <a:srgbClr val="FF0000"/>
                </a:solidFill>
              </a:rPr>
              <a:t>Bhutan Human Ecosystem</a:t>
            </a:r>
            <a:endParaRPr lang="en-US" sz="2400" b="1" dirty="0">
              <a:solidFill>
                <a:srgbClr val="FF0000"/>
              </a:solidFill>
            </a:endParaRPr>
          </a:p>
        </p:txBody>
      </p:sp>
      <p:sp>
        <p:nvSpPr>
          <p:cNvPr id="51" name="TextBox 50"/>
          <p:cNvSpPr txBox="1"/>
          <p:nvPr/>
        </p:nvSpPr>
        <p:spPr>
          <a:xfrm>
            <a:off x="340042" y="4976983"/>
            <a:ext cx="1600318" cy="646331"/>
          </a:xfrm>
          <a:prstGeom prst="rect">
            <a:avLst/>
          </a:prstGeom>
          <a:noFill/>
          <a:ln w="25400">
            <a:solidFill>
              <a:srgbClr val="660066"/>
            </a:solidFill>
          </a:ln>
        </p:spPr>
        <p:txBody>
          <a:bodyPr wrap="none" rtlCol="0">
            <a:spAutoFit/>
          </a:bodyPr>
          <a:lstStyle/>
          <a:p>
            <a:r>
              <a:rPr lang="en-US" b="1" dirty="0" smtClean="0">
                <a:solidFill>
                  <a:schemeClr val="accent4">
                    <a:lumMod val="75000"/>
                  </a:schemeClr>
                </a:solidFill>
              </a:rPr>
              <a:t>Foreign Tourist</a:t>
            </a:r>
          </a:p>
          <a:p>
            <a:r>
              <a:rPr lang="en-US" b="1" dirty="0" smtClean="0">
                <a:solidFill>
                  <a:schemeClr val="accent4">
                    <a:lumMod val="75000"/>
                  </a:schemeClr>
                </a:solidFill>
              </a:rPr>
              <a:t>         Trade</a:t>
            </a:r>
            <a:endParaRPr lang="en-US" b="1" dirty="0">
              <a:solidFill>
                <a:schemeClr val="accent4">
                  <a:lumMod val="75000"/>
                </a:schemeClr>
              </a:solidFill>
            </a:endParaRPr>
          </a:p>
        </p:txBody>
      </p:sp>
      <p:sp>
        <p:nvSpPr>
          <p:cNvPr id="52" name="TextBox 51"/>
          <p:cNvSpPr txBox="1"/>
          <p:nvPr/>
        </p:nvSpPr>
        <p:spPr>
          <a:xfrm>
            <a:off x="3655482" y="5115483"/>
            <a:ext cx="664590" cy="369332"/>
          </a:xfrm>
          <a:prstGeom prst="rect">
            <a:avLst/>
          </a:prstGeom>
          <a:noFill/>
          <a:ln w="25400">
            <a:solidFill>
              <a:srgbClr val="660066"/>
            </a:solidFill>
          </a:ln>
        </p:spPr>
        <p:txBody>
          <a:bodyPr wrap="none" rtlCol="0">
            <a:spAutoFit/>
          </a:bodyPr>
          <a:lstStyle/>
          <a:p>
            <a:r>
              <a:rPr lang="en-US" b="1" dirty="0" smtClean="0">
                <a:solidFill>
                  <a:schemeClr val="accent4">
                    <a:lumMod val="75000"/>
                  </a:schemeClr>
                </a:solidFill>
              </a:rPr>
              <a:t>India</a:t>
            </a:r>
            <a:endParaRPr lang="en-US" b="1" dirty="0">
              <a:solidFill>
                <a:schemeClr val="accent4">
                  <a:lumMod val="75000"/>
                </a:schemeClr>
              </a:solidFill>
            </a:endParaRPr>
          </a:p>
        </p:txBody>
      </p:sp>
      <p:sp>
        <p:nvSpPr>
          <p:cNvPr id="53" name="TextBox 52"/>
          <p:cNvSpPr txBox="1"/>
          <p:nvPr/>
        </p:nvSpPr>
        <p:spPr>
          <a:xfrm>
            <a:off x="2054227" y="5300149"/>
            <a:ext cx="1498089" cy="923330"/>
          </a:xfrm>
          <a:prstGeom prst="rect">
            <a:avLst/>
          </a:prstGeom>
          <a:noFill/>
          <a:ln w="25400">
            <a:solidFill>
              <a:srgbClr val="660066"/>
            </a:solidFill>
          </a:ln>
        </p:spPr>
        <p:txBody>
          <a:bodyPr wrap="none" rtlCol="0">
            <a:spAutoFit/>
          </a:bodyPr>
          <a:lstStyle/>
          <a:p>
            <a:r>
              <a:rPr lang="en-US" b="1" dirty="0" smtClean="0">
                <a:solidFill>
                  <a:schemeClr val="accent4">
                    <a:lumMod val="75000"/>
                  </a:schemeClr>
                </a:solidFill>
              </a:rPr>
              <a:t>International</a:t>
            </a:r>
          </a:p>
          <a:p>
            <a:r>
              <a:rPr lang="en-US" b="1" dirty="0" smtClean="0">
                <a:solidFill>
                  <a:schemeClr val="accent4">
                    <a:lumMod val="75000"/>
                  </a:schemeClr>
                </a:solidFill>
              </a:rPr>
              <a:t>Conservation</a:t>
            </a:r>
          </a:p>
          <a:p>
            <a:r>
              <a:rPr lang="en-US" b="1" dirty="0" smtClean="0">
                <a:solidFill>
                  <a:schemeClr val="accent4">
                    <a:lumMod val="75000"/>
                  </a:schemeClr>
                </a:solidFill>
              </a:rPr>
              <a:t>Organizations</a:t>
            </a:r>
            <a:endParaRPr lang="en-US" b="1" dirty="0">
              <a:solidFill>
                <a:schemeClr val="accent4">
                  <a:lumMod val="75000"/>
                </a:schemeClr>
              </a:solidFill>
            </a:endParaRPr>
          </a:p>
        </p:txBody>
      </p:sp>
      <p:sp>
        <p:nvSpPr>
          <p:cNvPr id="54" name="TextBox 53"/>
          <p:cNvSpPr txBox="1"/>
          <p:nvPr/>
        </p:nvSpPr>
        <p:spPr>
          <a:xfrm>
            <a:off x="5920423" y="4989108"/>
            <a:ext cx="1313180" cy="646331"/>
          </a:xfrm>
          <a:prstGeom prst="rect">
            <a:avLst/>
          </a:prstGeom>
          <a:noFill/>
          <a:ln w="25400">
            <a:solidFill>
              <a:srgbClr val="660066"/>
            </a:solidFill>
          </a:ln>
        </p:spPr>
        <p:txBody>
          <a:bodyPr wrap="none" rtlCol="0">
            <a:spAutoFit/>
          </a:bodyPr>
          <a:lstStyle/>
          <a:p>
            <a:r>
              <a:rPr lang="en-US" b="1" dirty="0" smtClean="0">
                <a:solidFill>
                  <a:schemeClr val="accent4">
                    <a:lumMod val="75000"/>
                  </a:schemeClr>
                </a:solidFill>
              </a:rPr>
              <a:t>   Overseas </a:t>
            </a:r>
          </a:p>
          <a:p>
            <a:r>
              <a:rPr lang="en-US" b="1" dirty="0" smtClean="0">
                <a:solidFill>
                  <a:schemeClr val="accent4">
                    <a:lumMod val="75000"/>
                  </a:schemeClr>
                </a:solidFill>
              </a:rPr>
              <a:t>Universities</a:t>
            </a:r>
          </a:p>
        </p:txBody>
      </p:sp>
      <p:sp>
        <p:nvSpPr>
          <p:cNvPr id="55" name="TextBox 54"/>
          <p:cNvSpPr txBox="1"/>
          <p:nvPr/>
        </p:nvSpPr>
        <p:spPr>
          <a:xfrm>
            <a:off x="4417183" y="5300149"/>
            <a:ext cx="1403412" cy="646331"/>
          </a:xfrm>
          <a:prstGeom prst="rect">
            <a:avLst/>
          </a:prstGeom>
          <a:noFill/>
          <a:ln w="25400">
            <a:solidFill>
              <a:srgbClr val="660066"/>
            </a:solidFill>
          </a:ln>
        </p:spPr>
        <p:txBody>
          <a:bodyPr wrap="none" rtlCol="0">
            <a:spAutoFit/>
          </a:bodyPr>
          <a:lstStyle/>
          <a:p>
            <a:r>
              <a:rPr lang="en-US" b="1" dirty="0" smtClean="0">
                <a:solidFill>
                  <a:schemeClr val="accent4">
                    <a:lumMod val="75000"/>
                  </a:schemeClr>
                </a:solidFill>
              </a:rPr>
              <a:t>   Overseas </a:t>
            </a:r>
          </a:p>
          <a:p>
            <a:r>
              <a:rPr lang="en-US" b="1" dirty="0" smtClean="0">
                <a:solidFill>
                  <a:schemeClr val="accent4">
                    <a:lumMod val="75000"/>
                  </a:schemeClr>
                </a:solidFill>
              </a:rPr>
              <a:t>Employment</a:t>
            </a:r>
          </a:p>
        </p:txBody>
      </p:sp>
      <p:sp>
        <p:nvSpPr>
          <p:cNvPr id="56" name="TextBox 55"/>
          <p:cNvSpPr txBox="1"/>
          <p:nvPr/>
        </p:nvSpPr>
        <p:spPr>
          <a:xfrm>
            <a:off x="7342903" y="5305668"/>
            <a:ext cx="1434971" cy="646331"/>
          </a:xfrm>
          <a:prstGeom prst="rect">
            <a:avLst/>
          </a:prstGeom>
          <a:noFill/>
          <a:ln w="25400">
            <a:solidFill>
              <a:srgbClr val="660066"/>
            </a:solidFill>
          </a:ln>
        </p:spPr>
        <p:txBody>
          <a:bodyPr wrap="none" rtlCol="0">
            <a:spAutoFit/>
          </a:bodyPr>
          <a:lstStyle/>
          <a:p>
            <a:r>
              <a:rPr lang="en-US" b="1" dirty="0" smtClean="0">
                <a:solidFill>
                  <a:schemeClr val="accent4">
                    <a:lumMod val="75000"/>
                  </a:schemeClr>
                </a:solidFill>
              </a:rPr>
              <a:t>International</a:t>
            </a:r>
          </a:p>
          <a:p>
            <a:r>
              <a:rPr lang="en-US" b="1" dirty="0" smtClean="0">
                <a:solidFill>
                  <a:schemeClr val="accent4">
                    <a:lumMod val="75000"/>
                  </a:schemeClr>
                </a:solidFill>
              </a:rPr>
              <a:t>   Commerce</a:t>
            </a:r>
          </a:p>
        </p:txBody>
      </p:sp>
      <p:sp>
        <p:nvSpPr>
          <p:cNvPr id="57" name="Right Arrow 56"/>
          <p:cNvSpPr/>
          <p:nvPr/>
        </p:nvSpPr>
        <p:spPr>
          <a:xfrm rot="16200000">
            <a:off x="2359304" y="4785270"/>
            <a:ext cx="914400" cy="137160"/>
          </a:xfrm>
          <a:prstGeom prst="rightArrow">
            <a:avLst/>
          </a:prstGeom>
          <a:solidFill>
            <a:srgbClr val="008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Right Arrow 57"/>
          <p:cNvSpPr/>
          <p:nvPr/>
        </p:nvSpPr>
        <p:spPr>
          <a:xfrm rot="16200000">
            <a:off x="3825777" y="4744617"/>
            <a:ext cx="640080" cy="137160"/>
          </a:xfrm>
          <a:prstGeom prst="rightArrow">
            <a:avLst/>
          </a:prstGeom>
          <a:solidFill>
            <a:srgbClr val="008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Right Arrow 58"/>
          <p:cNvSpPr/>
          <p:nvPr/>
        </p:nvSpPr>
        <p:spPr>
          <a:xfrm rot="16200000">
            <a:off x="1506020" y="4554958"/>
            <a:ext cx="731520" cy="137160"/>
          </a:xfrm>
          <a:prstGeom prst="rightArrow">
            <a:avLst/>
          </a:prstGeom>
          <a:solidFill>
            <a:srgbClr val="008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Right Arrow 59"/>
          <p:cNvSpPr/>
          <p:nvPr/>
        </p:nvSpPr>
        <p:spPr>
          <a:xfrm rot="5400000">
            <a:off x="7066051" y="4682929"/>
            <a:ext cx="1097280" cy="137160"/>
          </a:xfrm>
          <a:prstGeom prst="rightArrow">
            <a:avLst/>
          </a:prstGeom>
          <a:solidFill>
            <a:srgbClr val="008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Right Arrow 61"/>
          <p:cNvSpPr/>
          <p:nvPr/>
        </p:nvSpPr>
        <p:spPr>
          <a:xfrm rot="16200000">
            <a:off x="1370542" y="4546485"/>
            <a:ext cx="731520" cy="137160"/>
          </a:xfrm>
          <a:prstGeom prst="rightArrow">
            <a:avLst/>
          </a:prstGeom>
          <a:solidFill>
            <a:srgbClr val="FF66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Right Arrow 64"/>
          <p:cNvSpPr/>
          <p:nvPr/>
        </p:nvSpPr>
        <p:spPr>
          <a:xfrm rot="16200000">
            <a:off x="2222144" y="4785270"/>
            <a:ext cx="914400" cy="137160"/>
          </a:xfrm>
          <a:prstGeom prst="rightArrow">
            <a:avLst/>
          </a:prstGeom>
          <a:solidFill>
            <a:srgbClr val="FF66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Right Arrow 65"/>
          <p:cNvSpPr/>
          <p:nvPr/>
        </p:nvSpPr>
        <p:spPr>
          <a:xfrm rot="5400000">
            <a:off x="4243300" y="4768336"/>
            <a:ext cx="914400" cy="137160"/>
          </a:xfrm>
          <a:prstGeom prst="rightArrow">
            <a:avLst/>
          </a:prstGeom>
          <a:solidFill>
            <a:srgbClr val="FF66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Right Arrow 66"/>
          <p:cNvSpPr/>
          <p:nvPr/>
        </p:nvSpPr>
        <p:spPr>
          <a:xfrm rot="5400000">
            <a:off x="5769404" y="4615065"/>
            <a:ext cx="594360" cy="137160"/>
          </a:xfrm>
          <a:prstGeom prst="rightArrow">
            <a:avLst/>
          </a:prstGeom>
          <a:solidFill>
            <a:srgbClr val="FF66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Right Arrow 85"/>
          <p:cNvSpPr/>
          <p:nvPr/>
        </p:nvSpPr>
        <p:spPr>
          <a:xfrm rot="16200000">
            <a:off x="2095133" y="4768330"/>
            <a:ext cx="914400" cy="137160"/>
          </a:xfrm>
          <a:prstGeom prst="rightArrow">
            <a:avLst/>
          </a:prstGeom>
          <a:solidFill>
            <a:srgbClr val="3366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 name="Right Arrow 90"/>
          <p:cNvSpPr/>
          <p:nvPr/>
        </p:nvSpPr>
        <p:spPr>
          <a:xfrm rot="16200000">
            <a:off x="4423283" y="4776803"/>
            <a:ext cx="914400" cy="137160"/>
          </a:xfrm>
          <a:prstGeom prst="rightArrow">
            <a:avLst/>
          </a:prstGeom>
          <a:solidFill>
            <a:srgbClr val="008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 name="Right Arrow 91"/>
          <p:cNvSpPr/>
          <p:nvPr/>
        </p:nvSpPr>
        <p:spPr>
          <a:xfrm rot="16200000">
            <a:off x="5921804" y="4615059"/>
            <a:ext cx="594360" cy="137160"/>
          </a:xfrm>
          <a:prstGeom prst="rightArrow">
            <a:avLst/>
          </a:prstGeom>
          <a:solidFill>
            <a:srgbClr val="FF66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 name="Right Arrow 95"/>
          <p:cNvSpPr/>
          <p:nvPr/>
        </p:nvSpPr>
        <p:spPr>
          <a:xfrm rot="5400000">
            <a:off x="3935842" y="4744611"/>
            <a:ext cx="640080" cy="137160"/>
          </a:xfrm>
          <a:prstGeom prst="rightArrow">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 name="Right Arrow 97"/>
          <p:cNvSpPr/>
          <p:nvPr/>
        </p:nvSpPr>
        <p:spPr>
          <a:xfrm rot="16200000">
            <a:off x="3512486" y="4744605"/>
            <a:ext cx="640080" cy="137160"/>
          </a:xfrm>
          <a:prstGeom prst="rightArrow">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 name="Right Arrow 107"/>
          <p:cNvSpPr/>
          <p:nvPr/>
        </p:nvSpPr>
        <p:spPr>
          <a:xfrm rot="16200000">
            <a:off x="7151189" y="4648098"/>
            <a:ext cx="1188720" cy="137160"/>
          </a:xfrm>
          <a:prstGeom prst="rightArrow">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 name="Right Arrow 108"/>
          <p:cNvSpPr/>
          <p:nvPr/>
        </p:nvSpPr>
        <p:spPr>
          <a:xfrm rot="16200000">
            <a:off x="3393942" y="4744599"/>
            <a:ext cx="640080" cy="137160"/>
          </a:xfrm>
          <a:prstGeom prst="rightArrow">
            <a:avLst/>
          </a:prstGeom>
          <a:solidFill>
            <a:srgbClr val="0000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 name="Title 1"/>
          <p:cNvSpPr txBox="1">
            <a:spLocks/>
          </p:cNvSpPr>
          <p:nvPr/>
        </p:nvSpPr>
        <p:spPr>
          <a:xfrm>
            <a:off x="685812" y="254004"/>
            <a:ext cx="7772400" cy="651938"/>
          </a:xfrm>
          <a:prstGeom prst="rect">
            <a:avLst/>
          </a:prstGeom>
        </p:spPr>
        <p:txBody>
          <a:bodyPr vert="horz" lIns="91440" tIns="45720" rIns="91440" bIns="45720" rtlCol="0" anchor="t">
            <a:normAutofit lnSpcReduction="10000"/>
          </a:bodyPr>
          <a:lstStyle/>
          <a:p>
            <a:pPr lvl="0" algn="ctr">
              <a:spcBef>
                <a:spcPct val="0"/>
              </a:spcBef>
              <a:defRPr/>
            </a:pPr>
            <a:r>
              <a:rPr kumimoji="0" lang="en-US" sz="2000" b="1" i="0" u="none" strike="noStrike" kern="1200" cap="none" spc="0" normalizeH="0" baseline="0" noProof="0" dirty="0" smtClean="0">
                <a:ln>
                  <a:noFill/>
                </a:ln>
                <a:solidFill>
                  <a:schemeClr val="tx1"/>
                </a:solidFill>
                <a:effectLst/>
                <a:uLnTx/>
                <a:uFillTx/>
                <a:latin typeface="+mj-lt"/>
                <a:ea typeface="+mj-ea"/>
                <a:cs typeface="+mj-cs"/>
              </a:rPr>
              <a:t>Appendix VI</a:t>
            </a:r>
            <a:r>
              <a:rPr kumimoji="0" lang="en-US" sz="2000" b="1" i="0" u="none" strike="noStrike" kern="1200" cap="none" spc="0" normalizeH="0" baseline="0" noProof="0" dirty="0" smtClean="0">
                <a:ln>
                  <a:noFill/>
                </a:ln>
                <a:solidFill>
                  <a:schemeClr val="tx1"/>
                </a:solidFill>
                <a:effectLst/>
                <a:uLnTx/>
                <a:uFillTx/>
                <a:latin typeface="+mj-lt"/>
                <a:ea typeface="+mj-ea"/>
                <a:cs typeface="+mj-cs"/>
              </a:rPr>
              <a:t>-</a:t>
            </a:r>
            <a:r>
              <a:rPr lang="en-US" sz="2000" b="1" dirty="0" smtClean="0">
                <a:latin typeface="+mj-lt"/>
                <a:ea typeface="+mj-ea"/>
                <a:cs typeface="+mj-cs"/>
              </a:rPr>
              <a:t>F</a:t>
            </a:r>
            <a:r>
              <a:rPr kumimoji="0" lang="en-US" sz="2000" b="1" i="0" u="none" strike="noStrike" kern="1200" cap="none" spc="0" normalizeH="0" baseline="0" noProof="0" dirty="0" smtClean="0">
                <a:ln>
                  <a:noFill/>
                </a:ln>
                <a:solidFill>
                  <a:schemeClr val="tx1"/>
                </a:solidFill>
                <a:effectLst/>
                <a:uLnTx/>
                <a:uFillTx/>
                <a:latin typeface="+mj-lt"/>
                <a:ea typeface="+mj-ea"/>
                <a:cs typeface="+mj-cs"/>
              </a:rPr>
              <a:t/>
            </a:r>
            <a:br>
              <a:rPr kumimoji="0" lang="en-US" sz="2000" b="1" i="0" u="none" strike="noStrike" kern="1200" cap="none" spc="0" normalizeH="0" baseline="0" noProof="0" dirty="0" smtClean="0">
                <a:ln>
                  <a:noFill/>
                </a:ln>
                <a:solidFill>
                  <a:schemeClr val="tx1"/>
                </a:solidFill>
                <a:effectLst/>
                <a:uLnTx/>
                <a:uFillTx/>
                <a:latin typeface="+mj-lt"/>
                <a:ea typeface="+mj-ea"/>
                <a:cs typeface="+mj-cs"/>
              </a:rPr>
            </a:br>
            <a:r>
              <a:rPr lang="en-US" sz="2000" b="1" dirty="0" smtClean="0"/>
              <a:t>CONNECTING the BHUTAN HUMAN ECO</a:t>
            </a:r>
            <a:r>
              <a:rPr kumimoji="0" lang="en-US" sz="2000" b="1" i="0" u="none" strike="noStrike" kern="1200" cap="none" spc="0" normalizeH="0" baseline="0" noProof="0" dirty="0" smtClean="0">
                <a:ln>
                  <a:noFill/>
                </a:ln>
                <a:solidFill>
                  <a:schemeClr val="tx1"/>
                </a:solidFill>
                <a:effectLst/>
                <a:uLnTx/>
                <a:uFillTx/>
                <a:latin typeface="+mj-lt"/>
                <a:ea typeface="+mj-ea"/>
                <a:cs typeface="+mj-cs"/>
              </a:rPr>
              <a:t>SYSTEM</a:t>
            </a:r>
            <a:endParaRPr kumimoji="0" lang="en-US" sz="20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111" name="Right Arrow 110"/>
          <p:cNvSpPr/>
          <p:nvPr/>
        </p:nvSpPr>
        <p:spPr>
          <a:xfrm rot="16200000">
            <a:off x="7278188" y="4631158"/>
            <a:ext cx="1188720" cy="137160"/>
          </a:xfrm>
          <a:prstGeom prst="rightArrow">
            <a:avLst/>
          </a:prstGeom>
          <a:solidFill>
            <a:srgbClr val="0000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2" name="Right Arrow 111"/>
          <p:cNvSpPr/>
          <p:nvPr/>
        </p:nvSpPr>
        <p:spPr>
          <a:xfrm rot="16200000">
            <a:off x="7405187" y="4614218"/>
            <a:ext cx="1188720" cy="137160"/>
          </a:xfrm>
          <a:prstGeom prst="rightArrow">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3" name="Right Arrow 112"/>
          <p:cNvSpPr/>
          <p:nvPr/>
        </p:nvSpPr>
        <p:spPr>
          <a:xfrm rot="5400000">
            <a:off x="3631024" y="4761539"/>
            <a:ext cx="640080" cy="137160"/>
          </a:xfrm>
          <a:prstGeom prst="rightArrow">
            <a:avLst/>
          </a:prstGeom>
          <a:solidFill>
            <a:srgbClr val="008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990597" y="939767"/>
            <a:ext cx="2629496" cy="400110"/>
          </a:xfrm>
          <a:prstGeom prst="rect">
            <a:avLst/>
          </a:prstGeom>
          <a:noFill/>
        </p:spPr>
        <p:txBody>
          <a:bodyPr wrap="none" rtlCol="0">
            <a:spAutoFit/>
          </a:bodyPr>
          <a:lstStyle/>
          <a:p>
            <a:r>
              <a:rPr lang="en-US" sz="2000" b="1" i="1" dirty="0" smtClean="0">
                <a:solidFill>
                  <a:srgbClr val="008000"/>
                </a:solidFill>
              </a:rPr>
              <a:t>Biophysical Resources:</a:t>
            </a:r>
            <a:endParaRPr lang="en-US" sz="2000" b="1" i="1" dirty="0">
              <a:solidFill>
                <a:srgbClr val="008000"/>
              </a:solidFill>
            </a:endParaRPr>
          </a:p>
        </p:txBody>
      </p:sp>
      <p:sp>
        <p:nvSpPr>
          <p:cNvPr id="7" name="TextBox 6"/>
          <p:cNvSpPr txBox="1"/>
          <p:nvPr/>
        </p:nvSpPr>
        <p:spPr>
          <a:xfrm>
            <a:off x="782855" y="1571576"/>
            <a:ext cx="3425064" cy="1569660"/>
          </a:xfrm>
          <a:prstGeom prst="rect">
            <a:avLst/>
          </a:prstGeom>
          <a:noFill/>
          <a:ln w="25400">
            <a:solidFill>
              <a:schemeClr val="tx1"/>
            </a:solidFill>
          </a:ln>
        </p:spPr>
        <p:txBody>
          <a:bodyPr wrap="square" rtlCol="0">
            <a:spAutoFit/>
          </a:bodyPr>
          <a:lstStyle/>
          <a:p>
            <a:r>
              <a:rPr lang="en-US" b="1" dirty="0" smtClean="0">
                <a:solidFill>
                  <a:srgbClr val="008000"/>
                </a:solidFill>
              </a:rPr>
              <a:t>Wildlife</a:t>
            </a:r>
          </a:p>
          <a:p>
            <a:r>
              <a:rPr lang="en-US" sz="1200" b="1" dirty="0" smtClean="0">
                <a:solidFill>
                  <a:srgbClr val="008000"/>
                </a:solidFill>
              </a:rPr>
              <a:t>   </a:t>
            </a:r>
          </a:p>
          <a:p>
            <a:r>
              <a:rPr lang="en-US" sz="1200" b="1" dirty="0" smtClean="0">
                <a:solidFill>
                  <a:srgbClr val="008000"/>
                </a:solidFill>
              </a:rPr>
              <a:t>  Monkeys</a:t>
            </a:r>
            <a:r>
              <a:rPr lang="en-US" sz="1200" dirty="0" smtClean="0">
                <a:solidFill>
                  <a:srgbClr val="008000"/>
                </a:solidFill>
              </a:rPr>
              <a:t>				  </a:t>
            </a:r>
            <a:r>
              <a:rPr lang="en-US" sz="1200" b="1" dirty="0" smtClean="0">
                <a:solidFill>
                  <a:srgbClr val="008000"/>
                </a:solidFill>
              </a:rPr>
              <a:t>Dholes</a:t>
            </a:r>
          </a:p>
          <a:p>
            <a:r>
              <a:rPr lang="en-US" sz="1200" dirty="0" smtClean="0">
                <a:solidFill>
                  <a:srgbClr val="008000"/>
                </a:solidFill>
              </a:rPr>
              <a:t>		 	</a:t>
            </a:r>
            <a:r>
              <a:rPr lang="en-US" sz="1200" b="1" dirty="0" smtClean="0">
                <a:solidFill>
                  <a:srgbClr val="008000"/>
                </a:solidFill>
              </a:rPr>
              <a:t>Pigs</a:t>
            </a:r>
            <a:r>
              <a:rPr lang="en-US" sz="1200" dirty="0" smtClean="0">
                <a:solidFill>
                  <a:srgbClr val="008000"/>
                </a:solidFill>
              </a:rPr>
              <a:t>	</a:t>
            </a:r>
          </a:p>
          <a:p>
            <a:endParaRPr lang="en-US" sz="1200" dirty="0" smtClean="0">
              <a:solidFill>
                <a:srgbClr val="008000"/>
              </a:solidFill>
            </a:endParaRPr>
          </a:p>
          <a:p>
            <a:r>
              <a:rPr lang="en-US" sz="1200" dirty="0" smtClean="0">
                <a:solidFill>
                  <a:srgbClr val="008000"/>
                </a:solidFill>
              </a:rPr>
              <a:t>  </a:t>
            </a:r>
            <a:r>
              <a:rPr lang="en-US" sz="1200" b="1" dirty="0" smtClean="0">
                <a:solidFill>
                  <a:srgbClr val="008000"/>
                </a:solidFill>
              </a:rPr>
              <a:t>    Tigers</a:t>
            </a:r>
            <a:r>
              <a:rPr lang="en-US" sz="1200" dirty="0" smtClean="0">
                <a:solidFill>
                  <a:srgbClr val="008000"/>
                </a:solidFill>
              </a:rPr>
              <a:t>				 </a:t>
            </a:r>
            <a:r>
              <a:rPr lang="en-US" sz="1200" b="1" dirty="0" smtClean="0">
                <a:solidFill>
                  <a:srgbClr val="008000"/>
                </a:solidFill>
              </a:rPr>
              <a:t>Leopards</a:t>
            </a:r>
          </a:p>
          <a:p>
            <a:endParaRPr lang="en-US" dirty="0"/>
          </a:p>
        </p:txBody>
      </p:sp>
      <p:sp>
        <p:nvSpPr>
          <p:cNvPr id="13" name="TextBox 12"/>
          <p:cNvSpPr txBox="1"/>
          <p:nvPr/>
        </p:nvSpPr>
        <p:spPr>
          <a:xfrm>
            <a:off x="5033148" y="1572095"/>
            <a:ext cx="3425064" cy="1572768"/>
          </a:xfrm>
          <a:prstGeom prst="rect">
            <a:avLst/>
          </a:prstGeom>
          <a:noFill/>
          <a:ln w="25400">
            <a:solidFill>
              <a:schemeClr val="tx1"/>
            </a:solidFill>
          </a:ln>
        </p:spPr>
        <p:txBody>
          <a:bodyPr wrap="square" rtlCol="0">
            <a:spAutoFit/>
          </a:bodyPr>
          <a:lstStyle/>
          <a:p>
            <a:r>
              <a:rPr lang="en-US" b="1" dirty="0" smtClean="0">
                <a:solidFill>
                  <a:srgbClr val="008000"/>
                </a:solidFill>
              </a:rPr>
              <a:t>Landscapes</a:t>
            </a:r>
          </a:p>
          <a:p>
            <a:r>
              <a:rPr lang="en-US" dirty="0" smtClean="0"/>
              <a:t>				</a:t>
            </a:r>
            <a:endParaRPr lang="en-US" sz="1600" b="1" dirty="0" smtClean="0"/>
          </a:p>
          <a:p>
            <a:endParaRPr lang="en-US" dirty="0" smtClean="0"/>
          </a:p>
          <a:p>
            <a:r>
              <a:rPr lang="en-US" dirty="0" smtClean="0"/>
              <a:t>				</a:t>
            </a:r>
          </a:p>
          <a:p>
            <a:endParaRPr lang="en-US" dirty="0" smtClean="0"/>
          </a:p>
          <a:p>
            <a:r>
              <a:rPr lang="en-US" dirty="0" smtClean="0"/>
              <a:t>		</a:t>
            </a:r>
          </a:p>
          <a:p>
            <a:r>
              <a:rPr lang="en-US" dirty="0" smtClean="0"/>
              <a:t>		</a:t>
            </a:r>
            <a:endParaRPr lang="en-US" sz="1600" b="1" dirty="0" smtClean="0"/>
          </a:p>
          <a:p>
            <a:endParaRPr lang="en-US" dirty="0"/>
          </a:p>
        </p:txBody>
      </p:sp>
      <p:sp>
        <p:nvSpPr>
          <p:cNvPr id="14" name="TextBox 13"/>
          <p:cNvSpPr txBox="1"/>
          <p:nvPr/>
        </p:nvSpPr>
        <p:spPr>
          <a:xfrm>
            <a:off x="3328701" y="1236112"/>
            <a:ext cx="2494230" cy="369332"/>
          </a:xfrm>
          <a:prstGeom prst="rect">
            <a:avLst/>
          </a:prstGeom>
          <a:noFill/>
        </p:spPr>
        <p:txBody>
          <a:bodyPr wrap="none" rtlCol="0">
            <a:spAutoFit/>
          </a:bodyPr>
          <a:lstStyle/>
          <a:p>
            <a:r>
              <a:rPr lang="en-US" b="1" dirty="0" smtClean="0">
                <a:solidFill>
                  <a:srgbClr val="008000"/>
                </a:solidFill>
              </a:rPr>
              <a:t>Parks &amp; Protected Areas</a:t>
            </a:r>
            <a:endParaRPr lang="en-US" b="1" dirty="0">
              <a:solidFill>
                <a:srgbClr val="008000"/>
              </a:solidFill>
            </a:endParaRPr>
          </a:p>
        </p:txBody>
      </p:sp>
      <p:sp>
        <p:nvSpPr>
          <p:cNvPr id="15" name="TextBox 14"/>
          <p:cNvSpPr txBox="1"/>
          <p:nvPr/>
        </p:nvSpPr>
        <p:spPr>
          <a:xfrm>
            <a:off x="5122329" y="1916657"/>
            <a:ext cx="3259680" cy="461665"/>
          </a:xfrm>
          <a:prstGeom prst="rect">
            <a:avLst/>
          </a:prstGeom>
          <a:noFill/>
          <a:ln w="25400">
            <a:solidFill>
              <a:schemeClr val="tx1"/>
            </a:solidFill>
            <a:prstDash val="sysDash"/>
          </a:ln>
        </p:spPr>
        <p:txBody>
          <a:bodyPr wrap="square" rtlCol="0">
            <a:spAutoFit/>
          </a:bodyPr>
          <a:lstStyle/>
          <a:p>
            <a:r>
              <a:rPr lang="en-US" sz="1200" b="1" dirty="0" smtClean="0">
                <a:solidFill>
                  <a:srgbClr val="008000"/>
                </a:solidFill>
              </a:rPr>
              <a:t>      	       Trees	     Shrubs 	        NTFP</a:t>
            </a:r>
          </a:p>
          <a:p>
            <a:r>
              <a:rPr lang="en-US" sz="1200" b="1" dirty="0" smtClean="0"/>
              <a:t>	</a:t>
            </a:r>
            <a:r>
              <a:rPr lang="en-US" sz="1200" b="1" dirty="0" smtClean="0">
                <a:solidFill>
                  <a:srgbClr val="008000"/>
                </a:solidFill>
              </a:rPr>
              <a:t>                              &amp; Grasses</a:t>
            </a:r>
          </a:p>
        </p:txBody>
      </p:sp>
      <p:sp>
        <p:nvSpPr>
          <p:cNvPr id="16" name="Oval 15"/>
          <p:cNvSpPr/>
          <p:nvPr/>
        </p:nvSpPr>
        <p:spPr>
          <a:xfrm>
            <a:off x="5819071" y="1942284"/>
            <a:ext cx="469437" cy="270933"/>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              </a:t>
            </a:r>
            <a:endParaRPr lang="en-US" dirty="0"/>
          </a:p>
        </p:txBody>
      </p:sp>
      <p:sp>
        <p:nvSpPr>
          <p:cNvPr id="17" name="Rectangle 16"/>
          <p:cNvSpPr/>
          <p:nvPr/>
        </p:nvSpPr>
        <p:spPr>
          <a:xfrm>
            <a:off x="685812" y="1300633"/>
            <a:ext cx="7958655" cy="1920240"/>
          </a:xfrm>
          <a:prstGeom prst="rect">
            <a:avLst/>
          </a:prstGeom>
          <a:noFill/>
          <a:ln w="38100">
            <a:solidFill>
              <a:srgbClr val="008000"/>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Oval 17"/>
          <p:cNvSpPr/>
          <p:nvPr/>
        </p:nvSpPr>
        <p:spPr>
          <a:xfrm>
            <a:off x="7700895" y="1942284"/>
            <a:ext cx="469437" cy="270933"/>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                </a:t>
            </a:r>
            <a:endParaRPr lang="en-US" dirty="0"/>
          </a:p>
        </p:txBody>
      </p:sp>
      <p:sp>
        <p:nvSpPr>
          <p:cNvPr id="19" name="Oval 18"/>
          <p:cNvSpPr/>
          <p:nvPr/>
        </p:nvSpPr>
        <p:spPr>
          <a:xfrm>
            <a:off x="6603136" y="1947869"/>
            <a:ext cx="846665" cy="423333"/>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  </a:t>
            </a:r>
            <a:endParaRPr lang="en-US" dirty="0"/>
          </a:p>
        </p:txBody>
      </p:sp>
      <p:sp>
        <p:nvSpPr>
          <p:cNvPr id="20" name="Oval 19"/>
          <p:cNvSpPr/>
          <p:nvPr/>
        </p:nvSpPr>
        <p:spPr>
          <a:xfrm>
            <a:off x="3022604" y="1972719"/>
            <a:ext cx="846665" cy="423333"/>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Oval 20"/>
          <p:cNvSpPr/>
          <p:nvPr/>
        </p:nvSpPr>
        <p:spPr>
          <a:xfrm>
            <a:off x="3073400" y="2528229"/>
            <a:ext cx="846665" cy="423333"/>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Oval 21"/>
          <p:cNvSpPr/>
          <p:nvPr/>
        </p:nvSpPr>
        <p:spPr>
          <a:xfrm>
            <a:off x="833657" y="2510776"/>
            <a:ext cx="846665" cy="423333"/>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Oval 22"/>
          <p:cNvSpPr/>
          <p:nvPr/>
        </p:nvSpPr>
        <p:spPr>
          <a:xfrm>
            <a:off x="833657" y="1972719"/>
            <a:ext cx="846665" cy="423333"/>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TextBox 23"/>
          <p:cNvSpPr txBox="1"/>
          <p:nvPr/>
        </p:nvSpPr>
        <p:spPr>
          <a:xfrm>
            <a:off x="5284067" y="2418702"/>
            <a:ext cx="847483" cy="461665"/>
          </a:xfrm>
          <a:prstGeom prst="rect">
            <a:avLst/>
          </a:prstGeom>
          <a:noFill/>
        </p:spPr>
        <p:txBody>
          <a:bodyPr wrap="none" rtlCol="0">
            <a:spAutoFit/>
          </a:bodyPr>
          <a:lstStyle/>
          <a:p>
            <a:r>
              <a:rPr lang="en-US" sz="1200" b="1" dirty="0" smtClean="0">
                <a:solidFill>
                  <a:srgbClr val="008000"/>
                </a:solidFill>
              </a:rPr>
              <a:t>    Alpine</a:t>
            </a:r>
          </a:p>
          <a:p>
            <a:r>
              <a:rPr lang="en-US" sz="1200" b="1" dirty="0" smtClean="0">
                <a:solidFill>
                  <a:srgbClr val="008000"/>
                </a:solidFill>
              </a:rPr>
              <a:t> Meadows</a:t>
            </a:r>
            <a:endParaRPr lang="en-US" sz="1200" b="1" dirty="0">
              <a:solidFill>
                <a:srgbClr val="008000"/>
              </a:solidFill>
            </a:endParaRPr>
          </a:p>
        </p:txBody>
      </p:sp>
      <p:sp>
        <p:nvSpPr>
          <p:cNvPr id="25" name="TextBox 24"/>
          <p:cNvSpPr txBox="1"/>
          <p:nvPr/>
        </p:nvSpPr>
        <p:spPr>
          <a:xfrm>
            <a:off x="7295122" y="2510776"/>
            <a:ext cx="875210" cy="276999"/>
          </a:xfrm>
          <a:prstGeom prst="rect">
            <a:avLst/>
          </a:prstGeom>
          <a:noFill/>
        </p:spPr>
        <p:txBody>
          <a:bodyPr wrap="none" rtlCol="0">
            <a:spAutoFit/>
          </a:bodyPr>
          <a:lstStyle/>
          <a:p>
            <a:r>
              <a:rPr lang="en-US" sz="1200" b="1" dirty="0" smtClean="0">
                <a:solidFill>
                  <a:srgbClr val="008000"/>
                </a:solidFill>
              </a:rPr>
              <a:t>Mountains</a:t>
            </a:r>
            <a:endParaRPr lang="en-US" sz="1200" b="1" dirty="0">
              <a:solidFill>
                <a:srgbClr val="008000"/>
              </a:solidFill>
            </a:endParaRPr>
          </a:p>
        </p:txBody>
      </p:sp>
      <p:sp>
        <p:nvSpPr>
          <p:cNvPr id="26" name="Oval 25"/>
          <p:cNvSpPr/>
          <p:nvPr/>
        </p:nvSpPr>
        <p:spPr>
          <a:xfrm>
            <a:off x="5292707" y="2462864"/>
            <a:ext cx="846665" cy="423333"/>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Oval 26"/>
          <p:cNvSpPr/>
          <p:nvPr/>
        </p:nvSpPr>
        <p:spPr>
          <a:xfrm>
            <a:off x="7323667" y="2445238"/>
            <a:ext cx="846665" cy="423333"/>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2133612" y="2143210"/>
            <a:ext cx="457200" cy="457200"/>
          </a:xfrm>
          <a:prstGeom prst="ellipse">
            <a:avLst/>
          </a:prstGeom>
          <a:noFill/>
          <a:ln w="9525">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TextBox 28"/>
          <p:cNvSpPr txBox="1"/>
          <p:nvPr/>
        </p:nvSpPr>
        <p:spPr>
          <a:xfrm>
            <a:off x="778919" y="3335838"/>
            <a:ext cx="3429000" cy="777240"/>
          </a:xfrm>
          <a:prstGeom prst="rect">
            <a:avLst/>
          </a:prstGeom>
          <a:noFill/>
          <a:ln w="38100">
            <a:solidFill>
              <a:srgbClr val="008000"/>
            </a:solidFill>
          </a:ln>
        </p:spPr>
        <p:txBody>
          <a:bodyPr wrap="square" rtlCol="0">
            <a:spAutoFit/>
          </a:bodyPr>
          <a:lstStyle/>
          <a:p>
            <a:r>
              <a:rPr lang="en-US" dirty="0" smtClean="0"/>
              <a:t>		</a:t>
            </a:r>
            <a:r>
              <a:rPr lang="en-US" b="1" dirty="0" smtClean="0">
                <a:solidFill>
                  <a:srgbClr val="008000"/>
                </a:solidFill>
              </a:rPr>
              <a:t>Agricultural Lands</a:t>
            </a:r>
          </a:p>
          <a:p>
            <a:r>
              <a:rPr lang="en-US" sz="1200" b="1" dirty="0" smtClean="0">
                <a:solidFill>
                  <a:srgbClr val="008000"/>
                </a:solidFill>
              </a:rPr>
              <a:t>Crops</a:t>
            </a:r>
            <a:r>
              <a:rPr lang="en-US" sz="1200" b="1" dirty="0" smtClean="0"/>
              <a:t>		</a:t>
            </a:r>
            <a:r>
              <a:rPr lang="en-US" sz="1200" b="1" dirty="0" smtClean="0">
                <a:solidFill>
                  <a:srgbClr val="008000"/>
                </a:solidFill>
              </a:rPr>
              <a:t>Yaks		Cattle 	            Minor</a:t>
            </a:r>
          </a:p>
          <a:p>
            <a:r>
              <a:rPr lang="en-US" sz="1200" b="1" dirty="0" smtClean="0"/>
              <a:t>					          </a:t>
            </a:r>
            <a:r>
              <a:rPr lang="en-US" sz="1200" b="1" dirty="0" smtClean="0">
                <a:solidFill>
                  <a:srgbClr val="008000"/>
                </a:solidFill>
              </a:rPr>
              <a:t>Livestock</a:t>
            </a:r>
            <a:endParaRPr lang="en-US" sz="1200" b="1" dirty="0">
              <a:solidFill>
                <a:srgbClr val="008000"/>
              </a:solidFill>
            </a:endParaRPr>
          </a:p>
        </p:txBody>
      </p:sp>
      <p:sp>
        <p:nvSpPr>
          <p:cNvPr id="30" name="Oval 29"/>
          <p:cNvSpPr/>
          <p:nvPr/>
        </p:nvSpPr>
        <p:spPr>
          <a:xfrm>
            <a:off x="815147" y="3623705"/>
            <a:ext cx="469437" cy="270933"/>
          </a:xfrm>
          <a:prstGeom prst="ellipse">
            <a:avLst/>
          </a:prstGeom>
          <a:noFill/>
          <a:ln w="9525">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Oval 31"/>
          <p:cNvSpPr/>
          <p:nvPr/>
        </p:nvSpPr>
        <p:spPr>
          <a:xfrm>
            <a:off x="1697256" y="3632171"/>
            <a:ext cx="469437" cy="270933"/>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TextBox 33"/>
          <p:cNvSpPr txBox="1"/>
          <p:nvPr/>
        </p:nvSpPr>
        <p:spPr>
          <a:xfrm>
            <a:off x="5052850" y="1851759"/>
            <a:ext cx="766581" cy="307777"/>
          </a:xfrm>
          <a:prstGeom prst="rect">
            <a:avLst/>
          </a:prstGeom>
          <a:noFill/>
        </p:spPr>
        <p:txBody>
          <a:bodyPr wrap="none" rtlCol="0">
            <a:spAutoFit/>
          </a:bodyPr>
          <a:lstStyle/>
          <a:p>
            <a:r>
              <a:rPr lang="en-US" sz="1400" b="1" dirty="0" smtClean="0">
                <a:solidFill>
                  <a:srgbClr val="008000"/>
                </a:solidFill>
              </a:rPr>
              <a:t>Forests:</a:t>
            </a:r>
            <a:endParaRPr lang="en-US" sz="1400" b="1" dirty="0">
              <a:solidFill>
                <a:srgbClr val="008000"/>
              </a:solidFill>
            </a:endParaRPr>
          </a:p>
        </p:txBody>
      </p:sp>
      <p:sp>
        <p:nvSpPr>
          <p:cNvPr id="35" name="Oval 34"/>
          <p:cNvSpPr/>
          <p:nvPr/>
        </p:nvSpPr>
        <p:spPr>
          <a:xfrm>
            <a:off x="2643954" y="3615238"/>
            <a:ext cx="469437" cy="270933"/>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Oval 35"/>
          <p:cNvSpPr/>
          <p:nvPr/>
        </p:nvSpPr>
        <p:spPr>
          <a:xfrm>
            <a:off x="3445925" y="3649106"/>
            <a:ext cx="675408" cy="423333"/>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TextBox 36"/>
          <p:cNvSpPr txBox="1"/>
          <p:nvPr/>
        </p:nvSpPr>
        <p:spPr>
          <a:xfrm>
            <a:off x="5052850" y="3335838"/>
            <a:ext cx="3429000" cy="777240"/>
          </a:xfrm>
          <a:prstGeom prst="rect">
            <a:avLst/>
          </a:prstGeom>
          <a:noFill/>
          <a:ln w="38100">
            <a:solidFill>
              <a:srgbClr val="008000"/>
            </a:solidFill>
          </a:ln>
        </p:spPr>
        <p:txBody>
          <a:bodyPr wrap="square" rtlCol="0">
            <a:spAutoFit/>
          </a:bodyPr>
          <a:lstStyle/>
          <a:p>
            <a:r>
              <a:rPr lang="en-US" dirty="0" smtClean="0">
                <a:solidFill>
                  <a:srgbClr val="008000"/>
                </a:solidFill>
              </a:rPr>
              <a:t>	</a:t>
            </a:r>
            <a:r>
              <a:rPr lang="en-US" b="1" dirty="0" smtClean="0">
                <a:solidFill>
                  <a:srgbClr val="008000"/>
                </a:solidFill>
              </a:rPr>
              <a:t>Ecosystem Services (ES)</a:t>
            </a:r>
          </a:p>
          <a:p>
            <a:r>
              <a:rPr lang="en-US" b="1" dirty="0" smtClean="0">
                <a:solidFill>
                  <a:srgbClr val="0000FF"/>
                </a:solidFill>
              </a:rPr>
              <a:t>	</a:t>
            </a:r>
            <a:r>
              <a:rPr lang="en-US" sz="1200" b="1" dirty="0" smtClean="0">
                <a:solidFill>
                  <a:srgbClr val="008000"/>
                </a:solidFill>
              </a:rPr>
              <a:t>Water</a:t>
            </a:r>
            <a:r>
              <a:rPr lang="en-US" sz="1200" b="1" dirty="0" smtClean="0"/>
              <a:t>					</a:t>
            </a:r>
            <a:r>
              <a:rPr lang="en-US" sz="1200" b="1" dirty="0" smtClean="0">
                <a:solidFill>
                  <a:srgbClr val="008000"/>
                </a:solidFill>
              </a:rPr>
              <a:t>Others</a:t>
            </a:r>
            <a:endParaRPr lang="en-US" sz="1200" b="1" dirty="0">
              <a:solidFill>
                <a:srgbClr val="008000"/>
              </a:solidFill>
            </a:endParaRPr>
          </a:p>
        </p:txBody>
      </p:sp>
      <p:sp>
        <p:nvSpPr>
          <p:cNvPr id="38" name="Oval 37"/>
          <p:cNvSpPr/>
          <p:nvPr/>
        </p:nvSpPr>
        <p:spPr>
          <a:xfrm>
            <a:off x="5456142" y="3632169"/>
            <a:ext cx="675408" cy="423333"/>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Oval 38"/>
          <p:cNvSpPr/>
          <p:nvPr/>
        </p:nvSpPr>
        <p:spPr>
          <a:xfrm>
            <a:off x="7728836" y="3623699"/>
            <a:ext cx="675408" cy="423333"/>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TextBox 39"/>
          <p:cNvSpPr txBox="1"/>
          <p:nvPr/>
        </p:nvSpPr>
        <p:spPr>
          <a:xfrm>
            <a:off x="1142997" y="4157098"/>
            <a:ext cx="3080841" cy="400110"/>
          </a:xfrm>
          <a:prstGeom prst="rect">
            <a:avLst/>
          </a:prstGeom>
          <a:noFill/>
        </p:spPr>
        <p:txBody>
          <a:bodyPr wrap="none" rtlCol="0">
            <a:spAutoFit/>
          </a:bodyPr>
          <a:lstStyle/>
          <a:p>
            <a:r>
              <a:rPr lang="en-US" sz="2000" b="1" i="1" dirty="0" smtClean="0">
                <a:solidFill>
                  <a:srgbClr val="0000FF"/>
                </a:solidFill>
              </a:rPr>
              <a:t>Socio-economic Resources:</a:t>
            </a:r>
            <a:endParaRPr lang="en-US" sz="2000" b="1" i="1" dirty="0">
              <a:solidFill>
                <a:srgbClr val="0000FF"/>
              </a:solidFill>
            </a:endParaRPr>
          </a:p>
        </p:txBody>
      </p:sp>
      <p:sp>
        <p:nvSpPr>
          <p:cNvPr id="41" name="TextBox 40"/>
          <p:cNvSpPr txBox="1"/>
          <p:nvPr/>
        </p:nvSpPr>
        <p:spPr>
          <a:xfrm>
            <a:off x="778913" y="4512745"/>
            <a:ext cx="2540020" cy="1325880"/>
          </a:xfrm>
          <a:prstGeom prst="rect">
            <a:avLst/>
          </a:prstGeom>
          <a:noFill/>
          <a:ln w="38100">
            <a:solidFill>
              <a:srgbClr val="0000FF"/>
            </a:solidFill>
          </a:ln>
        </p:spPr>
        <p:txBody>
          <a:bodyPr wrap="square" rtlCol="0">
            <a:spAutoFit/>
          </a:bodyPr>
          <a:lstStyle/>
          <a:p>
            <a:r>
              <a:rPr lang="en-US" dirty="0" smtClean="0"/>
              <a:t>	   </a:t>
            </a:r>
            <a:r>
              <a:rPr lang="en-US" b="1" dirty="0" smtClean="0">
                <a:solidFill>
                  <a:srgbClr val="0000FF"/>
                </a:solidFill>
              </a:rPr>
              <a:t>Rural Areas</a:t>
            </a:r>
          </a:p>
          <a:p>
            <a:r>
              <a:rPr lang="en-US" sz="1200" b="1" dirty="0" smtClean="0"/>
              <a:t>    </a:t>
            </a:r>
            <a:r>
              <a:rPr lang="en-US" sz="1200" b="1" dirty="0" smtClean="0">
                <a:solidFill>
                  <a:srgbClr val="0000FF"/>
                </a:solidFill>
              </a:rPr>
              <a:t>Farmers</a:t>
            </a:r>
            <a:r>
              <a:rPr lang="en-US" sz="1200" b="1" dirty="0" smtClean="0"/>
              <a:t>		</a:t>
            </a:r>
            <a:r>
              <a:rPr lang="en-US" sz="1200" b="1" dirty="0" smtClean="0">
                <a:solidFill>
                  <a:srgbClr val="0000FF"/>
                </a:solidFill>
              </a:rPr>
              <a:t>Communities</a:t>
            </a:r>
          </a:p>
          <a:p>
            <a:endParaRPr lang="en-US" sz="1200" b="1" dirty="0" smtClean="0"/>
          </a:p>
          <a:p>
            <a:r>
              <a:rPr lang="en-US" sz="1200" b="1" dirty="0" smtClean="0"/>
              <a:t>    </a:t>
            </a:r>
            <a:r>
              <a:rPr lang="en-US" sz="1200" b="1" dirty="0" smtClean="0">
                <a:solidFill>
                  <a:srgbClr val="0000FF"/>
                </a:solidFill>
              </a:rPr>
              <a:t>Guides &amp;		Conservation</a:t>
            </a:r>
          </a:p>
          <a:p>
            <a:r>
              <a:rPr lang="en-US" sz="1200" b="1" dirty="0" smtClean="0">
                <a:solidFill>
                  <a:srgbClr val="0000FF"/>
                </a:solidFill>
              </a:rPr>
              <a:t>  </a:t>
            </a:r>
            <a:r>
              <a:rPr lang="en-US" sz="1200" b="1" dirty="0" err="1" smtClean="0">
                <a:solidFill>
                  <a:srgbClr val="0000FF"/>
                </a:solidFill>
              </a:rPr>
              <a:t>Homestays</a:t>
            </a:r>
            <a:r>
              <a:rPr lang="en-US" sz="1200" b="1" dirty="0" smtClean="0"/>
              <a:t>		     </a:t>
            </a:r>
            <a:r>
              <a:rPr lang="en-US" sz="1200" b="1" dirty="0" smtClean="0">
                <a:solidFill>
                  <a:srgbClr val="0000FF"/>
                </a:solidFill>
              </a:rPr>
              <a:t>Officers</a:t>
            </a:r>
            <a:r>
              <a:rPr lang="en-US" sz="1200" b="1" dirty="0" smtClean="0"/>
              <a:t>			</a:t>
            </a:r>
          </a:p>
          <a:p>
            <a:r>
              <a:rPr lang="en-US" sz="1200" b="1" dirty="0" smtClean="0"/>
              <a:t>					</a:t>
            </a:r>
            <a:endParaRPr lang="en-US" sz="1200" b="1" dirty="0"/>
          </a:p>
        </p:txBody>
      </p:sp>
      <p:sp>
        <p:nvSpPr>
          <p:cNvPr id="42" name="TextBox 41"/>
          <p:cNvSpPr txBox="1"/>
          <p:nvPr/>
        </p:nvSpPr>
        <p:spPr>
          <a:xfrm>
            <a:off x="5052850" y="4428449"/>
            <a:ext cx="3429000" cy="1107996"/>
          </a:xfrm>
          <a:prstGeom prst="rect">
            <a:avLst/>
          </a:prstGeom>
          <a:noFill/>
          <a:ln w="38100">
            <a:solidFill>
              <a:srgbClr val="0000FF"/>
            </a:solidFill>
          </a:ln>
        </p:spPr>
        <p:txBody>
          <a:bodyPr wrap="square" rtlCol="0">
            <a:spAutoFit/>
          </a:bodyPr>
          <a:lstStyle/>
          <a:p>
            <a:r>
              <a:rPr lang="en-US" dirty="0" smtClean="0"/>
              <a:t>		</a:t>
            </a:r>
            <a:r>
              <a:rPr lang="en-US" b="1" dirty="0" smtClean="0">
                <a:solidFill>
                  <a:srgbClr val="0000FF"/>
                </a:solidFill>
              </a:rPr>
              <a:t>Urban Areas</a:t>
            </a:r>
          </a:p>
          <a:p>
            <a:r>
              <a:rPr lang="en-US" sz="1200" b="1" dirty="0" smtClean="0">
                <a:solidFill>
                  <a:srgbClr val="0000FF"/>
                </a:solidFill>
              </a:rPr>
              <a:t>Groceries	Butcheries	Hotels	     Restaurants</a:t>
            </a:r>
          </a:p>
          <a:p>
            <a:endParaRPr lang="en-US" sz="1200" b="1" dirty="0" smtClean="0">
              <a:solidFill>
                <a:srgbClr val="0000FF"/>
              </a:solidFill>
            </a:endParaRPr>
          </a:p>
          <a:p>
            <a:r>
              <a:rPr lang="en-US" sz="1200" b="1" dirty="0" smtClean="0">
                <a:solidFill>
                  <a:srgbClr val="0000FF"/>
                </a:solidFill>
              </a:rPr>
              <a:t>   Tourism</a:t>
            </a:r>
          </a:p>
          <a:p>
            <a:r>
              <a:rPr lang="en-US" sz="1200" b="1" dirty="0" smtClean="0">
                <a:solidFill>
                  <a:srgbClr val="0000FF"/>
                </a:solidFill>
              </a:rPr>
              <a:t>    Bureau 		</a:t>
            </a:r>
            <a:endParaRPr lang="en-US" sz="1200" b="1" dirty="0"/>
          </a:p>
        </p:txBody>
      </p:sp>
      <p:sp>
        <p:nvSpPr>
          <p:cNvPr id="43" name="Oval 42"/>
          <p:cNvSpPr/>
          <p:nvPr/>
        </p:nvSpPr>
        <p:spPr>
          <a:xfrm>
            <a:off x="2150532" y="5117116"/>
            <a:ext cx="1007532" cy="541862"/>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Oval 43"/>
          <p:cNvSpPr/>
          <p:nvPr/>
        </p:nvSpPr>
        <p:spPr>
          <a:xfrm>
            <a:off x="829674" y="5159445"/>
            <a:ext cx="892983" cy="541862"/>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 name="Oval 44"/>
          <p:cNvSpPr/>
          <p:nvPr/>
        </p:nvSpPr>
        <p:spPr>
          <a:xfrm>
            <a:off x="2150533" y="4846171"/>
            <a:ext cx="990600" cy="211666"/>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Oval 45"/>
          <p:cNvSpPr/>
          <p:nvPr/>
        </p:nvSpPr>
        <p:spPr>
          <a:xfrm>
            <a:off x="829675" y="4846165"/>
            <a:ext cx="842180" cy="211666"/>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TextBox 46"/>
          <p:cNvSpPr txBox="1"/>
          <p:nvPr/>
        </p:nvSpPr>
        <p:spPr>
          <a:xfrm>
            <a:off x="1151458" y="5799690"/>
            <a:ext cx="2278338" cy="400110"/>
          </a:xfrm>
          <a:prstGeom prst="rect">
            <a:avLst/>
          </a:prstGeom>
          <a:noFill/>
        </p:spPr>
        <p:txBody>
          <a:bodyPr wrap="none" rtlCol="0">
            <a:spAutoFit/>
          </a:bodyPr>
          <a:lstStyle/>
          <a:p>
            <a:r>
              <a:rPr lang="en-US" sz="2000" b="1" i="1" dirty="0" smtClean="0"/>
              <a:t>Cultural Resources:</a:t>
            </a:r>
            <a:endParaRPr lang="en-US" sz="2000" b="1" i="1" dirty="0"/>
          </a:p>
        </p:txBody>
      </p:sp>
      <p:sp>
        <p:nvSpPr>
          <p:cNvPr id="49" name="Title 1"/>
          <p:cNvSpPr txBox="1">
            <a:spLocks/>
          </p:cNvSpPr>
          <p:nvPr/>
        </p:nvSpPr>
        <p:spPr>
          <a:xfrm>
            <a:off x="685812" y="254004"/>
            <a:ext cx="7772400" cy="651938"/>
          </a:xfrm>
          <a:prstGeom prst="rect">
            <a:avLst/>
          </a:prstGeom>
        </p:spPr>
        <p:txBody>
          <a:bodyPr vert="horz" lIns="91440" tIns="45720" rIns="91440" bIns="45720" rtlCol="0" anchor="t">
            <a:normAutofit lnSpcReduction="10000"/>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smtClean="0">
                <a:ln>
                  <a:noFill/>
                </a:ln>
                <a:solidFill>
                  <a:schemeClr val="tx1"/>
                </a:solidFill>
                <a:effectLst/>
                <a:uLnTx/>
                <a:uFillTx/>
                <a:latin typeface="+mj-lt"/>
                <a:ea typeface="+mj-ea"/>
                <a:cs typeface="+mj-cs"/>
              </a:rPr>
              <a:t>Appendix VI-A</a:t>
            </a:r>
            <a:br>
              <a:rPr kumimoji="0" lang="en-US" sz="2000" b="1" i="0" u="none" strike="noStrike" kern="1200" cap="none" spc="0" normalizeH="0" baseline="0" noProof="0" dirty="0" smtClean="0">
                <a:ln>
                  <a:noFill/>
                </a:ln>
                <a:solidFill>
                  <a:schemeClr val="tx1"/>
                </a:solidFill>
                <a:effectLst/>
                <a:uLnTx/>
                <a:uFillTx/>
                <a:latin typeface="+mj-lt"/>
                <a:ea typeface="+mj-ea"/>
                <a:cs typeface="+mj-cs"/>
              </a:rPr>
            </a:br>
            <a:r>
              <a:rPr kumimoji="0" lang="en-US" sz="2000" b="1" i="0" u="none" strike="noStrike" kern="1200" cap="none" spc="0" normalizeH="0" baseline="0" noProof="0" dirty="0" smtClean="0">
                <a:ln>
                  <a:noFill/>
                </a:ln>
                <a:solidFill>
                  <a:schemeClr val="tx1"/>
                </a:solidFill>
                <a:effectLst/>
                <a:uLnTx/>
                <a:uFillTx/>
                <a:latin typeface="+mj-lt"/>
                <a:ea typeface="+mj-ea"/>
                <a:cs typeface="+mj-cs"/>
              </a:rPr>
              <a:t>CRITICAL RESOURCES</a:t>
            </a:r>
          </a:p>
        </p:txBody>
      </p:sp>
      <p:sp>
        <p:nvSpPr>
          <p:cNvPr id="50" name="TextBox 49"/>
          <p:cNvSpPr txBox="1"/>
          <p:nvPr/>
        </p:nvSpPr>
        <p:spPr>
          <a:xfrm>
            <a:off x="1498600" y="6172191"/>
            <a:ext cx="5579533" cy="461665"/>
          </a:xfrm>
          <a:prstGeom prst="rect">
            <a:avLst/>
          </a:prstGeom>
          <a:noFill/>
        </p:spPr>
        <p:txBody>
          <a:bodyPr wrap="square" rtlCol="0">
            <a:spAutoFit/>
          </a:bodyPr>
          <a:lstStyle/>
          <a:p>
            <a:r>
              <a:rPr lang="en-US" sz="1200" b="1" dirty="0" smtClean="0"/>
              <a:t>Conservation		  Textiles &amp;		    Taboo on		Meat-eating</a:t>
            </a:r>
          </a:p>
          <a:p>
            <a:r>
              <a:rPr lang="en-US" sz="1200" b="1" dirty="0" smtClean="0"/>
              <a:t>       Ethic		   Festivals		       Killing 	                     Diet	</a:t>
            </a:r>
            <a:endParaRPr lang="en-US" sz="1200" b="1" dirty="0"/>
          </a:p>
        </p:txBody>
      </p:sp>
      <p:sp>
        <p:nvSpPr>
          <p:cNvPr id="51" name="Oval 50"/>
          <p:cNvSpPr/>
          <p:nvPr/>
        </p:nvSpPr>
        <p:spPr>
          <a:xfrm>
            <a:off x="1498600" y="6180658"/>
            <a:ext cx="1007532" cy="423345"/>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Oval 54"/>
          <p:cNvSpPr/>
          <p:nvPr/>
        </p:nvSpPr>
        <p:spPr>
          <a:xfrm>
            <a:off x="2815167" y="6180658"/>
            <a:ext cx="1007532" cy="423345"/>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Oval 55"/>
          <p:cNvSpPr/>
          <p:nvPr/>
        </p:nvSpPr>
        <p:spPr>
          <a:xfrm>
            <a:off x="5627784" y="6172191"/>
            <a:ext cx="1007532" cy="423345"/>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Oval 56"/>
          <p:cNvSpPr/>
          <p:nvPr/>
        </p:nvSpPr>
        <p:spPr>
          <a:xfrm>
            <a:off x="4270803" y="6210511"/>
            <a:ext cx="1007532" cy="423345"/>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TextBox 57"/>
          <p:cNvSpPr txBox="1"/>
          <p:nvPr/>
        </p:nvSpPr>
        <p:spPr>
          <a:xfrm>
            <a:off x="3458618" y="4736095"/>
            <a:ext cx="1465290" cy="646331"/>
          </a:xfrm>
          <a:prstGeom prst="rect">
            <a:avLst/>
          </a:prstGeom>
          <a:noFill/>
          <a:ln w="38100">
            <a:solidFill>
              <a:srgbClr val="0000FF"/>
            </a:solidFill>
          </a:ln>
        </p:spPr>
        <p:txBody>
          <a:bodyPr wrap="none" rtlCol="0">
            <a:spAutoFit/>
          </a:bodyPr>
          <a:lstStyle/>
          <a:p>
            <a:r>
              <a:rPr lang="en-US" b="1" dirty="0" smtClean="0">
                <a:solidFill>
                  <a:srgbClr val="0000FF"/>
                </a:solidFill>
              </a:rPr>
              <a:t>Hydroelectric</a:t>
            </a:r>
          </a:p>
          <a:p>
            <a:r>
              <a:rPr lang="en-US" b="1" dirty="0" smtClean="0">
                <a:solidFill>
                  <a:srgbClr val="0000FF"/>
                </a:solidFill>
              </a:rPr>
              <a:t>       Dams</a:t>
            </a:r>
            <a:endParaRPr lang="en-US" b="1" dirty="0">
              <a:solidFill>
                <a:srgbClr val="0000FF"/>
              </a:solidFill>
            </a:endParaRPr>
          </a:p>
        </p:txBody>
      </p:sp>
      <p:sp>
        <p:nvSpPr>
          <p:cNvPr id="48" name="TextBox 47"/>
          <p:cNvSpPr txBox="1"/>
          <p:nvPr/>
        </p:nvSpPr>
        <p:spPr>
          <a:xfrm>
            <a:off x="6784373" y="6599547"/>
            <a:ext cx="2327993" cy="246221"/>
          </a:xfrm>
          <a:prstGeom prst="rect">
            <a:avLst/>
          </a:prstGeom>
          <a:noFill/>
        </p:spPr>
        <p:txBody>
          <a:bodyPr wrap="none" rtlCol="0">
            <a:spAutoFit/>
          </a:bodyPr>
          <a:lstStyle/>
          <a:p>
            <a:r>
              <a:rPr lang="en-US" sz="1000" b="1" dirty="0" smtClean="0">
                <a:solidFill>
                  <a:schemeClr val="bg1">
                    <a:lumMod val="50000"/>
                  </a:schemeClr>
                </a:solidFill>
              </a:rPr>
              <a:t>Conservation Bridge – Cornell University</a:t>
            </a:r>
          </a:p>
        </p:txBody>
      </p:sp>
      <p:sp>
        <p:nvSpPr>
          <p:cNvPr id="52" name="Oval 51"/>
          <p:cNvSpPr/>
          <p:nvPr/>
        </p:nvSpPr>
        <p:spPr>
          <a:xfrm>
            <a:off x="5033148" y="4769965"/>
            <a:ext cx="842180" cy="211666"/>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Oval 52"/>
          <p:cNvSpPr/>
          <p:nvPr/>
        </p:nvSpPr>
        <p:spPr>
          <a:xfrm>
            <a:off x="5942193" y="4774197"/>
            <a:ext cx="842180" cy="211666"/>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Oval 53"/>
          <p:cNvSpPr/>
          <p:nvPr/>
        </p:nvSpPr>
        <p:spPr>
          <a:xfrm>
            <a:off x="6873557" y="4795362"/>
            <a:ext cx="652447" cy="148159"/>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Oval 58"/>
          <p:cNvSpPr/>
          <p:nvPr/>
        </p:nvSpPr>
        <p:spPr>
          <a:xfrm>
            <a:off x="5145987" y="5066298"/>
            <a:ext cx="689780" cy="455829"/>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Oval 59"/>
          <p:cNvSpPr/>
          <p:nvPr/>
        </p:nvSpPr>
        <p:spPr>
          <a:xfrm>
            <a:off x="7568339" y="4769965"/>
            <a:ext cx="842180" cy="211666"/>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 name="Title 1"/>
          <p:cNvSpPr txBox="1">
            <a:spLocks/>
          </p:cNvSpPr>
          <p:nvPr/>
        </p:nvSpPr>
        <p:spPr>
          <a:xfrm>
            <a:off x="685812" y="245536"/>
            <a:ext cx="7772400" cy="1117597"/>
          </a:xfrm>
          <a:prstGeom prst="rect">
            <a:avLst/>
          </a:prstGeom>
        </p:spPr>
        <p:txBody>
          <a:bodyPr vert="horz" lIns="91440" tIns="45720" rIns="91440" bIns="45720" rtlCol="0" anchor="t">
            <a:no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chemeClr val="tx1"/>
                </a:solidFill>
                <a:effectLst/>
                <a:uLnTx/>
                <a:uFillTx/>
                <a:latin typeface="+mj-lt"/>
                <a:ea typeface="+mj-ea"/>
                <a:cs typeface="+mj-cs"/>
              </a:rPr>
              <a:t>Appendix VI</a:t>
            </a:r>
            <a:br>
              <a:rPr kumimoji="0" lang="en-US" sz="3200" b="1" i="0" u="none" strike="noStrike" kern="1200" cap="none" spc="0" normalizeH="0" baseline="0" noProof="0" dirty="0" smtClean="0">
                <a:ln>
                  <a:noFill/>
                </a:ln>
                <a:solidFill>
                  <a:schemeClr val="tx1"/>
                </a:solidFill>
                <a:effectLst/>
                <a:uLnTx/>
                <a:uFillTx/>
                <a:latin typeface="+mj-lt"/>
                <a:ea typeface="+mj-ea"/>
                <a:cs typeface="+mj-cs"/>
              </a:rPr>
            </a:br>
            <a:r>
              <a:rPr kumimoji="0" lang="en-US" sz="3200" b="1" i="0" u="none" strike="noStrike" kern="1200" cap="none" spc="0" normalizeH="0" baseline="0" noProof="0" dirty="0" smtClean="0">
                <a:ln>
                  <a:noFill/>
                </a:ln>
                <a:solidFill>
                  <a:schemeClr val="tx1"/>
                </a:solidFill>
                <a:effectLst/>
                <a:uLnTx/>
                <a:uFillTx/>
                <a:latin typeface="+mj-lt"/>
                <a:ea typeface="+mj-ea"/>
                <a:cs typeface="+mj-cs"/>
              </a:rPr>
              <a:t>Example of SES Concept Map for H-W Conflicts in Bhutan</a:t>
            </a:r>
            <a:br>
              <a:rPr kumimoji="0" lang="en-US" sz="3200" b="1" i="0" u="none" strike="noStrike" kern="1200" cap="none" spc="0" normalizeH="0" baseline="0" noProof="0" dirty="0" smtClean="0">
                <a:ln>
                  <a:noFill/>
                </a:ln>
                <a:solidFill>
                  <a:schemeClr val="tx1"/>
                </a:solidFill>
                <a:effectLst/>
                <a:uLnTx/>
                <a:uFillTx/>
                <a:latin typeface="+mj-lt"/>
                <a:ea typeface="+mj-ea"/>
                <a:cs typeface="+mj-cs"/>
              </a:rPr>
            </a:br>
            <a:endParaRPr kumimoji="0" lang="en-US" sz="3200" b="1" i="0" u="none" strike="noStrike" kern="1200" cap="none" spc="0" normalizeH="0" baseline="0" noProof="0" dirty="0" smtClean="0">
              <a:ln>
                <a:noFill/>
              </a:ln>
              <a:solidFill>
                <a:schemeClr val="tx1"/>
              </a:solidFill>
              <a:effectLst/>
              <a:uLnTx/>
              <a:uFillTx/>
              <a:latin typeface="+mj-lt"/>
              <a:ea typeface="+mj-ea"/>
              <a:cs typeface="+mj-cs"/>
            </a:endParaRPr>
          </a:p>
        </p:txBody>
      </p:sp>
      <p:pic>
        <p:nvPicPr>
          <p:cNvPr id="4" name="Picture 3" descr="Box 3.jpg"/>
          <p:cNvPicPr>
            <a:picLocks noChangeAspect="1"/>
          </p:cNvPicPr>
          <p:nvPr/>
        </p:nvPicPr>
        <p:blipFill>
          <a:blip r:embed="rId3"/>
          <a:stretch>
            <a:fillRect/>
          </a:stretch>
        </p:blipFill>
        <p:spPr>
          <a:xfrm>
            <a:off x="-177807" y="1745280"/>
            <a:ext cx="4036383" cy="5223839"/>
          </a:xfrm>
          <a:prstGeom prst="rect">
            <a:avLst/>
          </a:prstGeom>
        </p:spPr>
      </p:pic>
      <p:sp>
        <p:nvSpPr>
          <p:cNvPr id="5" name="TextBox 4"/>
          <p:cNvSpPr txBox="1"/>
          <p:nvPr/>
        </p:nvSpPr>
        <p:spPr>
          <a:xfrm>
            <a:off x="3492027" y="1820311"/>
            <a:ext cx="5716028" cy="4800600"/>
          </a:xfrm>
          <a:prstGeom prst="rect">
            <a:avLst/>
          </a:prstGeom>
          <a:noFill/>
        </p:spPr>
        <p:txBody>
          <a:bodyPr wrap="none" rtlCol="0">
            <a:spAutoFit/>
          </a:bodyPr>
          <a:lstStyle/>
          <a:p>
            <a:r>
              <a:rPr lang="en-US" sz="2000" b="1" dirty="0" smtClean="0"/>
              <a:t>Step #2: </a:t>
            </a:r>
            <a:r>
              <a:rPr lang="en-US" sz="2000" dirty="0" smtClean="0"/>
              <a:t>Next, consider </a:t>
            </a:r>
            <a:r>
              <a:rPr lang="en-US" sz="2000" dirty="0" smtClean="0">
                <a:solidFill>
                  <a:srgbClr val="FF0000"/>
                </a:solidFill>
              </a:rPr>
              <a:t>Critical Linkages </a:t>
            </a:r>
            <a:r>
              <a:rPr lang="en-US" sz="2000" dirty="0" smtClean="0"/>
              <a:t>inter-</a:t>
            </a:r>
          </a:p>
          <a:p>
            <a:r>
              <a:rPr lang="en-US" sz="2000" dirty="0" smtClean="0"/>
              <a:t>connecting components of the Critical Resources</a:t>
            </a:r>
          </a:p>
          <a:p>
            <a:r>
              <a:rPr lang="en-US" sz="2000" dirty="0" smtClean="0"/>
              <a:t>identified in Step #1. These relate to the ‘flows’</a:t>
            </a:r>
          </a:p>
          <a:p>
            <a:r>
              <a:rPr lang="en-US" sz="2000" dirty="0" smtClean="0"/>
              <a:t>connecting resources (see key below). Use arrows, </a:t>
            </a:r>
          </a:p>
          <a:p>
            <a:r>
              <a:rPr lang="en-US" sz="2000" dirty="0" smtClean="0"/>
              <a:t>including double-headed arrows, to illustrate these </a:t>
            </a:r>
          </a:p>
          <a:p>
            <a:r>
              <a:rPr lang="en-US" sz="2000" dirty="0" smtClean="0"/>
              <a:t>linkages. These diagrams can get </a:t>
            </a:r>
            <a:r>
              <a:rPr lang="en-US" sz="2000" u="sng" dirty="0" smtClean="0"/>
              <a:t>very</a:t>
            </a:r>
            <a:r>
              <a:rPr lang="en-US" sz="2000" dirty="0" smtClean="0"/>
              <a:t> ‘messy’…which </a:t>
            </a:r>
          </a:p>
          <a:p>
            <a:r>
              <a:rPr lang="en-US" sz="2000" dirty="0" smtClean="0"/>
              <a:t>is part of the exercise. For simplicity sake, we have </a:t>
            </a:r>
          </a:p>
          <a:p>
            <a:r>
              <a:rPr lang="en-US" sz="2000" dirty="0" smtClean="0"/>
              <a:t>only focused on the interrelationships directly </a:t>
            </a:r>
          </a:p>
          <a:p>
            <a:r>
              <a:rPr lang="en-US" sz="2000" dirty="0" smtClean="0"/>
              <a:t>involving pigs, tigers, crops, cattle, farmers, and </a:t>
            </a:r>
          </a:p>
          <a:p>
            <a:r>
              <a:rPr lang="en-US" sz="2000" dirty="0" smtClean="0"/>
              <a:t>Bhutan’s Conservation ethic in this example. See </a:t>
            </a:r>
          </a:p>
          <a:p>
            <a:r>
              <a:rPr lang="en-US" sz="2000" dirty="0" smtClean="0"/>
              <a:t>next slide (Appendix VI-B).</a:t>
            </a:r>
          </a:p>
          <a:p>
            <a:r>
              <a:rPr lang="en-US" sz="2000" b="1" u="sng" dirty="0" smtClean="0"/>
              <a:t>Key:</a:t>
            </a:r>
          </a:p>
          <a:p>
            <a:r>
              <a:rPr lang="en-US" sz="2000" dirty="0" smtClean="0">
                <a:solidFill>
                  <a:srgbClr val="FF6600"/>
                </a:solidFill>
              </a:rPr>
              <a:t>Individuals</a:t>
            </a:r>
            <a:r>
              <a:rPr lang="en-US" sz="2000" dirty="0" smtClean="0"/>
              <a:t>				</a:t>
            </a:r>
            <a:r>
              <a:rPr lang="en-US" sz="2000" dirty="0" smtClean="0">
                <a:solidFill>
                  <a:srgbClr val="FF0000"/>
                </a:solidFill>
              </a:rPr>
              <a:t>Energy</a:t>
            </a:r>
          </a:p>
          <a:p>
            <a:r>
              <a:rPr lang="en-US" sz="2000" dirty="0" smtClean="0">
                <a:solidFill>
                  <a:srgbClr val="0000FF"/>
                </a:solidFill>
              </a:rPr>
              <a:t>Nutrients</a:t>
            </a:r>
            <a:r>
              <a:rPr lang="en-US" sz="2000" dirty="0" smtClean="0"/>
              <a:t>				Materials</a:t>
            </a:r>
          </a:p>
          <a:p>
            <a:r>
              <a:rPr lang="en-US" sz="2000" dirty="0" smtClean="0">
                <a:solidFill>
                  <a:srgbClr val="008000"/>
                </a:solidFill>
              </a:rPr>
              <a:t>Capital</a:t>
            </a:r>
            <a:r>
              <a:rPr lang="en-US" sz="2000" dirty="0" smtClean="0"/>
              <a:t>					</a:t>
            </a:r>
            <a:r>
              <a:rPr lang="en-US" sz="2000" dirty="0" smtClean="0">
                <a:solidFill>
                  <a:srgbClr val="3366FF"/>
                </a:solidFill>
              </a:rPr>
              <a:t>Infrastructure</a:t>
            </a:r>
            <a:endParaRPr lang="en-US" sz="2000" b="1" dirty="0" smtClean="0">
              <a:solidFill>
                <a:srgbClr val="3366FF"/>
              </a:solidFill>
            </a:endParaRPr>
          </a:p>
          <a:p>
            <a:r>
              <a:rPr lang="en-US" sz="2400" dirty="0" smtClean="0"/>
              <a:t> </a:t>
            </a:r>
          </a:p>
          <a:p>
            <a:endParaRPr lang="en-US" sz="2400" dirty="0"/>
          </a:p>
        </p:txBody>
      </p:sp>
      <p:sp>
        <p:nvSpPr>
          <p:cNvPr id="6" name="TextBox 5"/>
          <p:cNvSpPr txBox="1"/>
          <p:nvPr/>
        </p:nvSpPr>
        <p:spPr>
          <a:xfrm>
            <a:off x="6784373" y="6599547"/>
            <a:ext cx="2327993" cy="246221"/>
          </a:xfrm>
          <a:prstGeom prst="rect">
            <a:avLst/>
          </a:prstGeom>
          <a:noFill/>
        </p:spPr>
        <p:txBody>
          <a:bodyPr wrap="none" rtlCol="0">
            <a:spAutoFit/>
          </a:bodyPr>
          <a:lstStyle/>
          <a:p>
            <a:r>
              <a:rPr lang="en-US" sz="1000" b="1" dirty="0" smtClean="0">
                <a:solidFill>
                  <a:schemeClr val="bg1">
                    <a:lumMod val="50000"/>
                  </a:schemeClr>
                </a:solidFill>
              </a:rPr>
              <a:t>Conservation Bridge – Cornell University</a:t>
            </a:r>
          </a:p>
        </p:txBody>
      </p:sp>
      <p:sp>
        <p:nvSpPr>
          <p:cNvPr id="7" name="Rectangle 6"/>
          <p:cNvSpPr/>
          <p:nvPr/>
        </p:nvSpPr>
        <p:spPr>
          <a:xfrm>
            <a:off x="2201334" y="2650067"/>
            <a:ext cx="1024463" cy="474133"/>
          </a:xfrm>
          <a:prstGeom prst="rect">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1926178" y="4893733"/>
            <a:ext cx="664631" cy="279400"/>
          </a:xfrm>
          <a:prstGeom prst="rect">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ight Arrow 9"/>
          <p:cNvSpPr/>
          <p:nvPr/>
        </p:nvSpPr>
        <p:spPr>
          <a:xfrm>
            <a:off x="4719034" y="5641920"/>
            <a:ext cx="914400" cy="137160"/>
          </a:xfrm>
          <a:prstGeom prst="rightArrow">
            <a:avLst/>
          </a:prstGeom>
          <a:solidFill>
            <a:srgbClr val="FF66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ight Arrow 10"/>
          <p:cNvSpPr/>
          <p:nvPr/>
        </p:nvSpPr>
        <p:spPr>
          <a:xfrm>
            <a:off x="4598074" y="5927040"/>
            <a:ext cx="914400" cy="137160"/>
          </a:xfrm>
          <a:prstGeom prst="rightArrow">
            <a:avLst/>
          </a:prstGeom>
          <a:solidFill>
            <a:srgbClr val="0000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ight Arrow 11"/>
          <p:cNvSpPr/>
          <p:nvPr/>
        </p:nvSpPr>
        <p:spPr>
          <a:xfrm>
            <a:off x="4330234" y="6232920"/>
            <a:ext cx="914400" cy="137160"/>
          </a:xfrm>
          <a:prstGeom prst="rightArrow">
            <a:avLst/>
          </a:prstGeom>
          <a:solidFill>
            <a:srgbClr val="008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ight Arrow 12"/>
          <p:cNvSpPr/>
          <p:nvPr/>
        </p:nvSpPr>
        <p:spPr>
          <a:xfrm>
            <a:off x="7094841" y="5641920"/>
            <a:ext cx="914400" cy="137160"/>
          </a:xfrm>
          <a:prstGeom prst="rightArrow">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ight Arrow 13"/>
          <p:cNvSpPr/>
          <p:nvPr/>
        </p:nvSpPr>
        <p:spPr>
          <a:xfrm>
            <a:off x="7336761" y="5927040"/>
            <a:ext cx="914400" cy="137160"/>
          </a:xfrm>
          <a:prstGeom prst="rightArrow">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ight Arrow 14"/>
          <p:cNvSpPr/>
          <p:nvPr/>
        </p:nvSpPr>
        <p:spPr>
          <a:xfrm>
            <a:off x="7794681" y="6232920"/>
            <a:ext cx="914400" cy="13716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990597" y="939767"/>
            <a:ext cx="2629496" cy="400110"/>
          </a:xfrm>
          <a:prstGeom prst="rect">
            <a:avLst/>
          </a:prstGeom>
          <a:noFill/>
        </p:spPr>
        <p:txBody>
          <a:bodyPr wrap="none" rtlCol="0">
            <a:spAutoFit/>
          </a:bodyPr>
          <a:lstStyle/>
          <a:p>
            <a:r>
              <a:rPr lang="en-US" sz="2000" b="1" i="1" dirty="0" smtClean="0">
                <a:solidFill>
                  <a:srgbClr val="008000"/>
                </a:solidFill>
              </a:rPr>
              <a:t>Biophysical Resources:</a:t>
            </a:r>
            <a:endParaRPr lang="en-US" sz="2000" b="1" i="1" dirty="0">
              <a:solidFill>
                <a:srgbClr val="008000"/>
              </a:solidFill>
            </a:endParaRPr>
          </a:p>
        </p:txBody>
      </p:sp>
      <p:sp>
        <p:nvSpPr>
          <p:cNvPr id="7" name="TextBox 6"/>
          <p:cNvSpPr txBox="1"/>
          <p:nvPr/>
        </p:nvSpPr>
        <p:spPr>
          <a:xfrm>
            <a:off x="782855" y="1571576"/>
            <a:ext cx="3425064" cy="1569660"/>
          </a:xfrm>
          <a:prstGeom prst="rect">
            <a:avLst/>
          </a:prstGeom>
          <a:noFill/>
          <a:ln w="25400">
            <a:solidFill>
              <a:schemeClr val="tx1"/>
            </a:solidFill>
          </a:ln>
        </p:spPr>
        <p:txBody>
          <a:bodyPr wrap="square" rtlCol="0">
            <a:spAutoFit/>
          </a:bodyPr>
          <a:lstStyle/>
          <a:p>
            <a:r>
              <a:rPr lang="en-US" b="1" dirty="0" smtClean="0">
                <a:solidFill>
                  <a:srgbClr val="008000"/>
                </a:solidFill>
              </a:rPr>
              <a:t>Wildlife</a:t>
            </a:r>
          </a:p>
          <a:p>
            <a:r>
              <a:rPr lang="en-US" sz="1200" b="1" dirty="0" smtClean="0">
                <a:solidFill>
                  <a:srgbClr val="008000"/>
                </a:solidFill>
              </a:rPr>
              <a:t>   </a:t>
            </a:r>
          </a:p>
          <a:p>
            <a:r>
              <a:rPr lang="en-US" sz="1200" b="1" dirty="0" smtClean="0">
                <a:solidFill>
                  <a:srgbClr val="008000"/>
                </a:solidFill>
              </a:rPr>
              <a:t>  Monkeys</a:t>
            </a:r>
            <a:r>
              <a:rPr lang="en-US" sz="1200" dirty="0" smtClean="0">
                <a:solidFill>
                  <a:srgbClr val="008000"/>
                </a:solidFill>
              </a:rPr>
              <a:t>				  </a:t>
            </a:r>
            <a:r>
              <a:rPr lang="en-US" sz="1200" b="1" dirty="0" smtClean="0">
                <a:solidFill>
                  <a:srgbClr val="008000"/>
                </a:solidFill>
              </a:rPr>
              <a:t>Dholes</a:t>
            </a:r>
          </a:p>
          <a:p>
            <a:r>
              <a:rPr lang="en-US" sz="1200" dirty="0" smtClean="0">
                <a:solidFill>
                  <a:srgbClr val="008000"/>
                </a:solidFill>
              </a:rPr>
              <a:t>		 	</a:t>
            </a:r>
            <a:r>
              <a:rPr lang="en-US" sz="1200" b="1" dirty="0" smtClean="0">
                <a:solidFill>
                  <a:srgbClr val="FF0000"/>
                </a:solidFill>
              </a:rPr>
              <a:t>Pigs</a:t>
            </a:r>
            <a:r>
              <a:rPr lang="en-US" sz="1200" dirty="0" smtClean="0">
                <a:solidFill>
                  <a:srgbClr val="008000"/>
                </a:solidFill>
              </a:rPr>
              <a:t>	</a:t>
            </a:r>
          </a:p>
          <a:p>
            <a:endParaRPr lang="en-US" sz="1200" dirty="0" smtClean="0">
              <a:solidFill>
                <a:srgbClr val="008000"/>
              </a:solidFill>
            </a:endParaRPr>
          </a:p>
          <a:p>
            <a:r>
              <a:rPr lang="en-US" sz="1200" dirty="0" smtClean="0">
                <a:solidFill>
                  <a:srgbClr val="008000"/>
                </a:solidFill>
              </a:rPr>
              <a:t>  </a:t>
            </a:r>
            <a:r>
              <a:rPr lang="en-US" sz="1200" b="1" dirty="0" smtClean="0">
                <a:solidFill>
                  <a:srgbClr val="008000"/>
                </a:solidFill>
              </a:rPr>
              <a:t>    </a:t>
            </a:r>
            <a:r>
              <a:rPr lang="en-US" sz="1200" b="1" dirty="0" smtClean="0">
                <a:solidFill>
                  <a:srgbClr val="FF0000"/>
                </a:solidFill>
              </a:rPr>
              <a:t>Tigers</a:t>
            </a:r>
            <a:r>
              <a:rPr lang="en-US" sz="1200" dirty="0" smtClean="0">
                <a:solidFill>
                  <a:srgbClr val="008000"/>
                </a:solidFill>
              </a:rPr>
              <a:t>				 </a:t>
            </a:r>
            <a:r>
              <a:rPr lang="en-US" sz="1200" b="1" dirty="0" smtClean="0">
                <a:solidFill>
                  <a:srgbClr val="008000"/>
                </a:solidFill>
              </a:rPr>
              <a:t>Leopards</a:t>
            </a:r>
          </a:p>
          <a:p>
            <a:endParaRPr lang="en-US" dirty="0"/>
          </a:p>
        </p:txBody>
      </p:sp>
      <p:sp>
        <p:nvSpPr>
          <p:cNvPr id="13" name="TextBox 12"/>
          <p:cNvSpPr txBox="1"/>
          <p:nvPr/>
        </p:nvSpPr>
        <p:spPr>
          <a:xfrm>
            <a:off x="5033148" y="1572095"/>
            <a:ext cx="3425064" cy="1572768"/>
          </a:xfrm>
          <a:prstGeom prst="rect">
            <a:avLst/>
          </a:prstGeom>
          <a:noFill/>
          <a:ln w="25400">
            <a:solidFill>
              <a:schemeClr val="tx1"/>
            </a:solidFill>
          </a:ln>
        </p:spPr>
        <p:txBody>
          <a:bodyPr wrap="square" rtlCol="0">
            <a:spAutoFit/>
          </a:bodyPr>
          <a:lstStyle/>
          <a:p>
            <a:r>
              <a:rPr lang="en-US" b="1" dirty="0" smtClean="0">
                <a:solidFill>
                  <a:srgbClr val="008000"/>
                </a:solidFill>
              </a:rPr>
              <a:t>Landscapes</a:t>
            </a:r>
          </a:p>
          <a:p>
            <a:r>
              <a:rPr lang="en-US" dirty="0" smtClean="0"/>
              <a:t>				</a:t>
            </a:r>
            <a:endParaRPr lang="en-US" sz="1600" b="1" dirty="0" smtClean="0"/>
          </a:p>
          <a:p>
            <a:endParaRPr lang="en-US" dirty="0" smtClean="0"/>
          </a:p>
          <a:p>
            <a:r>
              <a:rPr lang="en-US" dirty="0" smtClean="0"/>
              <a:t>				</a:t>
            </a:r>
          </a:p>
          <a:p>
            <a:endParaRPr lang="en-US" dirty="0" smtClean="0"/>
          </a:p>
          <a:p>
            <a:r>
              <a:rPr lang="en-US" dirty="0" smtClean="0"/>
              <a:t>		</a:t>
            </a:r>
          </a:p>
          <a:p>
            <a:r>
              <a:rPr lang="en-US" dirty="0" smtClean="0"/>
              <a:t>		</a:t>
            </a:r>
            <a:endParaRPr lang="en-US" sz="1600" b="1" dirty="0" smtClean="0"/>
          </a:p>
          <a:p>
            <a:endParaRPr lang="en-US" dirty="0"/>
          </a:p>
        </p:txBody>
      </p:sp>
      <p:sp>
        <p:nvSpPr>
          <p:cNvPr id="15" name="TextBox 14"/>
          <p:cNvSpPr txBox="1"/>
          <p:nvPr/>
        </p:nvSpPr>
        <p:spPr>
          <a:xfrm>
            <a:off x="5122329" y="1916657"/>
            <a:ext cx="3259680" cy="461665"/>
          </a:xfrm>
          <a:prstGeom prst="rect">
            <a:avLst/>
          </a:prstGeom>
          <a:noFill/>
          <a:ln w="25400">
            <a:solidFill>
              <a:schemeClr val="tx1"/>
            </a:solidFill>
            <a:prstDash val="sysDash"/>
          </a:ln>
        </p:spPr>
        <p:txBody>
          <a:bodyPr wrap="square" rtlCol="0">
            <a:spAutoFit/>
          </a:bodyPr>
          <a:lstStyle/>
          <a:p>
            <a:r>
              <a:rPr lang="en-US" sz="1200" b="1" dirty="0" smtClean="0">
                <a:solidFill>
                  <a:srgbClr val="008000"/>
                </a:solidFill>
              </a:rPr>
              <a:t>      	       Trees	     Shrubs 	        NTFP</a:t>
            </a:r>
          </a:p>
          <a:p>
            <a:r>
              <a:rPr lang="en-US" sz="1200" b="1" dirty="0" smtClean="0"/>
              <a:t>	</a:t>
            </a:r>
            <a:r>
              <a:rPr lang="en-US" sz="1200" b="1" dirty="0" smtClean="0">
                <a:solidFill>
                  <a:srgbClr val="008000"/>
                </a:solidFill>
              </a:rPr>
              <a:t>                              &amp; Grasses</a:t>
            </a:r>
          </a:p>
        </p:txBody>
      </p:sp>
      <p:sp>
        <p:nvSpPr>
          <p:cNvPr id="16" name="Oval 15"/>
          <p:cNvSpPr/>
          <p:nvPr/>
        </p:nvSpPr>
        <p:spPr>
          <a:xfrm>
            <a:off x="5819071" y="1942284"/>
            <a:ext cx="469437" cy="270933"/>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              </a:t>
            </a:r>
            <a:endParaRPr lang="en-US" dirty="0"/>
          </a:p>
        </p:txBody>
      </p:sp>
      <p:sp>
        <p:nvSpPr>
          <p:cNvPr id="17" name="Rectangle 16"/>
          <p:cNvSpPr/>
          <p:nvPr/>
        </p:nvSpPr>
        <p:spPr>
          <a:xfrm>
            <a:off x="685812" y="1300633"/>
            <a:ext cx="7958655" cy="1920240"/>
          </a:xfrm>
          <a:prstGeom prst="rect">
            <a:avLst/>
          </a:prstGeom>
          <a:noFill/>
          <a:ln w="38100">
            <a:solidFill>
              <a:srgbClr val="008000"/>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Oval 17"/>
          <p:cNvSpPr/>
          <p:nvPr/>
        </p:nvSpPr>
        <p:spPr>
          <a:xfrm>
            <a:off x="7700895" y="1942284"/>
            <a:ext cx="469437" cy="270933"/>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                </a:t>
            </a:r>
            <a:endParaRPr lang="en-US" dirty="0"/>
          </a:p>
        </p:txBody>
      </p:sp>
      <p:sp>
        <p:nvSpPr>
          <p:cNvPr id="19" name="Oval 18"/>
          <p:cNvSpPr/>
          <p:nvPr/>
        </p:nvSpPr>
        <p:spPr>
          <a:xfrm>
            <a:off x="6603136" y="1947869"/>
            <a:ext cx="846665" cy="423333"/>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  </a:t>
            </a:r>
            <a:endParaRPr lang="en-US" dirty="0"/>
          </a:p>
        </p:txBody>
      </p:sp>
      <p:sp>
        <p:nvSpPr>
          <p:cNvPr id="20" name="Oval 19"/>
          <p:cNvSpPr/>
          <p:nvPr/>
        </p:nvSpPr>
        <p:spPr>
          <a:xfrm>
            <a:off x="3022604" y="1972719"/>
            <a:ext cx="846665" cy="423333"/>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Oval 20"/>
          <p:cNvSpPr/>
          <p:nvPr/>
        </p:nvSpPr>
        <p:spPr>
          <a:xfrm>
            <a:off x="3073400" y="2528229"/>
            <a:ext cx="846665" cy="423333"/>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Oval 21"/>
          <p:cNvSpPr/>
          <p:nvPr/>
        </p:nvSpPr>
        <p:spPr>
          <a:xfrm>
            <a:off x="833657" y="2510776"/>
            <a:ext cx="846665" cy="423333"/>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Oval 22"/>
          <p:cNvSpPr/>
          <p:nvPr/>
        </p:nvSpPr>
        <p:spPr>
          <a:xfrm>
            <a:off x="833657" y="1972719"/>
            <a:ext cx="846665" cy="423333"/>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TextBox 23"/>
          <p:cNvSpPr txBox="1"/>
          <p:nvPr/>
        </p:nvSpPr>
        <p:spPr>
          <a:xfrm>
            <a:off x="5284067" y="2418702"/>
            <a:ext cx="847483" cy="461665"/>
          </a:xfrm>
          <a:prstGeom prst="rect">
            <a:avLst/>
          </a:prstGeom>
          <a:noFill/>
        </p:spPr>
        <p:txBody>
          <a:bodyPr wrap="none" rtlCol="0">
            <a:spAutoFit/>
          </a:bodyPr>
          <a:lstStyle/>
          <a:p>
            <a:r>
              <a:rPr lang="en-US" sz="1200" b="1" dirty="0" smtClean="0">
                <a:solidFill>
                  <a:srgbClr val="008000"/>
                </a:solidFill>
              </a:rPr>
              <a:t>    Alpine</a:t>
            </a:r>
          </a:p>
          <a:p>
            <a:r>
              <a:rPr lang="en-US" sz="1200" b="1" dirty="0" smtClean="0">
                <a:solidFill>
                  <a:srgbClr val="008000"/>
                </a:solidFill>
              </a:rPr>
              <a:t> Meadows</a:t>
            </a:r>
            <a:endParaRPr lang="en-US" sz="1200" b="1" dirty="0">
              <a:solidFill>
                <a:srgbClr val="008000"/>
              </a:solidFill>
            </a:endParaRPr>
          </a:p>
        </p:txBody>
      </p:sp>
      <p:sp>
        <p:nvSpPr>
          <p:cNvPr id="25" name="TextBox 24"/>
          <p:cNvSpPr txBox="1"/>
          <p:nvPr/>
        </p:nvSpPr>
        <p:spPr>
          <a:xfrm>
            <a:off x="7295122" y="2510776"/>
            <a:ext cx="875210" cy="276999"/>
          </a:xfrm>
          <a:prstGeom prst="rect">
            <a:avLst/>
          </a:prstGeom>
          <a:noFill/>
        </p:spPr>
        <p:txBody>
          <a:bodyPr wrap="none" rtlCol="0">
            <a:spAutoFit/>
          </a:bodyPr>
          <a:lstStyle/>
          <a:p>
            <a:r>
              <a:rPr lang="en-US" sz="1200" b="1" dirty="0" smtClean="0">
                <a:solidFill>
                  <a:srgbClr val="008000"/>
                </a:solidFill>
              </a:rPr>
              <a:t>Mountains</a:t>
            </a:r>
            <a:endParaRPr lang="en-US" sz="1200" b="1" dirty="0">
              <a:solidFill>
                <a:srgbClr val="008000"/>
              </a:solidFill>
            </a:endParaRPr>
          </a:p>
        </p:txBody>
      </p:sp>
      <p:sp>
        <p:nvSpPr>
          <p:cNvPr id="26" name="Oval 25"/>
          <p:cNvSpPr/>
          <p:nvPr/>
        </p:nvSpPr>
        <p:spPr>
          <a:xfrm>
            <a:off x="5292707" y="2462864"/>
            <a:ext cx="846665" cy="423333"/>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Oval 26"/>
          <p:cNvSpPr/>
          <p:nvPr/>
        </p:nvSpPr>
        <p:spPr>
          <a:xfrm>
            <a:off x="7323667" y="2445238"/>
            <a:ext cx="846665" cy="423333"/>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2133612" y="2143210"/>
            <a:ext cx="457200" cy="457200"/>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TextBox 28"/>
          <p:cNvSpPr txBox="1"/>
          <p:nvPr/>
        </p:nvSpPr>
        <p:spPr>
          <a:xfrm>
            <a:off x="778919" y="3335838"/>
            <a:ext cx="3429000" cy="738664"/>
          </a:xfrm>
          <a:prstGeom prst="rect">
            <a:avLst/>
          </a:prstGeom>
          <a:noFill/>
          <a:ln w="38100">
            <a:solidFill>
              <a:srgbClr val="008000"/>
            </a:solidFill>
          </a:ln>
        </p:spPr>
        <p:txBody>
          <a:bodyPr wrap="square" rtlCol="0">
            <a:spAutoFit/>
          </a:bodyPr>
          <a:lstStyle/>
          <a:p>
            <a:r>
              <a:rPr lang="en-US" dirty="0" smtClean="0"/>
              <a:t>		</a:t>
            </a:r>
            <a:r>
              <a:rPr lang="en-US" b="1" dirty="0" smtClean="0">
                <a:solidFill>
                  <a:srgbClr val="008000"/>
                </a:solidFill>
              </a:rPr>
              <a:t>Agricultural Lands</a:t>
            </a:r>
          </a:p>
          <a:p>
            <a:r>
              <a:rPr lang="en-US" sz="1200" b="1" dirty="0" smtClean="0">
                <a:solidFill>
                  <a:srgbClr val="FF0000"/>
                </a:solidFill>
              </a:rPr>
              <a:t>Crops</a:t>
            </a:r>
            <a:r>
              <a:rPr lang="en-US" sz="1200" b="1" dirty="0" smtClean="0"/>
              <a:t>		</a:t>
            </a:r>
            <a:r>
              <a:rPr lang="en-US" sz="1200" b="1" dirty="0" smtClean="0">
                <a:solidFill>
                  <a:srgbClr val="008000"/>
                </a:solidFill>
              </a:rPr>
              <a:t>Yaks		</a:t>
            </a:r>
            <a:r>
              <a:rPr lang="en-US" sz="1200" b="1" dirty="0" smtClean="0">
                <a:solidFill>
                  <a:srgbClr val="FF0000"/>
                </a:solidFill>
              </a:rPr>
              <a:t>Cattle </a:t>
            </a:r>
            <a:r>
              <a:rPr lang="en-US" sz="1200" b="1" dirty="0" smtClean="0">
                <a:solidFill>
                  <a:srgbClr val="008000"/>
                </a:solidFill>
              </a:rPr>
              <a:t>	            Minor</a:t>
            </a:r>
          </a:p>
          <a:p>
            <a:r>
              <a:rPr lang="en-US" sz="1200" b="1" dirty="0" smtClean="0"/>
              <a:t>					          </a:t>
            </a:r>
            <a:r>
              <a:rPr lang="en-US" sz="1200" b="1" dirty="0" smtClean="0">
                <a:solidFill>
                  <a:srgbClr val="008000"/>
                </a:solidFill>
              </a:rPr>
              <a:t>Livestock</a:t>
            </a:r>
            <a:endParaRPr lang="en-US" sz="1200" b="1" dirty="0">
              <a:solidFill>
                <a:srgbClr val="008000"/>
              </a:solidFill>
            </a:endParaRPr>
          </a:p>
        </p:txBody>
      </p:sp>
      <p:sp>
        <p:nvSpPr>
          <p:cNvPr id="30" name="Oval 29"/>
          <p:cNvSpPr/>
          <p:nvPr/>
        </p:nvSpPr>
        <p:spPr>
          <a:xfrm>
            <a:off x="815147" y="3623705"/>
            <a:ext cx="469437" cy="270933"/>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Oval 31"/>
          <p:cNvSpPr/>
          <p:nvPr/>
        </p:nvSpPr>
        <p:spPr>
          <a:xfrm>
            <a:off x="1697256" y="3632171"/>
            <a:ext cx="469437" cy="270933"/>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TextBox 33"/>
          <p:cNvSpPr txBox="1"/>
          <p:nvPr/>
        </p:nvSpPr>
        <p:spPr>
          <a:xfrm>
            <a:off x="5052850" y="1851759"/>
            <a:ext cx="766581" cy="307777"/>
          </a:xfrm>
          <a:prstGeom prst="rect">
            <a:avLst/>
          </a:prstGeom>
          <a:noFill/>
        </p:spPr>
        <p:txBody>
          <a:bodyPr wrap="none" rtlCol="0">
            <a:spAutoFit/>
          </a:bodyPr>
          <a:lstStyle/>
          <a:p>
            <a:r>
              <a:rPr lang="en-US" sz="1400" b="1" dirty="0" smtClean="0">
                <a:solidFill>
                  <a:srgbClr val="008000"/>
                </a:solidFill>
              </a:rPr>
              <a:t>Forests:</a:t>
            </a:r>
            <a:endParaRPr lang="en-US" sz="1400" b="1" dirty="0">
              <a:solidFill>
                <a:srgbClr val="008000"/>
              </a:solidFill>
            </a:endParaRPr>
          </a:p>
        </p:txBody>
      </p:sp>
      <p:sp>
        <p:nvSpPr>
          <p:cNvPr id="35" name="Oval 34"/>
          <p:cNvSpPr/>
          <p:nvPr/>
        </p:nvSpPr>
        <p:spPr>
          <a:xfrm>
            <a:off x="2643954" y="3615238"/>
            <a:ext cx="469437" cy="270933"/>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Oval 35"/>
          <p:cNvSpPr/>
          <p:nvPr/>
        </p:nvSpPr>
        <p:spPr>
          <a:xfrm>
            <a:off x="3445925" y="3649106"/>
            <a:ext cx="675408" cy="423333"/>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TextBox 36"/>
          <p:cNvSpPr txBox="1"/>
          <p:nvPr/>
        </p:nvSpPr>
        <p:spPr>
          <a:xfrm>
            <a:off x="5052850" y="3335838"/>
            <a:ext cx="3429000" cy="777240"/>
          </a:xfrm>
          <a:prstGeom prst="rect">
            <a:avLst/>
          </a:prstGeom>
          <a:noFill/>
          <a:ln w="38100">
            <a:solidFill>
              <a:srgbClr val="008000"/>
            </a:solidFill>
          </a:ln>
        </p:spPr>
        <p:txBody>
          <a:bodyPr wrap="square" rtlCol="0">
            <a:spAutoFit/>
          </a:bodyPr>
          <a:lstStyle/>
          <a:p>
            <a:r>
              <a:rPr lang="en-US" dirty="0" smtClean="0">
                <a:solidFill>
                  <a:srgbClr val="008000"/>
                </a:solidFill>
              </a:rPr>
              <a:t>	</a:t>
            </a:r>
            <a:r>
              <a:rPr lang="en-US" b="1" dirty="0" smtClean="0">
                <a:solidFill>
                  <a:srgbClr val="008000"/>
                </a:solidFill>
              </a:rPr>
              <a:t>Ecosystem Services (ES)</a:t>
            </a:r>
          </a:p>
          <a:p>
            <a:r>
              <a:rPr lang="en-US" b="1" dirty="0" smtClean="0">
                <a:solidFill>
                  <a:srgbClr val="0000FF"/>
                </a:solidFill>
              </a:rPr>
              <a:t>	</a:t>
            </a:r>
            <a:r>
              <a:rPr lang="en-US" sz="1200" b="1" dirty="0" smtClean="0">
                <a:solidFill>
                  <a:srgbClr val="008000"/>
                </a:solidFill>
              </a:rPr>
              <a:t>Water</a:t>
            </a:r>
            <a:r>
              <a:rPr lang="en-US" sz="1200" b="1" dirty="0" smtClean="0"/>
              <a:t>					</a:t>
            </a:r>
            <a:r>
              <a:rPr lang="en-US" sz="1200" b="1" dirty="0" smtClean="0">
                <a:solidFill>
                  <a:srgbClr val="008000"/>
                </a:solidFill>
              </a:rPr>
              <a:t>Others</a:t>
            </a:r>
            <a:endParaRPr lang="en-US" sz="1200" b="1" dirty="0">
              <a:solidFill>
                <a:srgbClr val="008000"/>
              </a:solidFill>
            </a:endParaRPr>
          </a:p>
        </p:txBody>
      </p:sp>
      <p:sp>
        <p:nvSpPr>
          <p:cNvPr id="38" name="Oval 37"/>
          <p:cNvSpPr/>
          <p:nvPr/>
        </p:nvSpPr>
        <p:spPr>
          <a:xfrm>
            <a:off x="5456142" y="3632169"/>
            <a:ext cx="675408" cy="423333"/>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Oval 38"/>
          <p:cNvSpPr/>
          <p:nvPr/>
        </p:nvSpPr>
        <p:spPr>
          <a:xfrm>
            <a:off x="7728836" y="3623699"/>
            <a:ext cx="675408" cy="423333"/>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TextBox 39"/>
          <p:cNvSpPr txBox="1"/>
          <p:nvPr/>
        </p:nvSpPr>
        <p:spPr>
          <a:xfrm>
            <a:off x="1142997" y="4157098"/>
            <a:ext cx="3080841" cy="400110"/>
          </a:xfrm>
          <a:prstGeom prst="rect">
            <a:avLst/>
          </a:prstGeom>
          <a:noFill/>
        </p:spPr>
        <p:txBody>
          <a:bodyPr wrap="none" rtlCol="0">
            <a:spAutoFit/>
          </a:bodyPr>
          <a:lstStyle/>
          <a:p>
            <a:r>
              <a:rPr lang="en-US" sz="2000" b="1" i="1" dirty="0" smtClean="0">
                <a:solidFill>
                  <a:srgbClr val="0000FF"/>
                </a:solidFill>
              </a:rPr>
              <a:t>Socio-economic Resources:</a:t>
            </a:r>
            <a:endParaRPr lang="en-US" sz="2000" b="1" i="1" dirty="0">
              <a:solidFill>
                <a:srgbClr val="0000FF"/>
              </a:solidFill>
            </a:endParaRPr>
          </a:p>
        </p:txBody>
      </p:sp>
      <p:sp>
        <p:nvSpPr>
          <p:cNvPr id="41" name="TextBox 40"/>
          <p:cNvSpPr txBox="1"/>
          <p:nvPr/>
        </p:nvSpPr>
        <p:spPr>
          <a:xfrm>
            <a:off x="778913" y="4512745"/>
            <a:ext cx="2540020" cy="1325880"/>
          </a:xfrm>
          <a:prstGeom prst="rect">
            <a:avLst/>
          </a:prstGeom>
          <a:noFill/>
          <a:ln w="38100">
            <a:solidFill>
              <a:srgbClr val="0000FF"/>
            </a:solidFill>
          </a:ln>
        </p:spPr>
        <p:txBody>
          <a:bodyPr wrap="square" rtlCol="0">
            <a:spAutoFit/>
          </a:bodyPr>
          <a:lstStyle/>
          <a:p>
            <a:r>
              <a:rPr lang="en-US" dirty="0" smtClean="0"/>
              <a:t>	   </a:t>
            </a:r>
            <a:r>
              <a:rPr lang="en-US" b="1" dirty="0" smtClean="0">
                <a:solidFill>
                  <a:srgbClr val="0000FF"/>
                </a:solidFill>
              </a:rPr>
              <a:t>Rural Areas</a:t>
            </a:r>
          </a:p>
          <a:p>
            <a:r>
              <a:rPr lang="en-US" sz="1200" b="1" dirty="0" smtClean="0"/>
              <a:t>    </a:t>
            </a:r>
            <a:r>
              <a:rPr lang="en-US" sz="1200" b="1" dirty="0" smtClean="0">
                <a:solidFill>
                  <a:srgbClr val="FF0000"/>
                </a:solidFill>
              </a:rPr>
              <a:t>Farmers</a:t>
            </a:r>
            <a:r>
              <a:rPr lang="en-US" sz="1200" b="1" dirty="0" smtClean="0"/>
              <a:t>		</a:t>
            </a:r>
            <a:r>
              <a:rPr lang="en-US" sz="1200" b="1" dirty="0" smtClean="0">
                <a:solidFill>
                  <a:srgbClr val="0000FF"/>
                </a:solidFill>
              </a:rPr>
              <a:t>Communities</a:t>
            </a:r>
          </a:p>
          <a:p>
            <a:endParaRPr lang="en-US" sz="1200" b="1" dirty="0" smtClean="0"/>
          </a:p>
          <a:p>
            <a:r>
              <a:rPr lang="en-US" sz="1200" b="1" dirty="0" smtClean="0"/>
              <a:t>    </a:t>
            </a:r>
            <a:r>
              <a:rPr lang="en-US" sz="1200" b="1" dirty="0" smtClean="0">
                <a:solidFill>
                  <a:srgbClr val="0000FF"/>
                </a:solidFill>
              </a:rPr>
              <a:t>Guides &amp;		Conservation</a:t>
            </a:r>
          </a:p>
          <a:p>
            <a:r>
              <a:rPr lang="en-US" sz="1200" b="1" dirty="0" smtClean="0">
                <a:solidFill>
                  <a:srgbClr val="0000FF"/>
                </a:solidFill>
              </a:rPr>
              <a:t>  </a:t>
            </a:r>
            <a:r>
              <a:rPr lang="en-US" sz="1200" b="1" dirty="0" err="1" smtClean="0">
                <a:solidFill>
                  <a:srgbClr val="0000FF"/>
                </a:solidFill>
              </a:rPr>
              <a:t>Homestays</a:t>
            </a:r>
            <a:r>
              <a:rPr lang="en-US" sz="1200" b="1" dirty="0" smtClean="0"/>
              <a:t>		     </a:t>
            </a:r>
            <a:r>
              <a:rPr lang="en-US" sz="1200" b="1" dirty="0" smtClean="0">
                <a:solidFill>
                  <a:srgbClr val="0000FF"/>
                </a:solidFill>
              </a:rPr>
              <a:t>Officers</a:t>
            </a:r>
            <a:r>
              <a:rPr lang="en-US" sz="1200" b="1" dirty="0" smtClean="0"/>
              <a:t>			</a:t>
            </a:r>
          </a:p>
          <a:p>
            <a:r>
              <a:rPr lang="en-US" sz="1200" b="1" dirty="0" smtClean="0"/>
              <a:t>					</a:t>
            </a:r>
            <a:endParaRPr lang="en-US" sz="1200" b="1" dirty="0"/>
          </a:p>
        </p:txBody>
      </p:sp>
      <p:sp>
        <p:nvSpPr>
          <p:cNvPr id="42" name="TextBox 41"/>
          <p:cNvSpPr txBox="1"/>
          <p:nvPr/>
        </p:nvSpPr>
        <p:spPr>
          <a:xfrm>
            <a:off x="5052850" y="4428449"/>
            <a:ext cx="3429000" cy="1107996"/>
          </a:xfrm>
          <a:prstGeom prst="rect">
            <a:avLst/>
          </a:prstGeom>
          <a:noFill/>
          <a:ln w="38100">
            <a:solidFill>
              <a:srgbClr val="0000FF"/>
            </a:solidFill>
          </a:ln>
        </p:spPr>
        <p:txBody>
          <a:bodyPr wrap="square" rtlCol="0">
            <a:spAutoFit/>
          </a:bodyPr>
          <a:lstStyle/>
          <a:p>
            <a:r>
              <a:rPr lang="en-US" dirty="0" smtClean="0"/>
              <a:t>		</a:t>
            </a:r>
            <a:r>
              <a:rPr lang="en-US" b="1" dirty="0" smtClean="0">
                <a:solidFill>
                  <a:srgbClr val="0000FF"/>
                </a:solidFill>
              </a:rPr>
              <a:t>Urban Areas</a:t>
            </a:r>
          </a:p>
          <a:p>
            <a:r>
              <a:rPr lang="en-US" sz="1200" b="1" dirty="0" smtClean="0">
                <a:solidFill>
                  <a:srgbClr val="0000FF"/>
                </a:solidFill>
              </a:rPr>
              <a:t>Groceries	Butcheries	Hotels	     Restaurants</a:t>
            </a:r>
          </a:p>
          <a:p>
            <a:endParaRPr lang="en-US" sz="1200" b="1" dirty="0" smtClean="0">
              <a:solidFill>
                <a:srgbClr val="0000FF"/>
              </a:solidFill>
            </a:endParaRPr>
          </a:p>
          <a:p>
            <a:r>
              <a:rPr lang="en-US" sz="1200" b="1" dirty="0" smtClean="0">
                <a:solidFill>
                  <a:srgbClr val="0000FF"/>
                </a:solidFill>
              </a:rPr>
              <a:t>   Tourism</a:t>
            </a:r>
          </a:p>
          <a:p>
            <a:r>
              <a:rPr lang="en-US" sz="1200" b="1" dirty="0" smtClean="0">
                <a:solidFill>
                  <a:srgbClr val="0000FF"/>
                </a:solidFill>
              </a:rPr>
              <a:t>    Bureau 		</a:t>
            </a:r>
            <a:endParaRPr lang="en-US" sz="1200" b="1" dirty="0"/>
          </a:p>
        </p:txBody>
      </p:sp>
      <p:sp>
        <p:nvSpPr>
          <p:cNvPr id="43" name="Oval 42"/>
          <p:cNvSpPr/>
          <p:nvPr/>
        </p:nvSpPr>
        <p:spPr>
          <a:xfrm>
            <a:off x="2150532" y="5117116"/>
            <a:ext cx="1007532" cy="541862"/>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Oval 43"/>
          <p:cNvSpPr/>
          <p:nvPr/>
        </p:nvSpPr>
        <p:spPr>
          <a:xfrm>
            <a:off x="829674" y="5159445"/>
            <a:ext cx="892983" cy="541862"/>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 name="Oval 44"/>
          <p:cNvSpPr/>
          <p:nvPr/>
        </p:nvSpPr>
        <p:spPr>
          <a:xfrm>
            <a:off x="2150533" y="4846171"/>
            <a:ext cx="990600" cy="211666"/>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Oval 45"/>
          <p:cNvSpPr/>
          <p:nvPr/>
        </p:nvSpPr>
        <p:spPr>
          <a:xfrm>
            <a:off x="829675" y="4846165"/>
            <a:ext cx="842180" cy="211666"/>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TextBox 46"/>
          <p:cNvSpPr txBox="1"/>
          <p:nvPr/>
        </p:nvSpPr>
        <p:spPr>
          <a:xfrm>
            <a:off x="1151458" y="5799690"/>
            <a:ext cx="2278338" cy="400110"/>
          </a:xfrm>
          <a:prstGeom prst="rect">
            <a:avLst/>
          </a:prstGeom>
          <a:noFill/>
        </p:spPr>
        <p:txBody>
          <a:bodyPr wrap="none" rtlCol="0">
            <a:spAutoFit/>
          </a:bodyPr>
          <a:lstStyle/>
          <a:p>
            <a:r>
              <a:rPr lang="en-US" sz="2000" b="1" i="1" dirty="0" smtClean="0"/>
              <a:t>Cultural Resources:</a:t>
            </a:r>
            <a:endParaRPr lang="en-US" sz="2000" b="1" i="1" dirty="0"/>
          </a:p>
        </p:txBody>
      </p:sp>
      <p:sp>
        <p:nvSpPr>
          <p:cNvPr id="49" name="Title 1"/>
          <p:cNvSpPr txBox="1">
            <a:spLocks/>
          </p:cNvSpPr>
          <p:nvPr/>
        </p:nvSpPr>
        <p:spPr>
          <a:xfrm>
            <a:off x="685812" y="254004"/>
            <a:ext cx="7772400" cy="651938"/>
          </a:xfrm>
          <a:prstGeom prst="rect">
            <a:avLst/>
          </a:prstGeom>
        </p:spPr>
        <p:txBody>
          <a:bodyPr vert="horz" lIns="91440" tIns="45720" rIns="91440" bIns="45720" rtlCol="0" anchor="t">
            <a:normAutofit lnSpcReduction="10000"/>
          </a:bodyPr>
          <a:lstStyle/>
          <a:p>
            <a:pPr lvl="0" algn="ctr">
              <a:spcBef>
                <a:spcPct val="0"/>
              </a:spcBef>
              <a:defRPr/>
            </a:pPr>
            <a:r>
              <a:rPr kumimoji="0" lang="en-US" sz="2000" b="1" i="0" u="none" strike="noStrike" kern="1200" cap="none" spc="0" normalizeH="0" baseline="0" noProof="0" dirty="0" smtClean="0">
                <a:ln>
                  <a:noFill/>
                </a:ln>
                <a:solidFill>
                  <a:schemeClr val="tx1"/>
                </a:solidFill>
                <a:effectLst/>
                <a:uLnTx/>
                <a:uFillTx/>
                <a:latin typeface="+mj-lt"/>
                <a:ea typeface="+mj-ea"/>
                <a:cs typeface="+mj-cs"/>
              </a:rPr>
              <a:t>Appendix VI-B-1</a:t>
            </a:r>
            <a:br>
              <a:rPr kumimoji="0" lang="en-US" sz="2000" b="1" i="0" u="none" strike="noStrike" kern="1200" cap="none" spc="0" normalizeH="0" baseline="0" noProof="0" dirty="0" smtClean="0">
                <a:ln>
                  <a:noFill/>
                </a:ln>
                <a:solidFill>
                  <a:schemeClr val="tx1"/>
                </a:solidFill>
                <a:effectLst/>
                <a:uLnTx/>
                <a:uFillTx/>
                <a:latin typeface="+mj-lt"/>
                <a:ea typeface="+mj-ea"/>
                <a:cs typeface="+mj-cs"/>
              </a:rPr>
            </a:br>
            <a:r>
              <a:rPr lang="en-US" sz="2000" b="1" dirty="0" smtClean="0"/>
              <a:t>LINKAGES</a:t>
            </a:r>
            <a:r>
              <a:rPr lang="en-US" sz="2000" b="1" dirty="0" smtClean="0"/>
              <a:t> INTERCONNECTING </a:t>
            </a:r>
            <a:r>
              <a:rPr kumimoji="0" lang="en-US" sz="2000" b="1" i="0" u="none" strike="noStrike" kern="1200" cap="none" spc="0" normalizeH="0" baseline="0" noProof="0" dirty="0" smtClean="0">
                <a:ln>
                  <a:noFill/>
                </a:ln>
                <a:solidFill>
                  <a:schemeClr val="tx1"/>
                </a:solidFill>
                <a:effectLst/>
                <a:uLnTx/>
                <a:uFillTx/>
                <a:latin typeface="+mj-lt"/>
                <a:ea typeface="+mj-ea"/>
                <a:cs typeface="+mj-cs"/>
              </a:rPr>
              <a:t>CRITICAL RESOURCES</a:t>
            </a:r>
          </a:p>
        </p:txBody>
      </p:sp>
      <p:sp>
        <p:nvSpPr>
          <p:cNvPr id="50" name="TextBox 49"/>
          <p:cNvSpPr txBox="1"/>
          <p:nvPr/>
        </p:nvSpPr>
        <p:spPr>
          <a:xfrm>
            <a:off x="1498600" y="6172191"/>
            <a:ext cx="5579533" cy="461665"/>
          </a:xfrm>
          <a:prstGeom prst="rect">
            <a:avLst/>
          </a:prstGeom>
          <a:noFill/>
        </p:spPr>
        <p:txBody>
          <a:bodyPr wrap="square" rtlCol="0">
            <a:spAutoFit/>
          </a:bodyPr>
          <a:lstStyle/>
          <a:p>
            <a:r>
              <a:rPr lang="en-US" sz="1200" b="1" dirty="0" smtClean="0">
                <a:solidFill>
                  <a:srgbClr val="FF0000"/>
                </a:solidFill>
              </a:rPr>
              <a:t>Conservation</a:t>
            </a:r>
            <a:r>
              <a:rPr lang="en-US" sz="1200" b="1" dirty="0" smtClean="0"/>
              <a:t>		  Textiles &amp;		    Taboo on		Meat-eating</a:t>
            </a:r>
          </a:p>
          <a:p>
            <a:r>
              <a:rPr lang="en-US" sz="1200" b="1" dirty="0" smtClean="0"/>
              <a:t>       </a:t>
            </a:r>
            <a:r>
              <a:rPr lang="en-US" sz="1200" b="1" dirty="0" smtClean="0">
                <a:solidFill>
                  <a:srgbClr val="FF0000"/>
                </a:solidFill>
              </a:rPr>
              <a:t>Ethic</a:t>
            </a:r>
            <a:r>
              <a:rPr lang="en-US" sz="1200" b="1" dirty="0" smtClean="0"/>
              <a:t>		   Festivals		       Killing 	                     Diet	</a:t>
            </a:r>
            <a:endParaRPr lang="en-US" sz="1200" b="1" dirty="0"/>
          </a:p>
        </p:txBody>
      </p:sp>
      <p:sp>
        <p:nvSpPr>
          <p:cNvPr id="51" name="Oval 50"/>
          <p:cNvSpPr/>
          <p:nvPr/>
        </p:nvSpPr>
        <p:spPr>
          <a:xfrm>
            <a:off x="1498600" y="6180658"/>
            <a:ext cx="1007532" cy="423345"/>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Oval 54"/>
          <p:cNvSpPr/>
          <p:nvPr/>
        </p:nvSpPr>
        <p:spPr>
          <a:xfrm>
            <a:off x="2815167" y="6180658"/>
            <a:ext cx="1007532" cy="423345"/>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Oval 55"/>
          <p:cNvSpPr/>
          <p:nvPr/>
        </p:nvSpPr>
        <p:spPr>
          <a:xfrm>
            <a:off x="5627784" y="6172191"/>
            <a:ext cx="1007532" cy="423345"/>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Oval 56"/>
          <p:cNvSpPr/>
          <p:nvPr/>
        </p:nvSpPr>
        <p:spPr>
          <a:xfrm>
            <a:off x="4270803" y="6210511"/>
            <a:ext cx="1007532" cy="423345"/>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TextBox 57"/>
          <p:cNvSpPr txBox="1"/>
          <p:nvPr/>
        </p:nvSpPr>
        <p:spPr>
          <a:xfrm>
            <a:off x="3458618" y="4736095"/>
            <a:ext cx="1465290" cy="646331"/>
          </a:xfrm>
          <a:prstGeom prst="rect">
            <a:avLst/>
          </a:prstGeom>
          <a:noFill/>
          <a:ln w="38100">
            <a:solidFill>
              <a:srgbClr val="0000FF"/>
            </a:solidFill>
          </a:ln>
        </p:spPr>
        <p:txBody>
          <a:bodyPr wrap="none" rtlCol="0">
            <a:spAutoFit/>
          </a:bodyPr>
          <a:lstStyle/>
          <a:p>
            <a:r>
              <a:rPr lang="en-US" b="1" dirty="0" smtClean="0">
                <a:solidFill>
                  <a:srgbClr val="0000FF"/>
                </a:solidFill>
              </a:rPr>
              <a:t>Hydroelectric</a:t>
            </a:r>
          </a:p>
          <a:p>
            <a:r>
              <a:rPr lang="en-US" b="1" dirty="0" smtClean="0">
                <a:solidFill>
                  <a:srgbClr val="0000FF"/>
                </a:solidFill>
              </a:rPr>
              <a:t>       Dams</a:t>
            </a:r>
            <a:endParaRPr lang="en-US" b="1" dirty="0">
              <a:solidFill>
                <a:srgbClr val="0000FF"/>
              </a:solidFill>
            </a:endParaRPr>
          </a:p>
        </p:txBody>
      </p:sp>
      <p:sp>
        <p:nvSpPr>
          <p:cNvPr id="48" name="TextBox 47"/>
          <p:cNvSpPr txBox="1"/>
          <p:nvPr/>
        </p:nvSpPr>
        <p:spPr>
          <a:xfrm>
            <a:off x="6784373" y="6599547"/>
            <a:ext cx="2327993" cy="246221"/>
          </a:xfrm>
          <a:prstGeom prst="rect">
            <a:avLst/>
          </a:prstGeom>
          <a:noFill/>
        </p:spPr>
        <p:txBody>
          <a:bodyPr wrap="none" rtlCol="0">
            <a:spAutoFit/>
          </a:bodyPr>
          <a:lstStyle/>
          <a:p>
            <a:r>
              <a:rPr lang="en-US" sz="1000" b="1" dirty="0" smtClean="0">
                <a:solidFill>
                  <a:schemeClr val="bg1">
                    <a:lumMod val="50000"/>
                  </a:schemeClr>
                </a:solidFill>
              </a:rPr>
              <a:t>Conservation Bridge – Cornell University</a:t>
            </a:r>
          </a:p>
        </p:txBody>
      </p:sp>
      <p:sp>
        <p:nvSpPr>
          <p:cNvPr id="52" name="Oval 51"/>
          <p:cNvSpPr/>
          <p:nvPr/>
        </p:nvSpPr>
        <p:spPr>
          <a:xfrm>
            <a:off x="5033148" y="4769965"/>
            <a:ext cx="842180" cy="211666"/>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Oval 52"/>
          <p:cNvSpPr/>
          <p:nvPr/>
        </p:nvSpPr>
        <p:spPr>
          <a:xfrm>
            <a:off x="5942193" y="4774197"/>
            <a:ext cx="842180" cy="211666"/>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Oval 53"/>
          <p:cNvSpPr/>
          <p:nvPr/>
        </p:nvSpPr>
        <p:spPr>
          <a:xfrm>
            <a:off x="6873557" y="4795362"/>
            <a:ext cx="652447" cy="148159"/>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Oval 58"/>
          <p:cNvSpPr/>
          <p:nvPr/>
        </p:nvSpPr>
        <p:spPr>
          <a:xfrm>
            <a:off x="5145987" y="5066298"/>
            <a:ext cx="689780" cy="455829"/>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Oval 59"/>
          <p:cNvSpPr/>
          <p:nvPr/>
        </p:nvSpPr>
        <p:spPr>
          <a:xfrm>
            <a:off x="7568339" y="4769965"/>
            <a:ext cx="842180" cy="211666"/>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Right Arrow 60"/>
          <p:cNvSpPr/>
          <p:nvPr/>
        </p:nvSpPr>
        <p:spPr>
          <a:xfrm rot="20631448">
            <a:off x="2563278" y="2146824"/>
            <a:ext cx="457200" cy="91440"/>
          </a:xfrm>
          <a:prstGeom prst="rightArrow">
            <a:avLst/>
          </a:prstGeom>
          <a:solidFill>
            <a:srgbClr val="0000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Right Arrow 61"/>
          <p:cNvSpPr/>
          <p:nvPr/>
        </p:nvSpPr>
        <p:spPr>
          <a:xfrm rot="20631448">
            <a:off x="2597140" y="2223021"/>
            <a:ext cx="457200" cy="91440"/>
          </a:xfrm>
          <a:prstGeom prst="rightArrow">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Right Arrow 62"/>
          <p:cNvSpPr/>
          <p:nvPr/>
        </p:nvSpPr>
        <p:spPr>
          <a:xfrm rot="9479025">
            <a:off x="1578355" y="2491383"/>
            <a:ext cx="548640" cy="91440"/>
          </a:xfrm>
          <a:prstGeom prst="rightArrow">
            <a:avLst/>
          </a:prstGeom>
          <a:solidFill>
            <a:srgbClr val="0000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Right Arrow 63"/>
          <p:cNvSpPr/>
          <p:nvPr/>
        </p:nvSpPr>
        <p:spPr>
          <a:xfrm rot="9352525">
            <a:off x="1639050" y="2543397"/>
            <a:ext cx="548640" cy="91440"/>
          </a:xfrm>
          <a:prstGeom prst="rightArrow">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Right Arrow 64"/>
          <p:cNvSpPr/>
          <p:nvPr/>
        </p:nvSpPr>
        <p:spPr>
          <a:xfrm rot="10800000">
            <a:off x="1663424" y="2753968"/>
            <a:ext cx="1463040" cy="91440"/>
          </a:xfrm>
          <a:prstGeom prst="rightArrow">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Right Arrow 65"/>
          <p:cNvSpPr/>
          <p:nvPr/>
        </p:nvSpPr>
        <p:spPr>
          <a:xfrm rot="10800000">
            <a:off x="1671740" y="2683131"/>
            <a:ext cx="1463040" cy="91440"/>
          </a:xfrm>
          <a:prstGeom prst="rightArrow">
            <a:avLst/>
          </a:prstGeom>
          <a:solidFill>
            <a:srgbClr val="0000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Right Arrow 66"/>
          <p:cNvSpPr/>
          <p:nvPr/>
        </p:nvSpPr>
        <p:spPr>
          <a:xfrm rot="5400000">
            <a:off x="1045820" y="2418548"/>
            <a:ext cx="274320" cy="91440"/>
          </a:xfrm>
          <a:prstGeom prst="rightArrow">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 name="Right Arrow 67"/>
          <p:cNvSpPr/>
          <p:nvPr/>
        </p:nvSpPr>
        <p:spPr>
          <a:xfrm rot="5400000">
            <a:off x="1147424" y="2417144"/>
            <a:ext cx="274320" cy="91440"/>
          </a:xfrm>
          <a:prstGeom prst="rightArrow">
            <a:avLst/>
          </a:prstGeom>
          <a:solidFill>
            <a:srgbClr val="0000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72" name="Elbow Connector 71"/>
          <p:cNvCxnSpPr/>
          <p:nvPr/>
        </p:nvCxnSpPr>
        <p:spPr>
          <a:xfrm rot="10800000" flipV="1">
            <a:off x="2590813" y="2099860"/>
            <a:ext cx="2562033" cy="356616"/>
          </a:xfrm>
          <a:prstGeom prst="bentConnector3">
            <a:avLst>
              <a:gd name="adj1" fmla="val 28850"/>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cxnSp>
        <p:nvCxnSpPr>
          <p:cNvPr id="81" name="Elbow Connector 80"/>
          <p:cNvCxnSpPr/>
          <p:nvPr/>
        </p:nvCxnSpPr>
        <p:spPr>
          <a:xfrm rot="10800000" flipV="1">
            <a:off x="2582340" y="2150656"/>
            <a:ext cx="2562033" cy="356616"/>
          </a:xfrm>
          <a:prstGeom prst="bentConnector3">
            <a:avLst>
              <a:gd name="adj1" fmla="val 28850"/>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82" name="Elbow Connector 81"/>
          <p:cNvCxnSpPr/>
          <p:nvPr/>
        </p:nvCxnSpPr>
        <p:spPr>
          <a:xfrm rot="10800000" flipV="1">
            <a:off x="3073402" y="2300018"/>
            <a:ext cx="2079445" cy="1392435"/>
          </a:xfrm>
          <a:prstGeom prst="bentConnector3">
            <a:avLst>
              <a:gd name="adj1" fmla="val 30863"/>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85" name="Elbow Connector 84"/>
          <p:cNvCxnSpPr/>
          <p:nvPr/>
        </p:nvCxnSpPr>
        <p:spPr>
          <a:xfrm rot="10800000" flipV="1">
            <a:off x="3115713" y="2347776"/>
            <a:ext cx="2079445" cy="1392435"/>
          </a:xfrm>
          <a:prstGeom prst="bentConnector3">
            <a:avLst>
              <a:gd name="adj1" fmla="val 30863"/>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sp>
        <p:nvSpPr>
          <p:cNvPr id="86" name="Right Arrow 85"/>
          <p:cNvSpPr/>
          <p:nvPr/>
        </p:nvSpPr>
        <p:spPr>
          <a:xfrm rot="18903489">
            <a:off x="970020" y="3054288"/>
            <a:ext cx="1463040" cy="91440"/>
          </a:xfrm>
          <a:prstGeom prst="rightArrow">
            <a:avLst/>
          </a:prstGeom>
          <a:solidFill>
            <a:srgbClr val="0000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 name="Right Arrow 86"/>
          <p:cNvSpPr/>
          <p:nvPr/>
        </p:nvSpPr>
        <p:spPr>
          <a:xfrm rot="18903489">
            <a:off x="854799" y="3047392"/>
            <a:ext cx="1554480" cy="91440"/>
          </a:xfrm>
          <a:prstGeom prst="rightArrow">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 name="Right Arrow 87"/>
          <p:cNvSpPr/>
          <p:nvPr/>
        </p:nvSpPr>
        <p:spPr>
          <a:xfrm rot="10800000">
            <a:off x="4146983" y="3931891"/>
            <a:ext cx="1005840" cy="9144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 name="Right Arrow 88"/>
          <p:cNvSpPr/>
          <p:nvPr/>
        </p:nvSpPr>
        <p:spPr>
          <a:xfrm rot="5400000">
            <a:off x="6054496" y="2802541"/>
            <a:ext cx="1097280" cy="9144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 name="Right Arrow 89"/>
          <p:cNvSpPr/>
          <p:nvPr/>
        </p:nvSpPr>
        <p:spPr>
          <a:xfrm rot="18903489">
            <a:off x="2658571" y="3233992"/>
            <a:ext cx="1097280" cy="91440"/>
          </a:xfrm>
          <a:prstGeom prst="rightArrow">
            <a:avLst/>
          </a:prstGeom>
          <a:solidFill>
            <a:srgbClr val="0000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 name="Right Arrow 90"/>
          <p:cNvSpPr/>
          <p:nvPr/>
        </p:nvSpPr>
        <p:spPr>
          <a:xfrm rot="18903489">
            <a:off x="2719491" y="3260391"/>
            <a:ext cx="1097280" cy="91440"/>
          </a:xfrm>
          <a:prstGeom prst="rightArrow">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 name="Right Arrow 92"/>
          <p:cNvSpPr/>
          <p:nvPr/>
        </p:nvSpPr>
        <p:spPr>
          <a:xfrm rot="12641679">
            <a:off x="1402682" y="3241179"/>
            <a:ext cx="1463040" cy="91440"/>
          </a:xfrm>
          <a:prstGeom prst="rightArrow">
            <a:avLst/>
          </a:prstGeom>
          <a:solidFill>
            <a:srgbClr val="0000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 name="Right Arrow 93"/>
          <p:cNvSpPr/>
          <p:nvPr/>
        </p:nvSpPr>
        <p:spPr>
          <a:xfrm rot="12641679">
            <a:off x="1419011" y="3190659"/>
            <a:ext cx="1463040" cy="91440"/>
          </a:xfrm>
          <a:prstGeom prst="rightArrow">
            <a:avLst/>
          </a:prstGeom>
          <a:solidFill>
            <a:srgbClr val="FF66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6" name="Curved Connector 95"/>
          <p:cNvCxnSpPr/>
          <p:nvPr/>
        </p:nvCxnSpPr>
        <p:spPr>
          <a:xfrm rot="10800000" flipV="1">
            <a:off x="1330305" y="1972718"/>
            <a:ext cx="1988631" cy="578190"/>
          </a:xfrm>
          <a:prstGeom prst="curvedConnector3">
            <a:avLst>
              <a:gd name="adj1" fmla="val 79377"/>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cxnSp>
        <p:nvCxnSpPr>
          <p:cNvPr id="102" name="Curved Connector 101"/>
          <p:cNvCxnSpPr/>
          <p:nvPr/>
        </p:nvCxnSpPr>
        <p:spPr>
          <a:xfrm rot="10800000" flipV="1">
            <a:off x="1482705" y="1989646"/>
            <a:ext cx="1988631" cy="578190"/>
          </a:xfrm>
          <a:prstGeom prst="curvedConnector3">
            <a:avLst>
              <a:gd name="adj1" fmla="val 78525"/>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106" name="Curved Connector 105"/>
          <p:cNvCxnSpPr>
            <a:stCxn id="30" idx="1"/>
            <a:endCxn id="23" idx="2"/>
          </p:cNvCxnSpPr>
          <p:nvPr/>
        </p:nvCxnSpPr>
        <p:spPr>
          <a:xfrm rot="16200000" flipV="1">
            <a:off x="119278" y="2898765"/>
            <a:ext cx="1478996" cy="50237"/>
          </a:xfrm>
          <a:prstGeom prst="curvedConnector4">
            <a:avLst>
              <a:gd name="adj1" fmla="val 41503"/>
              <a:gd name="adj2" fmla="val 591888"/>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cxnSp>
        <p:nvCxnSpPr>
          <p:cNvPr id="110" name="Curved Connector 105"/>
          <p:cNvCxnSpPr/>
          <p:nvPr/>
        </p:nvCxnSpPr>
        <p:spPr>
          <a:xfrm rot="16200000" flipV="1">
            <a:off x="220876" y="2881825"/>
            <a:ext cx="1478996" cy="50237"/>
          </a:xfrm>
          <a:prstGeom prst="curvedConnector4">
            <a:avLst>
              <a:gd name="adj1" fmla="val 41503"/>
              <a:gd name="adj2" fmla="val 591888"/>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74" name="TextBox 73"/>
          <p:cNvSpPr txBox="1"/>
          <p:nvPr/>
        </p:nvSpPr>
        <p:spPr>
          <a:xfrm>
            <a:off x="3328701" y="1236112"/>
            <a:ext cx="2494230" cy="369332"/>
          </a:xfrm>
          <a:prstGeom prst="rect">
            <a:avLst/>
          </a:prstGeom>
          <a:noFill/>
        </p:spPr>
        <p:txBody>
          <a:bodyPr wrap="none" rtlCol="0">
            <a:spAutoFit/>
          </a:bodyPr>
          <a:lstStyle/>
          <a:p>
            <a:r>
              <a:rPr lang="en-US" b="1" dirty="0" smtClean="0">
                <a:solidFill>
                  <a:srgbClr val="008000"/>
                </a:solidFill>
              </a:rPr>
              <a:t>Parks &amp; Protected Areas</a:t>
            </a:r>
            <a:endParaRPr lang="en-US" b="1" dirty="0">
              <a:solidFill>
                <a:srgbClr val="008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990597" y="939767"/>
            <a:ext cx="2629496" cy="400110"/>
          </a:xfrm>
          <a:prstGeom prst="rect">
            <a:avLst/>
          </a:prstGeom>
          <a:noFill/>
        </p:spPr>
        <p:txBody>
          <a:bodyPr wrap="none" rtlCol="0">
            <a:spAutoFit/>
          </a:bodyPr>
          <a:lstStyle/>
          <a:p>
            <a:r>
              <a:rPr lang="en-US" sz="2000" b="1" i="1" dirty="0" smtClean="0">
                <a:solidFill>
                  <a:srgbClr val="008000"/>
                </a:solidFill>
              </a:rPr>
              <a:t>Biophysical Resources:</a:t>
            </a:r>
            <a:endParaRPr lang="en-US" sz="2000" b="1" i="1" dirty="0">
              <a:solidFill>
                <a:srgbClr val="008000"/>
              </a:solidFill>
            </a:endParaRPr>
          </a:p>
        </p:txBody>
      </p:sp>
      <p:sp>
        <p:nvSpPr>
          <p:cNvPr id="7" name="TextBox 6"/>
          <p:cNvSpPr txBox="1"/>
          <p:nvPr/>
        </p:nvSpPr>
        <p:spPr>
          <a:xfrm>
            <a:off x="782855" y="1571576"/>
            <a:ext cx="3425064" cy="1569660"/>
          </a:xfrm>
          <a:prstGeom prst="rect">
            <a:avLst/>
          </a:prstGeom>
          <a:noFill/>
          <a:ln w="25400">
            <a:solidFill>
              <a:schemeClr val="tx1"/>
            </a:solidFill>
          </a:ln>
        </p:spPr>
        <p:txBody>
          <a:bodyPr wrap="square" rtlCol="0">
            <a:spAutoFit/>
          </a:bodyPr>
          <a:lstStyle/>
          <a:p>
            <a:r>
              <a:rPr lang="en-US" b="1" dirty="0" smtClean="0">
                <a:solidFill>
                  <a:srgbClr val="008000"/>
                </a:solidFill>
              </a:rPr>
              <a:t>Wildlife</a:t>
            </a:r>
          </a:p>
          <a:p>
            <a:r>
              <a:rPr lang="en-US" sz="1200" b="1" dirty="0" smtClean="0">
                <a:solidFill>
                  <a:srgbClr val="008000"/>
                </a:solidFill>
              </a:rPr>
              <a:t>   </a:t>
            </a:r>
          </a:p>
          <a:p>
            <a:r>
              <a:rPr lang="en-US" sz="1200" b="1" dirty="0" smtClean="0">
                <a:solidFill>
                  <a:srgbClr val="008000"/>
                </a:solidFill>
              </a:rPr>
              <a:t>  Monkeys</a:t>
            </a:r>
            <a:r>
              <a:rPr lang="en-US" sz="1200" dirty="0" smtClean="0">
                <a:solidFill>
                  <a:srgbClr val="008000"/>
                </a:solidFill>
              </a:rPr>
              <a:t>				  </a:t>
            </a:r>
            <a:r>
              <a:rPr lang="en-US" sz="1200" b="1" dirty="0" smtClean="0">
                <a:solidFill>
                  <a:srgbClr val="008000"/>
                </a:solidFill>
              </a:rPr>
              <a:t>Dholes</a:t>
            </a:r>
          </a:p>
          <a:p>
            <a:r>
              <a:rPr lang="en-US" sz="1200" dirty="0" smtClean="0">
                <a:solidFill>
                  <a:srgbClr val="008000"/>
                </a:solidFill>
              </a:rPr>
              <a:t>		 	</a:t>
            </a:r>
            <a:r>
              <a:rPr lang="en-US" sz="1200" b="1" dirty="0" smtClean="0">
                <a:solidFill>
                  <a:srgbClr val="FF0000"/>
                </a:solidFill>
              </a:rPr>
              <a:t>Pigs</a:t>
            </a:r>
            <a:r>
              <a:rPr lang="en-US" sz="1200" dirty="0" smtClean="0">
                <a:solidFill>
                  <a:srgbClr val="008000"/>
                </a:solidFill>
              </a:rPr>
              <a:t>	</a:t>
            </a:r>
          </a:p>
          <a:p>
            <a:endParaRPr lang="en-US" sz="1200" dirty="0" smtClean="0">
              <a:solidFill>
                <a:srgbClr val="008000"/>
              </a:solidFill>
            </a:endParaRPr>
          </a:p>
          <a:p>
            <a:r>
              <a:rPr lang="en-US" sz="1200" dirty="0" smtClean="0">
                <a:solidFill>
                  <a:srgbClr val="008000"/>
                </a:solidFill>
              </a:rPr>
              <a:t>  </a:t>
            </a:r>
            <a:r>
              <a:rPr lang="en-US" sz="1200" b="1" dirty="0" smtClean="0">
                <a:solidFill>
                  <a:srgbClr val="008000"/>
                </a:solidFill>
              </a:rPr>
              <a:t>    </a:t>
            </a:r>
            <a:r>
              <a:rPr lang="en-US" sz="1200" b="1" dirty="0" smtClean="0">
                <a:solidFill>
                  <a:srgbClr val="FF0000"/>
                </a:solidFill>
              </a:rPr>
              <a:t>Tigers</a:t>
            </a:r>
            <a:r>
              <a:rPr lang="en-US" sz="1200" dirty="0" smtClean="0">
                <a:solidFill>
                  <a:srgbClr val="008000"/>
                </a:solidFill>
              </a:rPr>
              <a:t>				 </a:t>
            </a:r>
            <a:r>
              <a:rPr lang="en-US" sz="1200" b="1" dirty="0" smtClean="0">
                <a:solidFill>
                  <a:srgbClr val="008000"/>
                </a:solidFill>
              </a:rPr>
              <a:t>Leopards</a:t>
            </a:r>
          </a:p>
          <a:p>
            <a:endParaRPr lang="en-US" dirty="0"/>
          </a:p>
        </p:txBody>
      </p:sp>
      <p:sp>
        <p:nvSpPr>
          <p:cNvPr id="13" name="TextBox 12"/>
          <p:cNvSpPr txBox="1"/>
          <p:nvPr/>
        </p:nvSpPr>
        <p:spPr>
          <a:xfrm>
            <a:off x="5033148" y="1572095"/>
            <a:ext cx="3425064" cy="1572768"/>
          </a:xfrm>
          <a:prstGeom prst="rect">
            <a:avLst/>
          </a:prstGeom>
          <a:noFill/>
          <a:ln w="25400">
            <a:solidFill>
              <a:schemeClr val="tx1"/>
            </a:solidFill>
          </a:ln>
        </p:spPr>
        <p:txBody>
          <a:bodyPr wrap="square" rtlCol="0">
            <a:spAutoFit/>
          </a:bodyPr>
          <a:lstStyle/>
          <a:p>
            <a:r>
              <a:rPr lang="en-US" b="1" dirty="0" smtClean="0">
                <a:solidFill>
                  <a:srgbClr val="008000"/>
                </a:solidFill>
              </a:rPr>
              <a:t>Landscapes</a:t>
            </a:r>
          </a:p>
          <a:p>
            <a:r>
              <a:rPr lang="en-US" dirty="0" smtClean="0"/>
              <a:t>				</a:t>
            </a:r>
            <a:endParaRPr lang="en-US" sz="1600" b="1" dirty="0" smtClean="0"/>
          </a:p>
          <a:p>
            <a:endParaRPr lang="en-US" dirty="0" smtClean="0"/>
          </a:p>
          <a:p>
            <a:r>
              <a:rPr lang="en-US" dirty="0" smtClean="0"/>
              <a:t>				</a:t>
            </a:r>
          </a:p>
          <a:p>
            <a:endParaRPr lang="en-US" dirty="0" smtClean="0"/>
          </a:p>
          <a:p>
            <a:r>
              <a:rPr lang="en-US" dirty="0" smtClean="0"/>
              <a:t>		</a:t>
            </a:r>
          </a:p>
          <a:p>
            <a:r>
              <a:rPr lang="en-US" dirty="0" smtClean="0"/>
              <a:t>		</a:t>
            </a:r>
            <a:endParaRPr lang="en-US" sz="1600" b="1" dirty="0" smtClean="0"/>
          </a:p>
          <a:p>
            <a:endParaRPr lang="en-US" dirty="0"/>
          </a:p>
        </p:txBody>
      </p:sp>
      <p:sp>
        <p:nvSpPr>
          <p:cNvPr id="15" name="TextBox 14"/>
          <p:cNvSpPr txBox="1"/>
          <p:nvPr/>
        </p:nvSpPr>
        <p:spPr>
          <a:xfrm>
            <a:off x="5122329" y="1916657"/>
            <a:ext cx="3259680" cy="461665"/>
          </a:xfrm>
          <a:prstGeom prst="rect">
            <a:avLst/>
          </a:prstGeom>
          <a:noFill/>
          <a:ln w="25400">
            <a:solidFill>
              <a:schemeClr val="tx1"/>
            </a:solidFill>
            <a:prstDash val="sysDash"/>
          </a:ln>
        </p:spPr>
        <p:txBody>
          <a:bodyPr wrap="square" rtlCol="0">
            <a:spAutoFit/>
          </a:bodyPr>
          <a:lstStyle/>
          <a:p>
            <a:r>
              <a:rPr lang="en-US" sz="1200" b="1" dirty="0" smtClean="0">
                <a:solidFill>
                  <a:srgbClr val="008000"/>
                </a:solidFill>
              </a:rPr>
              <a:t>      	       Trees	     Shrubs 	        NTFP</a:t>
            </a:r>
          </a:p>
          <a:p>
            <a:r>
              <a:rPr lang="en-US" sz="1200" b="1" dirty="0" smtClean="0"/>
              <a:t>	</a:t>
            </a:r>
            <a:r>
              <a:rPr lang="en-US" sz="1200" b="1" dirty="0" smtClean="0">
                <a:solidFill>
                  <a:srgbClr val="008000"/>
                </a:solidFill>
              </a:rPr>
              <a:t>                              &amp; Grasses</a:t>
            </a:r>
          </a:p>
        </p:txBody>
      </p:sp>
      <p:sp>
        <p:nvSpPr>
          <p:cNvPr id="16" name="Oval 15"/>
          <p:cNvSpPr/>
          <p:nvPr/>
        </p:nvSpPr>
        <p:spPr>
          <a:xfrm>
            <a:off x="5819071" y="1942284"/>
            <a:ext cx="469437" cy="270933"/>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              </a:t>
            </a:r>
            <a:endParaRPr lang="en-US" dirty="0"/>
          </a:p>
        </p:txBody>
      </p:sp>
      <p:sp>
        <p:nvSpPr>
          <p:cNvPr id="17" name="Rectangle 16"/>
          <p:cNvSpPr/>
          <p:nvPr/>
        </p:nvSpPr>
        <p:spPr>
          <a:xfrm>
            <a:off x="685812" y="1300633"/>
            <a:ext cx="7958655" cy="1920240"/>
          </a:xfrm>
          <a:prstGeom prst="rect">
            <a:avLst/>
          </a:prstGeom>
          <a:noFill/>
          <a:ln w="38100">
            <a:solidFill>
              <a:srgbClr val="008000"/>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Oval 17"/>
          <p:cNvSpPr/>
          <p:nvPr/>
        </p:nvSpPr>
        <p:spPr>
          <a:xfrm>
            <a:off x="7700895" y="1942284"/>
            <a:ext cx="469437" cy="270933"/>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                </a:t>
            </a:r>
            <a:endParaRPr lang="en-US" dirty="0"/>
          </a:p>
        </p:txBody>
      </p:sp>
      <p:sp>
        <p:nvSpPr>
          <p:cNvPr id="19" name="Oval 18"/>
          <p:cNvSpPr/>
          <p:nvPr/>
        </p:nvSpPr>
        <p:spPr>
          <a:xfrm>
            <a:off x="6603136" y="1947869"/>
            <a:ext cx="846665" cy="423333"/>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  </a:t>
            </a:r>
            <a:endParaRPr lang="en-US" dirty="0"/>
          </a:p>
        </p:txBody>
      </p:sp>
      <p:sp>
        <p:nvSpPr>
          <p:cNvPr id="20" name="Oval 19"/>
          <p:cNvSpPr/>
          <p:nvPr/>
        </p:nvSpPr>
        <p:spPr>
          <a:xfrm>
            <a:off x="3022604" y="1972719"/>
            <a:ext cx="846665" cy="423333"/>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Oval 20"/>
          <p:cNvSpPr/>
          <p:nvPr/>
        </p:nvSpPr>
        <p:spPr>
          <a:xfrm>
            <a:off x="3073400" y="2528229"/>
            <a:ext cx="846665" cy="423333"/>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Oval 21"/>
          <p:cNvSpPr/>
          <p:nvPr/>
        </p:nvSpPr>
        <p:spPr>
          <a:xfrm>
            <a:off x="833657" y="2510776"/>
            <a:ext cx="846665" cy="423333"/>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Oval 22"/>
          <p:cNvSpPr/>
          <p:nvPr/>
        </p:nvSpPr>
        <p:spPr>
          <a:xfrm>
            <a:off x="833657" y="1972719"/>
            <a:ext cx="846665" cy="423333"/>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TextBox 23"/>
          <p:cNvSpPr txBox="1"/>
          <p:nvPr/>
        </p:nvSpPr>
        <p:spPr>
          <a:xfrm>
            <a:off x="5284067" y="2418702"/>
            <a:ext cx="847483" cy="461665"/>
          </a:xfrm>
          <a:prstGeom prst="rect">
            <a:avLst/>
          </a:prstGeom>
          <a:noFill/>
        </p:spPr>
        <p:txBody>
          <a:bodyPr wrap="none" rtlCol="0">
            <a:spAutoFit/>
          </a:bodyPr>
          <a:lstStyle/>
          <a:p>
            <a:r>
              <a:rPr lang="en-US" sz="1200" b="1" dirty="0" smtClean="0">
                <a:solidFill>
                  <a:srgbClr val="008000"/>
                </a:solidFill>
              </a:rPr>
              <a:t>    Alpine</a:t>
            </a:r>
          </a:p>
          <a:p>
            <a:r>
              <a:rPr lang="en-US" sz="1200" b="1" dirty="0" smtClean="0">
                <a:solidFill>
                  <a:srgbClr val="008000"/>
                </a:solidFill>
              </a:rPr>
              <a:t> Meadows</a:t>
            </a:r>
            <a:endParaRPr lang="en-US" sz="1200" b="1" dirty="0">
              <a:solidFill>
                <a:srgbClr val="008000"/>
              </a:solidFill>
            </a:endParaRPr>
          </a:p>
        </p:txBody>
      </p:sp>
      <p:sp>
        <p:nvSpPr>
          <p:cNvPr id="25" name="TextBox 24"/>
          <p:cNvSpPr txBox="1"/>
          <p:nvPr/>
        </p:nvSpPr>
        <p:spPr>
          <a:xfrm>
            <a:off x="7295122" y="2510776"/>
            <a:ext cx="875210" cy="276999"/>
          </a:xfrm>
          <a:prstGeom prst="rect">
            <a:avLst/>
          </a:prstGeom>
          <a:noFill/>
        </p:spPr>
        <p:txBody>
          <a:bodyPr wrap="none" rtlCol="0">
            <a:spAutoFit/>
          </a:bodyPr>
          <a:lstStyle/>
          <a:p>
            <a:r>
              <a:rPr lang="en-US" sz="1200" b="1" dirty="0" smtClean="0">
                <a:solidFill>
                  <a:srgbClr val="008000"/>
                </a:solidFill>
              </a:rPr>
              <a:t>Mountains</a:t>
            </a:r>
            <a:endParaRPr lang="en-US" sz="1200" b="1" dirty="0">
              <a:solidFill>
                <a:srgbClr val="008000"/>
              </a:solidFill>
            </a:endParaRPr>
          </a:p>
        </p:txBody>
      </p:sp>
      <p:sp>
        <p:nvSpPr>
          <p:cNvPr id="26" name="Oval 25"/>
          <p:cNvSpPr/>
          <p:nvPr/>
        </p:nvSpPr>
        <p:spPr>
          <a:xfrm>
            <a:off x="5292707" y="2462864"/>
            <a:ext cx="846665" cy="423333"/>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Oval 26"/>
          <p:cNvSpPr/>
          <p:nvPr/>
        </p:nvSpPr>
        <p:spPr>
          <a:xfrm>
            <a:off x="7323667" y="2445238"/>
            <a:ext cx="846665" cy="423333"/>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2133612" y="2143210"/>
            <a:ext cx="457200" cy="457200"/>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TextBox 28"/>
          <p:cNvSpPr txBox="1"/>
          <p:nvPr/>
        </p:nvSpPr>
        <p:spPr>
          <a:xfrm>
            <a:off x="778919" y="3335838"/>
            <a:ext cx="3429000" cy="738664"/>
          </a:xfrm>
          <a:prstGeom prst="rect">
            <a:avLst/>
          </a:prstGeom>
          <a:noFill/>
          <a:ln w="38100">
            <a:solidFill>
              <a:srgbClr val="008000"/>
            </a:solidFill>
          </a:ln>
        </p:spPr>
        <p:txBody>
          <a:bodyPr wrap="square" rtlCol="0">
            <a:spAutoFit/>
          </a:bodyPr>
          <a:lstStyle/>
          <a:p>
            <a:r>
              <a:rPr lang="en-US" dirty="0" smtClean="0"/>
              <a:t>		</a:t>
            </a:r>
            <a:r>
              <a:rPr lang="en-US" b="1" dirty="0" smtClean="0">
                <a:solidFill>
                  <a:srgbClr val="008000"/>
                </a:solidFill>
              </a:rPr>
              <a:t>Agricultural Lands</a:t>
            </a:r>
          </a:p>
          <a:p>
            <a:r>
              <a:rPr lang="en-US" sz="1200" b="1" dirty="0" smtClean="0">
                <a:solidFill>
                  <a:srgbClr val="FF0000"/>
                </a:solidFill>
              </a:rPr>
              <a:t>Crops</a:t>
            </a:r>
            <a:r>
              <a:rPr lang="en-US" sz="1200" b="1" dirty="0" smtClean="0"/>
              <a:t>		</a:t>
            </a:r>
            <a:r>
              <a:rPr lang="en-US" sz="1200" b="1" dirty="0" smtClean="0">
                <a:solidFill>
                  <a:srgbClr val="008000"/>
                </a:solidFill>
              </a:rPr>
              <a:t>Yaks		</a:t>
            </a:r>
            <a:r>
              <a:rPr lang="en-US" sz="1200" b="1" dirty="0" smtClean="0">
                <a:solidFill>
                  <a:srgbClr val="FF0000"/>
                </a:solidFill>
              </a:rPr>
              <a:t>Cattle </a:t>
            </a:r>
            <a:r>
              <a:rPr lang="en-US" sz="1200" b="1" dirty="0" smtClean="0">
                <a:solidFill>
                  <a:srgbClr val="008000"/>
                </a:solidFill>
              </a:rPr>
              <a:t>	            Minor</a:t>
            </a:r>
          </a:p>
          <a:p>
            <a:r>
              <a:rPr lang="en-US" sz="1200" b="1" dirty="0" smtClean="0"/>
              <a:t>					          </a:t>
            </a:r>
            <a:r>
              <a:rPr lang="en-US" sz="1200" b="1" dirty="0" smtClean="0">
                <a:solidFill>
                  <a:srgbClr val="008000"/>
                </a:solidFill>
              </a:rPr>
              <a:t>Livestock</a:t>
            </a:r>
            <a:endParaRPr lang="en-US" sz="1200" b="1" dirty="0">
              <a:solidFill>
                <a:srgbClr val="008000"/>
              </a:solidFill>
            </a:endParaRPr>
          </a:p>
        </p:txBody>
      </p:sp>
      <p:sp>
        <p:nvSpPr>
          <p:cNvPr id="30" name="Oval 29"/>
          <p:cNvSpPr/>
          <p:nvPr/>
        </p:nvSpPr>
        <p:spPr>
          <a:xfrm>
            <a:off x="815147" y="3623705"/>
            <a:ext cx="469437" cy="270933"/>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Oval 31"/>
          <p:cNvSpPr/>
          <p:nvPr/>
        </p:nvSpPr>
        <p:spPr>
          <a:xfrm>
            <a:off x="1697256" y="3632171"/>
            <a:ext cx="469437" cy="270933"/>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TextBox 33"/>
          <p:cNvSpPr txBox="1"/>
          <p:nvPr/>
        </p:nvSpPr>
        <p:spPr>
          <a:xfrm>
            <a:off x="5052850" y="1851759"/>
            <a:ext cx="766581" cy="307777"/>
          </a:xfrm>
          <a:prstGeom prst="rect">
            <a:avLst/>
          </a:prstGeom>
          <a:noFill/>
        </p:spPr>
        <p:txBody>
          <a:bodyPr wrap="none" rtlCol="0">
            <a:spAutoFit/>
          </a:bodyPr>
          <a:lstStyle/>
          <a:p>
            <a:r>
              <a:rPr lang="en-US" sz="1400" b="1" dirty="0" smtClean="0">
                <a:solidFill>
                  <a:srgbClr val="008000"/>
                </a:solidFill>
              </a:rPr>
              <a:t>Forests:</a:t>
            </a:r>
            <a:endParaRPr lang="en-US" sz="1400" b="1" dirty="0">
              <a:solidFill>
                <a:srgbClr val="008000"/>
              </a:solidFill>
            </a:endParaRPr>
          </a:p>
        </p:txBody>
      </p:sp>
      <p:sp>
        <p:nvSpPr>
          <p:cNvPr id="35" name="Oval 34"/>
          <p:cNvSpPr/>
          <p:nvPr/>
        </p:nvSpPr>
        <p:spPr>
          <a:xfrm>
            <a:off x="2643954" y="3615238"/>
            <a:ext cx="469437" cy="270933"/>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Oval 35"/>
          <p:cNvSpPr/>
          <p:nvPr/>
        </p:nvSpPr>
        <p:spPr>
          <a:xfrm>
            <a:off x="3445925" y="3649106"/>
            <a:ext cx="675408" cy="423333"/>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TextBox 36"/>
          <p:cNvSpPr txBox="1"/>
          <p:nvPr/>
        </p:nvSpPr>
        <p:spPr>
          <a:xfrm>
            <a:off x="5052850" y="3335838"/>
            <a:ext cx="3429000" cy="777240"/>
          </a:xfrm>
          <a:prstGeom prst="rect">
            <a:avLst/>
          </a:prstGeom>
          <a:noFill/>
          <a:ln w="38100">
            <a:solidFill>
              <a:srgbClr val="008000"/>
            </a:solidFill>
          </a:ln>
        </p:spPr>
        <p:txBody>
          <a:bodyPr wrap="square" rtlCol="0">
            <a:spAutoFit/>
          </a:bodyPr>
          <a:lstStyle/>
          <a:p>
            <a:r>
              <a:rPr lang="en-US" dirty="0" smtClean="0">
                <a:solidFill>
                  <a:srgbClr val="008000"/>
                </a:solidFill>
              </a:rPr>
              <a:t>	</a:t>
            </a:r>
            <a:r>
              <a:rPr lang="en-US" b="1" dirty="0" smtClean="0">
                <a:solidFill>
                  <a:srgbClr val="008000"/>
                </a:solidFill>
              </a:rPr>
              <a:t>Ecosystem Services (ES)</a:t>
            </a:r>
          </a:p>
          <a:p>
            <a:r>
              <a:rPr lang="en-US" b="1" dirty="0" smtClean="0">
                <a:solidFill>
                  <a:srgbClr val="0000FF"/>
                </a:solidFill>
              </a:rPr>
              <a:t>	</a:t>
            </a:r>
            <a:r>
              <a:rPr lang="en-US" sz="1200" b="1" dirty="0" smtClean="0">
                <a:solidFill>
                  <a:srgbClr val="008000"/>
                </a:solidFill>
              </a:rPr>
              <a:t>Water</a:t>
            </a:r>
            <a:r>
              <a:rPr lang="en-US" sz="1200" b="1" dirty="0" smtClean="0"/>
              <a:t>					</a:t>
            </a:r>
            <a:r>
              <a:rPr lang="en-US" sz="1200" b="1" dirty="0" smtClean="0">
                <a:solidFill>
                  <a:srgbClr val="008000"/>
                </a:solidFill>
              </a:rPr>
              <a:t>Others</a:t>
            </a:r>
            <a:endParaRPr lang="en-US" sz="1200" b="1" dirty="0">
              <a:solidFill>
                <a:srgbClr val="008000"/>
              </a:solidFill>
            </a:endParaRPr>
          </a:p>
        </p:txBody>
      </p:sp>
      <p:sp>
        <p:nvSpPr>
          <p:cNvPr id="38" name="Oval 37"/>
          <p:cNvSpPr/>
          <p:nvPr/>
        </p:nvSpPr>
        <p:spPr>
          <a:xfrm>
            <a:off x="5456142" y="3632169"/>
            <a:ext cx="675408" cy="423333"/>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Oval 38"/>
          <p:cNvSpPr/>
          <p:nvPr/>
        </p:nvSpPr>
        <p:spPr>
          <a:xfrm>
            <a:off x="7728836" y="3623699"/>
            <a:ext cx="675408" cy="423333"/>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TextBox 39"/>
          <p:cNvSpPr txBox="1"/>
          <p:nvPr/>
        </p:nvSpPr>
        <p:spPr>
          <a:xfrm>
            <a:off x="1142997" y="4157098"/>
            <a:ext cx="3080841" cy="400110"/>
          </a:xfrm>
          <a:prstGeom prst="rect">
            <a:avLst/>
          </a:prstGeom>
          <a:noFill/>
        </p:spPr>
        <p:txBody>
          <a:bodyPr wrap="none" rtlCol="0">
            <a:spAutoFit/>
          </a:bodyPr>
          <a:lstStyle/>
          <a:p>
            <a:r>
              <a:rPr lang="en-US" sz="2000" b="1" i="1" dirty="0" smtClean="0">
                <a:solidFill>
                  <a:srgbClr val="0000FF"/>
                </a:solidFill>
              </a:rPr>
              <a:t>Socio-economic Resources:</a:t>
            </a:r>
            <a:endParaRPr lang="en-US" sz="2000" b="1" i="1" dirty="0">
              <a:solidFill>
                <a:srgbClr val="0000FF"/>
              </a:solidFill>
            </a:endParaRPr>
          </a:p>
        </p:txBody>
      </p:sp>
      <p:sp>
        <p:nvSpPr>
          <p:cNvPr id="41" name="TextBox 40"/>
          <p:cNvSpPr txBox="1"/>
          <p:nvPr/>
        </p:nvSpPr>
        <p:spPr>
          <a:xfrm>
            <a:off x="778913" y="4512745"/>
            <a:ext cx="2540020" cy="1325880"/>
          </a:xfrm>
          <a:prstGeom prst="rect">
            <a:avLst/>
          </a:prstGeom>
          <a:noFill/>
          <a:ln w="38100">
            <a:solidFill>
              <a:srgbClr val="0000FF"/>
            </a:solidFill>
          </a:ln>
        </p:spPr>
        <p:txBody>
          <a:bodyPr wrap="square" rtlCol="0">
            <a:spAutoFit/>
          </a:bodyPr>
          <a:lstStyle/>
          <a:p>
            <a:r>
              <a:rPr lang="en-US" dirty="0" smtClean="0"/>
              <a:t>	   </a:t>
            </a:r>
            <a:r>
              <a:rPr lang="en-US" b="1" dirty="0" smtClean="0">
                <a:solidFill>
                  <a:srgbClr val="0000FF"/>
                </a:solidFill>
              </a:rPr>
              <a:t>Rural Areas</a:t>
            </a:r>
          </a:p>
          <a:p>
            <a:r>
              <a:rPr lang="en-US" sz="1200" b="1" dirty="0" smtClean="0"/>
              <a:t>    </a:t>
            </a:r>
            <a:r>
              <a:rPr lang="en-US" sz="1200" b="1" dirty="0" smtClean="0">
                <a:solidFill>
                  <a:srgbClr val="FF0000"/>
                </a:solidFill>
              </a:rPr>
              <a:t>Farmers</a:t>
            </a:r>
            <a:r>
              <a:rPr lang="en-US" sz="1200" b="1" dirty="0" smtClean="0"/>
              <a:t>		</a:t>
            </a:r>
            <a:r>
              <a:rPr lang="en-US" sz="1200" b="1" dirty="0" smtClean="0">
                <a:solidFill>
                  <a:srgbClr val="0000FF"/>
                </a:solidFill>
              </a:rPr>
              <a:t>Communities</a:t>
            </a:r>
          </a:p>
          <a:p>
            <a:endParaRPr lang="en-US" sz="1200" b="1" dirty="0" smtClean="0"/>
          </a:p>
          <a:p>
            <a:r>
              <a:rPr lang="en-US" sz="1200" b="1" dirty="0" smtClean="0"/>
              <a:t>    </a:t>
            </a:r>
            <a:r>
              <a:rPr lang="en-US" sz="1200" b="1" dirty="0" smtClean="0">
                <a:solidFill>
                  <a:srgbClr val="0000FF"/>
                </a:solidFill>
              </a:rPr>
              <a:t>Guides &amp;		Conservation</a:t>
            </a:r>
          </a:p>
          <a:p>
            <a:r>
              <a:rPr lang="en-US" sz="1200" b="1" dirty="0" smtClean="0">
                <a:solidFill>
                  <a:srgbClr val="0000FF"/>
                </a:solidFill>
              </a:rPr>
              <a:t>  </a:t>
            </a:r>
            <a:r>
              <a:rPr lang="en-US" sz="1200" b="1" dirty="0" err="1" smtClean="0">
                <a:solidFill>
                  <a:srgbClr val="0000FF"/>
                </a:solidFill>
              </a:rPr>
              <a:t>Homestays</a:t>
            </a:r>
            <a:r>
              <a:rPr lang="en-US" sz="1200" b="1" dirty="0" smtClean="0"/>
              <a:t>		     </a:t>
            </a:r>
            <a:r>
              <a:rPr lang="en-US" sz="1200" b="1" dirty="0" smtClean="0">
                <a:solidFill>
                  <a:srgbClr val="0000FF"/>
                </a:solidFill>
              </a:rPr>
              <a:t>Officers</a:t>
            </a:r>
            <a:r>
              <a:rPr lang="en-US" sz="1200" b="1" dirty="0" smtClean="0"/>
              <a:t>			</a:t>
            </a:r>
          </a:p>
          <a:p>
            <a:r>
              <a:rPr lang="en-US" sz="1200" b="1" dirty="0" smtClean="0"/>
              <a:t>					</a:t>
            </a:r>
            <a:endParaRPr lang="en-US" sz="1200" b="1" dirty="0"/>
          </a:p>
        </p:txBody>
      </p:sp>
      <p:sp>
        <p:nvSpPr>
          <p:cNvPr id="42" name="TextBox 41"/>
          <p:cNvSpPr txBox="1"/>
          <p:nvPr/>
        </p:nvSpPr>
        <p:spPr>
          <a:xfrm>
            <a:off x="5052850" y="4428449"/>
            <a:ext cx="3429000" cy="1107996"/>
          </a:xfrm>
          <a:prstGeom prst="rect">
            <a:avLst/>
          </a:prstGeom>
          <a:noFill/>
          <a:ln w="38100">
            <a:solidFill>
              <a:srgbClr val="0000FF"/>
            </a:solidFill>
          </a:ln>
        </p:spPr>
        <p:txBody>
          <a:bodyPr wrap="square" rtlCol="0">
            <a:spAutoFit/>
          </a:bodyPr>
          <a:lstStyle/>
          <a:p>
            <a:r>
              <a:rPr lang="en-US" dirty="0" smtClean="0"/>
              <a:t>		</a:t>
            </a:r>
            <a:r>
              <a:rPr lang="en-US" b="1" dirty="0" smtClean="0">
                <a:solidFill>
                  <a:srgbClr val="0000FF"/>
                </a:solidFill>
              </a:rPr>
              <a:t>Urban Areas</a:t>
            </a:r>
          </a:p>
          <a:p>
            <a:r>
              <a:rPr lang="en-US" sz="1200" b="1" dirty="0" smtClean="0">
                <a:solidFill>
                  <a:srgbClr val="0000FF"/>
                </a:solidFill>
              </a:rPr>
              <a:t>Groceries	Butcheries	Hotels	     Restaurants</a:t>
            </a:r>
          </a:p>
          <a:p>
            <a:endParaRPr lang="en-US" sz="1200" b="1" dirty="0" smtClean="0">
              <a:solidFill>
                <a:srgbClr val="0000FF"/>
              </a:solidFill>
            </a:endParaRPr>
          </a:p>
          <a:p>
            <a:r>
              <a:rPr lang="en-US" sz="1200" b="1" dirty="0" smtClean="0">
                <a:solidFill>
                  <a:srgbClr val="0000FF"/>
                </a:solidFill>
              </a:rPr>
              <a:t>   Tourism</a:t>
            </a:r>
          </a:p>
          <a:p>
            <a:r>
              <a:rPr lang="en-US" sz="1200" b="1" dirty="0" smtClean="0">
                <a:solidFill>
                  <a:srgbClr val="0000FF"/>
                </a:solidFill>
              </a:rPr>
              <a:t>    Bureau 		</a:t>
            </a:r>
            <a:endParaRPr lang="en-US" sz="1200" b="1" dirty="0"/>
          </a:p>
        </p:txBody>
      </p:sp>
      <p:sp>
        <p:nvSpPr>
          <p:cNvPr id="43" name="Oval 42"/>
          <p:cNvSpPr/>
          <p:nvPr/>
        </p:nvSpPr>
        <p:spPr>
          <a:xfrm>
            <a:off x="2150532" y="5117116"/>
            <a:ext cx="1007532" cy="541862"/>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Oval 43"/>
          <p:cNvSpPr/>
          <p:nvPr/>
        </p:nvSpPr>
        <p:spPr>
          <a:xfrm>
            <a:off x="829674" y="5159445"/>
            <a:ext cx="892983" cy="541862"/>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 name="Oval 44"/>
          <p:cNvSpPr/>
          <p:nvPr/>
        </p:nvSpPr>
        <p:spPr>
          <a:xfrm>
            <a:off x="2150533" y="4846171"/>
            <a:ext cx="990600" cy="211666"/>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Oval 45"/>
          <p:cNvSpPr/>
          <p:nvPr/>
        </p:nvSpPr>
        <p:spPr>
          <a:xfrm>
            <a:off x="829675" y="4846165"/>
            <a:ext cx="842180" cy="211666"/>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TextBox 46"/>
          <p:cNvSpPr txBox="1"/>
          <p:nvPr/>
        </p:nvSpPr>
        <p:spPr>
          <a:xfrm>
            <a:off x="1151458" y="5799690"/>
            <a:ext cx="2278338" cy="400110"/>
          </a:xfrm>
          <a:prstGeom prst="rect">
            <a:avLst/>
          </a:prstGeom>
          <a:noFill/>
        </p:spPr>
        <p:txBody>
          <a:bodyPr wrap="none" rtlCol="0">
            <a:spAutoFit/>
          </a:bodyPr>
          <a:lstStyle/>
          <a:p>
            <a:r>
              <a:rPr lang="en-US" sz="2000" b="1" i="1" dirty="0" smtClean="0"/>
              <a:t>Cultural Resources:</a:t>
            </a:r>
            <a:endParaRPr lang="en-US" sz="2000" b="1" i="1" dirty="0"/>
          </a:p>
        </p:txBody>
      </p:sp>
      <p:sp>
        <p:nvSpPr>
          <p:cNvPr id="49" name="Title 1"/>
          <p:cNvSpPr txBox="1">
            <a:spLocks/>
          </p:cNvSpPr>
          <p:nvPr/>
        </p:nvSpPr>
        <p:spPr>
          <a:xfrm>
            <a:off x="685812" y="254004"/>
            <a:ext cx="7772400" cy="651938"/>
          </a:xfrm>
          <a:prstGeom prst="rect">
            <a:avLst/>
          </a:prstGeom>
        </p:spPr>
        <p:txBody>
          <a:bodyPr vert="horz" lIns="91440" tIns="45720" rIns="91440" bIns="45720" rtlCol="0" anchor="t">
            <a:normAutofit lnSpcReduction="10000"/>
          </a:bodyPr>
          <a:lstStyle/>
          <a:p>
            <a:pPr lvl="0" algn="ctr">
              <a:spcBef>
                <a:spcPct val="0"/>
              </a:spcBef>
              <a:defRPr/>
            </a:pPr>
            <a:r>
              <a:rPr kumimoji="0" lang="en-US" sz="2000" b="1" i="0" u="none" strike="noStrike" kern="1200" cap="none" spc="0" normalizeH="0" baseline="0" noProof="0" dirty="0" smtClean="0">
                <a:ln>
                  <a:noFill/>
                </a:ln>
                <a:solidFill>
                  <a:schemeClr val="tx1"/>
                </a:solidFill>
                <a:effectLst/>
                <a:uLnTx/>
                <a:uFillTx/>
                <a:latin typeface="+mj-lt"/>
                <a:ea typeface="+mj-ea"/>
                <a:cs typeface="+mj-cs"/>
              </a:rPr>
              <a:t>Appendix VI-B-2</a:t>
            </a:r>
            <a:br>
              <a:rPr kumimoji="0" lang="en-US" sz="2000" b="1" i="0" u="none" strike="noStrike" kern="1200" cap="none" spc="0" normalizeH="0" baseline="0" noProof="0" dirty="0" smtClean="0">
                <a:ln>
                  <a:noFill/>
                </a:ln>
                <a:solidFill>
                  <a:schemeClr val="tx1"/>
                </a:solidFill>
                <a:effectLst/>
                <a:uLnTx/>
                <a:uFillTx/>
                <a:latin typeface="+mj-lt"/>
                <a:ea typeface="+mj-ea"/>
                <a:cs typeface="+mj-cs"/>
              </a:rPr>
            </a:br>
            <a:r>
              <a:rPr lang="en-US" sz="2000" b="1" dirty="0" smtClean="0"/>
              <a:t>LINKAGES</a:t>
            </a:r>
            <a:r>
              <a:rPr lang="en-US" sz="2000" b="1" dirty="0" smtClean="0"/>
              <a:t> INTERCONNECTING </a:t>
            </a:r>
            <a:r>
              <a:rPr kumimoji="0" lang="en-US" sz="2000" b="1" i="0" u="none" strike="noStrike" kern="1200" cap="none" spc="0" normalizeH="0" baseline="0" noProof="0" dirty="0" smtClean="0">
                <a:ln>
                  <a:noFill/>
                </a:ln>
                <a:solidFill>
                  <a:schemeClr val="tx1"/>
                </a:solidFill>
                <a:effectLst/>
                <a:uLnTx/>
                <a:uFillTx/>
                <a:latin typeface="+mj-lt"/>
                <a:ea typeface="+mj-ea"/>
                <a:cs typeface="+mj-cs"/>
              </a:rPr>
              <a:t>CRITICAL RESOURCES</a:t>
            </a:r>
          </a:p>
        </p:txBody>
      </p:sp>
      <p:sp>
        <p:nvSpPr>
          <p:cNvPr id="50" name="TextBox 49"/>
          <p:cNvSpPr txBox="1"/>
          <p:nvPr/>
        </p:nvSpPr>
        <p:spPr>
          <a:xfrm>
            <a:off x="1498600" y="6172191"/>
            <a:ext cx="5579533" cy="461665"/>
          </a:xfrm>
          <a:prstGeom prst="rect">
            <a:avLst/>
          </a:prstGeom>
          <a:noFill/>
        </p:spPr>
        <p:txBody>
          <a:bodyPr wrap="square" rtlCol="0">
            <a:spAutoFit/>
          </a:bodyPr>
          <a:lstStyle/>
          <a:p>
            <a:r>
              <a:rPr lang="en-US" sz="1200" b="1" dirty="0" smtClean="0">
                <a:solidFill>
                  <a:srgbClr val="FF0000"/>
                </a:solidFill>
              </a:rPr>
              <a:t>Conservation</a:t>
            </a:r>
            <a:r>
              <a:rPr lang="en-US" sz="1200" b="1" dirty="0" smtClean="0"/>
              <a:t>		  Textiles &amp;		    Taboo on		Meat-eating</a:t>
            </a:r>
          </a:p>
          <a:p>
            <a:r>
              <a:rPr lang="en-US" sz="1200" b="1" dirty="0" smtClean="0"/>
              <a:t>       </a:t>
            </a:r>
            <a:r>
              <a:rPr lang="en-US" sz="1200" b="1" dirty="0" smtClean="0">
                <a:solidFill>
                  <a:srgbClr val="FF0000"/>
                </a:solidFill>
              </a:rPr>
              <a:t>Ethic</a:t>
            </a:r>
            <a:r>
              <a:rPr lang="en-US" sz="1200" b="1" dirty="0" smtClean="0"/>
              <a:t>		   Festivals		       Killing 	                     Diet	</a:t>
            </a:r>
            <a:endParaRPr lang="en-US" sz="1200" b="1" dirty="0"/>
          </a:p>
        </p:txBody>
      </p:sp>
      <p:sp>
        <p:nvSpPr>
          <p:cNvPr id="51" name="Oval 50"/>
          <p:cNvSpPr/>
          <p:nvPr/>
        </p:nvSpPr>
        <p:spPr>
          <a:xfrm>
            <a:off x="1498600" y="6180658"/>
            <a:ext cx="1007532" cy="423345"/>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Oval 54"/>
          <p:cNvSpPr/>
          <p:nvPr/>
        </p:nvSpPr>
        <p:spPr>
          <a:xfrm>
            <a:off x="2815167" y="6180658"/>
            <a:ext cx="1007532" cy="423345"/>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Oval 55"/>
          <p:cNvSpPr/>
          <p:nvPr/>
        </p:nvSpPr>
        <p:spPr>
          <a:xfrm>
            <a:off x="5627784" y="6172191"/>
            <a:ext cx="1007532" cy="423345"/>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Oval 56"/>
          <p:cNvSpPr/>
          <p:nvPr/>
        </p:nvSpPr>
        <p:spPr>
          <a:xfrm>
            <a:off x="4270803" y="6210511"/>
            <a:ext cx="1007532" cy="423345"/>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TextBox 57"/>
          <p:cNvSpPr txBox="1"/>
          <p:nvPr/>
        </p:nvSpPr>
        <p:spPr>
          <a:xfrm>
            <a:off x="3458618" y="4736095"/>
            <a:ext cx="1465290" cy="646331"/>
          </a:xfrm>
          <a:prstGeom prst="rect">
            <a:avLst/>
          </a:prstGeom>
          <a:noFill/>
          <a:ln w="38100">
            <a:solidFill>
              <a:srgbClr val="0000FF"/>
            </a:solidFill>
          </a:ln>
        </p:spPr>
        <p:txBody>
          <a:bodyPr wrap="none" rtlCol="0">
            <a:spAutoFit/>
          </a:bodyPr>
          <a:lstStyle/>
          <a:p>
            <a:r>
              <a:rPr lang="en-US" b="1" dirty="0" smtClean="0">
                <a:solidFill>
                  <a:srgbClr val="0000FF"/>
                </a:solidFill>
              </a:rPr>
              <a:t>Hydroelectric</a:t>
            </a:r>
          </a:p>
          <a:p>
            <a:r>
              <a:rPr lang="en-US" b="1" dirty="0" smtClean="0">
                <a:solidFill>
                  <a:srgbClr val="0000FF"/>
                </a:solidFill>
              </a:rPr>
              <a:t>       Dams</a:t>
            </a:r>
            <a:endParaRPr lang="en-US" b="1" dirty="0">
              <a:solidFill>
                <a:srgbClr val="0000FF"/>
              </a:solidFill>
            </a:endParaRPr>
          </a:p>
        </p:txBody>
      </p:sp>
      <p:sp>
        <p:nvSpPr>
          <p:cNvPr id="48" name="TextBox 47"/>
          <p:cNvSpPr txBox="1"/>
          <p:nvPr/>
        </p:nvSpPr>
        <p:spPr>
          <a:xfrm>
            <a:off x="6784373" y="6599547"/>
            <a:ext cx="2327993" cy="246221"/>
          </a:xfrm>
          <a:prstGeom prst="rect">
            <a:avLst/>
          </a:prstGeom>
          <a:noFill/>
        </p:spPr>
        <p:txBody>
          <a:bodyPr wrap="none" rtlCol="0">
            <a:spAutoFit/>
          </a:bodyPr>
          <a:lstStyle/>
          <a:p>
            <a:r>
              <a:rPr lang="en-US" sz="1000" b="1" dirty="0" smtClean="0">
                <a:solidFill>
                  <a:schemeClr val="bg1">
                    <a:lumMod val="50000"/>
                  </a:schemeClr>
                </a:solidFill>
              </a:rPr>
              <a:t>Conservation Bridge – Cornell University</a:t>
            </a:r>
          </a:p>
        </p:txBody>
      </p:sp>
      <p:sp>
        <p:nvSpPr>
          <p:cNvPr id="52" name="Oval 51"/>
          <p:cNvSpPr/>
          <p:nvPr/>
        </p:nvSpPr>
        <p:spPr>
          <a:xfrm>
            <a:off x="5033148" y="4769965"/>
            <a:ext cx="842180" cy="211666"/>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Oval 52"/>
          <p:cNvSpPr/>
          <p:nvPr/>
        </p:nvSpPr>
        <p:spPr>
          <a:xfrm>
            <a:off x="5942193" y="4774197"/>
            <a:ext cx="842180" cy="211666"/>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Oval 53"/>
          <p:cNvSpPr/>
          <p:nvPr/>
        </p:nvSpPr>
        <p:spPr>
          <a:xfrm>
            <a:off x="6873557" y="4795362"/>
            <a:ext cx="652447" cy="148159"/>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Oval 58"/>
          <p:cNvSpPr/>
          <p:nvPr/>
        </p:nvSpPr>
        <p:spPr>
          <a:xfrm>
            <a:off x="5145987" y="5066298"/>
            <a:ext cx="689780" cy="455829"/>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Oval 59"/>
          <p:cNvSpPr/>
          <p:nvPr/>
        </p:nvSpPr>
        <p:spPr>
          <a:xfrm>
            <a:off x="7568339" y="4769965"/>
            <a:ext cx="842180" cy="211666"/>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Right Arrow 60"/>
          <p:cNvSpPr/>
          <p:nvPr/>
        </p:nvSpPr>
        <p:spPr>
          <a:xfrm rot="20631448">
            <a:off x="2563278" y="2146824"/>
            <a:ext cx="457200" cy="91440"/>
          </a:xfrm>
          <a:prstGeom prst="rightArrow">
            <a:avLst/>
          </a:prstGeom>
          <a:solidFill>
            <a:srgbClr val="0000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Right Arrow 61"/>
          <p:cNvSpPr/>
          <p:nvPr/>
        </p:nvSpPr>
        <p:spPr>
          <a:xfrm rot="20631448">
            <a:off x="2597140" y="2223021"/>
            <a:ext cx="457200" cy="91440"/>
          </a:xfrm>
          <a:prstGeom prst="rightArrow">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Right Arrow 62"/>
          <p:cNvSpPr/>
          <p:nvPr/>
        </p:nvSpPr>
        <p:spPr>
          <a:xfrm rot="9479025">
            <a:off x="1578355" y="2491383"/>
            <a:ext cx="548640" cy="91440"/>
          </a:xfrm>
          <a:prstGeom prst="rightArrow">
            <a:avLst/>
          </a:prstGeom>
          <a:solidFill>
            <a:srgbClr val="0000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Right Arrow 63"/>
          <p:cNvSpPr/>
          <p:nvPr/>
        </p:nvSpPr>
        <p:spPr>
          <a:xfrm rot="9352525">
            <a:off x="1639050" y="2543397"/>
            <a:ext cx="548640" cy="91440"/>
          </a:xfrm>
          <a:prstGeom prst="rightArrow">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Right Arrow 64"/>
          <p:cNvSpPr/>
          <p:nvPr/>
        </p:nvSpPr>
        <p:spPr>
          <a:xfrm rot="10800000">
            <a:off x="1663424" y="2753968"/>
            <a:ext cx="1463040" cy="91440"/>
          </a:xfrm>
          <a:prstGeom prst="rightArrow">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Right Arrow 65"/>
          <p:cNvSpPr/>
          <p:nvPr/>
        </p:nvSpPr>
        <p:spPr>
          <a:xfrm rot="10800000">
            <a:off x="1671740" y="2683131"/>
            <a:ext cx="1463040" cy="91440"/>
          </a:xfrm>
          <a:prstGeom prst="rightArrow">
            <a:avLst/>
          </a:prstGeom>
          <a:solidFill>
            <a:srgbClr val="0000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Right Arrow 66"/>
          <p:cNvSpPr/>
          <p:nvPr/>
        </p:nvSpPr>
        <p:spPr>
          <a:xfrm rot="5400000">
            <a:off x="1045820" y="2418548"/>
            <a:ext cx="274320" cy="91440"/>
          </a:xfrm>
          <a:prstGeom prst="rightArrow">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 name="Right Arrow 67"/>
          <p:cNvSpPr/>
          <p:nvPr/>
        </p:nvSpPr>
        <p:spPr>
          <a:xfrm rot="5400000">
            <a:off x="1147424" y="2417144"/>
            <a:ext cx="274320" cy="91440"/>
          </a:xfrm>
          <a:prstGeom prst="rightArrow">
            <a:avLst/>
          </a:prstGeom>
          <a:solidFill>
            <a:srgbClr val="0000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72" name="Elbow Connector 71"/>
          <p:cNvCxnSpPr/>
          <p:nvPr/>
        </p:nvCxnSpPr>
        <p:spPr>
          <a:xfrm rot="10800000" flipV="1">
            <a:off x="2590813" y="2099860"/>
            <a:ext cx="2562033" cy="356616"/>
          </a:xfrm>
          <a:prstGeom prst="bentConnector3">
            <a:avLst>
              <a:gd name="adj1" fmla="val 28850"/>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cxnSp>
        <p:nvCxnSpPr>
          <p:cNvPr id="81" name="Elbow Connector 80"/>
          <p:cNvCxnSpPr/>
          <p:nvPr/>
        </p:nvCxnSpPr>
        <p:spPr>
          <a:xfrm rot="10800000" flipV="1">
            <a:off x="2582340" y="2150656"/>
            <a:ext cx="2562033" cy="356616"/>
          </a:xfrm>
          <a:prstGeom prst="bentConnector3">
            <a:avLst>
              <a:gd name="adj1" fmla="val 28850"/>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82" name="Elbow Connector 81"/>
          <p:cNvCxnSpPr/>
          <p:nvPr/>
        </p:nvCxnSpPr>
        <p:spPr>
          <a:xfrm rot="10800000" flipV="1">
            <a:off x="3073402" y="2300018"/>
            <a:ext cx="2079445" cy="1392435"/>
          </a:xfrm>
          <a:prstGeom prst="bentConnector3">
            <a:avLst>
              <a:gd name="adj1" fmla="val 30863"/>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85" name="Elbow Connector 84"/>
          <p:cNvCxnSpPr/>
          <p:nvPr/>
        </p:nvCxnSpPr>
        <p:spPr>
          <a:xfrm rot="10800000" flipV="1">
            <a:off x="3115713" y="2347776"/>
            <a:ext cx="2079445" cy="1392435"/>
          </a:xfrm>
          <a:prstGeom prst="bentConnector3">
            <a:avLst>
              <a:gd name="adj1" fmla="val 30863"/>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sp>
        <p:nvSpPr>
          <p:cNvPr id="86" name="Right Arrow 85"/>
          <p:cNvSpPr/>
          <p:nvPr/>
        </p:nvSpPr>
        <p:spPr>
          <a:xfrm rot="18903489">
            <a:off x="970020" y="3054288"/>
            <a:ext cx="1463040" cy="91440"/>
          </a:xfrm>
          <a:prstGeom prst="rightArrow">
            <a:avLst/>
          </a:prstGeom>
          <a:solidFill>
            <a:srgbClr val="0000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 name="Right Arrow 86"/>
          <p:cNvSpPr/>
          <p:nvPr/>
        </p:nvSpPr>
        <p:spPr>
          <a:xfrm rot="18903489">
            <a:off x="854799" y="3047392"/>
            <a:ext cx="1554480" cy="91440"/>
          </a:xfrm>
          <a:prstGeom prst="rightArrow">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 name="Right Arrow 87"/>
          <p:cNvSpPr/>
          <p:nvPr/>
        </p:nvSpPr>
        <p:spPr>
          <a:xfrm rot="10800000">
            <a:off x="4146983" y="3931891"/>
            <a:ext cx="1005840" cy="9144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 name="Right Arrow 88"/>
          <p:cNvSpPr/>
          <p:nvPr/>
        </p:nvSpPr>
        <p:spPr>
          <a:xfrm rot="5400000">
            <a:off x="6054496" y="2802541"/>
            <a:ext cx="1097280" cy="9144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 name="Right Arrow 89"/>
          <p:cNvSpPr/>
          <p:nvPr/>
        </p:nvSpPr>
        <p:spPr>
          <a:xfrm rot="18903489">
            <a:off x="2658571" y="3233992"/>
            <a:ext cx="1097280" cy="91440"/>
          </a:xfrm>
          <a:prstGeom prst="rightArrow">
            <a:avLst/>
          </a:prstGeom>
          <a:solidFill>
            <a:srgbClr val="0000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 name="Right Arrow 90"/>
          <p:cNvSpPr/>
          <p:nvPr/>
        </p:nvSpPr>
        <p:spPr>
          <a:xfrm rot="18903489">
            <a:off x="2719491" y="3260391"/>
            <a:ext cx="1097280" cy="91440"/>
          </a:xfrm>
          <a:prstGeom prst="rightArrow">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 name="Right Arrow 92"/>
          <p:cNvSpPr/>
          <p:nvPr/>
        </p:nvSpPr>
        <p:spPr>
          <a:xfrm rot="12641679">
            <a:off x="1402682" y="3241179"/>
            <a:ext cx="1463040" cy="91440"/>
          </a:xfrm>
          <a:prstGeom prst="rightArrow">
            <a:avLst/>
          </a:prstGeom>
          <a:solidFill>
            <a:srgbClr val="0000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 name="Right Arrow 93"/>
          <p:cNvSpPr/>
          <p:nvPr/>
        </p:nvSpPr>
        <p:spPr>
          <a:xfrm rot="12641679">
            <a:off x="1419011" y="3190659"/>
            <a:ext cx="1463040" cy="91440"/>
          </a:xfrm>
          <a:prstGeom prst="rightArrow">
            <a:avLst/>
          </a:prstGeom>
          <a:solidFill>
            <a:srgbClr val="FF66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6" name="Curved Connector 95"/>
          <p:cNvCxnSpPr/>
          <p:nvPr/>
        </p:nvCxnSpPr>
        <p:spPr>
          <a:xfrm rot="10800000" flipV="1">
            <a:off x="1330305" y="1972718"/>
            <a:ext cx="1988631" cy="578190"/>
          </a:xfrm>
          <a:prstGeom prst="curvedConnector3">
            <a:avLst>
              <a:gd name="adj1" fmla="val 79377"/>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cxnSp>
        <p:nvCxnSpPr>
          <p:cNvPr id="102" name="Curved Connector 101"/>
          <p:cNvCxnSpPr/>
          <p:nvPr/>
        </p:nvCxnSpPr>
        <p:spPr>
          <a:xfrm rot="10800000" flipV="1">
            <a:off x="1482705" y="1989646"/>
            <a:ext cx="1988631" cy="578190"/>
          </a:xfrm>
          <a:prstGeom prst="curvedConnector3">
            <a:avLst>
              <a:gd name="adj1" fmla="val 78525"/>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106" name="Curved Connector 105"/>
          <p:cNvCxnSpPr>
            <a:stCxn id="30" idx="1"/>
            <a:endCxn id="23" idx="2"/>
          </p:cNvCxnSpPr>
          <p:nvPr/>
        </p:nvCxnSpPr>
        <p:spPr>
          <a:xfrm rot="16200000" flipV="1">
            <a:off x="119278" y="2898765"/>
            <a:ext cx="1478996" cy="50237"/>
          </a:xfrm>
          <a:prstGeom prst="curvedConnector4">
            <a:avLst>
              <a:gd name="adj1" fmla="val 41503"/>
              <a:gd name="adj2" fmla="val 591888"/>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cxnSp>
        <p:nvCxnSpPr>
          <p:cNvPr id="110" name="Curved Connector 105"/>
          <p:cNvCxnSpPr/>
          <p:nvPr/>
        </p:nvCxnSpPr>
        <p:spPr>
          <a:xfrm rot="16200000" flipV="1">
            <a:off x="220876" y="2881825"/>
            <a:ext cx="1478996" cy="50237"/>
          </a:xfrm>
          <a:prstGeom prst="curvedConnector4">
            <a:avLst>
              <a:gd name="adj1" fmla="val 41503"/>
              <a:gd name="adj2" fmla="val 591888"/>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75" name="Right Arrow 74"/>
          <p:cNvSpPr/>
          <p:nvPr/>
        </p:nvSpPr>
        <p:spPr>
          <a:xfrm rot="10800000">
            <a:off x="1655325" y="4897801"/>
            <a:ext cx="548640" cy="9144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 name="Right Arrow 76"/>
          <p:cNvSpPr/>
          <p:nvPr/>
        </p:nvSpPr>
        <p:spPr>
          <a:xfrm rot="12568669">
            <a:off x="1558888" y="5104281"/>
            <a:ext cx="640080" cy="9144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 name="Right Arrow 77"/>
          <p:cNvSpPr/>
          <p:nvPr/>
        </p:nvSpPr>
        <p:spPr>
          <a:xfrm rot="5400000">
            <a:off x="604057" y="4384043"/>
            <a:ext cx="822960" cy="91440"/>
          </a:xfrm>
          <a:prstGeom prst="rightArrow">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 name="Right Arrow 78"/>
          <p:cNvSpPr/>
          <p:nvPr/>
        </p:nvSpPr>
        <p:spPr>
          <a:xfrm rot="5400000">
            <a:off x="680254" y="4384037"/>
            <a:ext cx="822960" cy="91440"/>
          </a:xfrm>
          <a:prstGeom prst="rightArrow">
            <a:avLst/>
          </a:prstGeom>
          <a:solidFill>
            <a:srgbClr val="0000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 name="Right Arrow 79"/>
          <p:cNvSpPr/>
          <p:nvPr/>
        </p:nvSpPr>
        <p:spPr>
          <a:xfrm rot="5400000">
            <a:off x="756451" y="4384031"/>
            <a:ext cx="822960" cy="91440"/>
          </a:xfrm>
          <a:prstGeom prst="rightArrow">
            <a:avLst/>
          </a:prstGeom>
          <a:solidFill>
            <a:srgbClr val="008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 name="Right Arrow 82"/>
          <p:cNvSpPr/>
          <p:nvPr/>
        </p:nvSpPr>
        <p:spPr>
          <a:xfrm rot="16200000">
            <a:off x="824378" y="5080681"/>
            <a:ext cx="274320" cy="91440"/>
          </a:xfrm>
          <a:prstGeom prst="rightArrow">
            <a:avLst/>
          </a:prstGeom>
          <a:solidFill>
            <a:srgbClr val="008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 name="Right Arrow 83"/>
          <p:cNvSpPr/>
          <p:nvPr/>
        </p:nvSpPr>
        <p:spPr>
          <a:xfrm rot="5400000">
            <a:off x="6283096" y="4131718"/>
            <a:ext cx="640080" cy="9144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8" name="Curved Connector 97"/>
          <p:cNvCxnSpPr/>
          <p:nvPr/>
        </p:nvCxnSpPr>
        <p:spPr>
          <a:xfrm rot="10800000" flipV="1">
            <a:off x="1481829" y="2230149"/>
            <a:ext cx="3974316" cy="2632955"/>
          </a:xfrm>
          <a:prstGeom prst="curvedConnector3">
            <a:avLst>
              <a:gd name="adj1" fmla="val 50000"/>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cxnSp>
        <p:nvCxnSpPr>
          <p:cNvPr id="109" name="Curved Connector 108"/>
          <p:cNvCxnSpPr/>
          <p:nvPr/>
        </p:nvCxnSpPr>
        <p:spPr>
          <a:xfrm rot="10800000" flipV="1">
            <a:off x="1574084" y="2250504"/>
            <a:ext cx="3974316" cy="2632955"/>
          </a:xfrm>
          <a:prstGeom prst="curvedConnector3">
            <a:avLst>
              <a:gd name="adj1" fmla="val 50000"/>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111" name="Curved Connector 110"/>
          <p:cNvCxnSpPr/>
          <p:nvPr/>
        </p:nvCxnSpPr>
        <p:spPr>
          <a:xfrm rot="10800000" flipV="1">
            <a:off x="1496999" y="2304727"/>
            <a:ext cx="3974316" cy="2632955"/>
          </a:xfrm>
          <a:prstGeom prst="curvedConnector3">
            <a:avLst>
              <a:gd name="adj1" fmla="val 50000"/>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21" name="Right Arrow 120"/>
          <p:cNvSpPr/>
          <p:nvPr/>
        </p:nvSpPr>
        <p:spPr>
          <a:xfrm rot="10800000">
            <a:off x="3183464" y="4557208"/>
            <a:ext cx="1951287" cy="9144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2" name="Right Arrow 121"/>
          <p:cNvSpPr/>
          <p:nvPr/>
        </p:nvSpPr>
        <p:spPr>
          <a:xfrm>
            <a:off x="3299232" y="5428395"/>
            <a:ext cx="1828800" cy="91440"/>
          </a:xfrm>
          <a:prstGeom prst="rightArrow">
            <a:avLst/>
          </a:prstGeom>
          <a:solidFill>
            <a:srgbClr val="FF66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4" name="TextBox 123"/>
          <p:cNvSpPr txBox="1"/>
          <p:nvPr/>
        </p:nvSpPr>
        <p:spPr>
          <a:xfrm>
            <a:off x="93045" y="5878431"/>
            <a:ext cx="184666" cy="307777"/>
          </a:xfrm>
          <a:prstGeom prst="rect">
            <a:avLst/>
          </a:prstGeom>
          <a:solidFill>
            <a:schemeClr val="bg1"/>
          </a:solidFill>
        </p:spPr>
        <p:txBody>
          <a:bodyPr wrap="none" rtlCol="0">
            <a:spAutoFit/>
          </a:bodyPr>
          <a:lstStyle/>
          <a:p>
            <a:endParaRPr lang="en-US" sz="1400" dirty="0"/>
          </a:p>
        </p:txBody>
      </p:sp>
      <p:sp>
        <p:nvSpPr>
          <p:cNvPr id="92" name="TextBox 91"/>
          <p:cNvSpPr txBox="1"/>
          <p:nvPr/>
        </p:nvSpPr>
        <p:spPr>
          <a:xfrm>
            <a:off x="3328701" y="1236112"/>
            <a:ext cx="2494230" cy="369332"/>
          </a:xfrm>
          <a:prstGeom prst="rect">
            <a:avLst/>
          </a:prstGeom>
          <a:noFill/>
        </p:spPr>
        <p:txBody>
          <a:bodyPr wrap="none" rtlCol="0">
            <a:spAutoFit/>
          </a:bodyPr>
          <a:lstStyle/>
          <a:p>
            <a:r>
              <a:rPr lang="en-US" b="1" dirty="0" smtClean="0">
                <a:solidFill>
                  <a:srgbClr val="008000"/>
                </a:solidFill>
              </a:rPr>
              <a:t>Parks &amp; Protected Areas</a:t>
            </a:r>
            <a:endParaRPr lang="en-US" b="1" dirty="0">
              <a:solidFill>
                <a:srgbClr val="008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990597" y="939767"/>
            <a:ext cx="2629496" cy="400110"/>
          </a:xfrm>
          <a:prstGeom prst="rect">
            <a:avLst/>
          </a:prstGeom>
          <a:noFill/>
        </p:spPr>
        <p:txBody>
          <a:bodyPr wrap="none" rtlCol="0">
            <a:spAutoFit/>
          </a:bodyPr>
          <a:lstStyle/>
          <a:p>
            <a:r>
              <a:rPr lang="en-US" sz="2000" b="1" i="1" dirty="0" smtClean="0">
                <a:solidFill>
                  <a:srgbClr val="008000"/>
                </a:solidFill>
              </a:rPr>
              <a:t>Biophysical Resources:</a:t>
            </a:r>
            <a:endParaRPr lang="en-US" sz="2000" b="1" i="1" dirty="0">
              <a:solidFill>
                <a:srgbClr val="008000"/>
              </a:solidFill>
            </a:endParaRPr>
          </a:p>
        </p:txBody>
      </p:sp>
      <p:sp>
        <p:nvSpPr>
          <p:cNvPr id="7" name="TextBox 6"/>
          <p:cNvSpPr txBox="1"/>
          <p:nvPr/>
        </p:nvSpPr>
        <p:spPr>
          <a:xfrm>
            <a:off x="782855" y="1571576"/>
            <a:ext cx="3425064" cy="1569660"/>
          </a:xfrm>
          <a:prstGeom prst="rect">
            <a:avLst/>
          </a:prstGeom>
          <a:noFill/>
          <a:ln w="25400">
            <a:solidFill>
              <a:schemeClr val="tx1"/>
            </a:solidFill>
          </a:ln>
        </p:spPr>
        <p:txBody>
          <a:bodyPr wrap="square" rtlCol="0">
            <a:spAutoFit/>
          </a:bodyPr>
          <a:lstStyle/>
          <a:p>
            <a:r>
              <a:rPr lang="en-US" b="1" dirty="0" smtClean="0">
                <a:solidFill>
                  <a:srgbClr val="008000"/>
                </a:solidFill>
              </a:rPr>
              <a:t>Wildlife</a:t>
            </a:r>
          </a:p>
          <a:p>
            <a:r>
              <a:rPr lang="en-US" sz="1200" b="1" dirty="0" smtClean="0">
                <a:solidFill>
                  <a:srgbClr val="008000"/>
                </a:solidFill>
              </a:rPr>
              <a:t>   </a:t>
            </a:r>
          </a:p>
          <a:p>
            <a:r>
              <a:rPr lang="en-US" sz="1200" b="1" dirty="0" smtClean="0">
                <a:solidFill>
                  <a:srgbClr val="008000"/>
                </a:solidFill>
              </a:rPr>
              <a:t>  Monkeys</a:t>
            </a:r>
            <a:r>
              <a:rPr lang="en-US" sz="1200" dirty="0" smtClean="0">
                <a:solidFill>
                  <a:srgbClr val="008000"/>
                </a:solidFill>
              </a:rPr>
              <a:t>				  </a:t>
            </a:r>
            <a:r>
              <a:rPr lang="en-US" sz="1200" b="1" dirty="0" smtClean="0">
                <a:solidFill>
                  <a:srgbClr val="008000"/>
                </a:solidFill>
              </a:rPr>
              <a:t>Dholes</a:t>
            </a:r>
          </a:p>
          <a:p>
            <a:r>
              <a:rPr lang="en-US" sz="1200" dirty="0" smtClean="0">
                <a:solidFill>
                  <a:srgbClr val="008000"/>
                </a:solidFill>
              </a:rPr>
              <a:t>		 	</a:t>
            </a:r>
            <a:r>
              <a:rPr lang="en-US" sz="1200" b="1" dirty="0" smtClean="0">
                <a:solidFill>
                  <a:srgbClr val="FF0000"/>
                </a:solidFill>
              </a:rPr>
              <a:t>Pigs</a:t>
            </a:r>
            <a:r>
              <a:rPr lang="en-US" sz="1200" dirty="0" smtClean="0">
                <a:solidFill>
                  <a:srgbClr val="008000"/>
                </a:solidFill>
              </a:rPr>
              <a:t>	</a:t>
            </a:r>
          </a:p>
          <a:p>
            <a:endParaRPr lang="en-US" sz="1200" dirty="0" smtClean="0">
              <a:solidFill>
                <a:srgbClr val="008000"/>
              </a:solidFill>
            </a:endParaRPr>
          </a:p>
          <a:p>
            <a:r>
              <a:rPr lang="en-US" sz="1200" dirty="0" smtClean="0">
                <a:solidFill>
                  <a:srgbClr val="008000"/>
                </a:solidFill>
              </a:rPr>
              <a:t>  </a:t>
            </a:r>
            <a:r>
              <a:rPr lang="en-US" sz="1200" b="1" dirty="0" smtClean="0">
                <a:solidFill>
                  <a:srgbClr val="008000"/>
                </a:solidFill>
              </a:rPr>
              <a:t>    </a:t>
            </a:r>
            <a:r>
              <a:rPr lang="en-US" sz="1200" b="1" dirty="0" smtClean="0">
                <a:solidFill>
                  <a:srgbClr val="FF0000"/>
                </a:solidFill>
              </a:rPr>
              <a:t>Tigers</a:t>
            </a:r>
            <a:r>
              <a:rPr lang="en-US" sz="1200" dirty="0" smtClean="0">
                <a:solidFill>
                  <a:srgbClr val="008000"/>
                </a:solidFill>
              </a:rPr>
              <a:t>				 </a:t>
            </a:r>
            <a:r>
              <a:rPr lang="en-US" sz="1200" b="1" dirty="0" smtClean="0">
                <a:solidFill>
                  <a:srgbClr val="008000"/>
                </a:solidFill>
              </a:rPr>
              <a:t>Leopards</a:t>
            </a:r>
          </a:p>
          <a:p>
            <a:endParaRPr lang="en-US" dirty="0"/>
          </a:p>
        </p:txBody>
      </p:sp>
      <p:sp>
        <p:nvSpPr>
          <p:cNvPr id="13" name="TextBox 12"/>
          <p:cNvSpPr txBox="1"/>
          <p:nvPr/>
        </p:nvSpPr>
        <p:spPr>
          <a:xfrm>
            <a:off x="5033148" y="1572095"/>
            <a:ext cx="3425064" cy="1572768"/>
          </a:xfrm>
          <a:prstGeom prst="rect">
            <a:avLst/>
          </a:prstGeom>
          <a:noFill/>
          <a:ln w="25400">
            <a:solidFill>
              <a:schemeClr val="tx1"/>
            </a:solidFill>
          </a:ln>
        </p:spPr>
        <p:txBody>
          <a:bodyPr wrap="square" rtlCol="0">
            <a:spAutoFit/>
          </a:bodyPr>
          <a:lstStyle/>
          <a:p>
            <a:r>
              <a:rPr lang="en-US" b="1" dirty="0" smtClean="0">
                <a:solidFill>
                  <a:srgbClr val="008000"/>
                </a:solidFill>
              </a:rPr>
              <a:t>Landscapes</a:t>
            </a:r>
          </a:p>
          <a:p>
            <a:r>
              <a:rPr lang="en-US" dirty="0" smtClean="0"/>
              <a:t>				</a:t>
            </a:r>
            <a:endParaRPr lang="en-US" sz="1600" b="1" dirty="0" smtClean="0"/>
          </a:p>
          <a:p>
            <a:endParaRPr lang="en-US" dirty="0" smtClean="0"/>
          </a:p>
          <a:p>
            <a:r>
              <a:rPr lang="en-US" dirty="0" smtClean="0"/>
              <a:t>				</a:t>
            </a:r>
          </a:p>
          <a:p>
            <a:endParaRPr lang="en-US" dirty="0" smtClean="0"/>
          </a:p>
          <a:p>
            <a:r>
              <a:rPr lang="en-US" dirty="0" smtClean="0"/>
              <a:t>		</a:t>
            </a:r>
          </a:p>
          <a:p>
            <a:r>
              <a:rPr lang="en-US" dirty="0" smtClean="0"/>
              <a:t>		</a:t>
            </a:r>
            <a:endParaRPr lang="en-US" sz="1600" b="1" dirty="0" smtClean="0"/>
          </a:p>
          <a:p>
            <a:endParaRPr lang="en-US" dirty="0"/>
          </a:p>
        </p:txBody>
      </p:sp>
      <p:sp>
        <p:nvSpPr>
          <p:cNvPr id="15" name="TextBox 14"/>
          <p:cNvSpPr txBox="1"/>
          <p:nvPr/>
        </p:nvSpPr>
        <p:spPr>
          <a:xfrm>
            <a:off x="5122329" y="1916657"/>
            <a:ext cx="3259680" cy="461665"/>
          </a:xfrm>
          <a:prstGeom prst="rect">
            <a:avLst/>
          </a:prstGeom>
          <a:noFill/>
          <a:ln w="25400">
            <a:solidFill>
              <a:schemeClr val="tx1"/>
            </a:solidFill>
            <a:prstDash val="sysDash"/>
          </a:ln>
        </p:spPr>
        <p:txBody>
          <a:bodyPr wrap="square" rtlCol="0">
            <a:spAutoFit/>
          </a:bodyPr>
          <a:lstStyle/>
          <a:p>
            <a:r>
              <a:rPr lang="en-US" sz="1200" b="1" dirty="0" smtClean="0">
                <a:solidFill>
                  <a:srgbClr val="008000"/>
                </a:solidFill>
              </a:rPr>
              <a:t>      	       Trees	     Shrubs 	        NTFP</a:t>
            </a:r>
          </a:p>
          <a:p>
            <a:r>
              <a:rPr lang="en-US" sz="1200" b="1" dirty="0" smtClean="0"/>
              <a:t>	</a:t>
            </a:r>
            <a:r>
              <a:rPr lang="en-US" sz="1200" b="1" dirty="0" smtClean="0">
                <a:solidFill>
                  <a:srgbClr val="008000"/>
                </a:solidFill>
              </a:rPr>
              <a:t>                              &amp; Grasses</a:t>
            </a:r>
          </a:p>
        </p:txBody>
      </p:sp>
      <p:sp>
        <p:nvSpPr>
          <p:cNvPr id="16" name="Oval 15"/>
          <p:cNvSpPr/>
          <p:nvPr/>
        </p:nvSpPr>
        <p:spPr>
          <a:xfrm>
            <a:off x="5819071" y="1942284"/>
            <a:ext cx="469437" cy="270933"/>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              </a:t>
            </a:r>
            <a:endParaRPr lang="en-US" dirty="0"/>
          </a:p>
        </p:txBody>
      </p:sp>
      <p:sp>
        <p:nvSpPr>
          <p:cNvPr id="17" name="Rectangle 16"/>
          <p:cNvSpPr/>
          <p:nvPr/>
        </p:nvSpPr>
        <p:spPr>
          <a:xfrm>
            <a:off x="685812" y="1300633"/>
            <a:ext cx="7958655" cy="1920240"/>
          </a:xfrm>
          <a:prstGeom prst="rect">
            <a:avLst/>
          </a:prstGeom>
          <a:noFill/>
          <a:ln w="38100">
            <a:solidFill>
              <a:srgbClr val="008000"/>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Oval 17"/>
          <p:cNvSpPr/>
          <p:nvPr/>
        </p:nvSpPr>
        <p:spPr>
          <a:xfrm>
            <a:off x="7700895" y="1942284"/>
            <a:ext cx="469437" cy="270933"/>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                </a:t>
            </a:r>
            <a:endParaRPr lang="en-US" dirty="0"/>
          </a:p>
        </p:txBody>
      </p:sp>
      <p:sp>
        <p:nvSpPr>
          <p:cNvPr id="19" name="Oval 18"/>
          <p:cNvSpPr/>
          <p:nvPr/>
        </p:nvSpPr>
        <p:spPr>
          <a:xfrm>
            <a:off x="6603136" y="1947869"/>
            <a:ext cx="846665" cy="423333"/>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  </a:t>
            </a:r>
            <a:endParaRPr lang="en-US" dirty="0"/>
          </a:p>
        </p:txBody>
      </p:sp>
      <p:sp>
        <p:nvSpPr>
          <p:cNvPr id="20" name="Oval 19"/>
          <p:cNvSpPr/>
          <p:nvPr/>
        </p:nvSpPr>
        <p:spPr>
          <a:xfrm>
            <a:off x="3022604" y="1972719"/>
            <a:ext cx="846665" cy="423333"/>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Oval 20"/>
          <p:cNvSpPr/>
          <p:nvPr/>
        </p:nvSpPr>
        <p:spPr>
          <a:xfrm>
            <a:off x="3073400" y="2528229"/>
            <a:ext cx="846665" cy="423333"/>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Oval 21"/>
          <p:cNvSpPr/>
          <p:nvPr/>
        </p:nvSpPr>
        <p:spPr>
          <a:xfrm>
            <a:off x="833657" y="2510776"/>
            <a:ext cx="846665" cy="423333"/>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Oval 22"/>
          <p:cNvSpPr/>
          <p:nvPr/>
        </p:nvSpPr>
        <p:spPr>
          <a:xfrm>
            <a:off x="833657" y="1972719"/>
            <a:ext cx="846665" cy="423333"/>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TextBox 23"/>
          <p:cNvSpPr txBox="1"/>
          <p:nvPr/>
        </p:nvSpPr>
        <p:spPr>
          <a:xfrm>
            <a:off x="5284067" y="2418702"/>
            <a:ext cx="847483" cy="461665"/>
          </a:xfrm>
          <a:prstGeom prst="rect">
            <a:avLst/>
          </a:prstGeom>
          <a:noFill/>
        </p:spPr>
        <p:txBody>
          <a:bodyPr wrap="none" rtlCol="0">
            <a:spAutoFit/>
          </a:bodyPr>
          <a:lstStyle/>
          <a:p>
            <a:r>
              <a:rPr lang="en-US" sz="1200" b="1" dirty="0" smtClean="0">
                <a:solidFill>
                  <a:srgbClr val="008000"/>
                </a:solidFill>
              </a:rPr>
              <a:t>    Alpine</a:t>
            </a:r>
          </a:p>
          <a:p>
            <a:r>
              <a:rPr lang="en-US" sz="1200" b="1" dirty="0" smtClean="0">
                <a:solidFill>
                  <a:srgbClr val="008000"/>
                </a:solidFill>
              </a:rPr>
              <a:t> Meadows</a:t>
            </a:r>
            <a:endParaRPr lang="en-US" sz="1200" b="1" dirty="0">
              <a:solidFill>
                <a:srgbClr val="008000"/>
              </a:solidFill>
            </a:endParaRPr>
          </a:p>
        </p:txBody>
      </p:sp>
      <p:sp>
        <p:nvSpPr>
          <p:cNvPr id="25" name="TextBox 24"/>
          <p:cNvSpPr txBox="1"/>
          <p:nvPr/>
        </p:nvSpPr>
        <p:spPr>
          <a:xfrm>
            <a:off x="7295122" y="2510776"/>
            <a:ext cx="875210" cy="276999"/>
          </a:xfrm>
          <a:prstGeom prst="rect">
            <a:avLst/>
          </a:prstGeom>
          <a:noFill/>
        </p:spPr>
        <p:txBody>
          <a:bodyPr wrap="none" rtlCol="0">
            <a:spAutoFit/>
          </a:bodyPr>
          <a:lstStyle/>
          <a:p>
            <a:r>
              <a:rPr lang="en-US" sz="1200" b="1" dirty="0" smtClean="0">
                <a:solidFill>
                  <a:srgbClr val="008000"/>
                </a:solidFill>
              </a:rPr>
              <a:t>Mountains</a:t>
            </a:r>
            <a:endParaRPr lang="en-US" sz="1200" b="1" dirty="0">
              <a:solidFill>
                <a:srgbClr val="008000"/>
              </a:solidFill>
            </a:endParaRPr>
          </a:p>
        </p:txBody>
      </p:sp>
      <p:sp>
        <p:nvSpPr>
          <p:cNvPr id="26" name="Oval 25"/>
          <p:cNvSpPr/>
          <p:nvPr/>
        </p:nvSpPr>
        <p:spPr>
          <a:xfrm>
            <a:off x="5292707" y="2462864"/>
            <a:ext cx="846665" cy="423333"/>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Oval 26"/>
          <p:cNvSpPr/>
          <p:nvPr/>
        </p:nvSpPr>
        <p:spPr>
          <a:xfrm>
            <a:off x="7323667" y="2445238"/>
            <a:ext cx="846665" cy="423333"/>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2133612" y="2143210"/>
            <a:ext cx="457200" cy="457200"/>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TextBox 28"/>
          <p:cNvSpPr txBox="1"/>
          <p:nvPr/>
        </p:nvSpPr>
        <p:spPr>
          <a:xfrm>
            <a:off x="778919" y="3335838"/>
            <a:ext cx="3429000" cy="738664"/>
          </a:xfrm>
          <a:prstGeom prst="rect">
            <a:avLst/>
          </a:prstGeom>
          <a:noFill/>
          <a:ln w="38100">
            <a:solidFill>
              <a:srgbClr val="008000"/>
            </a:solidFill>
          </a:ln>
        </p:spPr>
        <p:txBody>
          <a:bodyPr wrap="square" rtlCol="0">
            <a:spAutoFit/>
          </a:bodyPr>
          <a:lstStyle/>
          <a:p>
            <a:r>
              <a:rPr lang="en-US" dirty="0" smtClean="0"/>
              <a:t>		</a:t>
            </a:r>
            <a:r>
              <a:rPr lang="en-US" b="1" dirty="0" smtClean="0">
                <a:solidFill>
                  <a:srgbClr val="008000"/>
                </a:solidFill>
              </a:rPr>
              <a:t>Agricultural Lands</a:t>
            </a:r>
          </a:p>
          <a:p>
            <a:r>
              <a:rPr lang="en-US" sz="1200" b="1" dirty="0" smtClean="0">
                <a:solidFill>
                  <a:srgbClr val="FF0000"/>
                </a:solidFill>
              </a:rPr>
              <a:t>Crops</a:t>
            </a:r>
            <a:r>
              <a:rPr lang="en-US" sz="1200" b="1" dirty="0" smtClean="0"/>
              <a:t>		</a:t>
            </a:r>
            <a:r>
              <a:rPr lang="en-US" sz="1200" b="1" dirty="0" smtClean="0">
                <a:solidFill>
                  <a:srgbClr val="008000"/>
                </a:solidFill>
              </a:rPr>
              <a:t>Yaks		</a:t>
            </a:r>
            <a:r>
              <a:rPr lang="en-US" sz="1200" b="1" dirty="0" smtClean="0">
                <a:solidFill>
                  <a:srgbClr val="FF0000"/>
                </a:solidFill>
              </a:rPr>
              <a:t>Cattle </a:t>
            </a:r>
            <a:r>
              <a:rPr lang="en-US" sz="1200" b="1" dirty="0" smtClean="0">
                <a:solidFill>
                  <a:srgbClr val="008000"/>
                </a:solidFill>
              </a:rPr>
              <a:t>	            Minor</a:t>
            </a:r>
          </a:p>
          <a:p>
            <a:r>
              <a:rPr lang="en-US" sz="1200" b="1" dirty="0" smtClean="0"/>
              <a:t>					          </a:t>
            </a:r>
            <a:r>
              <a:rPr lang="en-US" sz="1200" b="1" dirty="0" smtClean="0">
                <a:solidFill>
                  <a:srgbClr val="008000"/>
                </a:solidFill>
              </a:rPr>
              <a:t>Livestock</a:t>
            </a:r>
            <a:endParaRPr lang="en-US" sz="1200" b="1" dirty="0">
              <a:solidFill>
                <a:srgbClr val="008000"/>
              </a:solidFill>
            </a:endParaRPr>
          </a:p>
        </p:txBody>
      </p:sp>
      <p:sp>
        <p:nvSpPr>
          <p:cNvPr id="30" name="Oval 29"/>
          <p:cNvSpPr/>
          <p:nvPr/>
        </p:nvSpPr>
        <p:spPr>
          <a:xfrm>
            <a:off x="815147" y="3623705"/>
            <a:ext cx="469437" cy="270933"/>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Oval 31"/>
          <p:cNvSpPr/>
          <p:nvPr/>
        </p:nvSpPr>
        <p:spPr>
          <a:xfrm>
            <a:off x="1697256" y="3632171"/>
            <a:ext cx="469437" cy="270933"/>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TextBox 33"/>
          <p:cNvSpPr txBox="1"/>
          <p:nvPr/>
        </p:nvSpPr>
        <p:spPr>
          <a:xfrm>
            <a:off x="5052850" y="1851759"/>
            <a:ext cx="766581" cy="307777"/>
          </a:xfrm>
          <a:prstGeom prst="rect">
            <a:avLst/>
          </a:prstGeom>
          <a:noFill/>
        </p:spPr>
        <p:txBody>
          <a:bodyPr wrap="none" rtlCol="0">
            <a:spAutoFit/>
          </a:bodyPr>
          <a:lstStyle/>
          <a:p>
            <a:r>
              <a:rPr lang="en-US" sz="1400" b="1" dirty="0" smtClean="0">
                <a:solidFill>
                  <a:srgbClr val="008000"/>
                </a:solidFill>
              </a:rPr>
              <a:t>Forests:</a:t>
            </a:r>
            <a:endParaRPr lang="en-US" sz="1400" b="1" dirty="0">
              <a:solidFill>
                <a:srgbClr val="008000"/>
              </a:solidFill>
            </a:endParaRPr>
          </a:p>
        </p:txBody>
      </p:sp>
      <p:sp>
        <p:nvSpPr>
          <p:cNvPr id="35" name="Oval 34"/>
          <p:cNvSpPr/>
          <p:nvPr/>
        </p:nvSpPr>
        <p:spPr>
          <a:xfrm>
            <a:off x="2643954" y="3615238"/>
            <a:ext cx="469437" cy="270933"/>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Oval 35"/>
          <p:cNvSpPr/>
          <p:nvPr/>
        </p:nvSpPr>
        <p:spPr>
          <a:xfrm>
            <a:off x="3445925" y="3649106"/>
            <a:ext cx="675408" cy="423333"/>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TextBox 36"/>
          <p:cNvSpPr txBox="1"/>
          <p:nvPr/>
        </p:nvSpPr>
        <p:spPr>
          <a:xfrm>
            <a:off x="5052850" y="3335838"/>
            <a:ext cx="3429000" cy="777240"/>
          </a:xfrm>
          <a:prstGeom prst="rect">
            <a:avLst/>
          </a:prstGeom>
          <a:noFill/>
          <a:ln w="38100">
            <a:solidFill>
              <a:srgbClr val="008000"/>
            </a:solidFill>
          </a:ln>
        </p:spPr>
        <p:txBody>
          <a:bodyPr wrap="square" rtlCol="0">
            <a:spAutoFit/>
          </a:bodyPr>
          <a:lstStyle/>
          <a:p>
            <a:r>
              <a:rPr lang="en-US" dirty="0" smtClean="0">
                <a:solidFill>
                  <a:srgbClr val="008000"/>
                </a:solidFill>
              </a:rPr>
              <a:t>	</a:t>
            </a:r>
            <a:r>
              <a:rPr lang="en-US" b="1" dirty="0" smtClean="0">
                <a:solidFill>
                  <a:srgbClr val="008000"/>
                </a:solidFill>
              </a:rPr>
              <a:t>Ecosystem Services (ES)</a:t>
            </a:r>
          </a:p>
          <a:p>
            <a:r>
              <a:rPr lang="en-US" b="1" dirty="0" smtClean="0">
                <a:solidFill>
                  <a:srgbClr val="0000FF"/>
                </a:solidFill>
              </a:rPr>
              <a:t>	</a:t>
            </a:r>
            <a:r>
              <a:rPr lang="en-US" sz="1200" b="1" dirty="0" smtClean="0">
                <a:solidFill>
                  <a:srgbClr val="008000"/>
                </a:solidFill>
              </a:rPr>
              <a:t>Water</a:t>
            </a:r>
            <a:r>
              <a:rPr lang="en-US" sz="1200" b="1" dirty="0" smtClean="0"/>
              <a:t>					</a:t>
            </a:r>
            <a:r>
              <a:rPr lang="en-US" sz="1200" b="1" dirty="0" smtClean="0">
                <a:solidFill>
                  <a:srgbClr val="008000"/>
                </a:solidFill>
              </a:rPr>
              <a:t>Others</a:t>
            </a:r>
            <a:endParaRPr lang="en-US" sz="1200" b="1" dirty="0">
              <a:solidFill>
                <a:srgbClr val="008000"/>
              </a:solidFill>
            </a:endParaRPr>
          </a:p>
        </p:txBody>
      </p:sp>
      <p:sp>
        <p:nvSpPr>
          <p:cNvPr id="38" name="Oval 37"/>
          <p:cNvSpPr/>
          <p:nvPr/>
        </p:nvSpPr>
        <p:spPr>
          <a:xfrm>
            <a:off x="5456142" y="3632169"/>
            <a:ext cx="675408" cy="423333"/>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Oval 38"/>
          <p:cNvSpPr/>
          <p:nvPr/>
        </p:nvSpPr>
        <p:spPr>
          <a:xfrm>
            <a:off x="7728836" y="3623699"/>
            <a:ext cx="675408" cy="423333"/>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TextBox 39"/>
          <p:cNvSpPr txBox="1"/>
          <p:nvPr/>
        </p:nvSpPr>
        <p:spPr>
          <a:xfrm>
            <a:off x="1142997" y="4157098"/>
            <a:ext cx="3080841" cy="400110"/>
          </a:xfrm>
          <a:prstGeom prst="rect">
            <a:avLst/>
          </a:prstGeom>
          <a:noFill/>
        </p:spPr>
        <p:txBody>
          <a:bodyPr wrap="none" rtlCol="0">
            <a:spAutoFit/>
          </a:bodyPr>
          <a:lstStyle/>
          <a:p>
            <a:r>
              <a:rPr lang="en-US" sz="2000" b="1" i="1" dirty="0" smtClean="0">
                <a:solidFill>
                  <a:srgbClr val="0000FF"/>
                </a:solidFill>
              </a:rPr>
              <a:t>Socio-economic Resources:</a:t>
            </a:r>
            <a:endParaRPr lang="en-US" sz="2000" b="1" i="1" dirty="0">
              <a:solidFill>
                <a:srgbClr val="0000FF"/>
              </a:solidFill>
            </a:endParaRPr>
          </a:p>
        </p:txBody>
      </p:sp>
      <p:sp>
        <p:nvSpPr>
          <p:cNvPr id="41" name="TextBox 40"/>
          <p:cNvSpPr txBox="1"/>
          <p:nvPr/>
        </p:nvSpPr>
        <p:spPr>
          <a:xfrm>
            <a:off x="778913" y="4512745"/>
            <a:ext cx="2540020" cy="1325880"/>
          </a:xfrm>
          <a:prstGeom prst="rect">
            <a:avLst/>
          </a:prstGeom>
          <a:noFill/>
          <a:ln w="38100">
            <a:solidFill>
              <a:srgbClr val="0000FF"/>
            </a:solidFill>
          </a:ln>
        </p:spPr>
        <p:txBody>
          <a:bodyPr wrap="square" rtlCol="0">
            <a:spAutoFit/>
          </a:bodyPr>
          <a:lstStyle/>
          <a:p>
            <a:r>
              <a:rPr lang="en-US" dirty="0" smtClean="0"/>
              <a:t>	   </a:t>
            </a:r>
            <a:r>
              <a:rPr lang="en-US" b="1" dirty="0" smtClean="0">
                <a:solidFill>
                  <a:srgbClr val="0000FF"/>
                </a:solidFill>
              </a:rPr>
              <a:t>Rural Areas</a:t>
            </a:r>
          </a:p>
          <a:p>
            <a:r>
              <a:rPr lang="en-US" sz="1200" b="1" dirty="0" smtClean="0"/>
              <a:t>    </a:t>
            </a:r>
            <a:r>
              <a:rPr lang="en-US" sz="1200" b="1" dirty="0" smtClean="0">
                <a:solidFill>
                  <a:srgbClr val="FF0000"/>
                </a:solidFill>
              </a:rPr>
              <a:t>Farmers</a:t>
            </a:r>
            <a:r>
              <a:rPr lang="en-US" sz="1200" b="1" dirty="0" smtClean="0"/>
              <a:t>		</a:t>
            </a:r>
            <a:r>
              <a:rPr lang="en-US" sz="1200" b="1" dirty="0" smtClean="0">
                <a:solidFill>
                  <a:srgbClr val="0000FF"/>
                </a:solidFill>
              </a:rPr>
              <a:t>Communities</a:t>
            </a:r>
          </a:p>
          <a:p>
            <a:endParaRPr lang="en-US" sz="1200" b="1" dirty="0" smtClean="0"/>
          </a:p>
          <a:p>
            <a:r>
              <a:rPr lang="en-US" sz="1200" b="1" dirty="0" smtClean="0"/>
              <a:t>    </a:t>
            </a:r>
            <a:r>
              <a:rPr lang="en-US" sz="1200" b="1" dirty="0" smtClean="0">
                <a:solidFill>
                  <a:srgbClr val="0000FF"/>
                </a:solidFill>
              </a:rPr>
              <a:t>Guides &amp;		Conservation</a:t>
            </a:r>
          </a:p>
          <a:p>
            <a:r>
              <a:rPr lang="en-US" sz="1200" b="1" dirty="0" smtClean="0">
                <a:solidFill>
                  <a:srgbClr val="0000FF"/>
                </a:solidFill>
              </a:rPr>
              <a:t>  </a:t>
            </a:r>
            <a:r>
              <a:rPr lang="en-US" sz="1200" b="1" dirty="0" err="1" smtClean="0">
                <a:solidFill>
                  <a:srgbClr val="0000FF"/>
                </a:solidFill>
              </a:rPr>
              <a:t>Homestays</a:t>
            </a:r>
            <a:r>
              <a:rPr lang="en-US" sz="1200" b="1" dirty="0" smtClean="0"/>
              <a:t>		     </a:t>
            </a:r>
            <a:r>
              <a:rPr lang="en-US" sz="1200" b="1" dirty="0" smtClean="0">
                <a:solidFill>
                  <a:srgbClr val="0000FF"/>
                </a:solidFill>
              </a:rPr>
              <a:t>Officers</a:t>
            </a:r>
            <a:r>
              <a:rPr lang="en-US" sz="1200" b="1" dirty="0" smtClean="0"/>
              <a:t>			</a:t>
            </a:r>
          </a:p>
          <a:p>
            <a:r>
              <a:rPr lang="en-US" sz="1200" b="1" dirty="0" smtClean="0"/>
              <a:t>					</a:t>
            </a:r>
            <a:endParaRPr lang="en-US" sz="1200" b="1" dirty="0"/>
          </a:p>
        </p:txBody>
      </p:sp>
      <p:sp>
        <p:nvSpPr>
          <p:cNvPr id="42" name="TextBox 41"/>
          <p:cNvSpPr txBox="1"/>
          <p:nvPr/>
        </p:nvSpPr>
        <p:spPr>
          <a:xfrm>
            <a:off x="5052850" y="4428449"/>
            <a:ext cx="3429000" cy="1107996"/>
          </a:xfrm>
          <a:prstGeom prst="rect">
            <a:avLst/>
          </a:prstGeom>
          <a:noFill/>
          <a:ln w="38100">
            <a:solidFill>
              <a:srgbClr val="0000FF"/>
            </a:solidFill>
          </a:ln>
        </p:spPr>
        <p:txBody>
          <a:bodyPr wrap="square" rtlCol="0">
            <a:spAutoFit/>
          </a:bodyPr>
          <a:lstStyle/>
          <a:p>
            <a:r>
              <a:rPr lang="en-US" dirty="0" smtClean="0"/>
              <a:t>		</a:t>
            </a:r>
            <a:r>
              <a:rPr lang="en-US" b="1" dirty="0" smtClean="0">
                <a:solidFill>
                  <a:srgbClr val="0000FF"/>
                </a:solidFill>
              </a:rPr>
              <a:t>Urban Areas</a:t>
            </a:r>
          </a:p>
          <a:p>
            <a:r>
              <a:rPr lang="en-US" sz="1200" b="1" dirty="0" smtClean="0">
                <a:solidFill>
                  <a:srgbClr val="0000FF"/>
                </a:solidFill>
              </a:rPr>
              <a:t>Groceries	Butcheries	Hotels	     Restaurants</a:t>
            </a:r>
          </a:p>
          <a:p>
            <a:endParaRPr lang="en-US" sz="1200" b="1" dirty="0" smtClean="0">
              <a:solidFill>
                <a:srgbClr val="0000FF"/>
              </a:solidFill>
            </a:endParaRPr>
          </a:p>
          <a:p>
            <a:r>
              <a:rPr lang="en-US" sz="1200" b="1" dirty="0" smtClean="0">
                <a:solidFill>
                  <a:srgbClr val="0000FF"/>
                </a:solidFill>
              </a:rPr>
              <a:t>   Tourism</a:t>
            </a:r>
          </a:p>
          <a:p>
            <a:r>
              <a:rPr lang="en-US" sz="1200" b="1" dirty="0" smtClean="0">
                <a:solidFill>
                  <a:srgbClr val="0000FF"/>
                </a:solidFill>
              </a:rPr>
              <a:t>    Bureau 		</a:t>
            </a:r>
            <a:endParaRPr lang="en-US" sz="1200" b="1" dirty="0"/>
          </a:p>
        </p:txBody>
      </p:sp>
      <p:sp>
        <p:nvSpPr>
          <p:cNvPr id="43" name="Oval 42"/>
          <p:cNvSpPr/>
          <p:nvPr/>
        </p:nvSpPr>
        <p:spPr>
          <a:xfrm>
            <a:off x="2150532" y="5117116"/>
            <a:ext cx="1007532" cy="541862"/>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Oval 43"/>
          <p:cNvSpPr/>
          <p:nvPr/>
        </p:nvSpPr>
        <p:spPr>
          <a:xfrm>
            <a:off x="829674" y="5159445"/>
            <a:ext cx="892983" cy="541862"/>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 name="Oval 44"/>
          <p:cNvSpPr/>
          <p:nvPr/>
        </p:nvSpPr>
        <p:spPr>
          <a:xfrm>
            <a:off x="2150533" y="4846171"/>
            <a:ext cx="990600" cy="211666"/>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Oval 45"/>
          <p:cNvSpPr/>
          <p:nvPr/>
        </p:nvSpPr>
        <p:spPr>
          <a:xfrm>
            <a:off x="829675" y="4846165"/>
            <a:ext cx="842180" cy="211666"/>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TextBox 46"/>
          <p:cNvSpPr txBox="1"/>
          <p:nvPr/>
        </p:nvSpPr>
        <p:spPr>
          <a:xfrm>
            <a:off x="1151458" y="5799690"/>
            <a:ext cx="2278338" cy="400110"/>
          </a:xfrm>
          <a:prstGeom prst="rect">
            <a:avLst/>
          </a:prstGeom>
          <a:noFill/>
        </p:spPr>
        <p:txBody>
          <a:bodyPr wrap="none" rtlCol="0">
            <a:spAutoFit/>
          </a:bodyPr>
          <a:lstStyle/>
          <a:p>
            <a:r>
              <a:rPr lang="en-US" sz="2000" b="1" i="1" dirty="0" smtClean="0"/>
              <a:t>Cultural Resources:</a:t>
            </a:r>
            <a:endParaRPr lang="en-US" sz="2000" b="1" i="1" dirty="0"/>
          </a:p>
        </p:txBody>
      </p:sp>
      <p:sp>
        <p:nvSpPr>
          <p:cNvPr id="49" name="Title 1"/>
          <p:cNvSpPr txBox="1">
            <a:spLocks/>
          </p:cNvSpPr>
          <p:nvPr/>
        </p:nvSpPr>
        <p:spPr>
          <a:xfrm>
            <a:off x="685812" y="254004"/>
            <a:ext cx="7772400" cy="651938"/>
          </a:xfrm>
          <a:prstGeom prst="rect">
            <a:avLst/>
          </a:prstGeom>
        </p:spPr>
        <p:txBody>
          <a:bodyPr vert="horz" lIns="91440" tIns="45720" rIns="91440" bIns="45720" rtlCol="0" anchor="t">
            <a:normAutofit lnSpcReduction="10000"/>
          </a:bodyPr>
          <a:lstStyle/>
          <a:p>
            <a:pPr lvl="0" algn="ctr">
              <a:spcBef>
                <a:spcPct val="0"/>
              </a:spcBef>
              <a:defRPr/>
            </a:pPr>
            <a:r>
              <a:rPr kumimoji="0" lang="en-US" sz="2000" b="1" i="0" u="none" strike="noStrike" kern="1200" cap="none" spc="0" normalizeH="0" baseline="0" noProof="0" dirty="0" smtClean="0">
                <a:ln>
                  <a:noFill/>
                </a:ln>
                <a:solidFill>
                  <a:schemeClr val="tx1"/>
                </a:solidFill>
                <a:effectLst/>
                <a:uLnTx/>
                <a:uFillTx/>
                <a:latin typeface="+mj-lt"/>
                <a:ea typeface="+mj-ea"/>
                <a:cs typeface="+mj-cs"/>
              </a:rPr>
              <a:t>Appendix VI-B-3</a:t>
            </a:r>
            <a:br>
              <a:rPr kumimoji="0" lang="en-US" sz="2000" b="1" i="0" u="none" strike="noStrike" kern="1200" cap="none" spc="0" normalizeH="0" baseline="0" noProof="0" dirty="0" smtClean="0">
                <a:ln>
                  <a:noFill/>
                </a:ln>
                <a:solidFill>
                  <a:schemeClr val="tx1"/>
                </a:solidFill>
                <a:effectLst/>
                <a:uLnTx/>
                <a:uFillTx/>
                <a:latin typeface="+mj-lt"/>
                <a:ea typeface="+mj-ea"/>
                <a:cs typeface="+mj-cs"/>
              </a:rPr>
            </a:br>
            <a:r>
              <a:rPr lang="en-US" sz="2000" b="1" dirty="0" smtClean="0"/>
              <a:t>LINKAGES</a:t>
            </a:r>
            <a:r>
              <a:rPr lang="en-US" sz="2000" b="1" dirty="0" smtClean="0"/>
              <a:t> INTERCONNECTING </a:t>
            </a:r>
            <a:r>
              <a:rPr kumimoji="0" lang="en-US" sz="2000" b="1" i="0" u="none" strike="noStrike" kern="1200" cap="none" spc="0" normalizeH="0" baseline="0" noProof="0" dirty="0" smtClean="0">
                <a:ln>
                  <a:noFill/>
                </a:ln>
                <a:solidFill>
                  <a:schemeClr val="tx1"/>
                </a:solidFill>
                <a:effectLst/>
                <a:uLnTx/>
                <a:uFillTx/>
                <a:latin typeface="+mj-lt"/>
                <a:ea typeface="+mj-ea"/>
                <a:cs typeface="+mj-cs"/>
              </a:rPr>
              <a:t>CRITICAL RESOURCES</a:t>
            </a:r>
          </a:p>
        </p:txBody>
      </p:sp>
      <p:sp>
        <p:nvSpPr>
          <p:cNvPr id="50" name="TextBox 49"/>
          <p:cNvSpPr txBox="1"/>
          <p:nvPr/>
        </p:nvSpPr>
        <p:spPr>
          <a:xfrm>
            <a:off x="1498600" y="6172191"/>
            <a:ext cx="5579533" cy="461665"/>
          </a:xfrm>
          <a:prstGeom prst="rect">
            <a:avLst/>
          </a:prstGeom>
          <a:noFill/>
        </p:spPr>
        <p:txBody>
          <a:bodyPr wrap="square" rtlCol="0">
            <a:spAutoFit/>
          </a:bodyPr>
          <a:lstStyle/>
          <a:p>
            <a:r>
              <a:rPr lang="en-US" sz="1200" b="1" dirty="0" smtClean="0">
                <a:solidFill>
                  <a:srgbClr val="FF0000"/>
                </a:solidFill>
              </a:rPr>
              <a:t>Conservation</a:t>
            </a:r>
            <a:r>
              <a:rPr lang="en-US" sz="1200" b="1" dirty="0" smtClean="0"/>
              <a:t>		  Textiles &amp;		    Taboo on		Meat-eating</a:t>
            </a:r>
          </a:p>
          <a:p>
            <a:r>
              <a:rPr lang="en-US" sz="1200" b="1" dirty="0" smtClean="0"/>
              <a:t>       </a:t>
            </a:r>
            <a:r>
              <a:rPr lang="en-US" sz="1200" b="1" dirty="0" smtClean="0">
                <a:solidFill>
                  <a:srgbClr val="FF0000"/>
                </a:solidFill>
              </a:rPr>
              <a:t>Ethic</a:t>
            </a:r>
            <a:r>
              <a:rPr lang="en-US" sz="1200" b="1" dirty="0" smtClean="0"/>
              <a:t>		   Festivals		       Killing 	                     Diet	</a:t>
            </a:r>
            <a:endParaRPr lang="en-US" sz="1200" b="1" dirty="0"/>
          </a:p>
        </p:txBody>
      </p:sp>
      <p:sp>
        <p:nvSpPr>
          <p:cNvPr id="51" name="Oval 50"/>
          <p:cNvSpPr/>
          <p:nvPr/>
        </p:nvSpPr>
        <p:spPr>
          <a:xfrm>
            <a:off x="1498600" y="6180658"/>
            <a:ext cx="1007532" cy="423345"/>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Oval 54"/>
          <p:cNvSpPr/>
          <p:nvPr/>
        </p:nvSpPr>
        <p:spPr>
          <a:xfrm>
            <a:off x="2815167" y="6180658"/>
            <a:ext cx="1007532" cy="423345"/>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Oval 55"/>
          <p:cNvSpPr/>
          <p:nvPr/>
        </p:nvSpPr>
        <p:spPr>
          <a:xfrm>
            <a:off x="5627784" y="6172191"/>
            <a:ext cx="1007532" cy="423345"/>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Oval 56"/>
          <p:cNvSpPr/>
          <p:nvPr/>
        </p:nvSpPr>
        <p:spPr>
          <a:xfrm>
            <a:off x="4270803" y="6210511"/>
            <a:ext cx="1007532" cy="423345"/>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TextBox 57"/>
          <p:cNvSpPr txBox="1"/>
          <p:nvPr/>
        </p:nvSpPr>
        <p:spPr>
          <a:xfrm>
            <a:off x="3458618" y="4736095"/>
            <a:ext cx="1465290" cy="646331"/>
          </a:xfrm>
          <a:prstGeom prst="rect">
            <a:avLst/>
          </a:prstGeom>
          <a:noFill/>
          <a:ln w="38100">
            <a:solidFill>
              <a:srgbClr val="0000FF"/>
            </a:solidFill>
          </a:ln>
        </p:spPr>
        <p:txBody>
          <a:bodyPr wrap="none" rtlCol="0">
            <a:spAutoFit/>
          </a:bodyPr>
          <a:lstStyle/>
          <a:p>
            <a:r>
              <a:rPr lang="en-US" b="1" dirty="0" smtClean="0">
                <a:solidFill>
                  <a:srgbClr val="0000FF"/>
                </a:solidFill>
              </a:rPr>
              <a:t>Hydroelectric</a:t>
            </a:r>
          </a:p>
          <a:p>
            <a:r>
              <a:rPr lang="en-US" b="1" dirty="0" smtClean="0">
                <a:solidFill>
                  <a:srgbClr val="0000FF"/>
                </a:solidFill>
              </a:rPr>
              <a:t>       Dams</a:t>
            </a:r>
            <a:endParaRPr lang="en-US" b="1" dirty="0">
              <a:solidFill>
                <a:srgbClr val="0000FF"/>
              </a:solidFill>
            </a:endParaRPr>
          </a:p>
        </p:txBody>
      </p:sp>
      <p:sp>
        <p:nvSpPr>
          <p:cNvPr id="48" name="TextBox 47"/>
          <p:cNvSpPr txBox="1"/>
          <p:nvPr/>
        </p:nvSpPr>
        <p:spPr>
          <a:xfrm>
            <a:off x="6784373" y="6599547"/>
            <a:ext cx="2327993" cy="246221"/>
          </a:xfrm>
          <a:prstGeom prst="rect">
            <a:avLst/>
          </a:prstGeom>
          <a:noFill/>
        </p:spPr>
        <p:txBody>
          <a:bodyPr wrap="none" rtlCol="0">
            <a:spAutoFit/>
          </a:bodyPr>
          <a:lstStyle/>
          <a:p>
            <a:r>
              <a:rPr lang="en-US" sz="1000" b="1" dirty="0" smtClean="0">
                <a:solidFill>
                  <a:schemeClr val="bg1">
                    <a:lumMod val="50000"/>
                  </a:schemeClr>
                </a:solidFill>
              </a:rPr>
              <a:t>Conservation Bridge – Cornell University</a:t>
            </a:r>
          </a:p>
        </p:txBody>
      </p:sp>
      <p:sp>
        <p:nvSpPr>
          <p:cNvPr id="52" name="Oval 51"/>
          <p:cNvSpPr/>
          <p:nvPr/>
        </p:nvSpPr>
        <p:spPr>
          <a:xfrm>
            <a:off x="5033148" y="4769965"/>
            <a:ext cx="842180" cy="211666"/>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Oval 52"/>
          <p:cNvSpPr/>
          <p:nvPr/>
        </p:nvSpPr>
        <p:spPr>
          <a:xfrm>
            <a:off x="5942193" y="4774197"/>
            <a:ext cx="842180" cy="211666"/>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Oval 53"/>
          <p:cNvSpPr/>
          <p:nvPr/>
        </p:nvSpPr>
        <p:spPr>
          <a:xfrm>
            <a:off x="6873557" y="4795362"/>
            <a:ext cx="652447" cy="148159"/>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Oval 58"/>
          <p:cNvSpPr/>
          <p:nvPr/>
        </p:nvSpPr>
        <p:spPr>
          <a:xfrm>
            <a:off x="5145987" y="5066298"/>
            <a:ext cx="689780" cy="455829"/>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Oval 59"/>
          <p:cNvSpPr/>
          <p:nvPr/>
        </p:nvSpPr>
        <p:spPr>
          <a:xfrm>
            <a:off x="7568339" y="4769965"/>
            <a:ext cx="842180" cy="211666"/>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Right Arrow 60"/>
          <p:cNvSpPr/>
          <p:nvPr/>
        </p:nvSpPr>
        <p:spPr>
          <a:xfrm rot="20631448">
            <a:off x="2563278" y="2146824"/>
            <a:ext cx="457200" cy="91440"/>
          </a:xfrm>
          <a:prstGeom prst="rightArrow">
            <a:avLst/>
          </a:prstGeom>
          <a:solidFill>
            <a:srgbClr val="0000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Right Arrow 61"/>
          <p:cNvSpPr/>
          <p:nvPr/>
        </p:nvSpPr>
        <p:spPr>
          <a:xfrm rot="20631448">
            <a:off x="2597140" y="2223021"/>
            <a:ext cx="457200" cy="91440"/>
          </a:xfrm>
          <a:prstGeom prst="rightArrow">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Right Arrow 62"/>
          <p:cNvSpPr/>
          <p:nvPr/>
        </p:nvSpPr>
        <p:spPr>
          <a:xfrm rot="9479025">
            <a:off x="1578355" y="2491383"/>
            <a:ext cx="548640" cy="91440"/>
          </a:xfrm>
          <a:prstGeom prst="rightArrow">
            <a:avLst/>
          </a:prstGeom>
          <a:solidFill>
            <a:srgbClr val="0000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Right Arrow 63"/>
          <p:cNvSpPr/>
          <p:nvPr/>
        </p:nvSpPr>
        <p:spPr>
          <a:xfrm rot="9352525">
            <a:off x="1639050" y="2543397"/>
            <a:ext cx="548640" cy="91440"/>
          </a:xfrm>
          <a:prstGeom prst="rightArrow">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Right Arrow 64"/>
          <p:cNvSpPr/>
          <p:nvPr/>
        </p:nvSpPr>
        <p:spPr>
          <a:xfrm rot="10800000">
            <a:off x="1663424" y="2753968"/>
            <a:ext cx="1463040" cy="91440"/>
          </a:xfrm>
          <a:prstGeom prst="rightArrow">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Right Arrow 65"/>
          <p:cNvSpPr/>
          <p:nvPr/>
        </p:nvSpPr>
        <p:spPr>
          <a:xfrm rot="10800000">
            <a:off x="1671740" y="2683131"/>
            <a:ext cx="1463040" cy="91440"/>
          </a:xfrm>
          <a:prstGeom prst="rightArrow">
            <a:avLst/>
          </a:prstGeom>
          <a:solidFill>
            <a:srgbClr val="0000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Right Arrow 66"/>
          <p:cNvSpPr/>
          <p:nvPr/>
        </p:nvSpPr>
        <p:spPr>
          <a:xfrm rot="5400000">
            <a:off x="1045820" y="2418548"/>
            <a:ext cx="274320" cy="91440"/>
          </a:xfrm>
          <a:prstGeom prst="rightArrow">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 name="Right Arrow 67"/>
          <p:cNvSpPr/>
          <p:nvPr/>
        </p:nvSpPr>
        <p:spPr>
          <a:xfrm rot="5400000">
            <a:off x="1147424" y="2417144"/>
            <a:ext cx="274320" cy="91440"/>
          </a:xfrm>
          <a:prstGeom prst="rightArrow">
            <a:avLst/>
          </a:prstGeom>
          <a:solidFill>
            <a:srgbClr val="0000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72" name="Elbow Connector 71"/>
          <p:cNvCxnSpPr/>
          <p:nvPr/>
        </p:nvCxnSpPr>
        <p:spPr>
          <a:xfrm rot="10800000" flipV="1">
            <a:off x="2590813" y="2099860"/>
            <a:ext cx="2562033" cy="356616"/>
          </a:xfrm>
          <a:prstGeom prst="bentConnector3">
            <a:avLst>
              <a:gd name="adj1" fmla="val 28850"/>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cxnSp>
        <p:nvCxnSpPr>
          <p:cNvPr id="81" name="Elbow Connector 80"/>
          <p:cNvCxnSpPr/>
          <p:nvPr/>
        </p:nvCxnSpPr>
        <p:spPr>
          <a:xfrm rot="10800000" flipV="1">
            <a:off x="2582340" y="2150656"/>
            <a:ext cx="2562033" cy="356616"/>
          </a:xfrm>
          <a:prstGeom prst="bentConnector3">
            <a:avLst>
              <a:gd name="adj1" fmla="val 28850"/>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82" name="Elbow Connector 81"/>
          <p:cNvCxnSpPr/>
          <p:nvPr/>
        </p:nvCxnSpPr>
        <p:spPr>
          <a:xfrm rot="10800000" flipV="1">
            <a:off x="3073402" y="2300018"/>
            <a:ext cx="2079445" cy="1392435"/>
          </a:xfrm>
          <a:prstGeom prst="bentConnector3">
            <a:avLst>
              <a:gd name="adj1" fmla="val 30863"/>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85" name="Elbow Connector 84"/>
          <p:cNvCxnSpPr/>
          <p:nvPr/>
        </p:nvCxnSpPr>
        <p:spPr>
          <a:xfrm rot="10800000" flipV="1">
            <a:off x="3115713" y="2347776"/>
            <a:ext cx="2079445" cy="1392435"/>
          </a:xfrm>
          <a:prstGeom prst="bentConnector3">
            <a:avLst>
              <a:gd name="adj1" fmla="val 30863"/>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sp>
        <p:nvSpPr>
          <p:cNvPr id="86" name="Right Arrow 85"/>
          <p:cNvSpPr/>
          <p:nvPr/>
        </p:nvSpPr>
        <p:spPr>
          <a:xfrm rot="18903489">
            <a:off x="970020" y="3054288"/>
            <a:ext cx="1463040" cy="91440"/>
          </a:xfrm>
          <a:prstGeom prst="rightArrow">
            <a:avLst/>
          </a:prstGeom>
          <a:solidFill>
            <a:srgbClr val="0000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 name="Right Arrow 86"/>
          <p:cNvSpPr/>
          <p:nvPr/>
        </p:nvSpPr>
        <p:spPr>
          <a:xfrm rot="18903489">
            <a:off x="854799" y="3047392"/>
            <a:ext cx="1554480" cy="91440"/>
          </a:xfrm>
          <a:prstGeom prst="rightArrow">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 name="Right Arrow 87"/>
          <p:cNvSpPr/>
          <p:nvPr/>
        </p:nvSpPr>
        <p:spPr>
          <a:xfrm rot="10800000">
            <a:off x="4146983" y="3931891"/>
            <a:ext cx="1005840" cy="9144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 name="Right Arrow 88"/>
          <p:cNvSpPr/>
          <p:nvPr/>
        </p:nvSpPr>
        <p:spPr>
          <a:xfrm rot="5400000">
            <a:off x="6054496" y="2802541"/>
            <a:ext cx="1097280" cy="9144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 name="Right Arrow 89"/>
          <p:cNvSpPr/>
          <p:nvPr/>
        </p:nvSpPr>
        <p:spPr>
          <a:xfrm rot="18903489">
            <a:off x="2658571" y="3233992"/>
            <a:ext cx="1097280" cy="91440"/>
          </a:xfrm>
          <a:prstGeom prst="rightArrow">
            <a:avLst/>
          </a:prstGeom>
          <a:solidFill>
            <a:srgbClr val="0000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 name="Right Arrow 90"/>
          <p:cNvSpPr/>
          <p:nvPr/>
        </p:nvSpPr>
        <p:spPr>
          <a:xfrm rot="18903489">
            <a:off x="2719491" y="3260391"/>
            <a:ext cx="1097280" cy="91440"/>
          </a:xfrm>
          <a:prstGeom prst="rightArrow">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 name="Right Arrow 92"/>
          <p:cNvSpPr/>
          <p:nvPr/>
        </p:nvSpPr>
        <p:spPr>
          <a:xfrm rot="12641679">
            <a:off x="1402682" y="3241179"/>
            <a:ext cx="1463040" cy="91440"/>
          </a:xfrm>
          <a:prstGeom prst="rightArrow">
            <a:avLst/>
          </a:prstGeom>
          <a:solidFill>
            <a:srgbClr val="0000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 name="Right Arrow 93"/>
          <p:cNvSpPr/>
          <p:nvPr/>
        </p:nvSpPr>
        <p:spPr>
          <a:xfrm rot="12641679">
            <a:off x="1419011" y="3190659"/>
            <a:ext cx="1463040" cy="91440"/>
          </a:xfrm>
          <a:prstGeom prst="rightArrow">
            <a:avLst/>
          </a:prstGeom>
          <a:solidFill>
            <a:srgbClr val="FF66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6" name="Curved Connector 95"/>
          <p:cNvCxnSpPr/>
          <p:nvPr/>
        </p:nvCxnSpPr>
        <p:spPr>
          <a:xfrm rot="10800000" flipV="1">
            <a:off x="1330305" y="1972718"/>
            <a:ext cx="1988631" cy="578190"/>
          </a:xfrm>
          <a:prstGeom prst="curvedConnector3">
            <a:avLst>
              <a:gd name="adj1" fmla="val 79377"/>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cxnSp>
        <p:nvCxnSpPr>
          <p:cNvPr id="102" name="Curved Connector 101"/>
          <p:cNvCxnSpPr/>
          <p:nvPr/>
        </p:nvCxnSpPr>
        <p:spPr>
          <a:xfrm rot="10800000" flipV="1">
            <a:off x="1482705" y="1989646"/>
            <a:ext cx="1988631" cy="578190"/>
          </a:xfrm>
          <a:prstGeom prst="curvedConnector3">
            <a:avLst>
              <a:gd name="adj1" fmla="val 78525"/>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106" name="Curved Connector 105"/>
          <p:cNvCxnSpPr>
            <a:stCxn id="30" idx="1"/>
            <a:endCxn id="23" idx="2"/>
          </p:cNvCxnSpPr>
          <p:nvPr/>
        </p:nvCxnSpPr>
        <p:spPr>
          <a:xfrm rot="16200000" flipV="1">
            <a:off x="119278" y="2898765"/>
            <a:ext cx="1478996" cy="50237"/>
          </a:xfrm>
          <a:prstGeom prst="curvedConnector4">
            <a:avLst>
              <a:gd name="adj1" fmla="val 41503"/>
              <a:gd name="adj2" fmla="val 591888"/>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cxnSp>
        <p:nvCxnSpPr>
          <p:cNvPr id="110" name="Curved Connector 105"/>
          <p:cNvCxnSpPr/>
          <p:nvPr/>
        </p:nvCxnSpPr>
        <p:spPr>
          <a:xfrm rot="16200000" flipV="1">
            <a:off x="220876" y="2881825"/>
            <a:ext cx="1478996" cy="50237"/>
          </a:xfrm>
          <a:prstGeom prst="curvedConnector4">
            <a:avLst>
              <a:gd name="adj1" fmla="val 41503"/>
              <a:gd name="adj2" fmla="val 591888"/>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75" name="Right Arrow 74"/>
          <p:cNvSpPr/>
          <p:nvPr/>
        </p:nvSpPr>
        <p:spPr>
          <a:xfrm rot="10800000">
            <a:off x="1655325" y="4897801"/>
            <a:ext cx="548640" cy="9144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 name="Right Arrow 76"/>
          <p:cNvSpPr/>
          <p:nvPr/>
        </p:nvSpPr>
        <p:spPr>
          <a:xfrm rot="12568669">
            <a:off x="1558888" y="5104281"/>
            <a:ext cx="640080" cy="9144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 name="Right Arrow 77"/>
          <p:cNvSpPr/>
          <p:nvPr/>
        </p:nvSpPr>
        <p:spPr>
          <a:xfrm rot="5400000">
            <a:off x="604057" y="4384043"/>
            <a:ext cx="822960" cy="91440"/>
          </a:xfrm>
          <a:prstGeom prst="rightArrow">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 name="Right Arrow 78"/>
          <p:cNvSpPr/>
          <p:nvPr/>
        </p:nvSpPr>
        <p:spPr>
          <a:xfrm rot="5400000">
            <a:off x="680254" y="4384037"/>
            <a:ext cx="822960" cy="91440"/>
          </a:xfrm>
          <a:prstGeom prst="rightArrow">
            <a:avLst/>
          </a:prstGeom>
          <a:solidFill>
            <a:srgbClr val="0000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 name="Right Arrow 79"/>
          <p:cNvSpPr/>
          <p:nvPr/>
        </p:nvSpPr>
        <p:spPr>
          <a:xfrm rot="5400000">
            <a:off x="756451" y="4384031"/>
            <a:ext cx="822960" cy="91440"/>
          </a:xfrm>
          <a:prstGeom prst="rightArrow">
            <a:avLst/>
          </a:prstGeom>
          <a:solidFill>
            <a:srgbClr val="008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 name="Right Arrow 82"/>
          <p:cNvSpPr/>
          <p:nvPr/>
        </p:nvSpPr>
        <p:spPr>
          <a:xfrm rot="16200000">
            <a:off x="824378" y="5080681"/>
            <a:ext cx="274320" cy="91440"/>
          </a:xfrm>
          <a:prstGeom prst="rightArrow">
            <a:avLst/>
          </a:prstGeom>
          <a:solidFill>
            <a:srgbClr val="008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 name="Right Arrow 83"/>
          <p:cNvSpPr/>
          <p:nvPr/>
        </p:nvSpPr>
        <p:spPr>
          <a:xfrm rot="5400000">
            <a:off x="6283096" y="4131718"/>
            <a:ext cx="640080" cy="9144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8" name="Curved Connector 97"/>
          <p:cNvCxnSpPr/>
          <p:nvPr/>
        </p:nvCxnSpPr>
        <p:spPr>
          <a:xfrm rot="10800000" flipV="1">
            <a:off x="1481829" y="2230149"/>
            <a:ext cx="3974316" cy="2632955"/>
          </a:xfrm>
          <a:prstGeom prst="curvedConnector3">
            <a:avLst>
              <a:gd name="adj1" fmla="val 50000"/>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cxnSp>
        <p:nvCxnSpPr>
          <p:cNvPr id="109" name="Curved Connector 108"/>
          <p:cNvCxnSpPr/>
          <p:nvPr/>
        </p:nvCxnSpPr>
        <p:spPr>
          <a:xfrm rot="10800000" flipV="1">
            <a:off x="1574084" y="2250504"/>
            <a:ext cx="3974316" cy="2632955"/>
          </a:xfrm>
          <a:prstGeom prst="curvedConnector3">
            <a:avLst>
              <a:gd name="adj1" fmla="val 50000"/>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111" name="Curved Connector 110"/>
          <p:cNvCxnSpPr/>
          <p:nvPr/>
        </p:nvCxnSpPr>
        <p:spPr>
          <a:xfrm rot="10800000" flipV="1">
            <a:off x="1496999" y="2304727"/>
            <a:ext cx="3974316" cy="2632955"/>
          </a:xfrm>
          <a:prstGeom prst="curvedConnector3">
            <a:avLst>
              <a:gd name="adj1" fmla="val 50000"/>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21" name="Right Arrow 120"/>
          <p:cNvSpPr/>
          <p:nvPr/>
        </p:nvSpPr>
        <p:spPr>
          <a:xfrm rot="10800000">
            <a:off x="3183464" y="4557208"/>
            <a:ext cx="1951287" cy="9144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2" name="Right Arrow 121"/>
          <p:cNvSpPr/>
          <p:nvPr/>
        </p:nvSpPr>
        <p:spPr>
          <a:xfrm>
            <a:off x="3299232" y="5428395"/>
            <a:ext cx="1828800" cy="91440"/>
          </a:xfrm>
          <a:prstGeom prst="rightArrow">
            <a:avLst/>
          </a:prstGeom>
          <a:solidFill>
            <a:srgbClr val="FF66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 name="Right Arrow 94"/>
          <p:cNvSpPr/>
          <p:nvPr/>
        </p:nvSpPr>
        <p:spPr>
          <a:xfrm rot="16200000">
            <a:off x="1685811" y="5863189"/>
            <a:ext cx="640080" cy="9144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 name="Right Arrow 99"/>
          <p:cNvSpPr/>
          <p:nvPr/>
        </p:nvSpPr>
        <p:spPr>
          <a:xfrm rot="20735413">
            <a:off x="2395438" y="5829464"/>
            <a:ext cx="3657600" cy="9144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 name="TextBox 91"/>
          <p:cNvSpPr txBox="1"/>
          <p:nvPr/>
        </p:nvSpPr>
        <p:spPr>
          <a:xfrm>
            <a:off x="3328701" y="1236112"/>
            <a:ext cx="2494230" cy="369332"/>
          </a:xfrm>
          <a:prstGeom prst="rect">
            <a:avLst/>
          </a:prstGeom>
          <a:noFill/>
        </p:spPr>
        <p:txBody>
          <a:bodyPr wrap="none" rtlCol="0">
            <a:spAutoFit/>
          </a:bodyPr>
          <a:lstStyle/>
          <a:p>
            <a:r>
              <a:rPr lang="en-US" b="1" dirty="0" smtClean="0">
                <a:solidFill>
                  <a:srgbClr val="008000"/>
                </a:solidFill>
              </a:rPr>
              <a:t>Parks &amp; Protected Areas</a:t>
            </a:r>
            <a:endParaRPr lang="en-US" b="1" dirty="0">
              <a:solidFill>
                <a:srgbClr val="008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 name="Title 1"/>
          <p:cNvSpPr txBox="1">
            <a:spLocks/>
          </p:cNvSpPr>
          <p:nvPr/>
        </p:nvSpPr>
        <p:spPr>
          <a:xfrm>
            <a:off x="685812" y="245536"/>
            <a:ext cx="7772400" cy="1117597"/>
          </a:xfrm>
          <a:prstGeom prst="rect">
            <a:avLst/>
          </a:prstGeom>
        </p:spPr>
        <p:txBody>
          <a:bodyPr vert="horz" lIns="91440" tIns="45720" rIns="91440" bIns="45720" rtlCol="0" anchor="t">
            <a:no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chemeClr val="tx1"/>
                </a:solidFill>
                <a:effectLst/>
                <a:uLnTx/>
                <a:uFillTx/>
                <a:latin typeface="+mj-lt"/>
                <a:ea typeface="+mj-ea"/>
                <a:cs typeface="+mj-cs"/>
              </a:rPr>
              <a:t>Appendix VI</a:t>
            </a:r>
            <a:br>
              <a:rPr kumimoji="0" lang="en-US" sz="3200" b="1" i="0" u="none" strike="noStrike" kern="1200" cap="none" spc="0" normalizeH="0" baseline="0" noProof="0" dirty="0" smtClean="0">
                <a:ln>
                  <a:noFill/>
                </a:ln>
                <a:solidFill>
                  <a:schemeClr val="tx1"/>
                </a:solidFill>
                <a:effectLst/>
                <a:uLnTx/>
                <a:uFillTx/>
                <a:latin typeface="+mj-lt"/>
                <a:ea typeface="+mj-ea"/>
                <a:cs typeface="+mj-cs"/>
              </a:rPr>
            </a:br>
            <a:r>
              <a:rPr kumimoji="0" lang="en-US" sz="3200" b="1" i="0" u="none" strike="noStrike" kern="1200" cap="none" spc="0" normalizeH="0" baseline="0" noProof="0" dirty="0" smtClean="0">
                <a:ln>
                  <a:noFill/>
                </a:ln>
                <a:solidFill>
                  <a:schemeClr val="tx1"/>
                </a:solidFill>
                <a:effectLst/>
                <a:uLnTx/>
                <a:uFillTx/>
                <a:latin typeface="+mj-lt"/>
                <a:ea typeface="+mj-ea"/>
                <a:cs typeface="+mj-cs"/>
              </a:rPr>
              <a:t>Example of SES Concept Map for H-W Conflicts in Bhutan</a:t>
            </a:r>
            <a:br>
              <a:rPr kumimoji="0" lang="en-US" sz="3200" b="1" i="0" u="none" strike="noStrike" kern="1200" cap="none" spc="0" normalizeH="0" baseline="0" noProof="0" dirty="0" smtClean="0">
                <a:ln>
                  <a:noFill/>
                </a:ln>
                <a:solidFill>
                  <a:schemeClr val="tx1"/>
                </a:solidFill>
                <a:effectLst/>
                <a:uLnTx/>
                <a:uFillTx/>
                <a:latin typeface="+mj-lt"/>
                <a:ea typeface="+mj-ea"/>
                <a:cs typeface="+mj-cs"/>
              </a:rPr>
            </a:br>
            <a:endParaRPr kumimoji="0" lang="en-US" sz="3200" b="1" i="0" u="none" strike="noStrike" kern="1200" cap="none" spc="0" normalizeH="0" baseline="0" noProof="0" dirty="0" smtClean="0">
              <a:ln>
                <a:noFill/>
              </a:ln>
              <a:solidFill>
                <a:schemeClr val="tx1"/>
              </a:solidFill>
              <a:effectLst/>
              <a:uLnTx/>
              <a:uFillTx/>
              <a:latin typeface="+mj-lt"/>
              <a:ea typeface="+mj-ea"/>
              <a:cs typeface="+mj-cs"/>
            </a:endParaRPr>
          </a:p>
        </p:txBody>
      </p:sp>
      <p:pic>
        <p:nvPicPr>
          <p:cNvPr id="4" name="Picture 3" descr="Box 3.jpg"/>
          <p:cNvPicPr>
            <a:picLocks noChangeAspect="1"/>
          </p:cNvPicPr>
          <p:nvPr/>
        </p:nvPicPr>
        <p:blipFill>
          <a:blip r:embed="rId2"/>
          <a:stretch>
            <a:fillRect/>
          </a:stretch>
        </p:blipFill>
        <p:spPr>
          <a:xfrm>
            <a:off x="-169340" y="1745280"/>
            <a:ext cx="4036383" cy="5223839"/>
          </a:xfrm>
          <a:prstGeom prst="rect">
            <a:avLst/>
          </a:prstGeom>
        </p:spPr>
      </p:pic>
      <p:sp>
        <p:nvSpPr>
          <p:cNvPr id="5" name="TextBox 4"/>
          <p:cNvSpPr txBox="1"/>
          <p:nvPr/>
        </p:nvSpPr>
        <p:spPr>
          <a:xfrm>
            <a:off x="3508961" y="1854179"/>
            <a:ext cx="5664181" cy="3600986"/>
          </a:xfrm>
          <a:prstGeom prst="rect">
            <a:avLst/>
          </a:prstGeom>
          <a:noFill/>
        </p:spPr>
        <p:txBody>
          <a:bodyPr wrap="none" rtlCol="0">
            <a:spAutoFit/>
          </a:bodyPr>
          <a:lstStyle/>
          <a:p>
            <a:r>
              <a:rPr lang="en-US" sz="2000" b="1" dirty="0" smtClean="0"/>
              <a:t>Step </a:t>
            </a:r>
            <a:r>
              <a:rPr lang="en-US" sz="2000" b="1" dirty="0" smtClean="0"/>
              <a:t>#3: </a:t>
            </a:r>
            <a:r>
              <a:rPr lang="en-US" sz="2000" dirty="0" smtClean="0"/>
              <a:t>Next, repeat Steps # 1 &amp; 2</a:t>
            </a:r>
            <a:r>
              <a:rPr lang="en-US" sz="2000" dirty="0" smtClean="0"/>
              <a:t> for the </a:t>
            </a:r>
            <a:r>
              <a:rPr lang="en-US" sz="2000" dirty="0" smtClean="0">
                <a:solidFill>
                  <a:srgbClr val="FF0000"/>
                </a:solidFill>
              </a:rPr>
              <a:t>Social </a:t>
            </a:r>
          </a:p>
          <a:p>
            <a:r>
              <a:rPr lang="en-US" sz="2000" dirty="0" smtClean="0">
                <a:solidFill>
                  <a:srgbClr val="FF0000"/>
                </a:solidFill>
              </a:rPr>
              <a:t>System</a:t>
            </a:r>
            <a:r>
              <a:rPr lang="en-US" sz="2000" dirty="0" smtClean="0"/>
              <a:t>, namely components related to Social </a:t>
            </a:r>
          </a:p>
          <a:p>
            <a:r>
              <a:rPr lang="en-US" sz="2000" dirty="0" smtClean="0"/>
              <a:t>Institutions, Timing Cycles, and Social Order.</a:t>
            </a:r>
            <a:r>
              <a:rPr lang="en-US" sz="2000" dirty="0" smtClean="0"/>
              <a:t> These </a:t>
            </a:r>
          </a:p>
          <a:p>
            <a:r>
              <a:rPr lang="en-US" sz="2000" dirty="0" smtClean="0"/>
              <a:t>a</a:t>
            </a:r>
            <a:r>
              <a:rPr lang="en-US" sz="2000" dirty="0" smtClean="0"/>
              <a:t>re often more difficult to clearly identify </a:t>
            </a:r>
            <a:r>
              <a:rPr lang="en-US" sz="2000" dirty="0" smtClean="0"/>
              <a:t>w</a:t>
            </a:r>
            <a:r>
              <a:rPr lang="en-US" sz="2000" dirty="0" smtClean="0"/>
              <a:t>ithout </a:t>
            </a:r>
          </a:p>
          <a:p>
            <a:r>
              <a:rPr lang="en-US" sz="2000" dirty="0" smtClean="0"/>
              <a:t>input from someone very knowledgeable of </a:t>
            </a:r>
          </a:p>
          <a:p>
            <a:r>
              <a:rPr lang="en-US" sz="2000" dirty="0" smtClean="0"/>
              <a:t>Bhutanese society. Providing more details than given</a:t>
            </a:r>
          </a:p>
          <a:p>
            <a:r>
              <a:rPr lang="en-US" sz="2000" dirty="0" smtClean="0"/>
              <a:t>i</a:t>
            </a:r>
            <a:r>
              <a:rPr lang="en-US" sz="2000" dirty="0" smtClean="0"/>
              <a:t>n this example could be the basis for additional</a:t>
            </a:r>
          </a:p>
          <a:p>
            <a:r>
              <a:rPr lang="en-US" sz="2000" dirty="0" smtClean="0"/>
              <a:t>r</a:t>
            </a:r>
            <a:r>
              <a:rPr lang="en-US" sz="2000" dirty="0" smtClean="0"/>
              <a:t>esearch by students. </a:t>
            </a:r>
            <a:r>
              <a:rPr lang="en-US" sz="2000" dirty="0" smtClean="0"/>
              <a:t>See next two slides </a:t>
            </a:r>
          </a:p>
          <a:p>
            <a:r>
              <a:rPr lang="en-US" sz="2000" dirty="0" smtClean="0"/>
              <a:t>(Appendices VI</a:t>
            </a:r>
            <a:r>
              <a:rPr lang="en-US" sz="2000" dirty="0" smtClean="0"/>
              <a:t>-</a:t>
            </a:r>
            <a:r>
              <a:rPr lang="en-US" sz="2000" dirty="0" smtClean="0"/>
              <a:t>C &amp; D)</a:t>
            </a:r>
            <a:r>
              <a:rPr lang="en-US" sz="2000" dirty="0" smtClean="0"/>
              <a:t>.</a:t>
            </a:r>
          </a:p>
          <a:p>
            <a:r>
              <a:rPr lang="en-US" sz="2400" dirty="0" smtClean="0"/>
              <a:t> </a:t>
            </a:r>
          </a:p>
          <a:p>
            <a:endParaRPr lang="en-US" sz="2400" dirty="0"/>
          </a:p>
        </p:txBody>
      </p:sp>
      <p:sp>
        <p:nvSpPr>
          <p:cNvPr id="6" name="TextBox 5"/>
          <p:cNvSpPr txBox="1"/>
          <p:nvPr/>
        </p:nvSpPr>
        <p:spPr>
          <a:xfrm>
            <a:off x="6784373" y="6599547"/>
            <a:ext cx="2327993" cy="246221"/>
          </a:xfrm>
          <a:prstGeom prst="rect">
            <a:avLst/>
          </a:prstGeom>
          <a:noFill/>
        </p:spPr>
        <p:txBody>
          <a:bodyPr wrap="none" rtlCol="0">
            <a:spAutoFit/>
          </a:bodyPr>
          <a:lstStyle/>
          <a:p>
            <a:r>
              <a:rPr lang="en-US" sz="1000" b="1" dirty="0" smtClean="0">
                <a:solidFill>
                  <a:schemeClr val="bg1">
                    <a:lumMod val="50000"/>
                  </a:schemeClr>
                </a:solidFill>
              </a:rPr>
              <a:t>Conservation Bridge – Cornell University</a:t>
            </a:r>
          </a:p>
        </p:txBody>
      </p:sp>
      <p:sp>
        <p:nvSpPr>
          <p:cNvPr id="7" name="Rectangle 6"/>
          <p:cNvSpPr/>
          <p:nvPr/>
        </p:nvSpPr>
        <p:spPr>
          <a:xfrm>
            <a:off x="1701781" y="3657640"/>
            <a:ext cx="1024463" cy="1236093"/>
          </a:xfrm>
          <a:prstGeom prst="rect">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Rectangle 8"/>
          <p:cNvSpPr/>
          <p:nvPr/>
        </p:nvSpPr>
        <p:spPr>
          <a:xfrm>
            <a:off x="1176916" y="2650067"/>
            <a:ext cx="914400" cy="474133"/>
          </a:xfrm>
          <a:prstGeom prst="rect">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Rectangle 7"/>
          <p:cNvSpPr/>
          <p:nvPr/>
        </p:nvSpPr>
        <p:spPr>
          <a:xfrm>
            <a:off x="2209884" y="2650061"/>
            <a:ext cx="1005840" cy="474133"/>
          </a:xfrm>
          <a:prstGeom prst="rect">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Rectangle 9"/>
          <p:cNvSpPr/>
          <p:nvPr/>
        </p:nvSpPr>
        <p:spPr>
          <a:xfrm>
            <a:off x="2006593" y="4893732"/>
            <a:ext cx="457200" cy="274320"/>
          </a:xfrm>
          <a:prstGeom prst="rect">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extBox 6"/>
          <p:cNvSpPr txBox="1"/>
          <p:nvPr/>
        </p:nvSpPr>
        <p:spPr>
          <a:xfrm>
            <a:off x="660411" y="947326"/>
            <a:ext cx="3425064" cy="3749040"/>
          </a:xfrm>
          <a:prstGeom prst="rect">
            <a:avLst/>
          </a:prstGeom>
          <a:noFill/>
          <a:ln w="25400">
            <a:solidFill>
              <a:srgbClr val="008000"/>
            </a:solidFill>
          </a:ln>
        </p:spPr>
        <p:txBody>
          <a:bodyPr wrap="square" rtlCol="0">
            <a:spAutoFit/>
          </a:bodyPr>
          <a:lstStyle/>
          <a:p>
            <a:r>
              <a:rPr lang="en-US" b="1" dirty="0" smtClean="0">
                <a:solidFill>
                  <a:srgbClr val="008000"/>
                </a:solidFill>
              </a:rPr>
              <a:t>		Social Institutions</a:t>
            </a:r>
            <a:endParaRPr lang="en-US" sz="1200" b="1" dirty="0" smtClean="0">
              <a:solidFill>
                <a:srgbClr val="008000"/>
              </a:solidFill>
            </a:endParaRPr>
          </a:p>
          <a:p>
            <a:r>
              <a:rPr lang="en-US" sz="1200" b="1" dirty="0" smtClean="0">
                <a:solidFill>
                  <a:srgbClr val="008000"/>
                </a:solidFill>
              </a:rPr>
              <a:t> </a:t>
            </a:r>
            <a:r>
              <a:rPr lang="en-US" sz="1200" b="1" dirty="0" smtClean="0">
                <a:solidFill>
                  <a:srgbClr val="008000"/>
                </a:solidFill>
              </a:rPr>
              <a:t>    Ministry of </a:t>
            </a:r>
            <a:r>
              <a:rPr lang="en-US" sz="1200" dirty="0" smtClean="0">
                <a:solidFill>
                  <a:srgbClr val="008000"/>
                </a:solidFill>
              </a:rPr>
              <a:t>	</a:t>
            </a:r>
            <a:r>
              <a:rPr lang="en-US" sz="1200" dirty="0" smtClean="0">
                <a:solidFill>
                  <a:srgbClr val="008000"/>
                </a:solidFill>
              </a:rPr>
              <a:t>			 </a:t>
            </a:r>
            <a:r>
              <a:rPr lang="en-US" sz="1200" dirty="0" smtClean="0">
                <a:solidFill>
                  <a:srgbClr val="008000"/>
                </a:solidFill>
              </a:rPr>
              <a:t> </a:t>
            </a:r>
            <a:r>
              <a:rPr lang="en-US" sz="1200" b="1" dirty="0" smtClean="0">
                <a:solidFill>
                  <a:srgbClr val="008000"/>
                </a:solidFill>
              </a:rPr>
              <a:t>Bhutan Trust </a:t>
            </a:r>
          </a:p>
          <a:p>
            <a:r>
              <a:rPr lang="en-US" sz="1200" b="1" dirty="0" smtClean="0">
                <a:solidFill>
                  <a:srgbClr val="008000"/>
                </a:solidFill>
              </a:rPr>
              <a:t>Agric. &amp; Forests 			         Fund</a:t>
            </a:r>
          </a:p>
          <a:p>
            <a:endParaRPr lang="en-US" sz="1200" b="1" dirty="0" smtClean="0">
              <a:solidFill>
                <a:srgbClr val="008000"/>
              </a:solidFill>
            </a:endParaRPr>
          </a:p>
          <a:p>
            <a:r>
              <a:rPr lang="en-US" sz="1200" b="1" dirty="0" smtClean="0">
                <a:solidFill>
                  <a:srgbClr val="008000"/>
                </a:solidFill>
              </a:rPr>
              <a:t>Parliamentary				       Bhutan</a:t>
            </a:r>
          </a:p>
          <a:p>
            <a:r>
              <a:rPr lang="en-US" sz="1200" b="1" dirty="0" smtClean="0">
                <a:solidFill>
                  <a:srgbClr val="008000"/>
                </a:solidFill>
              </a:rPr>
              <a:t>   Democracy				  Constitution</a:t>
            </a:r>
          </a:p>
          <a:p>
            <a:endParaRPr lang="en-US" sz="1200" b="1" dirty="0" smtClean="0">
              <a:solidFill>
                <a:srgbClr val="008000"/>
              </a:solidFill>
            </a:endParaRPr>
          </a:p>
          <a:p>
            <a:r>
              <a:rPr lang="en-US" sz="1200" b="1" dirty="0" smtClean="0">
                <a:solidFill>
                  <a:srgbClr val="008000"/>
                </a:solidFill>
              </a:rPr>
              <a:t>Gross National			Bhutan Power</a:t>
            </a:r>
          </a:p>
          <a:p>
            <a:r>
              <a:rPr lang="en-US" sz="1200" b="1" dirty="0" smtClean="0">
                <a:solidFill>
                  <a:srgbClr val="008000"/>
                </a:solidFill>
              </a:rPr>
              <a:t>    Happiness				  Corporation</a:t>
            </a:r>
          </a:p>
          <a:p>
            <a:endParaRPr lang="en-US" sz="1200" b="1" dirty="0" smtClean="0">
              <a:solidFill>
                <a:srgbClr val="008000"/>
              </a:solidFill>
            </a:endParaRPr>
          </a:p>
          <a:p>
            <a:r>
              <a:rPr lang="en-US" sz="1200" b="1" dirty="0" smtClean="0">
                <a:solidFill>
                  <a:srgbClr val="008000"/>
                </a:solidFill>
              </a:rPr>
              <a:t>  K-12 Schools				      Colleges</a:t>
            </a:r>
          </a:p>
          <a:p>
            <a:endParaRPr lang="en-US" sz="1200" b="1" dirty="0" smtClean="0">
              <a:solidFill>
                <a:srgbClr val="008000"/>
              </a:solidFill>
            </a:endParaRPr>
          </a:p>
          <a:p>
            <a:r>
              <a:rPr lang="en-US" sz="1200" b="1" dirty="0" smtClean="0">
                <a:solidFill>
                  <a:srgbClr val="008000"/>
                </a:solidFill>
              </a:rPr>
              <a:t>      Clinics &amp;				 Monasteries</a:t>
            </a:r>
          </a:p>
          <a:p>
            <a:r>
              <a:rPr lang="en-US" sz="1200" b="1" dirty="0" smtClean="0">
                <a:solidFill>
                  <a:srgbClr val="008000"/>
                </a:solidFill>
              </a:rPr>
              <a:t>     Hospitals</a:t>
            </a:r>
          </a:p>
          <a:p>
            <a:endParaRPr lang="en-US" sz="1200" b="1" dirty="0" smtClean="0">
              <a:solidFill>
                <a:srgbClr val="008000"/>
              </a:solidFill>
            </a:endParaRPr>
          </a:p>
          <a:p>
            <a:r>
              <a:rPr lang="en-US" sz="1400" b="1" u="sng" dirty="0" smtClean="0">
                <a:solidFill>
                  <a:srgbClr val="008000"/>
                </a:solidFill>
              </a:rPr>
              <a:t>Rural Communities:</a:t>
            </a:r>
            <a:r>
              <a:rPr lang="en-US" sz="1100" b="1" dirty="0" smtClean="0">
                <a:solidFill>
                  <a:srgbClr val="008000"/>
                </a:solidFill>
              </a:rPr>
              <a:t>	</a:t>
            </a:r>
            <a:r>
              <a:rPr lang="en-US" sz="1200" b="1" dirty="0" smtClean="0">
                <a:solidFill>
                  <a:srgbClr val="008000"/>
                </a:solidFill>
              </a:rPr>
              <a:t>Extended </a:t>
            </a:r>
            <a:r>
              <a:rPr lang="en-US" sz="1200" b="1" dirty="0" smtClean="0">
                <a:solidFill>
                  <a:srgbClr val="008000"/>
                </a:solidFill>
              </a:rPr>
              <a:t>Families</a:t>
            </a:r>
          </a:p>
          <a:p>
            <a:endParaRPr lang="en-US" sz="1200" b="1" dirty="0" smtClean="0">
              <a:solidFill>
                <a:srgbClr val="008000"/>
              </a:solidFill>
            </a:endParaRPr>
          </a:p>
          <a:p>
            <a:r>
              <a:rPr lang="en-US" sz="1200" b="1" dirty="0" smtClean="0">
                <a:solidFill>
                  <a:srgbClr val="008000"/>
                </a:solidFill>
              </a:rPr>
              <a:t>      Councils 	         Enterprises	 Government</a:t>
            </a:r>
          </a:p>
          <a:p>
            <a:endParaRPr lang="en-US" sz="1200" b="1" dirty="0" smtClean="0">
              <a:solidFill>
                <a:srgbClr val="008000"/>
              </a:solidFill>
            </a:endParaRPr>
          </a:p>
          <a:p>
            <a:r>
              <a:rPr lang="en-US" sz="1200" b="1" dirty="0" smtClean="0">
                <a:solidFill>
                  <a:srgbClr val="008000"/>
                </a:solidFill>
              </a:rPr>
              <a:t>			  </a:t>
            </a:r>
            <a:endParaRPr lang="en-US" sz="1200" b="1" dirty="0" smtClean="0">
              <a:solidFill>
                <a:srgbClr val="008000"/>
              </a:solidFill>
            </a:endParaRPr>
          </a:p>
          <a:p>
            <a:r>
              <a:rPr lang="en-US" sz="1200" dirty="0" smtClean="0">
                <a:solidFill>
                  <a:srgbClr val="008000"/>
                </a:solidFill>
              </a:rPr>
              <a:t>		 </a:t>
            </a:r>
            <a:r>
              <a:rPr lang="en-US" sz="1200" dirty="0" smtClean="0">
                <a:solidFill>
                  <a:srgbClr val="008000"/>
                </a:solidFill>
              </a:rPr>
              <a:t>		</a:t>
            </a:r>
            <a:endParaRPr lang="en-US" sz="1200" dirty="0" smtClean="0">
              <a:solidFill>
                <a:srgbClr val="008000"/>
              </a:solidFill>
            </a:endParaRPr>
          </a:p>
          <a:p>
            <a:endParaRPr lang="en-US" sz="1200" dirty="0" smtClean="0">
              <a:solidFill>
                <a:srgbClr val="008000"/>
              </a:solidFill>
            </a:endParaRPr>
          </a:p>
          <a:p>
            <a:endParaRPr lang="en-US" dirty="0"/>
          </a:p>
        </p:txBody>
      </p:sp>
      <p:sp>
        <p:nvSpPr>
          <p:cNvPr id="13" name="TextBox 12"/>
          <p:cNvSpPr txBox="1"/>
          <p:nvPr/>
        </p:nvSpPr>
        <p:spPr>
          <a:xfrm>
            <a:off x="5079978" y="947325"/>
            <a:ext cx="3425064" cy="2011680"/>
          </a:xfrm>
          <a:prstGeom prst="rect">
            <a:avLst/>
          </a:prstGeom>
          <a:noFill/>
          <a:ln w="25400">
            <a:solidFill>
              <a:schemeClr val="tx1"/>
            </a:solidFill>
          </a:ln>
        </p:spPr>
        <p:txBody>
          <a:bodyPr wrap="square" rtlCol="0">
            <a:spAutoFit/>
          </a:bodyPr>
          <a:lstStyle/>
          <a:p>
            <a:r>
              <a:rPr lang="en-US" b="1" dirty="0" smtClean="0">
                <a:solidFill>
                  <a:srgbClr val="008000"/>
                </a:solidFill>
              </a:rPr>
              <a:t>			</a:t>
            </a:r>
            <a:r>
              <a:rPr lang="en-US" b="1" dirty="0" smtClean="0">
                <a:solidFill>
                  <a:srgbClr val="000000"/>
                </a:solidFill>
              </a:rPr>
              <a:t>Cycles</a:t>
            </a:r>
          </a:p>
          <a:p>
            <a:r>
              <a:rPr lang="en-US" dirty="0" smtClean="0"/>
              <a:t>		</a:t>
            </a:r>
            <a:r>
              <a:rPr lang="en-US" dirty="0" smtClean="0"/>
              <a:t>				</a:t>
            </a:r>
            <a:endParaRPr lang="en-US" sz="1600" b="1" dirty="0" smtClean="0"/>
          </a:p>
          <a:p>
            <a:r>
              <a:rPr lang="en-US" dirty="0" smtClean="0"/>
              <a:t>      </a:t>
            </a:r>
          </a:p>
          <a:p>
            <a:r>
              <a:rPr lang="en-US" dirty="0" smtClean="0"/>
              <a:t>				</a:t>
            </a:r>
          </a:p>
          <a:p>
            <a:endParaRPr lang="en-US" dirty="0" smtClean="0"/>
          </a:p>
          <a:p>
            <a:r>
              <a:rPr lang="en-US" dirty="0" smtClean="0"/>
              <a:t>		</a:t>
            </a:r>
          </a:p>
          <a:p>
            <a:r>
              <a:rPr lang="en-US" dirty="0" smtClean="0"/>
              <a:t>		</a:t>
            </a:r>
            <a:endParaRPr lang="en-US" sz="1600" b="1" dirty="0" smtClean="0"/>
          </a:p>
          <a:p>
            <a:endParaRPr lang="en-US" dirty="0"/>
          </a:p>
        </p:txBody>
      </p:sp>
      <p:sp>
        <p:nvSpPr>
          <p:cNvPr id="24" name="TextBox 23"/>
          <p:cNvSpPr txBox="1"/>
          <p:nvPr/>
        </p:nvSpPr>
        <p:spPr>
          <a:xfrm>
            <a:off x="5284067" y="1312333"/>
            <a:ext cx="2987866" cy="1754327"/>
          </a:xfrm>
          <a:prstGeom prst="rect">
            <a:avLst/>
          </a:prstGeom>
          <a:noFill/>
        </p:spPr>
        <p:txBody>
          <a:bodyPr wrap="square" rtlCol="0">
            <a:spAutoFit/>
          </a:bodyPr>
          <a:lstStyle/>
          <a:p>
            <a:r>
              <a:rPr lang="en-US" sz="1200" b="1" dirty="0" smtClean="0"/>
              <a:t>Five Year			Growing</a:t>
            </a:r>
          </a:p>
          <a:p>
            <a:r>
              <a:rPr lang="en-US" sz="1200" b="1" dirty="0" smtClean="0"/>
              <a:t>   Plans				Seasons</a:t>
            </a:r>
            <a:endParaRPr lang="en-US" sz="1200" b="1" dirty="0" smtClean="0"/>
          </a:p>
          <a:p>
            <a:endParaRPr lang="en-US" sz="1200" b="1" dirty="0" smtClean="0"/>
          </a:p>
          <a:p>
            <a:r>
              <a:rPr lang="en-US" sz="1200" b="1" dirty="0" smtClean="0"/>
              <a:t> Tourist			Festivals</a:t>
            </a:r>
          </a:p>
          <a:p>
            <a:r>
              <a:rPr lang="en-US" sz="1200" b="1" dirty="0" smtClean="0"/>
              <a:t>Seasons		           &amp; Holidays</a:t>
            </a:r>
          </a:p>
          <a:p>
            <a:endParaRPr lang="en-US" sz="1200" b="1" dirty="0" smtClean="0"/>
          </a:p>
          <a:p>
            <a:r>
              <a:rPr lang="en-US" sz="1200" b="1" dirty="0" smtClean="0"/>
              <a:t>School			        Parliamentary </a:t>
            </a:r>
          </a:p>
          <a:p>
            <a:r>
              <a:rPr lang="en-US" sz="1200" b="1" dirty="0" smtClean="0"/>
              <a:t>  Year 				Elections</a:t>
            </a:r>
            <a:r>
              <a:rPr lang="en-US" sz="1200" b="1" dirty="0" smtClean="0">
                <a:solidFill>
                  <a:srgbClr val="008000"/>
                </a:solidFill>
              </a:rPr>
              <a:t>		</a:t>
            </a:r>
            <a:endParaRPr lang="en-US" sz="1200" b="1" dirty="0">
              <a:solidFill>
                <a:srgbClr val="008000"/>
              </a:solidFill>
            </a:endParaRPr>
          </a:p>
        </p:txBody>
      </p:sp>
      <p:sp>
        <p:nvSpPr>
          <p:cNvPr id="41" name="TextBox 40"/>
          <p:cNvSpPr txBox="1"/>
          <p:nvPr/>
        </p:nvSpPr>
        <p:spPr>
          <a:xfrm>
            <a:off x="5079978" y="3377160"/>
            <a:ext cx="3429000" cy="3200400"/>
          </a:xfrm>
          <a:prstGeom prst="rect">
            <a:avLst/>
          </a:prstGeom>
          <a:noFill/>
          <a:ln w="38100">
            <a:solidFill>
              <a:srgbClr val="0000FF"/>
            </a:solidFill>
          </a:ln>
        </p:spPr>
        <p:txBody>
          <a:bodyPr wrap="square" rtlCol="0">
            <a:spAutoFit/>
          </a:bodyPr>
          <a:lstStyle/>
          <a:p>
            <a:r>
              <a:rPr lang="en-US" dirty="0" smtClean="0">
                <a:solidFill>
                  <a:srgbClr val="0000FF"/>
                </a:solidFill>
              </a:rPr>
              <a:t>		 </a:t>
            </a:r>
            <a:r>
              <a:rPr lang="en-US" b="1" dirty="0" smtClean="0">
                <a:solidFill>
                  <a:srgbClr val="0000FF"/>
                </a:solidFill>
              </a:rPr>
              <a:t>Social Order</a:t>
            </a:r>
          </a:p>
          <a:p>
            <a:r>
              <a:rPr lang="en-US" sz="1200" b="1" dirty="0" smtClean="0"/>
              <a:t>  </a:t>
            </a:r>
            <a:r>
              <a:rPr lang="en-US" sz="1200" b="1" dirty="0" smtClean="0"/>
              <a:t> </a:t>
            </a:r>
            <a:r>
              <a:rPr lang="en-US" sz="1400" b="1" u="sng" dirty="0" smtClean="0">
                <a:solidFill>
                  <a:srgbClr val="0000FF"/>
                </a:solidFill>
              </a:rPr>
              <a:t>Identity:</a:t>
            </a:r>
            <a:r>
              <a:rPr lang="en-US" sz="1200" b="1" dirty="0" smtClean="0"/>
              <a:t>		</a:t>
            </a:r>
            <a:r>
              <a:rPr lang="en-US" sz="1200" b="1" dirty="0" smtClean="0">
                <a:solidFill>
                  <a:srgbClr val="0000FF"/>
                </a:solidFill>
              </a:rPr>
              <a:t>Buddhism 	Gross National</a:t>
            </a:r>
          </a:p>
          <a:p>
            <a:r>
              <a:rPr lang="en-US" sz="1200" b="1" dirty="0" smtClean="0">
                <a:solidFill>
                  <a:srgbClr val="0000FF"/>
                </a:solidFill>
              </a:rPr>
              <a:t>		            &amp; Hinduism           Happiness</a:t>
            </a:r>
          </a:p>
          <a:p>
            <a:endParaRPr lang="en-US" sz="1200" b="1" dirty="0" smtClean="0">
              <a:solidFill>
                <a:srgbClr val="0000FF"/>
              </a:solidFill>
            </a:endParaRPr>
          </a:p>
          <a:p>
            <a:r>
              <a:rPr lang="en-US" sz="1200" b="1" dirty="0" smtClean="0">
                <a:solidFill>
                  <a:srgbClr val="0000FF"/>
                </a:solidFill>
              </a:rPr>
              <a:t>				Monocracy</a:t>
            </a:r>
          </a:p>
          <a:p>
            <a:r>
              <a:rPr lang="en-US" sz="1200" b="1" dirty="0" smtClean="0">
                <a:solidFill>
                  <a:srgbClr val="0000FF"/>
                </a:solidFill>
              </a:rPr>
              <a:t>				    &amp; King </a:t>
            </a:r>
            <a:endParaRPr lang="en-US" sz="1200" b="1" dirty="0" smtClean="0">
              <a:solidFill>
                <a:srgbClr val="0000FF"/>
              </a:solidFill>
            </a:endParaRPr>
          </a:p>
          <a:p>
            <a:endParaRPr lang="en-US" sz="1200" b="1" dirty="0" smtClean="0"/>
          </a:p>
          <a:p>
            <a:r>
              <a:rPr lang="en-US" sz="1200" b="1" dirty="0" smtClean="0"/>
              <a:t>  </a:t>
            </a:r>
            <a:r>
              <a:rPr lang="en-US" sz="1200" b="1" dirty="0" smtClean="0"/>
              <a:t> </a:t>
            </a:r>
            <a:r>
              <a:rPr lang="en-US" sz="1400" b="1" u="sng" dirty="0" smtClean="0">
                <a:solidFill>
                  <a:srgbClr val="0000FF"/>
                </a:solidFill>
              </a:rPr>
              <a:t>Norms:</a:t>
            </a:r>
            <a:r>
              <a:rPr lang="en-US" sz="1200" b="1" dirty="0" smtClean="0">
                <a:solidFill>
                  <a:srgbClr val="0000FF"/>
                </a:solidFill>
              </a:rPr>
              <a:t>	        Gross National	    Buddhism	</a:t>
            </a:r>
          </a:p>
          <a:p>
            <a:r>
              <a:rPr lang="en-US" sz="1200" b="1" dirty="0" smtClean="0">
                <a:solidFill>
                  <a:srgbClr val="0000FF"/>
                </a:solidFill>
              </a:rPr>
              <a:t>                                       Happiness</a:t>
            </a:r>
          </a:p>
          <a:p>
            <a:endParaRPr lang="en-US" sz="1200" b="1" dirty="0" smtClean="0">
              <a:solidFill>
                <a:srgbClr val="0000FF"/>
              </a:solidFill>
            </a:endParaRPr>
          </a:p>
          <a:p>
            <a:r>
              <a:rPr lang="en-US" sz="1400" b="1" dirty="0" smtClean="0">
                <a:solidFill>
                  <a:srgbClr val="0000FF"/>
                </a:solidFill>
              </a:rPr>
              <a:t>  </a:t>
            </a:r>
            <a:r>
              <a:rPr lang="en-US" sz="1400" b="1" u="sng" dirty="0" smtClean="0">
                <a:solidFill>
                  <a:srgbClr val="0000FF"/>
                </a:solidFill>
              </a:rPr>
              <a:t>Hierarchy</a:t>
            </a:r>
            <a:r>
              <a:rPr lang="en-US" sz="1400" b="1" dirty="0" smtClean="0">
                <a:solidFill>
                  <a:srgbClr val="0000FF"/>
                </a:solidFill>
              </a:rPr>
              <a:t>: </a:t>
            </a:r>
            <a:r>
              <a:rPr lang="en-US" sz="1200" b="1" dirty="0" smtClean="0"/>
              <a:t>		</a:t>
            </a:r>
            <a:r>
              <a:rPr lang="en-US" sz="1200" b="1" dirty="0" smtClean="0">
                <a:solidFill>
                  <a:srgbClr val="0000FF"/>
                </a:solidFill>
              </a:rPr>
              <a:t>Urban vs. 	     </a:t>
            </a:r>
            <a:r>
              <a:rPr lang="en-US" sz="1200" b="1" dirty="0" smtClean="0">
                <a:solidFill>
                  <a:srgbClr val="0000FF"/>
                </a:solidFill>
              </a:rPr>
              <a:t>E</a:t>
            </a:r>
            <a:r>
              <a:rPr lang="en-US" sz="1200" b="1" dirty="0" smtClean="0">
                <a:solidFill>
                  <a:srgbClr val="0000FF"/>
                </a:solidFill>
              </a:rPr>
              <a:t>ducation </a:t>
            </a:r>
            <a:r>
              <a:rPr lang="en-US" sz="1200" b="1" dirty="0" smtClean="0">
                <a:solidFill>
                  <a:srgbClr val="0000FF"/>
                </a:solidFill>
              </a:rPr>
              <a:t>	</a:t>
            </a:r>
            <a:r>
              <a:rPr lang="en-US" sz="1200" b="1" dirty="0" smtClean="0">
                <a:solidFill>
                  <a:srgbClr val="0000FF"/>
                </a:solidFill>
              </a:rPr>
              <a:t>		    Rural                      </a:t>
            </a:r>
            <a:r>
              <a:rPr lang="en-US" sz="1200" b="1" dirty="0" smtClean="0">
                <a:solidFill>
                  <a:srgbClr val="0000FF"/>
                </a:solidFill>
              </a:rPr>
              <a:t>Level</a:t>
            </a:r>
          </a:p>
          <a:p>
            <a:endParaRPr lang="en-US" sz="1200" b="1" dirty="0" smtClean="0">
              <a:solidFill>
                <a:srgbClr val="0000FF"/>
              </a:solidFill>
            </a:endParaRPr>
          </a:p>
          <a:p>
            <a:r>
              <a:rPr lang="en-US" sz="1200" b="1" dirty="0" smtClean="0">
                <a:solidFill>
                  <a:srgbClr val="0000FF"/>
                </a:solidFill>
              </a:rPr>
              <a:t>     </a:t>
            </a:r>
            <a:r>
              <a:rPr lang="en-US" sz="1200" b="1" dirty="0" smtClean="0">
                <a:solidFill>
                  <a:srgbClr val="0000FF"/>
                </a:solidFill>
              </a:rPr>
              <a:t>Buddhist vs.           Foreign</a:t>
            </a:r>
            <a:r>
              <a:rPr lang="en-US" sz="1200" b="1" dirty="0" smtClean="0">
                <a:solidFill>
                  <a:srgbClr val="0000FF"/>
                </a:solidFill>
              </a:rPr>
              <a:t>            </a:t>
            </a:r>
            <a:r>
              <a:rPr lang="en-US" sz="1200" b="1" dirty="0" smtClean="0">
                <a:solidFill>
                  <a:srgbClr val="0000FF"/>
                </a:solidFill>
              </a:rPr>
              <a:t>Conservation</a:t>
            </a:r>
          </a:p>
          <a:p>
            <a:r>
              <a:rPr lang="en-US" sz="1200" b="1" dirty="0" smtClean="0">
                <a:solidFill>
                  <a:srgbClr val="0000FF"/>
                </a:solidFill>
              </a:rPr>
              <a:t>          Hindu	            Tourists       Officer </a:t>
            </a:r>
            <a:r>
              <a:rPr lang="en-US" sz="1200" b="1" dirty="0" smtClean="0">
                <a:solidFill>
                  <a:srgbClr val="0000FF"/>
                </a:solidFill>
              </a:rPr>
              <a:t> vs. Farmer</a:t>
            </a:r>
            <a:r>
              <a:rPr lang="en-US" sz="1200" b="1" dirty="0" smtClean="0"/>
              <a:t>	</a:t>
            </a:r>
            <a:endParaRPr lang="en-US" sz="1200" b="1" dirty="0" smtClean="0"/>
          </a:p>
          <a:p>
            <a:r>
              <a:rPr lang="en-US" sz="1200" b="1" dirty="0" smtClean="0"/>
              <a:t>					</a:t>
            </a:r>
            <a:endParaRPr lang="en-US" sz="1200" b="1" dirty="0"/>
          </a:p>
        </p:txBody>
      </p:sp>
      <p:sp>
        <p:nvSpPr>
          <p:cNvPr id="49" name="Title 1"/>
          <p:cNvSpPr txBox="1">
            <a:spLocks/>
          </p:cNvSpPr>
          <p:nvPr/>
        </p:nvSpPr>
        <p:spPr>
          <a:xfrm>
            <a:off x="685812" y="254004"/>
            <a:ext cx="7772400" cy="651938"/>
          </a:xfrm>
          <a:prstGeom prst="rect">
            <a:avLst/>
          </a:prstGeom>
        </p:spPr>
        <p:txBody>
          <a:bodyPr vert="horz" lIns="91440" tIns="45720" rIns="91440" bIns="45720" rtlCol="0" anchor="t">
            <a:normAutofit lnSpcReduction="10000"/>
          </a:bodyPr>
          <a:lstStyle/>
          <a:p>
            <a:pPr lvl="0" algn="ctr">
              <a:spcBef>
                <a:spcPct val="0"/>
              </a:spcBef>
              <a:defRPr/>
            </a:pPr>
            <a:r>
              <a:rPr kumimoji="0" lang="en-US" sz="2000" b="1" i="0" u="none" strike="noStrike" kern="1200" cap="none" spc="0" normalizeH="0" baseline="0" noProof="0" dirty="0" smtClean="0">
                <a:ln>
                  <a:noFill/>
                </a:ln>
                <a:solidFill>
                  <a:schemeClr val="tx1"/>
                </a:solidFill>
                <a:effectLst/>
                <a:uLnTx/>
                <a:uFillTx/>
                <a:latin typeface="+mj-lt"/>
                <a:ea typeface="+mj-ea"/>
                <a:cs typeface="+mj-cs"/>
              </a:rPr>
              <a:t>Appendix VI</a:t>
            </a:r>
            <a:r>
              <a:rPr kumimoji="0" lang="en-US" sz="2000" b="1" i="0" u="none" strike="noStrike" kern="1200" cap="none" spc="0" normalizeH="0" baseline="0" noProof="0" dirty="0" smtClean="0">
                <a:ln>
                  <a:noFill/>
                </a:ln>
                <a:solidFill>
                  <a:schemeClr val="tx1"/>
                </a:solidFill>
                <a:effectLst/>
                <a:uLnTx/>
                <a:uFillTx/>
                <a:latin typeface="+mj-lt"/>
                <a:ea typeface="+mj-ea"/>
                <a:cs typeface="+mj-cs"/>
              </a:rPr>
              <a:t>-C</a:t>
            </a:r>
            <a:br>
              <a:rPr kumimoji="0" lang="en-US" sz="2000" b="1" i="0" u="none" strike="noStrike" kern="1200" cap="none" spc="0" normalizeH="0" baseline="0" noProof="0" dirty="0" smtClean="0">
                <a:ln>
                  <a:noFill/>
                </a:ln>
                <a:solidFill>
                  <a:schemeClr val="tx1"/>
                </a:solidFill>
                <a:effectLst/>
                <a:uLnTx/>
                <a:uFillTx/>
                <a:latin typeface="+mj-lt"/>
                <a:ea typeface="+mj-ea"/>
                <a:cs typeface="+mj-cs"/>
              </a:rPr>
            </a:br>
            <a:r>
              <a:rPr kumimoji="0" lang="en-US" sz="2000" b="1" i="0" u="none" strike="noStrike" kern="1200" cap="none" spc="0" normalizeH="0" baseline="0" noProof="0" dirty="0" smtClean="0">
                <a:ln>
                  <a:noFill/>
                </a:ln>
                <a:solidFill>
                  <a:schemeClr val="tx1"/>
                </a:solidFill>
                <a:effectLst/>
                <a:uLnTx/>
                <a:uFillTx/>
                <a:latin typeface="+mj-lt"/>
                <a:ea typeface="+mj-ea"/>
                <a:cs typeface="+mj-cs"/>
              </a:rPr>
              <a:t>SOCIAL </a:t>
            </a:r>
            <a:r>
              <a:rPr kumimoji="0" lang="en-US" sz="2000" b="1" i="0" u="none" strike="noStrike" kern="1200" cap="none" spc="0" normalizeH="0" baseline="0" noProof="0" dirty="0" smtClean="0">
                <a:ln>
                  <a:noFill/>
                </a:ln>
                <a:solidFill>
                  <a:schemeClr val="tx1"/>
                </a:solidFill>
                <a:effectLst/>
                <a:uLnTx/>
                <a:uFillTx/>
                <a:latin typeface="+mj-lt"/>
                <a:ea typeface="+mj-ea"/>
                <a:cs typeface="+mj-cs"/>
              </a:rPr>
              <a:t>SYSTEM</a:t>
            </a:r>
          </a:p>
        </p:txBody>
      </p:sp>
      <p:sp>
        <p:nvSpPr>
          <p:cNvPr id="48" name="TextBox 47"/>
          <p:cNvSpPr txBox="1"/>
          <p:nvPr/>
        </p:nvSpPr>
        <p:spPr>
          <a:xfrm>
            <a:off x="6784373" y="6599547"/>
            <a:ext cx="2327993" cy="246221"/>
          </a:xfrm>
          <a:prstGeom prst="rect">
            <a:avLst/>
          </a:prstGeom>
          <a:noFill/>
        </p:spPr>
        <p:txBody>
          <a:bodyPr wrap="none" rtlCol="0">
            <a:spAutoFit/>
          </a:bodyPr>
          <a:lstStyle/>
          <a:p>
            <a:r>
              <a:rPr lang="en-US" sz="1000" b="1" dirty="0" smtClean="0">
                <a:solidFill>
                  <a:schemeClr val="bg1">
                    <a:lumMod val="50000"/>
                  </a:schemeClr>
                </a:solidFill>
              </a:rPr>
              <a:t>Conservation Bridge – Cornell University</a:t>
            </a:r>
          </a:p>
        </p:txBody>
      </p:sp>
      <p:sp>
        <p:nvSpPr>
          <p:cNvPr id="61" name="Rounded Rectangle 60"/>
          <p:cNvSpPr/>
          <p:nvPr/>
        </p:nvSpPr>
        <p:spPr>
          <a:xfrm>
            <a:off x="748445" y="1312333"/>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62" name="Rounded Rectangle 61"/>
          <p:cNvSpPr/>
          <p:nvPr/>
        </p:nvSpPr>
        <p:spPr>
          <a:xfrm>
            <a:off x="748439" y="1837281"/>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63" name="Rounded Rectangle 62"/>
          <p:cNvSpPr/>
          <p:nvPr/>
        </p:nvSpPr>
        <p:spPr>
          <a:xfrm>
            <a:off x="756900" y="2387630"/>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64" name="Rounded Rectangle 63"/>
          <p:cNvSpPr/>
          <p:nvPr/>
        </p:nvSpPr>
        <p:spPr>
          <a:xfrm>
            <a:off x="739960" y="2853309"/>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65" name="Rounded Rectangle 64"/>
          <p:cNvSpPr/>
          <p:nvPr/>
        </p:nvSpPr>
        <p:spPr>
          <a:xfrm>
            <a:off x="739954" y="3302054"/>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66" name="Rounded Rectangle 65"/>
          <p:cNvSpPr/>
          <p:nvPr/>
        </p:nvSpPr>
        <p:spPr>
          <a:xfrm>
            <a:off x="2983709" y="2861770"/>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67" name="Rounded Rectangle 66"/>
          <p:cNvSpPr/>
          <p:nvPr/>
        </p:nvSpPr>
        <p:spPr>
          <a:xfrm>
            <a:off x="2983709" y="3302054"/>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68" name="Rounded Rectangle 67"/>
          <p:cNvSpPr/>
          <p:nvPr/>
        </p:nvSpPr>
        <p:spPr>
          <a:xfrm>
            <a:off x="2983703" y="2387630"/>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69" name="Rounded Rectangle 68"/>
          <p:cNvSpPr/>
          <p:nvPr/>
        </p:nvSpPr>
        <p:spPr>
          <a:xfrm>
            <a:off x="2983703" y="1837281"/>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70" name="Rounded Rectangle 69"/>
          <p:cNvSpPr/>
          <p:nvPr/>
        </p:nvSpPr>
        <p:spPr>
          <a:xfrm>
            <a:off x="2983703" y="1312333"/>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71" name="Rounded Rectangle 70"/>
          <p:cNvSpPr/>
          <p:nvPr/>
        </p:nvSpPr>
        <p:spPr>
          <a:xfrm>
            <a:off x="5165515" y="1388533"/>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72" name="Rounded Rectangle 71"/>
          <p:cNvSpPr/>
          <p:nvPr/>
        </p:nvSpPr>
        <p:spPr>
          <a:xfrm>
            <a:off x="6966327" y="1388533"/>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73" name="Rounded Rectangle 72"/>
          <p:cNvSpPr/>
          <p:nvPr/>
        </p:nvSpPr>
        <p:spPr>
          <a:xfrm>
            <a:off x="6966327" y="1947352"/>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74" name="Rounded Rectangle 73"/>
          <p:cNvSpPr/>
          <p:nvPr/>
        </p:nvSpPr>
        <p:spPr>
          <a:xfrm>
            <a:off x="5165515" y="1947352"/>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75" name="Rounded Rectangle 74"/>
          <p:cNvSpPr/>
          <p:nvPr/>
        </p:nvSpPr>
        <p:spPr>
          <a:xfrm>
            <a:off x="5165515" y="2488903"/>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76" name="Rounded Rectangle 75"/>
          <p:cNvSpPr/>
          <p:nvPr/>
        </p:nvSpPr>
        <p:spPr>
          <a:xfrm>
            <a:off x="6966327" y="2488903"/>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77" name="Rounded Rectangle 76"/>
          <p:cNvSpPr/>
          <p:nvPr/>
        </p:nvSpPr>
        <p:spPr>
          <a:xfrm>
            <a:off x="6333293" y="3764685"/>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78" name="Rounded Rectangle 77"/>
          <p:cNvSpPr/>
          <p:nvPr/>
        </p:nvSpPr>
        <p:spPr>
          <a:xfrm>
            <a:off x="7416738" y="3744566"/>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79" name="Rounded Rectangle 78"/>
          <p:cNvSpPr/>
          <p:nvPr/>
        </p:nvSpPr>
        <p:spPr>
          <a:xfrm>
            <a:off x="6836213" y="4307757"/>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80" name="Rounded Rectangle 79"/>
          <p:cNvSpPr/>
          <p:nvPr/>
        </p:nvSpPr>
        <p:spPr>
          <a:xfrm>
            <a:off x="6333293" y="4871088"/>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81" name="Rounded Rectangle 80"/>
          <p:cNvSpPr/>
          <p:nvPr/>
        </p:nvSpPr>
        <p:spPr>
          <a:xfrm>
            <a:off x="7410173" y="4876608"/>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83" name="Rectangle 82"/>
          <p:cNvSpPr/>
          <p:nvPr/>
        </p:nvSpPr>
        <p:spPr>
          <a:xfrm>
            <a:off x="5256955" y="3688989"/>
            <a:ext cx="3200400" cy="1051560"/>
          </a:xfrm>
          <a:prstGeom prst="rect">
            <a:avLst/>
          </a:prstGeom>
          <a:noFill/>
          <a:ln w="25400">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 name="Rectangle 83"/>
          <p:cNvSpPr/>
          <p:nvPr/>
        </p:nvSpPr>
        <p:spPr>
          <a:xfrm>
            <a:off x="5253835" y="4809069"/>
            <a:ext cx="3200400" cy="502920"/>
          </a:xfrm>
          <a:prstGeom prst="rect">
            <a:avLst/>
          </a:prstGeom>
          <a:noFill/>
          <a:ln w="25400">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 name="Rounded Rectangle 84"/>
          <p:cNvSpPr/>
          <p:nvPr/>
        </p:nvSpPr>
        <p:spPr>
          <a:xfrm>
            <a:off x="6316013" y="5465739"/>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86" name="Rounded Rectangle 85"/>
          <p:cNvSpPr/>
          <p:nvPr/>
        </p:nvSpPr>
        <p:spPr>
          <a:xfrm>
            <a:off x="7416738" y="5465739"/>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87" name="Rounded Rectangle 86"/>
          <p:cNvSpPr/>
          <p:nvPr/>
        </p:nvSpPr>
        <p:spPr>
          <a:xfrm>
            <a:off x="5278698" y="6008811"/>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88" name="Rounded Rectangle 87"/>
          <p:cNvSpPr/>
          <p:nvPr/>
        </p:nvSpPr>
        <p:spPr>
          <a:xfrm>
            <a:off x="6376494" y="6008811"/>
            <a:ext cx="736714"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89" name="Rounded Rectangle 88"/>
          <p:cNvSpPr/>
          <p:nvPr/>
        </p:nvSpPr>
        <p:spPr>
          <a:xfrm>
            <a:off x="7214120" y="6008811"/>
            <a:ext cx="1196053"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90" name="Rectangle 89"/>
          <p:cNvSpPr/>
          <p:nvPr/>
        </p:nvSpPr>
        <p:spPr>
          <a:xfrm>
            <a:off x="5250715" y="5384828"/>
            <a:ext cx="3200400" cy="1103811"/>
          </a:xfrm>
          <a:prstGeom prst="rect">
            <a:avLst/>
          </a:prstGeom>
          <a:noFill/>
          <a:ln w="25400">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 name="Rounded Rectangle 94"/>
          <p:cNvSpPr/>
          <p:nvPr/>
        </p:nvSpPr>
        <p:spPr>
          <a:xfrm>
            <a:off x="2453068" y="3877437"/>
            <a:ext cx="1374319" cy="182880"/>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96" name="Rectangle 95"/>
          <p:cNvSpPr/>
          <p:nvPr/>
        </p:nvSpPr>
        <p:spPr>
          <a:xfrm>
            <a:off x="715581" y="3744566"/>
            <a:ext cx="3291840" cy="822960"/>
          </a:xfrm>
          <a:prstGeom prst="rect">
            <a:avLst/>
          </a:prstGeom>
          <a:noFill/>
          <a:ln w="25400">
            <a:solidFill>
              <a:srgbClr val="008000"/>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 name="Rounded Rectangle 96"/>
          <p:cNvSpPr/>
          <p:nvPr/>
        </p:nvSpPr>
        <p:spPr>
          <a:xfrm>
            <a:off x="3015149" y="4223414"/>
            <a:ext cx="914400" cy="182880"/>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98" name="Rounded Rectangle 97"/>
          <p:cNvSpPr/>
          <p:nvPr/>
        </p:nvSpPr>
        <p:spPr>
          <a:xfrm>
            <a:off x="904114" y="4223414"/>
            <a:ext cx="685800" cy="182880"/>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99" name="Rounded Rectangle 98"/>
          <p:cNvSpPr/>
          <p:nvPr/>
        </p:nvSpPr>
        <p:spPr>
          <a:xfrm>
            <a:off x="1909805" y="4223414"/>
            <a:ext cx="822960" cy="182880"/>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extBox 6"/>
          <p:cNvSpPr txBox="1"/>
          <p:nvPr/>
        </p:nvSpPr>
        <p:spPr>
          <a:xfrm>
            <a:off x="660411" y="947325"/>
            <a:ext cx="3425064" cy="3749040"/>
          </a:xfrm>
          <a:prstGeom prst="rect">
            <a:avLst/>
          </a:prstGeom>
          <a:noFill/>
          <a:ln w="25400">
            <a:solidFill>
              <a:srgbClr val="008000"/>
            </a:solidFill>
          </a:ln>
        </p:spPr>
        <p:txBody>
          <a:bodyPr wrap="square" rtlCol="0">
            <a:spAutoFit/>
          </a:bodyPr>
          <a:lstStyle/>
          <a:p>
            <a:r>
              <a:rPr lang="en-US" b="1" dirty="0" smtClean="0">
                <a:solidFill>
                  <a:srgbClr val="008000"/>
                </a:solidFill>
              </a:rPr>
              <a:t>		Social Institutions</a:t>
            </a:r>
            <a:endParaRPr lang="en-US" sz="1200" b="1" dirty="0" smtClean="0">
              <a:solidFill>
                <a:srgbClr val="008000"/>
              </a:solidFill>
            </a:endParaRPr>
          </a:p>
          <a:p>
            <a:r>
              <a:rPr lang="en-US" sz="1200" b="1" dirty="0" smtClean="0">
                <a:solidFill>
                  <a:srgbClr val="008000"/>
                </a:solidFill>
              </a:rPr>
              <a:t> </a:t>
            </a:r>
            <a:r>
              <a:rPr lang="en-US" sz="1200" b="1" dirty="0" smtClean="0">
                <a:solidFill>
                  <a:srgbClr val="008000"/>
                </a:solidFill>
              </a:rPr>
              <a:t>    Ministry of </a:t>
            </a:r>
            <a:r>
              <a:rPr lang="en-US" sz="1200" dirty="0" smtClean="0">
                <a:solidFill>
                  <a:srgbClr val="008000"/>
                </a:solidFill>
              </a:rPr>
              <a:t>	</a:t>
            </a:r>
            <a:r>
              <a:rPr lang="en-US" sz="1200" dirty="0" smtClean="0">
                <a:solidFill>
                  <a:srgbClr val="008000"/>
                </a:solidFill>
              </a:rPr>
              <a:t>			 </a:t>
            </a:r>
            <a:r>
              <a:rPr lang="en-US" sz="1200" dirty="0" smtClean="0">
                <a:solidFill>
                  <a:srgbClr val="008000"/>
                </a:solidFill>
              </a:rPr>
              <a:t> </a:t>
            </a:r>
            <a:r>
              <a:rPr lang="en-US" sz="1200" b="1" dirty="0" smtClean="0">
                <a:solidFill>
                  <a:srgbClr val="008000"/>
                </a:solidFill>
              </a:rPr>
              <a:t>Bhutan Trust </a:t>
            </a:r>
          </a:p>
          <a:p>
            <a:r>
              <a:rPr lang="en-US" sz="1200" b="1" dirty="0" smtClean="0">
                <a:solidFill>
                  <a:srgbClr val="008000"/>
                </a:solidFill>
              </a:rPr>
              <a:t>Agric. &amp; Forests 			         Fund</a:t>
            </a:r>
          </a:p>
          <a:p>
            <a:endParaRPr lang="en-US" sz="1200" b="1" dirty="0" smtClean="0">
              <a:solidFill>
                <a:srgbClr val="008000"/>
              </a:solidFill>
            </a:endParaRPr>
          </a:p>
          <a:p>
            <a:r>
              <a:rPr lang="en-US" sz="1200" b="1" dirty="0" smtClean="0">
                <a:solidFill>
                  <a:srgbClr val="008000"/>
                </a:solidFill>
              </a:rPr>
              <a:t>Parliamentary				       Bhutan</a:t>
            </a:r>
          </a:p>
          <a:p>
            <a:r>
              <a:rPr lang="en-US" sz="1200" b="1" dirty="0" smtClean="0">
                <a:solidFill>
                  <a:srgbClr val="008000"/>
                </a:solidFill>
              </a:rPr>
              <a:t>   Democracy				  Constitution</a:t>
            </a:r>
          </a:p>
          <a:p>
            <a:endParaRPr lang="en-US" sz="1200" b="1" dirty="0" smtClean="0">
              <a:solidFill>
                <a:srgbClr val="008000"/>
              </a:solidFill>
            </a:endParaRPr>
          </a:p>
          <a:p>
            <a:r>
              <a:rPr lang="en-US" sz="1200" b="1" dirty="0" smtClean="0">
                <a:solidFill>
                  <a:srgbClr val="008000"/>
                </a:solidFill>
              </a:rPr>
              <a:t>Gross National			Bhutan Power</a:t>
            </a:r>
          </a:p>
          <a:p>
            <a:r>
              <a:rPr lang="en-US" sz="1200" b="1" dirty="0" smtClean="0">
                <a:solidFill>
                  <a:srgbClr val="008000"/>
                </a:solidFill>
              </a:rPr>
              <a:t>    Happiness				  Corporation</a:t>
            </a:r>
          </a:p>
          <a:p>
            <a:endParaRPr lang="en-US" sz="1200" b="1" dirty="0" smtClean="0">
              <a:solidFill>
                <a:srgbClr val="008000"/>
              </a:solidFill>
            </a:endParaRPr>
          </a:p>
          <a:p>
            <a:r>
              <a:rPr lang="en-US" sz="1200" b="1" dirty="0" smtClean="0">
                <a:solidFill>
                  <a:srgbClr val="008000"/>
                </a:solidFill>
              </a:rPr>
              <a:t>  K-12 Schools				      Colleges</a:t>
            </a:r>
          </a:p>
          <a:p>
            <a:endParaRPr lang="en-US" sz="1200" b="1" dirty="0" smtClean="0">
              <a:solidFill>
                <a:srgbClr val="008000"/>
              </a:solidFill>
            </a:endParaRPr>
          </a:p>
          <a:p>
            <a:r>
              <a:rPr lang="en-US" sz="1200" b="1" dirty="0" smtClean="0">
                <a:solidFill>
                  <a:srgbClr val="008000"/>
                </a:solidFill>
              </a:rPr>
              <a:t>      Clinics &amp;				 Monasteries</a:t>
            </a:r>
          </a:p>
          <a:p>
            <a:r>
              <a:rPr lang="en-US" sz="1200" b="1" dirty="0" smtClean="0">
                <a:solidFill>
                  <a:srgbClr val="008000"/>
                </a:solidFill>
              </a:rPr>
              <a:t>     Hospitals</a:t>
            </a:r>
          </a:p>
          <a:p>
            <a:endParaRPr lang="en-US" sz="1200" b="1" dirty="0" smtClean="0">
              <a:solidFill>
                <a:srgbClr val="008000"/>
              </a:solidFill>
            </a:endParaRPr>
          </a:p>
          <a:p>
            <a:r>
              <a:rPr lang="en-US" sz="1400" b="1" u="sng" dirty="0" smtClean="0">
                <a:solidFill>
                  <a:srgbClr val="008000"/>
                </a:solidFill>
              </a:rPr>
              <a:t>Rural Communities:</a:t>
            </a:r>
            <a:r>
              <a:rPr lang="en-US" sz="1200" b="1" dirty="0" smtClean="0">
                <a:solidFill>
                  <a:srgbClr val="008000"/>
                </a:solidFill>
              </a:rPr>
              <a:t>	</a:t>
            </a:r>
            <a:r>
              <a:rPr lang="en-US" sz="1200" b="1" dirty="0" smtClean="0">
                <a:solidFill>
                  <a:srgbClr val="FF0000"/>
                </a:solidFill>
              </a:rPr>
              <a:t>Extended Families</a:t>
            </a:r>
            <a:endParaRPr lang="en-US" sz="1400" b="1" dirty="0" smtClean="0">
              <a:solidFill>
                <a:srgbClr val="FF0000"/>
              </a:solidFill>
            </a:endParaRPr>
          </a:p>
          <a:p>
            <a:endParaRPr lang="en-US" sz="1200" b="1" dirty="0" smtClean="0">
              <a:solidFill>
                <a:srgbClr val="008000"/>
              </a:solidFill>
            </a:endParaRPr>
          </a:p>
          <a:p>
            <a:r>
              <a:rPr lang="en-US" sz="1200" b="1" dirty="0" smtClean="0">
                <a:solidFill>
                  <a:srgbClr val="008000"/>
                </a:solidFill>
              </a:rPr>
              <a:t>      Councils </a:t>
            </a:r>
            <a:r>
              <a:rPr lang="en-US" sz="1200" b="1" dirty="0" smtClean="0">
                <a:solidFill>
                  <a:srgbClr val="008000"/>
                </a:solidFill>
              </a:rPr>
              <a:t>	        </a:t>
            </a:r>
            <a:r>
              <a:rPr lang="en-US" sz="1200" b="1" dirty="0" smtClean="0">
                <a:solidFill>
                  <a:srgbClr val="008000"/>
                </a:solidFill>
              </a:rPr>
              <a:t> Enterprises</a:t>
            </a:r>
            <a:r>
              <a:rPr lang="en-US" sz="1200" b="1" dirty="0" smtClean="0">
                <a:solidFill>
                  <a:srgbClr val="008000"/>
                </a:solidFill>
              </a:rPr>
              <a:t>	 Government</a:t>
            </a:r>
            <a:endParaRPr lang="en-US" sz="1200" b="1" dirty="0" smtClean="0">
              <a:solidFill>
                <a:srgbClr val="008000"/>
              </a:solidFill>
            </a:endParaRPr>
          </a:p>
          <a:p>
            <a:endParaRPr lang="en-US" sz="1200" b="1" dirty="0" smtClean="0">
              <a:solidFill>
                <a:srgbClr val="008000"/>
              </a:solidFill>
            </a:endParaRPr>
          </a:p>
          <a:p>
            <a:r>
              <a:rPr lang="en-US" sz="1200" b="1" dirty="0" smtClean="0">
                <a:solidFill>
                  <a:srgbClr val="008000"/>
                </a:solidFill>
              </a:rPr>
              <a:t>			  </a:t>
            </a:r>
            <a:endParaRPr lang="en-US" sz="1200" b="1" dirty="0" smtClean="0">
              <a:solidFill>
                <a:srgbClr val="008000"/>
              </a:solidFill>
            </a:endParaRPr>
          </a:p>
          <a:p>
            <a:r>
              <a:rPr lang="en-US" sz="1200" dirty="0" smtClean="0">
                <a:solidFill>
                  <a:srgbClr val="008000"/>
                </a:solidFill>
              </a:rPr>
              <a:t>		 </a:t>
            </a:r>
            <a:r>
              <a:rPr lang="en-US" sz="1200" dirty="0" smtClean="0">
                <a:solidFill>
                  <a:srgbClr val="008000"/>
                </a:solidFill>
              </a:rPr>
              <a:t>		</a:t>
            </a:r>
            <a:endParaRPr lang="en-US" sz="1200" dirty="0" smtClean="0">
              <a:solidFill>
                <a:srgbClr val="008000"/>
              </a:solidFill>
            </a:endParaRPr>
          </a:p>
          <a:p>
            <a:endParaRPr lang="en-US" sz="1200" dirty="0" smtClean="0">
              <a:solidFill>
                <a:srgbClr val="008000"/>
              </a:solidFill>
            </a:endParaRPr>
          </a:p>
          <a:p>
            <a:endParaRPr lang="en-US" dirty="0"/>
          </a:p>
        </p:txBody>
      </p:sp>
      <p:sp>
        <p:nvSpPr>
          <p:cNvPr id="13" name="TextBox 12"/>
          <p:cNvSpPr txBox="1"/>
          <p:nvPr/>
        </p:nvSpPr>
        <p:spPr>
          <a:xfrm>
            <a:off x="5079978" y="947325"/>
            <a:ext cx="3425064" cy="2011680"/>
          </a:xfrm>
          <a:prstGeom prst="rect">
            <a:avLst/>
          </a:prstGeom>
          <a:noFill/>
          <a:ln w="25400">
            <a:solidFill>
              <a:schemeClr val="tx1"/>
            </a:solidFill>
          </a:ln>
        </p:spPr>
        <p:txBody>
          <a:bodyPr wrap="square" rtlCol="0">
            <a:spAutoFit/>
          </a:bodyPr>
          <a:lstStyle/>
          <a:p>
            <a:r>
              <a:rPr lang="en-US" b="1" dirty="0" smtClean="0">
                <a:solidFill>
                  <a:srgbClr val="008000"/>
                </a:solidFill>
              </a:rPr>
              <a:t>			</a:t>
            </a:r>
            <a:r>
              <a:rPr lang="en-US" b="1" dirty="0" smtClean="0">
                <a:solidFill>
                  <a:srgbClr val="000000"/>
                </a:solidFill>
              </a:rPr>
              <a:t>Cycles</a:t>
            </a:r>
          </a:p>
          <a:p>
            <a:r>
              <a:rPr lang="en-US" dirty="0" smtClean="0"/>
              <a:t>		</a:t>
            </a:r>
            <a:r>
              <a:rPr lang="en-US" dirty="0" smtClean="0"/>
              <a:t>				</a:t>
            </a:r>
            <a:endParaRPr lang="en-US" sz="1600" b="1" dirty="0" smtClean="0"/>
          </a:p>
          <a:p>
            <a:r>
              <a:rPr lang="en-US" dirty="0" smtClean="0"/>
              <a:t>      </a:t>
            </a:r>
          </a:p>
          <a:p>
            <a:r>
              <a:rPr lang="en-US" dirty="0" smtClean="0"/>
              <a:t>				</a:t>
            </a:r>
          </a:p>
          <a:p>
            <a:endParaRPr lang="en-US" dirty="0" smtClean="0"/>
          </a:p>
          <a:p>
            <a:r>
              <a:rPr lang="en-US" dirty="0" smtClean="0"/>
              <a:t>		</a:t>
            </a:r>
          </a:p>
          <a:p>
            <a:r>
              <a:rPr lang="en-US" dirty="0" smtClean="0"/>
              <a:t>		</a:t>
            </a:r>
            <a:endParaRPr lang="en-US" sz="1600" b="1" dirty="0" smtClean="0"/>
          </a:p>
          <a:p>
            <a:endParaRPr lang="en-US" dirty="0"/>
          </a:p>
        </p:txBody>
      </p:sp>
      <p:sp>
        <p:nvSpPr>
          <p:cNvPr id="24" name="TextBox 23"/>
          <p:cNvSpPr txBox="1"/>
          <p:nvPr/>
        </p:nvSpPr>
        <p:spPr>
          <a:xfrm>
            <a:off x="5284067" y="1312333"/>
            <a:ext cx="2987866" cy="1754327"/>
          </a:xfrm>
          <a:prstGeom prst="rect">
            <a:avLst/>
          </a:prstGeom>
          <a:noFill/>
        </p:spPr>
        <p:txBody>
          <a:bodyPr wrap="square" rtlCol="0">
            <a:spAutoFit/>
          </a:bodyPr>
          <a:lstStyle/>
          <a:p>
            <a:r>
              <a:rPr lang="en-US" sz="1200" b="1" dirty="0" smtClean="0"/>
              <a:t>Five Year			Growing</a:t>
            </a:r>
          </a:p>
          <a:p>
            <a:r>
              <a:rPr lang="en-US" sz="1200" b="1" dirty="0" smtClean="0"/>
              <a:t>   Plans				Seasons</a:t>
            </a:r>
            <a:endParaRPr lang="en-US" sz="1200" b="1" dirty="0" smtClean="0"/>
          </a:p>
          <a:p>
            <a:endParaRPr lang="en-US" sz="1200" b="1" dirty="0" smtClean="0"/>
          </a:p>
          <a:p>
            <a:r>
              <a:rPr lang="en-US" sz="1200" b="1" dirty="0" smtClean="0"/>
              <a:t> Tourist			Festivals</a:t>
            </a:r>
          </a:p>
          <a:p>
            <a:r>
              <a:rPr lang="en-US" sz="1200" b="1" dirty="0" smtClean="0"/>
              <a:t>Seasons		           &amp; Holidays</a:t>
            </a:r>
          </a:p>
          <a:p>
            <a:endParaRPr lang="en-US" sz="1200" b="1" dirty="0" smtClean="0"/>
          </a:p>
          <a:p>
            <a:r>
              <a:rPr lang="en-US" sz="1200" b="1" dirty="0" smtClean="0"/>
              <a:t>School			        Parliamentary </a:t>
            </a:r>
          </a:p>
          <a:p>
            <a:r>
              <a:rPr lang="en-US" sz="1200" b="1" dirty="0" smtClean="0"/>
              <a:t>  Year 				Elections</a:t>
            </a:r>
            <a:r>
              <a:rPr lang="en-US" sz="1200" b="1" dirty="0" smtClean="0">
                <a:solidFill>
                  <a:srgbClr val="008000"/>
                </a:solidFill>
              </a:rPr>
              <a:t>		</a:t>
            </a:r>
            <a:endParaRPr lang="en-US" sz="1200" b="1" dirty="0">
              <a:solidFill>
                <a:srgbClr val="008000"/>
              </a:solidFill>
            </a:endParaRPr>
          </a:p>
        </p:txBody>
      </p:sp>
      <p:sp>
        <p:nvSpPr>
          <p:cNvPr id="41" name="TextBox 40"/>
          <p:cNvSpPr txBox="1"/>
          <p:nvPr/>
        </p:nvSpPr>
        <p:spPr>
          <a:xfrm>
            <a:off x="5079978" y="3377160"/>
            <a:ext cx="3429000" cy="3200400"/>
          </a:xfrm>
          <a:prstGeom prst="rect">
            <a:avLst/>
          </a:prstGeom>
          <a:noFill/>
          <a:ln w="38100">
            <a:solidFill>
              <a:srgbClr val="0000FF"/>
            </a:solidFill>
          </a:ln>
        </p:spPr>
        <p:txBody>
          <a:bodyPr wrap="square" rtlCol="0">
            <a:spAutoFit/>
          </a:bodyPr>
          <a:lstStyle/>
          <a:p>
            <a:r>
              <a:rPr lang="en-US" dirty="0" smtClean="0">
                <a:solidFill>
                  <a:srgbClr val="0000FF"/>
                </a:solidFill>
              </a:rPr>
              <a:t>		 </a:t>
            </a:r>
            <a:r>
              <a:rPr lang="en-US" b="1" dirty="0" smtClean="0">
                <a:solidFill>
                  <a:srgbClr val="0000FF"/>
                </a:solidFill>
              </a:rPr>
              <a:t>Social Order</a:t>
            </a:r>
          </a:p>
          <a:p>
            <a:r>
              <a:rPr lang="en-US" sz="1200" b="1" dirty="0" smtClean="0"/>
              <a:t>  </a:t>
            </a:r>
            <a:r>
              <a:rPr lang="en-US" sz="1200" b="1" dirty="0" smtClean="0"/>
              <a:t> </a:t>
            </a:r>
            <a:r>
              <a:rPr lang="en-US" sz="1400" b="1" u="sng" dirty="0" smtClean="0">
                <a:solidFill>
                  <a:srgbClr val="0000FF"/>
                </a:solidFill>
              </a:rPr>
              <a:t>Identity:</a:t>
            </a:r>
            <a:r>
              <a:rPr lang="en-US" sz="1200" b="1" dirty="0" smtClean="0"/>
              <a:t>		</a:t>
            </a:r>
            <a:r>
              <a:rPr lang="en-US" sz="1200" b="1" dirty="0" smtClean="0">
                <a:solidFill>
                  <a:srgbClr val="0000FF"/>
                </a:solidFill>
              </a:rPr>
              <a:t>Buddhism 	Gross National</a:t>
            </a:r>
          </a:p>
          <a:p>
            <a:r>
              <a:rPr lang="en-US" sz="1200" b="1" dirty="0" smtClean="0">
                <a:solidFill>
                  <a:srgbClr val="0000FF"/>
                </a:solidFill>
              </a:rPr>
              <a:t>		            &amp; Hinduism           Happiness</a:t>
            </a:r>
          </a:p>
          <a:p>
            <a:endParaRPr lang="en-US" sz="1200" b="1" dirty="0" smtClean="0">
              <a:solidFill>
                <a:srgbClr val="0000FF"/>
              </a:solidFill>
            </a:endParaRPr>
          </a:p>
          <a:p>
            <a:r>
              <a:rPr lang="en-US" sz="1200" b="1" dirty="0" smtClean="0">
                <a:solidFill>
                  <a:srgbClr val="0000FF"/>
                </a:solidFill>
              </a:rPr>
              <a:t>				Monocracy</a:t>
            </a:r>
          </a:p>
          <a:p>
            <a:r>
              <a:rPr lang="en-US" sz="1200" b="1" dirty="0" smtClean="0">
                <a:solidFill>
                  <a:srgbClr val="0000FF"/>
                </a:solidFill>
              </a:rPr>
              <a:t>				    &amp; King </a:t>
            </a:r>
            <a:endParaRPr lang="en-US" sz="1200" b="1" dirty="0" smtClean="0">
              <a:solidFill>
                <a:srgbClr val="0000FF"/>
              </a:solidFill>
            </a:endParaRPr>
          </a:p>
          <a:p>
            <a:endParaRPr lang="en-US" sz="1200" b="1" dirty="0" smtClean="0"/>
          </a:p>
          <a:p>
            <a:r>
              <a:rPr lang="en-US" sz="1200" b="1" dirty="0" smtClean="0"/>
              <a:t>  </a:t>
            </a:r>
            <a:r>
              <a:rPr lang="en-US" sz="1200" b="1" dirty="0" smtClean="0"/>
              <a:t> </a:t>
            </a:r>
            <a:r>
              <a:rPr lang="en-US" sz="1400" b="1" u="sng" dirty="0" smtClean="0">
                <a:solidFill>
                  <a:srgbClr val="0000FF"/>
                </a:solidFill>
              </a:rPr>
              <a:t>Norms:</a:t>
            </a:r>
            <a:r>
              <a:rPr lang="en-US" sz="1200" b="1" dirty="0" smtClean="0">
                <a:solidFill>
                  <a:srgbClr val="0000FF"/>
                </a:solidFill>
              </a:rPr>
              <a:t>	        Gross National	    Buddhism	</a:t>
            </a:r>
          </a:p>
          <a:p>
            <a:r>
              <a:rPr lang="en-US" sz="1200" b="1" dirty="0" smtClean="0">
                <a:solidFill>
                  <a:srgbClr val="0000FF"/>
                </a:solidFill>
              </a:rPr>
              <a:t>                                       Happiness</a:t>
            </a:r>
          </a:p>
          <a:p>
            <a:endParaRPr lang="en-US" sz="1200" b="1" dirty="0" smtClean="0">
              <a:solidFill>
                <a:srgbClr val="0000FF"/>
              </a:solidFill>
            </a:endParaRPr>
          </a:p>
          <a:p>
            <a:r>
              <a:rPr lang="en-US" sz="1400" b="1" dirty="0" smtClean="0">
                <a:solidFill>
                  <a:srgbClr val="0000FF"/>
                </a:solidFill>
              </a:rPr>
              <a:t>  </a:t>
            </a:r>
            <a:r>
              <a:rPr lang="en-US" sz="1400" b="1" u="sng" dirty="0" smtClean="0">
                <a:solidFill>
                  <a:srgbClr val="0000FF"/>
                </a:solidFill>
              </a:rPr>
              <a:t>Hierarchy</a:t>
            </a:r>
            <a:r>
              <a:rPr lang="en-US" sz="1400" b="1" dirty="0" smtClean="0">
                <a:solidFill>
                  <a:srgbClr val="0000FF"/>
                </a:solidFill>
              </a:rPr>
              <a:t>: </a:t>
            </a:r>
            <a:r>
              <a:rPr lang="en-US" sz="1200" b="1" dirty="0" smtClean="0"/>
              <a:t>		</a:t>
            </a:r>
            <a:r>
              <a:rPr lang="en-US" sz="1200" b="1" dirty="0" smtClean="0">
                <a:solidFill>
                  <a:srgbClr val="0000FF"/>
                </a:solidFill>
              </a:rPr>
              <a:t>Urban vs. 	     </a:t>
            </a:r>
            <a:r>
              <a:rPr lang="en-US" sz="1200" b="1" dirty="0" smtClean="0">
                <a:solidFill>
                  <a:srgbClr val="0000FF"/>
                </a:solidFill>
              </a:rPr>
              <a:t>E</a:t>
            </a:r>
            <a:r>
              <a:rPr lang="en-US" sz="1200" b="1" dirty="0" smtClean="0">
                <a:solidFill>
                  <a:srgbClr val="0000FF"/>
                </a:solidFill>
              </a:rPr>
              <a:t>ducation </a:t>
            </a:r>
            <a:r>
              <a:rPr lang="en-US" sz="1200" b="1" dirty="0" smtClean="0">
                <a:solidFill>
                  <a:srgbClr val="0000FF"/>
                </a:solidFill>
              </a:rPr>
              <a:t>	</a:t>
            </a:r>
            <a:r>
              <a:rPr lang="en-US" sz="1200" b="1" dirty="0" smtClean="0">
                <a:solidFill>
                  <a:srgbClr val="0000FF"/>
                </a:solidFill>
              </a:rPr>
              <a:t>		    Rural                      </a:t>
            </a:r>
            <a:r>
              <a:rPr lang="en-US" sz="1200" b="1" dirty="0" smtClean="0">
                <a:solidFill>
                  <a:srgbClr val="0000FF"/>
                </a:solidFill>
              </a:rPr>
              <a:t>Level</a:t>
            </a:r>
          </a:p>
          <a:p>
            <a:endParaRPr lang="en-US" sz="1200" b="1" dirty="0" smtClean="0">
              <a:solidFill>
                <a:srgbClr val="0000FF"/>
              </a:solidFill>
            </a:endParaRPr>
          </a:p>
          <a:p>
            <a:r>
              <a:rPr lang="en-US" sz="1200" b="1" dirty="0" smtClean="0">
                <a:solidFill>
                  <a:srgbClr val="0000FF"/>
                </a:solidFill>
              </a:rPr>
              <a:t>     </a:t>
            </a:r>
            <a:r>
              <a:rPr lang="en-US" sz="1200" b="1" dirty="0" smtClean="0">
                <a:solidFill>
                  <a:srgbClr val="0000FF"/>
                </a:solidFill>
              </a:rPr>
              <a:t>Buddhist vs.           Foreign</a:t>
            </a:r>
            <a:r>
              <a:rPr lang="en-US" sz="1200" b="1" dirty="0" smtClean="0">
                <a:solidFill>
                  <a:srgbClr val="0000FF"/>
                </a:solidFill>
              </a:rPr>
              <a:t>            </a:t>
            </a:r>
            <a:r>
              <a:rPr lang="en-US" sz="1200" b="1" dirty="0" smtClean="0">
                <a:solidFill>
                  <a:srgbClr val="0000FF"/>
                </a:solidFill>
              </a:rPr>
              <a:t>Conservation</a:t>
            </a:r>
          </a:p>
          <a:p>
            <a:r>
              <a:rPr lang="en-US" sz="1200" b="1" dirty="0" smtClean="0">
                <a:solidFill>
                  <a:srgbClr val="0000FF"/>
                </a:solidFill>
              </a:rPr>
              <a:t>          Hindu	            Tourists       Officer </a:t>
            </a:r>
            <a:r>
              <a:rPr lang="en-US" sz="1200" b="1" dirty="0" smtClean="0">
                <a:solidFill>
                  <a:srgbClr val="0000FF"/>
                </a:solidFill>
              </a:rPr>
              <a:t> vs. Farmer</a:t>
            </a:r>
            <a:r>
              <a:rPr lang="en-US" sz="1200" b="1" dirty="0" smtClean="0"/>
              <a:t>	</a:t>
            </a:r>
            <a:endParaRPr lang="en-US" sz="1200" b="1" dirty="0" smtClean="0"/>
          </a:p>
          <a:p>
            <a:r>
              <a:rPr lang="en-US" sz="1200" b="1" dirty="0" smtClean="0"/>
              <a:t>					</a:t>
            </a:r>
            <a:endParaRPr lang="en-US" sz="1200" b="1" dirty="0"/>
          </a:p>
        </p:txBody>
      </p:sp>
      <p:sp>
        <p:nvSpPr>
          <p:cNvPr id="49" name="Title 1"/>
          <p:cNvSpPr txBox="1">
            <a:spLocks/>
          </p:cNvSpPr>
          <p:nvPr/>
        </p:nvSpPr>
        <p:spPr>
          <a:xfrm>
            <a:off x="685812" y="254004"/>
            <a:ext cx="7772400" cy="651938"/>
          </a:xfrm>
          <a:prstGeom prst="rect">
            <a:avLst/>
          </a:prstGeom>
        </p:spPr>
        <p:txBody>
          <a:bodyPr vert="horz" lIns="91440" tIns="45720" rIns="91440" bIns="45720" rtlCol="0" anchor="t">
            <a:normAutofit lnSpcReduction="10000"/>
          </a:bodyPr>
          <a:lstStyle/>
          <a:p>
            <a:pPr lvl="0" algn="ctr">
              <a:spcBef>
                <a:spcPct val="0"/>
              </a:spcBef>
              <a:defRPr/>
            </a:pPr>
            <a:r>
              <a:rPr kumimoji="0" lang="en-US" sz="2000" b="1" i="0" u="none" strike="noStrike" kern="1200" cap="none" spc="0" normalizeH="0" baseline="0" noProof="0" dirty="0" smtClean="0">
                <a:ln>
                  <a:noFill/>
                </a:ln>
                <a:solidFill>
                  <a:schemeClr val="tx1"/>
                </a:solidFill>
                <a:effectLst/>
                <a:uLnTx/>
                <a:uFillTx/>
                <a:latin typeface="+mj-lt"/>
                <a:ea typeface="+mj-ea"/>
                <a:cs typeface="+mj-cs"/>
              </a:rPr>
              <a:t>Appendix VI</a:t>
            </a:r>
            <a:r>
              <a:rPr kumimoji="0" lang="en-US" sz="2000" b="1" i="0" u="none" strike="noStrike" kern="1200" cap="none" spc="0" normalizeH="0" baseline="0" noProof="0" dirty="0" smtClean="0">
                <a:ln>
                  <a:noFill/>
                </a:ln>
                <a:solidFill>
                  <a:schemeClr val="tx1"/>
                </a:solidFill>
                <a:effectLst/>
                <a:uLnTx/>
                <a:uFillTx/>
                <a:latin typeface="+mj-lt"/>
                <a:ea typeface="+mj-ea"/>
                <a:cs typeface="+mj-cs"/>
              </a:rPr>
              <a:t>-</a:t>
            </a:r>
            <a:r>
              <a:rPr lang="en-US" sz="2000" b="1" dirty="0" smtClean="0">
                <a:latin typeface="+mj-lt"/>
                <a:ea typeface="+mj-ea"/>
                <a:cs typeface="+mj-cs"/>
              </a:rPr>
              <a:t>D</a:t>
            </a:r>
            <a:r>
              <a:rPr kumimoji="0" lang="en-US" sz="2000" b="1" i="0" u="none" strike="noStrike" kern="1200" cap="none" spc="0" normalizeH="0" baseline="0" noProof="0" dirty="0" smtClean="0">
                <a:ln>
                  <a:noFill/>
                </a:ln>
                <a:solidFill>
                  <a:schemeClr val="tx1"/>
                </a:solidFill>
                <a:effectLst/>
                <a:uLnTx/>
                <a:uFillTx/>
                <a:latin typeface="+mj-lt"/>
                <a:ea typeface="+mj-ea"/>
                <a:cs typeface="+mj-cs"/>
              </a:rPr>
              <a:t/>
            </a:r>
            <a:br>
              <a:rPr kumimoji="0" lang="en-US" sz="2000" b="1" i="0" u="none" strike="noStrike" kern="1200" cap="none" spc="0" normalizeH="0" baseline="0" noProof="0" dirty="0" smtClean="0">
                <a:ln>
                  <a:noFill/>
                </a:ln>
                <a:solidFill>
                  <a:schemeClr val="tx1"/>
                </a:solidFill>
                <a:effectLst/>
                <a:uLnTx/>
                <a:uFillTx/>
                <a:latin typeface="+mj-lt"/>
                <a:ea typeface="+mj-ea"/>
                <a:cs typeface="+mj-cs"/>
              </a:rPr>
            </a:br>
            <a:r>
              <a:rPr lang="en-US" sz="2000" b="1" dirty="0" smtClean="0"/>
              <a:t>LINKAGES</a:t>
            </a:r>
            <a:r>
              <a:rPr lang="en-US" sz="2000" b="1" dirty="0" smtClean="0"/>
              <a:t> INTERCONNECTING </a:t>
            </a:r>
            <a:r>
              <a:rPr kumimoji="0" lang="en-US" sz="2000" b="1" i="0" u="none" strike="noStrike" kern="1200" cap="none" spc="0" normalizeH="0" baseline="0" noProof="0" dirty="0" smtClean="0">
                <a:ln>
                  <a:noFill/>
                </a:ln>
                <a:solidFill>
                  <a:schemeClr val="tx1"/>
                </a:solidFill>
                <a:effectLst/>
                <a:uLnTx/>
                <a:uFillTx/>
                <a:latin typeface="+mj-lt"/>
                <a:ea typeface="+mj-ea"/>
                <a:cs typeface="+mj-cs"/>
              </a:rPr>
              <a:t>SOCIAL </a:t>
            </a:r>
            <a:r>
              <a:rPr kumimoji="0" lang="en-US" sz="2000" b="1" i="0" u="none" strike="noStrike" kern="1200" cap="none" spc="0" normalizeH="0" baseline="0" noProof="0" dirty="0" smtClean="0">
                <a:ln>
                  <a:noFill/>
                </a:ln>
                <a:solidFill>
                  <a:schemeClr val="tx1"/>
                </a:solidFill>
                <a:effectLst/>
                <a:uLnTx/>
                <a:uFillTx/>
                <a:latin typeface="+mj-lt"/>
                <a:ea typeface="+mj-ea"/>
                <a:cs typeface="+mj-cs"/>
              </a:rPr>
              <a:t>SYSTEM</a:t>
            </a:r>
          </a:p>
        </p:txBody>
      </p:sp>
      <p:sp>
        <p:nvSpPr>
          <p:cNvPr id="48" name="TextBox 47"/>
          <p:cNvSpPr txBox="1"/>
          <p:nvPr/>
        </p:nvSpPr>
        <p:spPr>
          <a:xfrm>
            <a:off x="6784373" y="6599547"/>
            <a:ext cx="2327993" cy="246221"/>
          </a:xfrm>
          <a:prstGeom prst="rect">
            <a:avLst/>
          </a:prstGeom>
          <a:noFill/>
        </p:spPr>
        <p:txBody>
          <a:bodyPr wrap="none" rtlCol="0">
            <a:spAutoFit/>
          </a:bodyPr>
          <a:lstStyle/>
          <a:p>
            <a:r>
              <a:rPr lang="en-US" sz="1000" b="1" dirty="0" smtClean="0">
                <a:solidFill>
                  <a:schemeClr val="bg1">
                    <a:lumMod val="50000"/>
                  </a:schemeClr>
                </a:solidFill>
              </a:rPr>
              <a:t>Conservation Bridge – Cornell University</a:t>
            </a:r>
          </a:p>
        </p:txBody>
      </p:sp>
      <p:sp>
        <p:nvSpPr>
          <p:cNvPr id="61" name="Rounded Rectangle 60"/>
          <p:cNvSpPr/>
          <p:nvPr/>
        </p:nvSpPr>
        <p:spPr>
          <a:xfrm>
            <a:off x="748445" y="1312333"/>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62" name="Rounded Rectangle 61"/>
          <p:cNvSpPr/>
          <p:nvPr/>
        </p:nvSpPr>
        <p:spPr>
          <a:xfrm>
            <a:off x="748439" y="1837281"/>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63" name="Rounded Rectangle 62"/>
          <p:cNvSpPr/>
          <p:nvPr/>
        </p:nvSpPr>
        <p:spPr>
          <a:xfrm>
            <a:off x="756900" y="2387630"/>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64" name="Rounded Rectangle 63"/>
          <p:cNvSpPr/>
          <p:nvPr/>
        </p:nvSpPr>
        <p:spPr>
          <a:xfrm>
            <a:off x="739960" y="2853309"/>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65" name="Rounded Rectangle 64"/>
          <p:cNvSpPr/>
          <p:nvPr/>
        </p:nvSpPr>
        <p:spPr>
          <a:xfrm>
            <a:off x="739954" y="3302054"/>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66" name="Rounded Rectangle 65"/>
          <p:cNvSpPr/>
          <p:nvPr/>
        </p:nvSpPr>
        <p:spPr>
          <a:xfrm>
            <a:off x="2983709" y="2861770"/>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67" name="Rounded Rectangle 66"/>
          <p:cNvSpPr/>
          <p:nvPr/>
        </p:nvSpPr>
        <p:spPr>
          <a:xfrm>
            <a:off x="2983709" y="3302054"/>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68" name="Rounded Rectangle 67"/>
          <p:cNvSpPr/>
          <p:nvPr/>
        </p:nvSpPr>
        <p:spPr>
          <a:xfrm>
            <a:off x="2983703" y="2387630"/>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69" name="Rounded Rectangle 68"/>
          <p:cNvSpPr/>
          <p:nvPr/>
        </p:nvSpPr>
        <p:spPr>
          <a:xfrm>
            <a:off x="2983703" y="1837281"/>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70" name="Rounded Rectangle 69"/>
          <p:cNvSpPr/>
          <p:nvPr/>
        </p:nvSpPr>
        <p:spPr>
          <a:xfrm>
            <a:off x="2983703" y="1312333"/>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71" name="Rounded Rectangle 70"/>
          <p:cNvSpPr/>
          <p:nvPr/>
        </p:nvSpPr>
        <p:spPr>
          <a:xfrm>
            <a:off x="5165515" y="1388533"/>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72" name="Rounded Rectangle 71"/>
          <p:cNvSpPr/>
          <p:nvPr/>
        </p:nvSpPr>
        <p:spPr>
          <a:xfrm>
            <a:off x="6966327" y="1388533"/>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73" name="Rounded Rectangle 72"/>
          <p:cNvSpPr/>
          <p:nvPr/>
        </p:nvSpPr>
        <p:spPr>
          <a:xfrm>
            <a:off x="6966327" y="1947352"/>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74" name="Rounded Rectangle 73"/>
          <p:cNvSpPr/>
          <p:nvPr/>
        </p:nvSpPr>
        <p:spPr>
          <a:xfrm>
            <a:off x="5165515" y="1947352"/>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75" name="Rounded Rectangle 74"/>
          <p:cNvSpPr/>
          <p:nvPr/>
        </p:nvSpPr>
        <p:spPr>
          <a:xfrm>
            <a:off x="5165515" y="2488903"/>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76" name="Rounded Rectangle 75"/>
          <p:cNvSpPr/>
          <p:nvPr/>
        </p:nvSpPr>
        <p:spPr>
          <a:xfrm>
            <a:off x="6966327" y="2488903"/>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77" name="Rounded Rectangle 76"/>
          <p:cNvSpPr/>
          <p:nvPr/>
        </p:nvSpPr>
        <p:spPr>
          <a:xfrm>
            <a:off x="6333293" y="3764685"/>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78" name="Rounded Rectangle 77"/>
          <p:cNvSpPr/>
          <p:nvPr/>
        </p:nvSpPr>
        <p:spPr>
          <a:xfrm>
            <a:off x="7416738" y="3744566"/>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79" name="Rounded Rectangle 78"/>
          <p:cNvSpPr/>
          <p:nvPr/>
        </p:nvSpPr>
        <p:spPr>
          <a:xfrm>
            <a:off x="6836213" y="4307757"/>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80" name="Rounded Rectangle 79"/>
          <p:cNvSpPr/>
          <p:nvPr/>
        </p:nvSpPr>
        <p:spPr>
          <a:xfrm>
            <a:off x="6333293" y="4871088"/>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81" name="Rounded Rectangle 80"/>
          <p:cNvSpPr/>
          <p:nvPr/>
        </p:nvSpPr>
        <p:spPr>
          <a:xfrm>
            <a:off x="7410173" y="4876608"/>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83" name="Rectangle 82"/>
          <p:cNvSpPr/>
          <p:nvPr/>
        </p:nvSpPr>
        <p:spPr>
          <a:xfrm>
            <a:off x="5256955" y="3688989"/>
            <a:ext cx="3200400" cy="1051560"/>
          </a:xfrm>
          <a:prstGeom prst="rect">
            <a:avLst/>
          </a:prstGeom>
          <a:noFill/>
          <a:ln w="25400">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 name="Rectangle 83"/>
          <p:cNvSpPr/>
          <p:nvPr/>
        </p:nvSpPr>
        <p:spPr>
          <a:xfrm>
            <a:off x="5253835" y="4809069"/>
            <a:ext cx="3200400" cy="502920"/>
          </a:xfrm>
          <a:prstGeom prst="rect">
            <a:avLst/>
          </a:prstGeom>
          <a:noFill/>
          <a:ln w="25400">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 name="Rounded Rectangle 84"/>
          <p:cNvSpPr/>
          <p:nvPr/>
        </p:nvSpPr>
        <p:spPr>
          <a:xfrm>
            <a:off x="6316013" y="5465739"/>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86" name="Rounded Rectangle 85"/>
          <p:cNvSpPr/>
          <p:nvPr/>
        </p:nvSpPr>
        <p:spPr>
          <a:xfrm>
            <a:off x="7416738" y="5465739"/>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87" name="Rounded Rectangle 86"/>
          <p:cNvSpPr/>
          <p:nvPr/>
        </p:nvSpPr>
        <p:spPr>
          <a:xfrm>
            <a:off x="5278698" y="6008811"/>
            <a:ext cx="1005840"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88" name="Rounded Rectangle 87"/>
          <p:cNvSpPr/>
          <p:nvPr/>
        </p:nvSpPr>
        <p:spPr>
          <a:xfrm>
            <a:off x="6376494" y="6008811"/>
            <a:ext cx="736714"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89" name="Rounded Rectangle 88"/>
          <p:cNvSpPr/>
          <p:nvPr/>
        </p:nvSpPr>
        <p:spPr>
          <a:xfrm>
            <a:off x="7214120" y="6008811"/>
            <a:ext cx="1196053" cy="347472"/>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90" name="Rectangle 89"/>
          <p:cNvSpPr/>
          <p:nvPr/>
        </p:nvSpPr>
        <p:spPr>
          <a:xfrm>
            <a:off x="5250715" y="5384828"/>
            <a:ext cx="3200400" cy="1103811"/>
          </a:xfrm>
          <a:prstGeom prst="rect">
            <a:avLst/>
          </a:prstGeom>
          <a:noFill/>
          <a:ln w="25400">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TextBox 36"/>
          <p:cNvSpPr txBox="1"/>
          <p:nvPr/>
        </p:nvSpPr>
        <p:spPr>
          <a:xfrm>
            <a:off x="106150" y="5180678"/>
            <a:ext cx="4572000" cy="1828800"/>
          </a:xfrm>
          <a:prstGeom prst="rect">
            <a:avLst/>
          </a:prstGeom>
          <a:noFill/>
        </p:spPr>
        <p:txBody>
          <a:bodyPr wrap="square" rtlCol="0">
            <a:spAutoFit/>
          </a:bodyPr>
          <a:lstStyle/>
          <a:p>
            <a:r>
              <a:rPr lang="en-US" sz="2000" b="1" u="sng" dirty="0" smtClean="0"/>
              <a:t>Key</a:t>
            </a:r>
            <a:r>
              <a:rPr lang="en-US" sz="2000" b="1" u="sng" dirty="0" smtClean="0"/>
              <a:t>:</a:t>
            </a:r>
          </a:p>
          <a:p>
            <a:r>
              <a:rPr lang="en-US" sz="2000" dirty="0" smtClean="0">
                <a:solidFill>
                  <a:srgbClr val="FF6600"/>
                </a:solidFill>
              </a:rPr>
              <a:t>Individuals</a:t>
            </a:r>
            <a:r>
              <a:rPr lang="en-US" sz="2000" dirty="0" smtClean="0"/>
              <a:t>		</a:t>
            </a:r>
            <a:r>
              <a:rPr lang="en-US" sz="2000" dirty="0" smtClean="0"/>
              <a:t>	</a:t>
            </a:r>
            <a:r>
              <a:rPr lang="en-US" sz="2000" dirty="0" smtClean="0">
                <a:solidFill>
                  <a:srgbClr val="FF0000"/>
                </a:solidFill>
              </a:rPr>
              <a:t>Energy</a:t>
            </a:r>
            <a:endParaRPr lang="en-US" sz="2000" dirty="0" smtClean="0">
              <a:solidFill>
                <a:srgbClr val="FF0000"/>
              </a:solidFill>
            </a:endParaRPr>
          </a:p>
          <a:p>
            <a:r>
              <a:rPr lang="en-US" sz="2000" dirty="0" smtClean="0">
                <a:solidFill>
                  <a:srgbClr val="0000FF"/>
                </a:solidFill>
              </a:rPr>
              <a:t>Nutrients</a:t>
            </a:r>
            <a:r>
              <a:rPr lang="en-US" sz="2000" dirty="0" smtClean="0"/>
              <a:t>		</a:t>
            </a:r>
            <a:r>
              <a:rPr lang="en-US" sz="2000" dirty="0" smtClean="0"/>
              <a:t>	Materials</a:t>
            </a:r>
            <a:endParaRPr lang="en-US" sz="2000" dirty="0" smtClean="0"/>
          </a:p>
          <a:p>
            <a:r>
              <a:rPr lang="en-US" sz="2000" dirty="0" smtClean="0">
                <a:solidFill>
                  <a:srgbClr val="008000"/>
                </a:solidFill>
              </a:rPr>
              <a:t>Capital</a:t>
            </a:r>
            <a:r>
              <a:rPr lang="en-US" sz="2000" dirty="0" smtClean="0"/>
              <a:t>			</a:t>
            </a:r>
            <a:r>
              <a:rPr lang="en-US" sz="2000" dirty="0" smtClean="0"/>
              <a:t>	</a:t>
            </a:r>
            <a:r>
              <a:rPr lang="en-US" sz="2000" dirty="0" smtClean="0">
                <a:solidFill>
                  <a:srgbClr val="3366FF"/>
                </a:solidFill>
              </a:rPr>
              <a:t>Infrastructure</a:t>
            </a:r>
            <a:endParaRPr lang="en-US" sz="2000" b="1" dirty="0" smtClean="0">
              <a:solidFill>
                <a:srgbClr val="3366FF"/>
              </a:solidFill>
            </a:endParaRPr>
          </a:p>
          <a:p>
            <a:r>
              <a:rPr lang="en-US" sz="2400" dirty="0" smtClean="0"/>
              <a:t> </a:t>
            </a:r>
          </a:p>
          <a:p>
            <a:endParaRPr lang="en-US" sz="2400" dirty="0"/>
          </a:p>
        </p:txBody>
      </p:sp>
      <p:sp>
        <p:nvSpPr>
          <p:cNvPr id="38" name="Right Arrow 37"/>
          <p:cNvSpPr/>
          <p:nvPr/>
        </p:nvSpPr>
        <p:spPr>
          <a:xfrm>
            <a:off x="1366821" y="5672469"/>
            <a:ext cx="914400" cy="137160"/>
          </a:xfrm>
          <a:prstGeom prst="rightArrow">
            <a:avLst/>
          </a:prstGeom>
          <a:solidFill>
            <a:srgbClr val="FF66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Right Arrow 38"/>
          <p:cNvSpPr/>
          <p:nvPr/>
        </p:nvSpPr>
        <p:spPr>
          <a:xfrm>
            <a:off x="1245861" y="5957589"/>
            <a:ext cx="914400" cy="137160"/>
          </a:xfrm>
          <a:prstGeom prst="rightArrow">
            <a:avLst/>
          </a:prstGeom>
          <a:solidFill>
            <a:srgbClr val="0000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Right Arrow 39"/>
          <p:cNvSpPr/>
          <p:nvPr/>
        </p:nvSpPr>
        <p:spPr>
          <a:xfrm>
            <a:off x="978021" y="6263469"/>
            <a:ext cx="914400" cy="137160"/>
          </a:xfrm>
          <a:prstGeom prst="rightArrow">
            <a:avLst/>
          </a:prstGeom>
          <a:solidFill>
            <a:srgbClr val="008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Right Arrow 41"/>
          <p:cNvSpPr/>
          <p:nvPr/>
        </p:nvSpPr>
        <p:spPr>
          <a:xfrm>
            <a:off x="3241508" y="5672469"/>
            <a:ext cx="914400" cy="137160"/>
          </a:xfrm>
          <a:prstGeom prst="rightArrow">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 name="Right Arrow 42"/>
          <p:cNvSpPr/>
          <p:nvPr/>
        </p:nvSpPr>
        <p:spPr>
          <a:xfrm>
            <a:off x="3483428" y="5957589"/>
            <a:ext cx="914400" cy="137160"/>
          </a:xfrm>
          <a:prstGeom prst="rightArrow">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Right Arrow 43"/>
          <p:cNvSpPr/>
          <p:nvPr/>
        </p:nvSpPr>
        <p:spPr>
          <a:xfrm>
            <a:off x="3941348" y="6263469"/>
            <a:ext cx="914400" cy="13716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 name="Rounded Rectangle 44"/>
          <p:cNvSpPr/>
          <p:nvPr/>
        </p:nvSpPr>
        <p:spPr>
          <a:xfrm>
            <a:off x="3015149" y="4223414"/>
            <a:ext cx="914400" cy="182880"/>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46" name="Rounded Rectangle 45"/>
          <p:cNvSpPr/>
          <p:nvPr/>
        </p:nvSpPr>
        <p:spPr>
          <a:xfrm>
            <a:off x="904114" y="4223414"/>
            <a:ext cx="685800" cy="182880"/>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47" name="Rounded Rectangle 46"/>
          <p:cNvSpPr/>
          <p:nvPr/>
        </p:nvSpPr>
        <p:spPr>
          <a:xfrm>
            <a:off x="1909805" y="4223414"/>
            <a:ext cx="822960" cy="182880"/>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sp>
      <p:sp>
        <p:nvSpPr>
          <p:cNvPr id="50" name="Rectangle 49"/>
          <p:cNvSpPr/>
          <p:nvPr/>
        </p:nvSpPr>
        <p:spPr>
          <a:xfrm>
            <a:off x="715581" y="3744566"/>
            <a:ext cx="3291840" cy="822960"/>
          </a:xfrm>
          <a:prstGeom prst="rect">
            <a:avLst/>
          </a:prstGeom>
          <a:noFill/>
          <a:ln w="25400">
            <a:solidFill>
              <a:srgbClr val="008000"/>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Rounded Rectangle 50"/>
          <p:cNvSpPr/>
          <p:nvPr/>
        </p:nvSpPr>
        <p:spPr>
          <a:xfrm>
            <a:off x="2453068" y="3877437"/>
            <a:ext cx="1374319" cy="182880"/>
          </a:xfrm>
          <a:prstGeom prst="roundRect">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sp>
      <p:sp>
        <p:nvSpPr>
          <p:cNvPr id="52" name="Right Arrow 51"/>
          <p:cNvSpPr/>
          <p:nvPr/>
        </p:nvSpPr>
        <p:spPr>
          <a:xfrm rot="16200000">
            <a:off x="3231968" y="3614289"/>
            <a:ext cx="365760" cy="137160"/>
          </a:xfrm>
          <a:prstGeom prst="rightArrow">
            <a:avLst/>
          </a:prstGeom>
          <a:solidFill>
            <a:srgbClr val="FF66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Right Arrow 52"/>
          <p:cNvSpPr/>
          <p:nvPr/>
        </p:nvSpPr>
        <p:spPr>
          <a:xfrm rot="10800000">
            <a:off x="3849021" y="3866829"/>
            <a:ext cx="1280160" cy="13716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Right Arrow 53"/>
          <p:cNvSpPr/>
          <p:nvPr/>
        </p:nvSpPr>
        <p:spPr>
          <a:xfrm rot="13695511">
            <a:off x="1499888" y="3421697"/>
            <a:ext cx="1188720" cy="137160"/>
          </a:xfrm>
          <a:prstGeom prst="rightArrow">
            <a:avLst/>
          </a:prstGeom>
          <a:solidFill>
            <a:srgbClr val="FF66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Right Arrow 54"/>
          <p:cNvSpPr/>
          <p:nvPr/>
        </p:nvSpPr>
        <p:spPr>
          <a:xfrm>
            <a:off x="1745794" y="2955420"/>
            <a:ext cx="1280160" cy="137160"/>
          </a:xfrm>
          <a:prstGeom prst="rightArrow">
            <a:avLst/>
          </a:prstGeom>
          <a:solidFill>
            <a:srgbClr val="FF66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Right Arrow 56"/>
          <p:cNvSpPr/>
          <p:nvPr/>
        </p:nvSpPr>
        <p:spPr>
          <a:xfrm rot="10800000">
            <a:off x="1640961" y="1878772"/>
            <a:ext cx="502920" cy="137160"/>
          </a:xfrm>
          <a:prstGeom prst="rightArrow">
            <a:avLst/>
          </a:prstGeom>
          <a:solidFill>
            <a:srgbClr val="FF66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Right Arrow 58"/>
          <p:cNvSpPr/>
          <p:nvPr/>
        </p:nvSpPr>
        <p:spPr>
          <a:xfrm>
            <a:off x="2611954" y="2420323"/>
            <a:ext cx="429768" cy="137160"/>
          </a:xfrm>
          <a:prstGeom prst="rightArrow">
            <a:avLst/>
          </a:prstGeom>
          <a:solidFill>
            <a:srgbClr val="FF66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Right Arrow 59"/>
          <p:cNvSpPr/>
          <p:nvPr/>
        </p:nvSpPr>
        <p:spPr>
          <a:xfrm rot="13695511">
            <a:off x="1451601" y="2129118"/>
            <a:ext cx="1828800" cy="137160"/>
          </a:xfrm>
          <a:prstGeom prst="rightArrow">
            <a:avLst/>
          </a:prstGeom>
          <a:solidFill>
            <a:srgbClr val="FF66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 name="Right Arrow 81"/>
          <p:cNvSpPr/>
          <p:nvPr/>
        </p:nvSpPr>
        <p:spPr>
          <a:xfrm rot="16200000">
            <a:off x="2571814" y="4055562"/>
            <a:ext cx="182880" cy="137160"/>
          </a:xfrm>
          <a:prstGeom prst="rightArrow">
            <a:avLst/>
          </a:prstGeom>
          <a:solidFill>
            <a:srgbClr val="008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 name="Right Arrow 91"/>
          <p:cNvSpPr/>
          <p:nvPr/>
        </p:nvSpPr>
        <p:spPr>
          <a:xfrm rot="5400000">
            <a:off x="2451934" y="4106258"/>
            <a:ext cx="182880" cy="137160"/>
          </a:xfrm>
          <a:prstGeom prst="rightArrow">
            <a:avLst/>
          </a:prstGeom>
          <a:solidFill>
            <a:srgbClr val="FF66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 name="Right Arrow 92"/>
          <p:cNvSpPr/>
          <p:nvPr/>
        </p:nvSpPr>
        <p:spPr>
          <a:xfrm rot="5400000">
            <a:off x="3460568" y="4114898"/>
            <a:ext cx="182880" cy="137160"/>
          </a:xfrm>
          <a:prstGeom prst="rightArrow">
            <a:avLst/>
          </a:prstGeom>
          <a:solidFill>
            <a:srgbClr val="FF66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 name="Right Arrow 93"/>
          <p:cNvSpPr/>
          <p:nvPr/>
        </p:nvSpPr>
        <p:spPr>
          <a:xfrm rot="7609053">
            <a:off x="3402872" y="2984908"/>
            <a:ext cx="2103120" cy="13716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 name="Right Arrow 94"/>
          <p:cNvSpPr/>
          <p:nvPr/>
        </p:nvSpPr>
        <p:spPr>
          <a:xfrm rot="9473382">
            <a:off x="1559563" y="4026297"/>
            <a:ext cx="914400" cy="137160"/>
          </a:xfrm>
          <a:prstGeom prst="rightArrow">
            <a:avLst/>
          </a:prstGeom>
          <a:solidFill>
            <a:srgbClr val="FF66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 name="Right Arrow 95"/>
          <p:cNvSpPr/>
          <p:nvPr/>
        </p:nvSpPr>
        <p:spPr>
          <a:xfrm rot="20212791">
            <a:off x="1579647" y="4101217"/>
            <a:ext cx="914400" cy="13716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 name="Right Arrow 96"/>
          <p:cNvSpPr/>
          <p:nvPr/>
        </p:nvSpPr>
        <p:spPr>
          <a:xfrm rot="16200000">
            <a:off x="3218648" y="4083177"/>
            <a:ext cx="182880" cy="13716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 name="Right Arrow 97"/>
          <p:cNvSpPr/>
          <p:nvPr/>
        </p:nvSpPr>
        <p:spPr>
          <a:xfrm rot="10800000">
            <a:off x="1708205" y="1312333"/>
            <a:ext cx="1280160" cy="137160"/>
          </a:xfrm>
          <a:prstGeom prst="rightArrow">
            <a:avLst/>
          </a:prstGeom>
          <a:solidFill>
            <a:srgbClr val="008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27" name="Curved Connector 126"/>
          <p:cNvCxnSpPr/>
          <p:nvPr/>
        </p:nvCxnSpPr>
        <p:spPr>
          <a:xfrm rot="16200000" flipH="1">
            <a:off x="3142112" y="2222629"/>
            <a:ext cx="1565752" cy="60001"/>
          </a:xfrm>
          <a:prstGeom prst="curvedConnector4">
            <a:avLst>
              <a:gd name="adj1" fmla="val 307"/>
              <a:gd name="adj2" fmla="val 754579"/>
            </a:avLst>
          </a:prstGeom>
          <a:ln>
            <a:solidFill>
              <a:srgbClr val="008000"/>
            </a:solidFill>
            <a:tailEnd type="arrow"/>
          </a:ln>
        </p:spPr>
        <p:style>
          <a:lnRef idx="2">
            <a:schemeClr val="accent1"/>
          </a:lnRef>
          <a:fillRef idx="0">
            <a:schemeClr val="accent1"/>
          </a:fillRef>
          <a:effectRef idx="1">
            <a:schemeClr val="accent1"/>
          </a:effectRef>
          <a:fontRef idx="minor">
            <a:schemeClr val="tx1"/>
          </a:fontRef>
        </p:style>
      </p:cxnSp>
      <p:sp>
        <p:nvSpPr>
          <p:cNvPr id="145" name="Right Arrow 144"/>
          <p:cNvSpPr/>
          <p:nvPr/>
        </p:nvSpPr>
        <p:spPr>
          <a:xfrm rot="2945945">
            <a:off x="1480904" y="3195377"/>
            <a:ext cx="1554480" cy="13716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6" name="Right Arrow 145"/>
          <p:cNvSpPr/>
          <p:nvPr/>
        </p:nvSpPr>
        <p:spPr>
          <a:xfrm rot="3579994">
            <a:off x="1021536" y="2666936"/>
            <a:ext cx="2560320" cy="13716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47" name="Curved Connector 126"/>
          <p:cNvCxnSpPr/>
          <p:nvPr/>
        </p:nvCxnSpPr>
        <p:spPr>
          <a:xfrm rot="5400000">
            <a:off x="2694377" y="2618566"/>
            <a:ext cx="1744622" cy="736759"/>
          </a:xfrm>
          <a:prstGeom prst="curvedConnector3">
            <a:avLst>
              <a:gd name="adj1" fmla="val 50000"/>
            </a:avLst>
          </a:prstGeom>
          <a:ln>
            <a:solidFill>
              <a:srgbClr val="3366FF"/>
            </a:solidFill>
            <a:tailEnd type="arrow"/>
          </a:ln>
        </p:spPr>
        <p:style>
          <a:lnRef idx="2">
            <a:schemeClr val="accent1"/>
          </a:lnRef>
          <a:fillRef idx="0">
            <a:schemeClr val="accent1"/>
          </a:fillRef>
          <a:effectRef idx="1">
            <a:schemeClr val="accent1"/>
          </a:effectRef>
          <a:fontRef idx="minor">
            <a:schemeClr val="tx1"/>
          </a:fontRef>
        </p:style>
      </p:cxnSp>
      <p:cxnSp>
        <p:nvCxnSpPr>
          <p:cNvPr id="156" name="Curved Connector 126"/>
          <p:cNvCxnSpPr/>
          <p:nvPr/>
        </p:nvCxnSpPr>
        <p:spPr>
          <a:xfrm>
            <a:off x="1647369" y="3499988"/>
            <a:ext cx="893758" cy="396346"/>
          </a:xfrm>
          <a:prstGeom prst="curvedConnector3">
            <a:avLst>
              <a:gd name="adj1" fmla="val 50000"/>
            </a:avLst>
          </a:prstGeom>
          <a:ln>
            <a:solidFill>
              <a:srgbClr val="3366FF"/>
            </a:solidFill>
            <a:tailEnd type="arrow"/>
          </a:ln>
        </p:spPr>
        <p:style>
          <a:lnRef idx="2">
            <a:schemeClr val="accent1"/>
          </a:lnRef>
          <a:fillRef idx="0">
            <a:schemeClr val="accent1"/>
          </a:fillRef>
          <a:effectRef idx="1">
            <a:schemeClr val="accent1"/>
          </a:effectRef>
          <a:fontRef idx="minor">
            <a:schemeClr val="tx1"/>
          </a:fontRef>
        </p:style>
      </p:cxnSp>
      <p:sp>
        <p:nvSpPr>
          <p:cNvPr id="158" name="Right Arrow 157"/>
          <p:cNvSpPr/>
          <p:nvPr/>
        </p:nvSpPr>
        <p:spPr>
          <a:xfrm rot="5400000">
            <a:off x="3369128" y="3625977"/>
            <a:ext cx="365760" cy="137160"/>
          </a:xfrm>
          <a:prstGeom prst="rightArrow">
            <a:avLst/>
          </a:prstGeom>
          <a:solidFill>
            <a:srgbClr val="3366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59" name="Curved Connector 126"/>
          <p:cNvCxnSpPr/>
          <p:nvPr/>
        </p:nvCxnSpPr>
        <p:spPr>
          <a:xfrm rot="5400000">
            <a:off x="3194907" y="3155754"/>
            <a:ext cx="1280160" cy="182880"/>
          </a:xfrm>
          <a:prstGeom prst="curvedConnector3">
            <a:avLst>
              <a:gd name="adj1" fmla="val 50000"/>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168" name="Right Arrow 167"/>
          <p:cNvSpPr/>
          <p:nvPr/>
        </p:nvSpPr>
        <p:spPr>
          <a:xfrm rot="3277624">
            <a:off x="1249236" y="2928170"/>
            <a:ext cx="2011680" cy="13716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70" name="Curved Connector 169"/>
          <p:cNvCxnSpPr/>
          <p:nvPr/>
        </p:nvCxnSpPr>
        <p:spPr>
          <a:xfrm rot="16200000" flipV="1">
            <a:off x="719950" y="2208732"/>
            <a:ext cx="1936222" cy="1637013"/>
          </a:xfrm>
          <a:prstGeom prst="curvedConnector3">
            <a:avLst>
              <a:gd name="adj1" fmla="val -48617"/>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sp>
        <p:nvSpPr>
          <p:cNvPr id="177" name="Right Arrow 176"/>
          <p:cNvSpPr/>
          <p:nvPr/>
        </p:nvSpPr>
        <p:spPr>
          <a:xfrm rot="10800000">
            <a:off x="1663678" y="2015933"/>
            <a:ext cx="1371600" cy="13716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924</TotalTime>
  <Words>3073</Words>
  <Application>Microsoft Macintosh PowerPoint</Application>
  <PresentationFormat>On-screen Show (4:3)</PresentationFormat>
  <Paragraphs>484</Paragraphs>
  <Slides>13</Slides>
  <Notes>9</Notes>
  <HiddenSlides>0</HiddenSlides>
  <MMClips>0</MMClips>
  <ScaleCrop>false</ScaleCrop>
  <HeadingPairs>
    <vt:vector size="4" baseType="variant">
      <vt:variant>
        <vt:lpstr>Design Template</vt:lpstr>
      </vt:variant>
      <vt:variant>
        <vt:i4>1</vt:i4>
      </vt:variant>
      <vt:variant>
        <vt:lpstr>Slide Titles</vt:lpstr>
      </vt:variant>
      <vt:variant>
        <vt:i4>13</vt:i4>
      </vt:variant>
    </vt:vector>
  </HeadingPairs>
  <TitlesOfParts>
    <vt:vector size="14"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Company>Cornell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 1A Example of SES Concept Map for H-W Conflicts in Bhutan Critical Resources </dc:title>
  <dc:creator>James Lassoie</dc:creator>
  <cp:lastModifiedBy>James Lassoie</cp:lastModifiedBy>
  <cp:revision>47</cp:revision>
  <cp:lastPrinted>2013-12-05T18:24:34Z</cp:lastPrinted>
  <dcterms:created xsi:type="dcterms:W3CDTF">2013-12-05T13:44:18Z</dcterms:created>
  <dcterms:modified xsi:type="dcterms:W3CDTF">2013-12-05T22:51:41Z</dcterms:modified>
</cp:coreProperties>
</file>