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WI+Sj8A5+gppDjfiMLoseIAF1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i CM Scott"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p:restoredTop sz="82315"/>
  </p:normalViewPr>
  <p:slideViewPr>
    <p:cSldViewPr snapToGrid="0">
      <p:cViewPr varScale="1">
        <p:scale>
          <a:sx n="130" d="100"/>
          <a:sy n="130"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Notes for instructor</a:t>
            </a:r>
            <a:r>
              <a:rPr lang="en-US"/>
              <a:t>: Ask learners, what’s the difference between an ecological benefit and a social benefit resulting from a particular management choice? How would you trace changes in the biophysical makeup of an ecosystem forward to the social effects of that change? Can learners identify a </a:t>
            </a:r>
            <a:r>
              <a:rPr lang="en-US" i="1"/>
              <a:t>negative</a:t>
            </a:r>
            <a:r>
              <a:rPr lang="en-US"/>
              <a:t> example of ecosystem degradation leading to poor social outcomes? </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i="1" dirty="0"/>
              <a:t>Notes to Instructor for a Fuller and More Extended Explanation: </a:t>
            </a:r>
            <a:r>
              <a:rPr lang="en-US" dirty="0">
                <a:solidFill>
                  <a:srgbClr val="FF0000"/>
                </a:solidFill>
              </a:rPr>
              <a:t>Let’s take a fictional example. Urban forests have been identified as important in the provision of ecosystem services. Scientists study forests based on their “structure” (number of species, tree density, biomass, dead wood/underbrush). But people don’t value those scientific measures, and in fact, they don’t even understand what most of them are. However, people do value reductions in the incidence of asthma. Thus, to get public support behind urban reforestation projects (that cost taxpayers money), links between asthma and scientific measures of urban forests are needed that both the scientists and policy makers or economists can work with. Let’s focus on the scientific metric tree biomass. Scientists know that tree biomass can be quantitatively linked to both cooling effects and to removal of air pollutants—known as particulate matter (PM). And: epidemiologists know that PM levels are good predictors of asthma and that warmer temperature exacerbate asthma. So, policy makers garner taxpayer support for urban forestry programs by linking them to asthma. Economic analyses can further public support for the programs by showing the reduced health costs. So, PM and temperature reduction are Benefit Relevant Indicators. </a:t>
            </a:r>
            <a:r>
              <a:rPr lang="en-US" i="1" dirty="0">
                <a:solidFill>
                  <a:srgbClr val="FF0000"/>
                </a:solidFill>
              </a:rPr>
              <a:t>It is worth noting that identifying linking variables is not easy for all ecosystem services and is an active area of research. </a:t>
            </a:r>
            <a:endParaRPr lang="en-US"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20" name="Google Shape;2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i="1" dirty="0"/>
              <a:t>Notes to Instructor for a Fuller and More Extended Explanation: </a:t>
            </a:r>
            <a:r>
              <a:rPr lang="en-US" dirty="0">
                <a:solidFill>
                  <a:srgbClr val="FF0000"/>
                </a:solidFill>
              </a:rPr>
              <a:t>Let’s take a fictional example. Urban forests have been identified as important in the provision of ecosystem services. Scientists study forests based on their “structure” (number of species, tree density, biomass, dead wood/underbrush). But people don’t value those scientific measures, and in fact, they don’t even understand what most of them are. However, people do value reductions in the incidence of asthma. Thus, to get public support behind urban reforestation projects (that cost taxpayers money), links between asthma and scientific measures of urban forests are needed that both the scientists and policy makers or economists can work with. Let’s focus on the scientific metric tree biomass. Scientists know that tree biomass can be quantitatively linked to both cooling effects and to removal of air pollutants—known as particulate matter (PM). And: epidemiologists know that PM levels are good predictors of asthma and that warmer temperature exacerbate asthma. So, policy makers garner taxpayer support for urban forestry programs by linking them to asthma. Economic analyses can further public support for the programs by showing the reduced health costs. So, PM and temperature reduction are Benefit Relevant Indicators. </a:t>
            </a:r>
            <a:r>
              <a:rPr lang="en-US" i="1" dirty="0">
                <a:solidFill>
                  <a:srgbClr val="FF0000"/>
                </a:solidFill>
              </a:rPr>
              <a:t>It is worth noting that identifying linking variables is not easy for all ecosystem services and is an active area of research.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30" name="Google Shape;2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FF0000"/>
              </a:solidFill>
            </a:endParaRPr>
          </a:p>
          <a:p>
            <a:pPr marL="0" lvl="0" indent="0" algn="l" rtl="0">
              <a:lnSpc>
                <a:spcPct val="100000"/>
              </a:lnSpc>
              <a:spcBef>
                <a:spcPts val="0"/>
              </a:spcBef>
              <a:spcAft>
                <a:spcPts val="0"/>
              </a:spcAft>
              <a:buSzPts val="1400"/>
              <a:buNone/>
            </a:pPr>
            <a:endParaRPr sz="1400">
              <a:solidFill>
                <a:srgbClr val="FF0000"/>
              </a:solidFill>
            </a:endParaRPr>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i="1" dirty="0"/>
              <a:t>Notes to Instructor: </a:t>
            </a:r>
            <a:r>
              <a:rPr lang="en-US" b="0" dirty="0"/>
              <a:t>For example, a healthy and biodiverse migratory bird marsh (service) depends upon the ecosystem attributes of a community of plants for habitat and food, which depend on the process of nutrient cycling to preserve clean water.</a:t>
            </a:r>
            <a:endParaRPr b="0" dirty="0"/>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Notes to Instructor</a:t>
            </a:r>
            <a:r>
              <a:rPr lang="en-US" b="0" i="1" dirty="0"/>
              <a:t>: </a:t>
            </a:r>
            <a:r>
              <a:rPr lang="en-US" b="0" dirty="0"/>
              <a:t>Consider providing a specific example of the relationships depicted in the diagram. For example, people value waterways that are not clogged with nuisance algae. The biophysical processes that keep waterways free of this nuisance are rain infiltration into the watershed soil to limit run-off of excess nutrients and other pollutants along with riparian plant diversity or complexity and floodplain wetlands. However, waterways can be degraded if management allows removal of riparian corridors and doesn’t limit fertilizer use and stormwater run-off. A good linking measure might be clear water, free of unsightly dead algae. </a:t>
            </a:r>
            <a:endParaRPr dirty="0"/>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36" name="Google Shape;1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i="1" dirty="0"/>
              <a:t>Notes to Instructor: </a:t>
            </a:r>
            <a:r>
              <a:rPr lang="en-US" b="0" dirty="0"/>
              <a:t>T</a:t>
            </a:r>
            <a:r>
              <a:rPr lang="en-US" dirty="0"/>
              <a:t>he next slide provides an example of a solution that is not tenable in the social context. </a:t>
            </a:r>
            <a:endParaRPr dirty="0"/>
          </a:p>
        </p:txBody>
      </p:sp>
      <p:sp>
        <p:nvSpPr>
          <p:cNvPr id="145" name="Google Shape;14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i="1" dirty="0"/>
              <a:t>Notes to Instructor: </a:t>
            </a:r>
            <a:r>
              <a:rPr lang="en-US" dirty="0"/>
              <a:t>Point out to learners that this is an example of why it is important for scientists who want to do actionable work to work with policy makers up front of their research—so that the scientists know what types of policy options are tenable.  </a:t>
            </a:r>
            <a:endParaRPr dirty="0"/>
          </a:p>
        </p:txBody>
      </p:sp>
      <p:sp>
        <p:nvSpPr>
          <p:cNvPr id="158" name="Google Shape;15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1" u="none" dirty="0"/>
              <a:t>Notes to Instructor: </a:t>
            </a:r>
            <a:r>
              <a:rPr lang="en-US" dirty="0"/>
              <a:t>Remind the learners that linking measures go by different names depending on what source one reads e.g., </a:t>
            </a:r>
            <a:r>
              <a:rPr lang="en-US" sz="1200" i="1" dirty="0">
                <a:latin typeface="Calibri"/>
                <a:ea typeface="Calibri"/>
                <a:cs typeface="Calibri"/>
                <a:sym typeface="Calibri"/>
              </a:rPr>
              <a:t>scientific or biophysical outcome measures, socially relevant ecological outputs, biologically relevant indicators, or intermediate services.</a:t>
            </a:r>
            <a:endParaRPr dirty="0"/>
          </a:p>
          <a:p>
            <a:pPr marL="0" lvl="0" indent="0" algn="l" rtl="0">
              <a:lnSpc>
                <a:spcPct val="100000"/>
              </a:lnSpc>
              <a:spcBef>
                <a:spcPts val="0"/>
              </a:spcBef>
              <a:spcAft>
                <a:spcPts val="0"/>
              </a:spcAft>
              <a:buSzPts val="1400"/>
              <a:buNone/>
            </a:pPr>
            <a:endParaRPr b="1" dirty="0"/>
          </a:p>
        </p:txBody>
      </p:sp>
      <p:sp>
        <p:nvSpPr>
          <p:cNvPr id="177" name="Google Shape;17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FF0000"/>
              </a:solidFill>
            </a:endParaRPr>
          </a:p>
          <a:p>
            <a:pPr marL="0" lvl="0" indent="0" algn="l" rtl="0">
              <a:lnSpc>
                <a:spcPct val="100000"/>
              </a:lnSpc>
              <a:spcBef>
                <a:spcPts val="0"/>
              </a:spcBef>
              <a:spcAft>
                <a:spcPts val="0"/>
              </a:spcAft>
              <a:buSzPts val="1400"/>
              <a:buNone/>
            </a:pPr>
            <a:endParaRPr dirty="0">
              <a:solidFill>
                <a:srgbClr val="FF0000"/>
              </a:solidFill>
            </a:endParaRPr>
          </a:p>
        </p:txBody>
      </p:sp>
      <p:sp>
        <p:nvSpPr>
          <p:cNvPr id="188" name="Google Shape;18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364889" y="1626514"/>
            <a:ext cx="11792197" cy="177242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152"/>
              <a:buFont typeface="Calibri"/>
              <a:buNone/>
            </a:pPr>
            <a:br>
              <a:rPr lang="en-US" sz="3400" dirty="0"/>
            </a:br>
            <a:br>
              <a:rPr lang="en-US" sz="3400" dirty="0"/>
            </a:br>
            <a:br>
              <a:rPr lang="en-US" sz="3400" dirty="0"/>
            </a:br>
            <a:r>
              <a:rPr lang="en-US" sz="3400" b="1" dirty="0">
                <a:solidFill>
                  <a:srgbClr val="76923C"/>
                </a:solidFill>
                <a:latin typeface="Arial"/>
                <a:ea typeface="Arial"/>
                <a:cs typeface="Arial"/>
                <a:sym typeface="Arial"/>
              </a:rPr>
              <a:t> </a:t>
            </a:r>
            <a:br>
              <a:rPr lang="en-US" sz="3400" b="1" dirty="0">
                <a:solidFill>
                  <a:srgbClr val="000000"/>
                </a:solidFill>
                <a:latin typeface="Arial"/>
                <a:ea typeface="Arial"/>
                <a:cs typeface="Arial"/>
                <a:sym typeface="Arial"/>
              </a:rPr>
            </a:br>
            <a:r>
              <a:rPr lang="en-US" sz="3400" b="1" dirty="0"/>
              <a:t>Ecosystem Services Part 2: </a:t>
            </a:r>
            <a:br>
              <a:rPr lang="en-US" sz="3400" dirty="0"/>
            </a:br>
            <a:r>
              <a:rPr lang="en-US" sz="3400" b="1" dirty="0">
                <a:solidFill>
                  <a:srgbClr val="548135"/>
                </a:solidFill>
              </a:rPr>
              <a:t>Linking Ecosystems &amp; Their Processes</a:t>
            </a:r>
            <a:br>
              <a:rPr lang="en-US" sz="3400" b="1" dirty="0">
                <a:solidFill>
                  <a:srgbClr val="548135"/>
                </a:solidFill>
              </a:rPr>
            </a:br>
            <a:r>
              <a:rPr lang="en-US" sz="3400" b="1" dirty="0">
                <a:solidFill>
                  <a:srgbClr val="548135"/>
                </a:solidFill>
              </a:rPr>
              <a:t> to What People Value and to Human Actions </a:t>
            </a:r>
            <a:endParaRPr sz="3400" dirty="0">
              <a:solidFill>
                <a:srgbClr val="548135"/>
              </a:solidFill>
            </a:endParaRPr>
          </a:p>
        </p:txBody>
      </p:sp>
      <p:grpSp>
        <p:nvGrpSpPr>
          <p:cNvPr id="90" name="Google Shape;90;p1"/>
          <p:cNvGrpSpPr/>
          <p:nvPr/>
        </p:nvGrpSpPr>
        <p:grpSpPr>
          <a:xfrm flipH="1">
            <a:off x="9676747" y="0"/>
            <a:ext cx="2514948" cy="2174333"/>
            <a:chOff x="-305" y="-4155"/>
            <a:chExt cx="2514948" cy="2174333"/>
          </a:xfrm>
        </p:grpSpPr>
        <p:sp>
          <p:nvSpPr>
            <p:cNvPr id="91" name="Google Shape;91;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5" name="Google Shape;95;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6" name="Google Shape;96;p1"/>
          <p:cNvGrpSpPr/>
          <p:nvPr/>
        </p:nvGrpSpPr>
        <p:grpSpPr>
          <a:xfrm rot="10800000" flipH="1">
            <a:off x="-305" y="4322879"/>
            <a:ext cx="3378428" cy="2535121"/>
            <a:chOff x="-305" y="-1"/>
            <a:chExt cx="3832880" cy="2876136"/>
          </a:xfrm>
        </p:grpSpPr>
        <p:sp>
          <p:nvSpPr>
            <p:cNvPr id="97" name="Google Shape;97;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1" name="Google Shape;101;p1"/>
          <p:cNvPicPr preferRelativeResize="0"/>
          <p:nvPr/>
        </p:nvPicPr>
        <p:blipFill rotWithShape="1">
          <a:blip r:embed="rId4">
            <a:alphaModFix/>
          </a:blip>
          <a:srcRect/>
          <a:stretch/>
        </p:blipFill>
        <p:spPr>
          <a:xfrm>
            <a:off x="1276257" y="3845767"/>
            <a:ext cx="9664893" cy="2399513"/>
          </a:xfrm>
          <a:prstGeom prst="rect">
            <a:avLst/>
          </a:prstGeom>
          <a:noFill/>
          <a:ln>
            <a:noFill/>
          </a:ln>
        </p:spPr>
      </p:pic>
      <p:sp>
        <p:nvSpPr>
          <p:cNvPr id="102" name="Google Shape;102;p1"/>
          <p:cNvSpPr txBox="1"/>
          <p:nvPr/>
        </p:nvSpPr>
        <p:spPr>
          <a:xfrm>
            <a:off x="1263275" y="6341450"/>
            <a:ext cx="966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 tribal village near Iquitos, Peru in the Northern Amazon derives many social benefits and ecosystem services from the river.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sldNum" idx="12"/>
          </p:nvPr>
        </p:nvSpPr>
        <p:spPr>
          <a:xfrm>
            <a:off x="16289992" y="7027126"/>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02" name="Google Shape;202;p25"/>
          <p:cNvSpPr txBox="1">
            <a:spLocks noGrp="1"/>
          </p:cNvSpPr>
          <p:nvPr>
            <p:ph type="title"/>
          </p:nvPr>
        </p:nvSpPr>
        <p:spPr>
          <a:xfrm>
            <a:off x="771309" y="201359"/>
            <a:ext cx="9842500" cy="73329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55554"/>
              <a:buNone/>
            </a:pPr>
            <a:r>
              <a:rPr lang="en-US" sz="3600" b="1" dirty="0">
                <a:solidFill>
                  <a:srgbClr val="000000"/>
                </a:solidFill>
              </a:rPr>
              <a:t>Why the Need for Linking Measures? </a:t>
            </a:r>
            <a:br>
              <a:rPr lang="en-US" sz="2900" b="1" dirty="0">
                <a:solidFill>
                  <a:srgbClr val="000000"/>
                </a:solidFill>
                <a:latin typeface="Arial"/>
                <a:ea typeface="Arial"/>
                <a:cs typeface="Arial"/>
                <a:sym typeface="Arial"/>
              </a:rPr>
            </a:br>
            <a:endParaRPr sz="2900" dirty="0"/>
          </a:p>
        </p:txBody>
      </p:sp>
      <p:sp>
        <p:nvSpPr>
          <p:cNvPr id="203" name="Google Shape;203;p25"/>
          <p:cNvSpPr txBox="1"/>
          <p:nvPr/>
        </p:nvSpPr>
        <p:spPr>
          <a:xfrm>
            <a:off x="374650" y="721423"/>
            <a:ext cx="11537700" cy="3047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Scientific measurements of ecosystem features and ecological processes that </a:t>
            </a:r>
            <a:r>
              <a:rPr lang="en-US" sz="2400" b="0" i="1" u="none" strike="noStrike" cap="none" dirty="0">
                <a:solidFill>
                  <a:srgbClr val="000000"/>
                </a:solidFill>
                <a:latin typeface="Calibri"/>
                <a:ea typeface="Calibri"/>
                <a:cs typeface="Calibri"/>
                <a:sym typeface="Calibri"/>
              </a:rPr>
              <a:t>underl</a:t>
            </a:r>
            <a:r>
              <a:rPr lang="en-US" sz="2400" i="1" dirty="0">
                <a:latin typeface="Calibri"/>
                <a:ea typeface="Calibri"/>
                <a:cs typeface="Calibri"/>
                <a:sym typeface="Calibri"/>
              </a:rPr>
              <a:t>ie</a:t>
            </a:r>
            <a:r>
              <a:rPr lang="en-US" sz="2400" b="0" i="1" u="none" strike="noStrike" cap="none" dirty="0">
                <a:solidFill>
                  <a:srgbClr val="000000"/>
                </a:solidFill>
                <a:latin typeface="Calibri"/>
                <a:ea typeface="Calibri"/>
                <a:cs typeface="Calibri"/>
                <a:sym typeface="Calibri"/>
              </a:rPr>
              <a:t> ecosystem services </a:t>
            </a:r>
            <a:r>
              <a:rPr lang="en-US" sz="2400" b="0" i="0" u="none" strike="noStrike" cap="none" dirty="0">
                <a:solidFill>
                  <a:srgbClr val="000000"/>
                </a:solidFill>
                <a:latin typeface="Calibri"/>
                <a:ea typeface="Calibri"/>
                <a:cs typeface="Calibri"/>
                <a:sym typeface="Calibri"/>
              </a:rPr>
              <a:t>help inform natural resource management and policy. </a:t>
            </a:r>
            <a:endParaRPr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While scientists often think what they measure (e.g., primary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          production) is an ecosystem service, it is </a:t>
            </a:r>
            <a:r>
              <a:rPr lang="en-US" sz="2400" b="0" i="1" u="none" strike="noStrike" cap="none" dirty="0">
                <a:solidFill>
                  <a:srgbClr val="000000"/>
                </a:solidFill>
                <a:latin typeface="Calibri"/>
                <a:ea typeface="Calibri"/>
                <a:cs typeface="Calibri"/>
                <a:sym typeface="Calibri"/>
              </a:rPr>
              <a:t>not</a:t>
            </a:r>
            <a:r>
              <a:rPr lang="en-US" sz="2400" b="0" i="0" u="none" strike="noStrike" cap="none" dirty="0">
                <a:solidFill>
                  <a:srgbClr val="000000"/>
                </a:solidFill>
                <a:latin typeface="Calibri"/>
                <a:ea typeface="Calibri"/>
                <a:cs typeface="Calibri"/>
                <a:sym typeface="Calibri"/>
              </a:rPr>
              <a:t> because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          people rarely value those measures.</a:t>
            </a:r>
            <a:endParaRPr dirty="0"/>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In fact, scientists rarely measure directly what people value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          (e.g., beautiful trees, walks in the forest). </a:t>
            </a:r>
            <a:endParaRPr dirty="0"/>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Linking measures help garner public support for policies. </a:t>
            </a:r>
            <a:endParaRPr dirty="0"/>
          </a:p>
        </p:txBody>
      </p:sp>
      <p:sp>
        <p:nvSpPr>
          <p:cNvPr id="204" name="Google Shape;204;p25"/>
          <p:cNvSpPr/>
          <p:nvPr/>
        </p:nvSpPr>
        <p:spPr>
          <a:xfrm>
            <a:off x="9362457" y="1518343"/>
            <a:ext cx="2292567" cy="1939377"/>
          </a:xfrm>
          <a:prstGeom prst="rect">
            <a:avLst/>
          </a:prstGeom>
          <a:solidFill>
            <a:srgbClr val="E1EFD8"/>
          </a:solidFill>
          <a:ln w="9525"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p25"/>
          <p:cNvSpPr txBox="1"/>
          <p:nvPr/>
        </p:nvSpPr>
        <p:spPr>
          <a:xfrm>
            <a:off x="16442392" y="717952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
        <p:nvSpPr>
          <p:cNvPr id="206" name="Google Shape;206;p25"/>
          <p:cNvSpPr txBox="1"/>
          <p:nvPr/>
        </p:nvSpPr>
        <p:spPr>
          <a:xfrm>
            <a:off x="9528671" y="2186708"/>
            <a:ext cx="543739"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0" i="0" u="none" strike="noStrike" cap="none">
                <a:solidFill>
                  <a:schemeClr val="dk1"/>
                </a:solidFill>
                <a:latin typeface="Arial"/>
                <a:ea typeface="Arial"/>
                <a:cs typeface="Arial"/>
                <a:sym typeface="Arial"/>
              </a:rPr>
              <a:t>CO</a:t>
            </a:r>
            <a:r>
              <a:rPr lang="en-US" sz="1300" b="0" i="0" u="none" strike="noStrike" cap="none" baseline="-25000">
                <a:solidFill>
                  <a:schemeClr val="dk1"/>
                </a:solidFill>
                <a:latin typeface="Arial"/>
                <a:ea typeface="Arial"/>
                <a:cs typeface="Arial"/>
                <a:sym typeface="Arial"/>
              </a:rPr>
              <a:t>2</a:t>
            </a:r>
            <a:r>
              <a:rPr lang="en-US" sz="1300" b="0" i="0" u="none" strike="noStrike" cap="none">
                <a:solidFill>
                  <a:schemeClr val="dk1"/>
                </a:solidFill>
                <a:latin typeface="Arial"/>
                <a:ea typeface="Arial"/>
                <a:cs typeface="Arial"/>
                <a:sym typeface="Arial"/>
              </a:rPr>
              <a:t> </a:t>
            </a:r>
            <a:endParaRPr/>
          </a:p>
        </p:txBody>
      </p:sp>
      <p:cxnSp>
        <p:nvCxnSpPr>
          <p:cNvPr id="207" name="Google Shape;207;p25"/>
          <p:cNvCxnSpPr/>
          <p:nvPr/>
        </p:nvCxnSpPr>
        <p:spPr>
          <a:xfrm>
            <a:off x="9842898" y="2033578"/>
            <a:ext cx="264204" cy="488128"/>
          </a:xfrm>
          <a:prstGeom prst="straightConnector1">
            <a:avLst/>
          </a:prstGeom>
          <a:noFill/>
          <a:ln w="9525" cap="flat" cmpd="sng">
            <a:solidFill>
              <a:schemeClr val="dk1"/>
            </a:solidFill>
            <a:prstDash val="solid"/>
            <a:round/>
            <a:headEnd type="none" w="sm" len="sm"/>
            <a:tailEnd type="triangle" w="med" len="med"/>
          </a:ln>
        </p:spPr>
      </p:cxnSp>
      <p:cxnSp>
        <p:nvCxnSpPr>
          <p:cNvPr id="208" name="Google Shape;208;p25"/>
          <p:cNvCxnSpPr/>
          <p:nvPr/>
        </p:nvCxnSpPr>
        <p:spPr>
          <a:xfrm rot="10800000" flipH="1">
            <a:off x="10310439" y="2269334"/>
            <a:ext cx="210136" cy="215634"/>
          </a:xfrm>
          <a:prstGeom prst="straightConnector1">
            <a:avLst/>
          </a:prstGeom>
          <a:noFill/>
          <a:ln w="9525" cap="flat" cmpd="sng">
            <a:solidFill>
              <a:schemeClr val="dk1"/>
            </a:solidFill>
            <a:prstDash val="solid"/>
            <a:round/>
            <a:headEnd type="none" w="sm" len="sm"/>
            <a:tailEnd type="triangle" w="med" len="med"/>
          </a:ln>
        </p:spPr>
      </p:cxnSp>
      <p:sp>
        <p:nvSpPr>
          <p:cNvPr id="209" name="Google Shape;209;p25"/>
          <p:cNvSpPr txBox="1"/>
          <p:nvPr/>
        </p:nvSpPr>
        <p:spPr>
          <a:xfrm>
            <a:off x="11231510" y="2451627"/>
            <a:ext cx="423514"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0" i="0" u="none" strike="noStrike" cap="none">
                <a:solidFill>
                  <a:schemeClr val="dk1"/>
                </a:solidFill>
                <a:latin typeface="Arial"/>
                <a:ea typeface="Arial"/>
                <a:cs typeface="Arial"/>
                <a:sym typeface="Arial"/>
              </a:rPr>
              <a:t>O</a:t>
            </a:r>
            <a:r>
              <a:rPr lang="en-US" sz="1300" b="0" i="0" u="none" strike="noStrike" cap="none" baseline="-25000">
                <a:solidFill>
                  <a:schemeClr val="dk1"/>
                </a:solidFill>
                <a:latin typeface="Arial"/>
                <a:ea typeface="Arial"/>
                <a:cs typeface="Arial"/>
                <a:sym typeface="Arial"/>
              </a:rPr>
              <a:t>2</a:t>
            </a:r>
            <a:r>
              <a:rPr lang="en-US" sz="1300" b="0" i="0" u="none" strike="noStrike" cap="none">
                <a:solidFill>
                  <a:schemeClr val="dk1"/>
                </a:solidFill>
                <a:latin typeface="Arial"/>
                <a:ea typeface="Arial"/>
                <a:cs typeface="Arial"/>
                <a:sym typeface="Arial"/>
              </a:rPr>
              <a:t> </a:t>
            </a:r>
            <a:endParaRPr/>
          </a:p>
        </p:txBody>
      </p:sp>
      <p:pic>
        <p:nvPicPr>
          <p:cNvPr id="210" name="Google Shape;210;p25" descr="Dim (Medium Sun) with solid fill"/>
          <p:cNvPicPr preferRelativeResize="0"/>
          <p:nvPr/>
        </p:nvPicPr>
        <p:blipFill rotWithShape="1">
          <a:blip r:embed="rId3">
            <a:alphaModFix/>
          </a:blip>
          <a:srcRect/>
          <a:stretch/>
        </p:blipFill>
        <p:spPr>
          <a:xfrm>
            <a:off x="9380971" y="1443838"/>
            <a:ext cx="784997" cy="784997"/>
          </a:xfrm>
          <a:prstGeom prst="rect">
            <a:avLst/>
          </a:prstGeom>
          <a:noFill/>
          <a:ln>
            <a:noFill/>
          </a:ln>
        </p:spPr>
      </p:pic>
      <p:sp>
        <p:nvSpPr>
          <p:cNvPr id="211" name="Google Shape;211;p25"/>
          <p:cNvSpPr txBox="1"/>
          <p:nvPr/>
        </p:nvSpPr>
        <p:spPr>
          <a:xfrm>
            <a:off x="9482953" y="2486048"/>
            <a:ext cx="1298753"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0" i="0" u="none" strike="noStrike" cap="none">
                <a:solidFill>
                  <a:srgbClr val="000000"/>
                </a:solidFill>
                <a:latin typeface="Arial"/>
                <a:ea typeface="Arial"/>
                <a:cs typeface="Arial"/>
                <a:sym typeface="Arial"/>
              </a:rPr>
              <a:t>photosynthesis</a:t>
            </a:r>
            <a:endParaRPr/>
          </a:p>
        </p:txBody>
      </p:sp>
      <p:sp>
        <p:nvSpPr>
          <p:cNvPr id="212" name="Google Shape;212;p25"/>
          <p:cNvSpPr txBox="1"/>
          <p:nvPr/>
        </p:nvSpPr>
        <p:spPr>
          <a:xfrm>
            <a:off x="10257191" y="2021298"/>
            <a:ext cx="1374094"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1" i="0" u="none" strike="noStrike" cap="none">
                <a:solidFill>
                  <a:srgbClr val="000000"/>
                </a:solidFill>
                <a:latin typeface="Arial"/>
                <a:ea typeface="Arial"/>
                <a:cs typeface="Arial"/>
                <a:sym typeface="Arial"/>
              </a:rPr>
              <a:t>GPP – R = NPP</a:t>
            </a:r>
            <a:endParaRPr/>
          </a:p>
        </p:txBody>
      </p:sp>
      <p:cxnSp>
        <p:nvCxnSpPr>
          <p:cNvPr id="213" name="Google Shape;213;p25"/>
          <p:cNvCxnSpPr>
            <a:endCxn id="209" idx="1"/>
          </p:cNvCxnSpPr>
          <p:nvPr/>
        </p:nvCxnSpPr>
        <p:spPr>
          <a:xfrm rot="10800000" flipH="1">
            <a:off x="10645910" y="2597821"/>
            <a:ext cx="585600" cy="7800"/>
          </a:xfrm>
          <a:prstGeom prst="straightConnector1">
            <a:avLst/>
          </a:prstGeom>
          <a:noFill/>
          <a:ln w="9525" cap="flat" cmpd="sng">
            <a:solidFill>
              <a:schemeClr val="dk1"/>
            </a:solidFill>
            <a:prstDash val="solid"/>
            <a:round/>
            <a:headEnd type="none" w="sm" len="sm"/>
            <a:tailEnd type="triangle" w="med" len="med"/>
          </a:ln>
        </p:spPr>
      </p:cxnSp>
      <p:pic>
        <p:nvPicPr>
          <p:cNvPr id="214" name="Google Shape;214;p25" descr="Forest scene with solid fill"/>
          <p:cNvPicPr preferRelativeResize="0"/>
          <p:nvPr/>
        </p:nvPicPr>
        <p:blipFill rotWithShape="1">
          <a:blip r:embed="rId4">
            <a:alphaModFix/>
          </a:blip>
          <a:srcRect/>
          <a:stretch/>
        </p:blipFill>
        <p:spPr>
          <a:xfrm>
            <a:off x="9447720" y="2613691"/>
            <a:ext cx="914400" cy="914400"/>
          </a:xfrm>
          <a:prstGeom prst="rect">
            <a:avLst/>
          </a:prstGeom>
          <a:noFill/>
          <a:ln>
            <a:noFill/>
          </a:ln>
        </p:spPr>
      </p:pic>
      <p:pic>
        <p:nvPicPr>
          <p:cNvPr id="215" name="Google Shape;215;p25" descr="Forest scene with solid fill"/>
          <p:cNvPicPr preferRelativeResize="0"/>
          <p:nvPr/>
        </p:nvPicPr>
        <p:blipFill rotWithShape="1">
          <a:blip r:embed="rId4">
            <a:alphaModFix/>
          </a:blip>
          <a:srcRect/>
          <a:stretch/>
        </p:blipFill>
        <p:spPr>
          <a:xfrm>
            <a:off x="10310439" y="2589327"/>
            <a:ext cx="914400" cy="914400"/>
          </a:xfrm>
          <a:prstGeom prst="rect">
            <a:avLst/>
          </a:prstGeom>
          <a:noFill/>
          <a:ln>
            <a:noFill/>
          </a:ln>
        </p:spPr>
      </p:pic>
      <p:pic>
        <p:nvPicPr>
          <p:cNvPr id="216" name="Google Shape;216;p25" descr="A picture containing tree, forest, plant, wooded&#10;&#10;Description automatically generated"/>
          <p:cNvPicPr preferRelativeResize="0"/>
          <p:nvPr/>
        </p:nvPicPr>
        <p:blipFill rotWithShape="1">
          <a:blip r:embed="rId5">
            <a:alphaModFix/>
          </a:blip>
          <a:srcRect/>
          <a:stretch/>
        </p:blipFill>
        <p:spPr>
          <a:xfrm>
            <a:off x="23739" y="4254640"/>
            <a:ext cx="12192000" cy="26041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23" name="Google Shape;223;p26"/>
          <p:cNvSpPr txBox="1"/>
          <p:nvPr/>
        </p:nvSpPr>
        <p:spPr>
          <a:xfrm>
            <a:off x="521395" y="1287734"/>
            <a:ext cx="7445610" cy="733297"/>
          </a:xfrm>
          <a:prstGeom prst="rect">
            <a:avLst/>
          </a:prstGeom>
          <a:noFill/>
          <a:ln>
            <a:noFill/>
          </a:ln>
        </p:spPr>
        <p:txBody>
          <a:bodyPr spcFirstLastPara="1" wrap="square" lIns="91425" tIns="45700" rIns="91425" bIns="45700" anchor="ctr" anchorCtr="0">
            <a:normAutofit fontScale="97500"/>
          </a:bodyPr>
          <a:lstStyle/>
          <a:p>
            <a:pPr marL="0" marR="0" lvl="0" indent="0" rtl="0">
              <a:lnSpc>
                <a:spcPct val="90000"/>
              </a:lnSpc>
              <a:spcBef>
                <a:spcPts val="0"/>
              </a:spcBef>
              <a:spcAft>
                <a:spcPts val="0"/>
              </a:spcAft>
              <a:buNone/>
            </a:pPr>
            <a:r>
              <a:rPr lang="en-US" sz="2700" b="1" i="0" u="none" strike="noStrike" cap="none" dirty="0">
                <a:solidFill>
                  <a:srgbClr val="0070C0"/>
                </a:solidFill>
                <a:latin typeface="Calibri"/>
                <a:ea typeface="Calibri"/>
                <a:cs typeface="Calibri"/>
                <a:sym typeface="Calibri"/>
              </a:rPr>
              <a:t>Linking Measures Example: Urban Forests</a:t>
            </a:r>
            <a:endParaRPr dirty="0"/>
          </a:p>
          <a:p>
            <a:pPr marL="0" marR="0" lvl="0" indent="0" rtl="0">
              <a:lnSpc>
                <a:spcPct val="90000"/>
              </a:lnSpc>
              <a:spcBef>
                <a:spcPts val="0"/>
              </a:spcBef>
              <a:spcAft>
                <a:spcPts val="0"/>
              </a:spcAft>
              <a:buNone/>
            </a:pPr>
            <a:endParaRPr sz="2600" b="0" i="0" u="none" strike="noStrike" cap="none" dirty="0">
              <a:solidFill>
                <a:srgbClr val="0070C0"/>
              </a:solidFill>
              <a:latin typeface="Calibri"/>
              <a:ea typeface="Calibri"/>
              <a:cs typeface="Calibri"/>
              <a:sym typeface="Calibri"/>
            </a:endParaRPr>
          </a:p>
        </p:txBody>
      </p:sp>
      <p:pic>
        <p:nvPicPr>
          <p:cNvPr id="224" name="Google Shape;224;p26" descr="A picture containing tree, outdoor, plant&#10;&#10;Description automatically generated"/>
          <p:cNvPicPr preferRelativeResize="0"/>
          <p:nvPr/>
        </p:nvPicPr>
        <p:blipFill rotWithShape="1">
          <a:blip r:embed="rId3">
            <a:alphaModFix/>
          </a:blip>
          <a:srcRect l="1070" r="-534"/>
          <a:stretch/>
        </p:blipFill>
        <p:spPr>
          <a:xfrm>
            <a:off x="0" y="4280875"/>
            <a:ext cx="12257881" cy="2577125"/>
          </a:xfrm>
          <a:prstGeom prst="rect">
            <a:avLst/>
          </a:prstGeom>
          <a:noFill/>
          <a:ln>
            <a:noFill/>
          </a:ln>
        </p:spPr>
      </p:pic>
      <p:sp>
        <p:nvSpPr>
          <p:cNvPr id="225" name="Google Shape;225;p26"/>
          <p:cNvSpPr txBox="1"/>
          <p:nvPr/>
        </p:nvSpPr>
        <p:spPr>
          <a:xfrm>
            <a:off x="571647" y="1690936"/>
            <a:ext cx="11048703"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What ecologists measure in forests</a:t>
            </a:r>
            <a:r>
              <a:rPr lang="en-US" sz="2400" b="0" i="0" u="none" strike="noStrike" cap="none" dirty="0">
                <a:solidFill>
                  <a:srgbClr val="000000"/>
                </a:solidFill>
                <a:latin typeface="Calibri"/>
                <a:ea typeface="Calibri"/>
                <a:cs typeface="Calibri"/>
                <a:sym typeface="Calibri"/>
              </a:rPr>
              <a:t>: Species, tree density, biomass </a:t>
            </a:r>
            <a:endParaRPr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What people value </a:t>
            </a:r>
            <a:r>
              <a:rPr lang="en-US" sz="2400" b="0" i="0" u="none" strike="noStrike" cap="none" dirty="0">
                <a:solidFill>
                  <a:srgbClr val="000000"/>
                </a:solidFill>
                <a:latin typeface="Calibri"/>
                <a:ea typeface="Calibri"/>
                <a:cs typeface="Calibri"/>
                <a:sym typeface="Calibri"/>
              </a:rPr>
              <a:t>(and understand): Walks in forests, health benefits</a:t>
            </a:r>
            <a:endParaRPr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What policy makers need:</a:t>
            </a:r>
            <a:r>
              <a:rPr lang="en-US" sz="2400" b="0" i="0" u="none" strike="noStrike" cap="none" dirty="0">
                <a:solidFill>
                  <a:srgbClr val="000000"/>
                </a:solidFill>
                <a:latin typeface="Calibri"/>
                <a:ea typeface="Calibri"/>
                <a:cs typeface="Calibri"/>
                <a:sym typeface="Calibri"/>
              </a:rPr>
              <a:t> Public support to increase tree planting programs </a:t>
            </a:r>
            <a:endParaRPr lang="en-US" b="0" i="0" u="none" strike="noStrike" cap="none" dirty="0">
              <a:solidFill>
                <a:srgbClr val="000000"/>
              </a:solidFill>
              <a:ea typeface="Calibri"/>
            </a:endParaRPr>
          </a:p>
          <a:p>
            <a:pPr marL="979488" marR="0" lvl="0" indent="-511175" algn="l" rtl="0">
              <a:lnSpc>
                <a:spcPct val="100000"/>
              </a:lnSpc>
              <a:spcBef>
                <a:spcPts val="0"/>
              </a:spcBef>
              <a:spcAft>
                <a:spcPts val="0"/>
              </a:spcAft>
              <a:buFont typeface="Arial" panose="020B0604020202020204" pitchFamily="34" charset="0"/>
              <a:buChar char="•"/>
            </a:pPr>
            <a:r>
              <a:rPr lang="en-US" sz="2400" dirty="0">
                <a:latin typeface="Calibri"/>
                <a:ea typeface="Calibri"/>
                <a:cs typeface="Calibri"/>
                <a:sym typeface="Calibri"/>
              </a:rPr>
              <a:t>T</a:t>
            </a:r>
            <a:r>
              <a:rPr lang="en-US" sz="2400" b="0" i="0" u="none" strike="noStrike" cap="none" dirty="0">
                <a:solidFill>
                  <a:srgbClr val="000000"/>
                </a:solidFill>
                <a:latin typeface="Calibri"/>
                <a:ea typeface="Calibri"/>
                <a:cs typeface="Calibri"/>
                <a:sym typeface="Calibri"/>
              </a:rPr>
              <a:t>his requires evidence that </a:t>
            </a:r>
            <a:r>
              <a:rPr lang="en-US" sz="2400" b="0"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trees matter to what people value.</a:t>
            </a:r>
            <a:r>
              <a:rPr lang="en-US" sz="2400" b="0"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 </a:t>
            </a:r>
            <a:endParaRPr dirty="0"/>
          </a:p>
        </p:txBody>
      </p:sp>
      <p:sp>
        <p:nvSpPr>
          <p:cNvPr id="226" name="Google Shape;226;p26"/>
          <p:cNvSpPr txBox="1"/>
          <p:nvPr/>
        </p:nvSpPr>
        <p:spPr>
          <a:xfrm>
            <a:off x="521395" y="288261"/>
            <a:ext cx="11149208" cy="733297"/>
          </a:xfrm>
          <a:prstGeom prst="rect">
            <a:avLst/>
          </a:prstGeom>
          <a:noFill/>
          <a:ln>
            <a:noFill/>
          </a:ln>
        </p:spPr>
        <p:txBody>
          <a:bodyPr spcFirstLastPara="1" wrap="square" lIns="91425" tIns="45700" rIns="91425" bIns="45700" anchor="ctr" anchorCtr="0">
            <a:noAutofit/>
          </a:bodyPr>
          <a:lstStyle/>
          <a:p>
            <a:pPr marL="0" marR="0" lvl="0" indent="0" algn="ctr" rtl="0">
              <a:lnSpc>
                <a:spcPct val="128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Can You Identify Some </a:t>
            </a:r>
            <a:r>
              <a:rPr lang="en-US" sz="3200" b="1" dirty="0">
                <a:latin typeface="Calibri"/>
                <a:ea typeface="Calibri"/>
                <a:cs typeface="Calibri"/>
                <a:sym typeface="Calibri"/>
              </a:rPr>
              <a:t>L</a:t>
            </a:r>
            <a:r>
              <a:rPr lang="en-US" sz="3200" b="1" i="0" u="none" strike="noStrike" cap="none" dirty="0">
                <a:solidFill>
                  <a:srgbClr val="000000"/>
                </a:solidFill>
                <a:latin typeface="Calibri"/>
                <a:ea typeface="Calibri"/>
                <a:cs typeface="Calibri"/>
                <a:sym typeface="Calibri"/>
              </a:rPr>
              <a:t>inking </a:t>
            </a:r>
            <a:r>
              <a:rPr lang="en-US" sz="3200" b="1" dirty="0">
                <a:latin typeface="Calibri"/>
                <a:ea typeface="Calibri"/>
                <a:cs typeface="Calibri"/>
                <a:sym typeface="Calibri"/>
              </a:rPr>
              <a:t>M</a:t>
            </a:r>
            <a:r>
              <a:rPr lang="en-US" sz="3200" b="1" i="0" u="none" strike="noStrike" cap="none" dirty="0">
                <a:solidFill>
                  <a:srgbClr val="000000"/>
                </a:solidFill>
                <a:latin typeface="Calibri"/>
                <a:ea typeface="Calibri"/>
                <a:cs typeface="Calibri"/>
                <a:sym typeface="Calibri"/>
              </a:rPr>
              <a:t>easures for the Below Example?</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11</a:t>
            </a:fld>
            <a:endParaRPr lang="en-US"/>
          </a:p>
        </p:txBody>
      </p:sp>
      <p:sp>
        <p:nvSpPr>
          <p:cNvPr id="233" name="Google Shape;233;p27"/>
          <p:cNvSpPr txBox="1"/>
          <p:nvPr/>
        </p:nvSpPr>
        <p:spPr>
          <a:xfrm>
            <a:off x="771309" y="201359"/>
            <a:ext cx="9842500" cy="733297"/>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None/>
            </a:pPr>
            <a:r>
              <a:rPr lang="en-US" sz="3200" b="1" i="0" u="none" strike="noStrike" cap="none">
                <a:solidFill>
                  <a:srgbClr val="000000"/>
                </a:solidFill>
                <a:latin typeface="Calibri"/>
                <a:ea typeface="Calibri"/>
                <a:cs typeface="Calibri"/>
                <a:sym typeface="Calibri"/>
              </a:rPr>
              <a:t>Linking Measures Example: Urban Forests</a:t>
            </a:r>
            <a:endParaRPr lang="en-US"/>
          </a:p>
          <a:p>
            <a:pPr marL="0" marR="0" lvl="0" indent="0" algn="ctr" rtl="0">
              <a:lnSpc>
                <a:spcPct val="90000"/>
              </a:lnSpc>
              <a:spcBef>
                <a:spcPts val="0"/>
              </a:spcBef>
              <a:spcAft>
                <a:spcPts val="0"/>
              </a:spcAft>
              <a:buNone/>
            </a:pPr>
            <a:endParaRPr lang="en-US" sz="3200" b="0" i="0" u="none" strike="noStrike" cap="none">
              <a:solidFill>
                <a:srgbClr val="000000"/>
              </a:solidFill>
              <a:latin typeface="Calibri"/>
              <a:ea typeface="Calibri"/>
              <a:cs typeface="Calibri"/>
              <a:sym typeface="Calibri"/>
            </a:endParaRPr>
          </a:p>
        </p:txBody>
      </p:sp>
      <p:sp>
        <p:nvSpPr>
          <p:cNvPr id="235" name="Google Shape;235;p27"/>
          <p:cNvSpPr txBox="1"/>
          <p:nvPr/>
        </p:nvSpPr>
        <p:spPr>
          <a:xfrm>
            <a:off x="322265" y="620552"/>
            <a:ext cx="8697043"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dirty="0">
                <a:solidFill>
                  <a:srgbClr val="0070C0"/>
                </a:solidFill>
                <a:latin typeface="Calibri"/>
                <a:ea typeface="Calibri"/>
                <a:cs typeface="Calibri"/>
                <a:sym typeface="Calibri"/>
              </a:rPr>
              <a:t>Get the Evidence (the “link” using causal diagrams):</a:t>
            </a:r>
            <a:endParaRPr lang="en-US" dirty="0"/>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People value reducing asthma problems.</a:t>
            </a:r>
            <a:endParaRPr lang="en-US" dirty="0"/>
          </a:p>
          <a:p>
            <a:pPr marL="457200" marR="0" lvl="0" indent="-457200" algn="l" rtl="0">
              <a:lnSpc>
                <a:spcPct val="100000"/>
              </a:lnSpc>
              <a:spcBef>
                <a:spcPts val="0"/>
              </a:spcBef>
              <a:spcAft>
                <a:spcPts val="0"/>
              </a:spcAft>
              <a:buClr>
                <a:srgbClr val="000000"/>
              </a:buClr>
              <a:buSzPts val="2400"/>
              <a:buFont typeface="Arial"/>
              <a:buChar char="•"/>
            </a:pPr>
            <a:r>
              <a:rPr lang="en-US" sz="2400" dirty="0">
                <a:latin typeface="Calibri"/>
                <a:ea typeface="Calibri"/>
                <a:cs typeface="Calibri"/>
                <a:sym typeface="Calibri"/>
              </a:rPr>
              <a:t>S</a:t>
            </a:r>
            <a:r>
              <a:rPr lang="en-US" sz="2400" b="0" i="0" u="none" strike="noStrike" cap="none" dirty="0">
                <a:solidFill>
                  <a:srgbClr val="000000"/>
                </a:solidFill>
                <a:latin typeface="Calibri"/>
                <a:ea typeface="Calibri"/>
                <a:cs typeface="Calibri"/>
                <a:sym typeface="Calibri"/>
              </a:rPr>
              <a:t>cientists know that asthma is associated with poor air quality.</a:t>
            </a:r>
            <a:endParaRPr lang="en-US" dirty="0"/>
          </a:p>
          <a:p>
            <a:pPr marL="457200" marR="0" lvl="0" indent="-457200" algn="l" rtl="0">
              <a:lnSpc>
                <a:spcPct val="100000"/>
              </a:lnSpc>
              <a:spcBef>
                <a:spcPts val="0"/>
              </a:spcBef>
              <a:spcAft>
                <a:spcPts val="0"/>
              </a:spcAft>
              <a:buClr>
                <a:srgbClr val="000000"/>
              </a:buClr>
              <a:buSzPts val="2400"/>
              <a:buFont typeface="Arial"/>
              <a:buChar char="•"/>
            </a:pPr>
            <a:r>
              <a:rPr lang="en-US" sz="2400" dirty="0">
                <a:latin typeface="Calibri"/>
                <a:ea typeface="Calibri"/>
                <a:cs typeface="Calibri"/>
                <a:sym typeface="Calibri"/>
              </a:rPr>
              <a:t>S</a:t>
            </a:r>
            <a:r>
              <a:rPr lang="en-US" sz="2400" b="0" i="0" u="none" strike="noStrike" cap="none" dirty="0">
                <a:solidFill>
                  <a:srgbClr val="000000"/>
                </a:solidFill>
                <a:latin typeface="Calibri"/>
                <a:ea typeface="Calibri"/>
                <a:cs typeface="Calibri"/>
                <a:sym typeface="Calibri"/>
              </a:rPr>
              <a:t>cientists know that as tree biomass or density increases, air quality improves.</a:t>
            </a:r>
            <a:endParaRPr lang="en-US" dirty="0"/>
          </a:p>
          <a:p>
            <a:pPr marL="457200" marR="0" lvl="0" indent="-457200" algn="l" rtl="0">
              <a:lnSpc>
                <a:spcPct val="100000"/>
              </a:lnSpc>
              <a:spcBef>
                <a:spcPts val="0"/>
              </a:spcBef>
              <a:spcAft>
                <a:spcPts val="0"/>
              </a:spcAft>
              <a:buClr>
                <a:srgbClr val="000000"/>
              </a:buClr>
              <a:buSzPts val="2400"/>
              <a:buFont typeface="Arial"/>
              <a:buChar char="•"/>
            </a:pPr>
            <a:r>
              <a:rPr lang="en-US" sz="2400" dirty="0">
                <a:latin typeface="Calibri"/>
                <a:ea typeface="Calibri"/>
                <a:cs typeface="Calibri"/>
                <a:sym typeface="Calibri"/>
              </a:rPr>
              <a:t>A</a:t>
            </a:r>
            <a:r>
              <a:rPr lang="en-US" sz="2400" b="0" i="0" u="none" strike="noStrike" cap="none" dirty="0">
                <a:solidFill>
                  <a:srgbClr val="000000"/>
                </a:solidFill>
                <a:latin typeface="Calibri"/>
                <a:ea typeface="Calibri"/>
                <a:cs typeface="Calibri"/>
                <a:sym typeface="Calibri"/>
              </a:rPr>
              <a:t> good linking measure is air quality (as for example, </a:t>
            </a:r>
            <a:br>
              <a:rPr lang="en-US" sz="2400" b="0" i="0" u="none" strike="noStrike" cap="none" dirty="0">
                <a:solidFill>
                  <a:srgbClr val="000000"/>
                </a:solidFill>
                <a:latin typeface="Calibri"/>
                <a:ea typeface="Calibri"/>
                <a:cs typeface="Calibri"/>
                <a:sym typeface="Calibri"/>
              </a:rPr>
            </a:br>
            <a:r>
              <a:rPr lang="en-US" sz="2400" b="0" i="0" u="none" strike="noStrike" cap="none" dirty="0">
                <a:solidFill>
                  <a:srgbClr val="000000"/>
                </a:solidFill>
                <a:latin typeface="Calibri"/>
                <a:ea typeface="Calibri"/>
                <a:cs typeface="Calibri"/>
                <a:sym typeface="Calibri"/>
              </a:rPr>
              <a:t>measured by particulate matter). </a:t>
            </a:r>
            <a:endParaRPr lang="en-US" dirty="0"/>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Policy makers garner support for regulating PM </a:t>
            </a:r>
            <a:br>
              <a:rPr lang="en-US" sz="2400" b="0" i="0" u="none" strike="noStrike" cap="none" dirty="0">
                <a:solidFill>
                  <a:srgbClr val="000000"/>
                </a:solidFill>
                <a:latin typeface="Calibri"/>
                <a:ea typeface="Calibri"/>
                <a:cs typeface="Calibri"/>
                <a:sym typeface="Calibri"/>
              </a:rPr>
            </a:br>
            <a:r>
              <a:rPr lang="en-US" sz="2400" b="0" i="0" u="none" strike="noStrike" cap="none" dirty="0">
                <a:solidFill>
                  <a:srgbClr val="000000"/>
                </a:solidFill>
                <a:latin typeface="Calibri"/>
                <a:ea typeface="Calibri"/>
                <a:cs typeface="Calibri"/>
                <a:sym typeface="Calibri"/>
              </a:rPr>
              <a:t>concentrations, and towns plant trees to comply.</a:t>
            </a:r>
            <a:endParaRPr lang="en-US" dirty="0"/>
          </a:p>
          <a:p>
            <a:pPr marL="0" marR="0" lvl="0" indent="0" algn="l" rtl="0">
              <a:lnSpc>
                <a:spcPct val="100000"/>
              </a:lnSpc>
              <a:spcBef>
                <a:spcPts val="0"/>
              </a:spcBef>
              <a:spcAft>
                <a:spcPts val="0"/>
              </a:spcAft>
              <a:buNone/>
            </a:pPr>
            <a:endParaRPr lang="en-US"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 </a:t>
            </a:r>
            <a:endParaRPr lang="en-US" dirty="0"/>
          </a:p>
        </p:txBody>
      </p:sp>
      <p:pic>
        <p:nvPicPr>
          <p:cNvPr id="236" name="Google Shape;236;p27" descr="A person drinking from a can&#10;&#10;Description automatically generated with medium confidence"/>
          <p:cNvPicPr preferRelativeResize="0"/>
          <p:nvPr/>
        </p:nvPicPr>
        <p:blipFill rotWithShape="1">
          <a:blip r:embed="rId3">
            <a:alphaModFix/>
          </a:blip>
          <a:srcRect r="8849"/>
          <a:stretch/>
        </p:blipFill>
        <p:spPr>
          <a:xfrm>
            <a:off x="8610600" y="1743596"/>
            <a:ext cx="3588708" cy="2776655"/>
          </a:xfrm>
          <a:prstGeom prst="rect">
            <a:avLst/>
          </a:prstGeom>
          <a:noFill/>
          <a:ln>
            <a:noFill/>
          </a:ln>
        </p:spPr>
      </p:pic>
      <p:pic>
        <p:nvPicPr>
          <p:cNvPr id="2" name="Google Shape;224;p26" descr="A picture containing tree, outdoor, plant&#10;&#10;Description automatically generated">
            <a:extLst>
              <a:ext uri="{FF2B5EF4-FFF2-40B4-BE49-F238E27FC236}">
                <a16:creationId xmlns:a16="http://schemas.microsoft.com/office/drawing/2014/main" id="{7E6C27FF-F247-9FD3-9817-54A10C9EB5E8}"/>
              </a:ext>
            </a:extLst>
          </p:cNvPr>
          <p:cNvPicPr preferRelativeResize="0"/>
          <p:nvPr/>
        </p:nvPicPr>
        <p:blipFill rotWithShape="1">
          <a:blip r:embed="rId4">
            <a:alphaModFix/>
          </a:blip>
          <a:srcRect l="1069"/>
          <a:stretch/>
        </p:blipFill>
        <p:spPr>
          <a:xfrm>
            <a:off x="7308" y="4292749"/>
            <a:ext cx="12192000" cy="257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2046572" y="776568"/>
            <a:ext cx="9307228" cy="52881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None/>
            </a:pPr>
            <a:r>
              <a:rPr lang="en-US" sz="3200" b="1" dirty="0">
                <a:solidFill>
                  <a:srgbClr val="000000"/>
                </a:solidFill>
                <a:latin typeface="Calibri"/>
                <a:ea typeface="Calibri"/>
                <a:cs typeface="Calibri"/>
                <a:sym typeface="Calibri"/>
              </a:rPr>
              <a:t>Reminder: </a:t>
            </a:r>
            <a:r>
              <a:rPr lang="en-US" sz="3200" b="1" dirty="0">
                <a:solidFill>
                  <a:srgbClr val="000000"/>
                </a:solidFill>
              </a:rPr>
              <a:t>W</a:t>
            </a:r>
            <a:r>
              <a:rPr lang="en-US" sz="3200" b="1" dirty="0">
                <a:solidFill>
                  <a:srgbClr val="000000"/>
                </a:solidFill>
                <a:latin typeface="Calibri"/>
                <a:ea typeface="Calibri"/>
                <a:cs typeface="Calibri"/>
                <a:sym typeface="Calibri"/>
              </a:rPr>
              <a:t>hat Are Ecosystem Services (ES)? </a:t>
            </a:r>
            <a:endParaRPr sz="3200" dirty="0">
              <a:latin typeface="Calibri"/>
              <a:ea typeface="Calibri"/>
              <a:cs typeface="Calibri"/>
              <a:sym typeface="Calibri"/>
            </a:endParaRPr>
          </a:p>
        </p:txBody>
      </p:sp>
      <p:sp>
        <p:nvSpPr>
          <p:cNvPr id="109" name="Google Shape;10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0" name="Google Shape;110;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txBox="1"/>
          <p:nvPr/>
        </p:nvSpPr>
        <p:spPr>
          <a:xfrm>
            <a:off x="337473" y="1305382"/>
            <a:ext cx="11854527" cy="193895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ES are the benefits that humans receive from nature, sometimes called natural capital</a:t>
            </a:r>
            <a:endParaRPr dirty="0"/>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Examples include clean air and water; flood control; arboreal shade and cooling; pollination from birds and insects; raw materials and wild food; and recreation in nature. </a:t>
            </a:r>
            <a:endParaRPr dirty="0"/>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In theory, </a:t>
            </a:r>
            <a:r>
              <a:rPr lang="en-US" sz="2400" dirty="0">
                <a:latin typeface="Calibri"/>
                <a:ea typeface="Calibri"/>
                <a:cs typeface="Calibri"/>
                <a:sym typeface="Calibri"/>
              </a:rPr>
              <a:t>ES</a:t>
            </a:r>
            <a:r>
              <a:rPr lang="en-US" sz="2400" b="0" i="0" u="none" strike="noStrike" cap="none" dirty="0">
                <a:solidFill>
                  <a:srgbClr val="000000"/>
                </a:solidFill>
                <a:latin typeface="Calibri"/>
                <a:ea typeface="Calibri"/>
                <a:cs typeface="Calibri"/>
                <a:sym typeface="Calibri"/>
              </a:rPr>
              <a:t> can be valued using standard methods developed by economists, but when </a:t>
            </a:r>
            <a:r>
              <a:rPr lang="en-US" sz="2400" b="0"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intrinsic value</a:t>
            </a:r>
            <a:r>
              <a:rPr lang="en-US" sz="2400" b="0" i="0" u="none" strike="noStrike" cap="none" dirty="0">
                <a:solidFill>
                  <a:srgbClr val="000000"/>
                </a:solidFill>
                <a:latin typeface="Calibri"/>
                <a:ea typeface="Calibri"/>
                <a:cs typeface="Calibri"/>
                <a:sym typeface="Calibri"/>
              </a:rPr>
              <a:t> is involved, such methods are challenged. </a:t>
            </a:r>
            <a:endParaRPr sz="2400" b="1" i="0" u="none" strike="noStrike" cap="none" dirty="0">
              <a:solidFill>
                <a:srgbClr val="000000"/>
              </a:solidFill>
              <a:latin typeface="Calibri"/>
              <a:ea typeface="Calibri"/>
              <a:cs typeface="Calibri"/>
              <a:sym typeface="Calibri"/>
            </a:endParaRPr>
          </a:p>
        </p:txBody>
      </p:sp>
      <p:pic>
        <p:nvPicPr>
          <p:cNvPr id="113" name="Google Shape;113;p2" descr="A field of flowers&#10;&#10;Description automatically generated with medium confidence"/>
          <p:cNvPicPr preferRelativeResize="0"/>
          <p:nvPr/>
        </p:nvPicPr>
        <p:blipFill rotWithShape="1">
          <a:blip r:embed="rId4">
            <a:alphaModFix/>
          </a:blip>
          <a:srcRect/>
          <a:stretch/>
        </p:blipFill>
        <p:spPr>
          <a:xfrm>
            <a:off x="-58724" y="3515096"/>
            <a:ext cx="12250723" cy="33429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body" idx="1"/>
          </p:nvPr>
        </p:nvSpPr>
        <p:spPr>
          <a:xfrm>
            <a:off x="142030" y="1386238"/>
            <a:ext cx="4881146" cy="439071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600"/>
              </a:spcBef>
              <a:spcAft>
                <a:spcPts val="0"/>
              </a:spcAft>
              <a:buSzPts val="1800"/>
              <a:buChar char="•"/>
            </a:pPr>
            <a:r>
              <a:rPr lang="en-US" sz="2400" dirty="0"/>
              <a:t>Ecosystem attributes along with       ecological processes</a:t>
            </a:r>
            <a:r>
              <a:rPr lang="en-US" sz="2400" i="1" dirty="0"/>
              <a:t> together</a:t>
            </a:r>
            <a:r>
              <a:rPr lang="en-US" sz="2400" dirty="0"/>
              <a:t>       produce ecosystem services.</a:t>
            </a:r>
            <a:endParaRPr dirty="0"/>
          </a:p>
          <a:p>
            <a:pPr marL="457200" lvl="0" indent="-342900" algn="l" rtl="0">
              <a:lnSpc>
                <a:spcPct val="90000"/>
              </a:lnSpc>
              <a:spcBef>
                <a:spcPts val="600"/>
              </a:spcBef>
              <a:spcAft>
                <a:spcPts val="0"/>
              </a:spcAft>
              <a:buSzPts val="1800"/>
              <a:buChar char="•"/>
            </a:pPr>
            <a:r>
              <a:rPr lang="en-US" sz="2400" dirty="0"/>
              <a:t>Sometimes there are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many ecological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factors</a:t>
            </a:r>
            <a:r>
              <a:rPr lang="en-US" sz="2400" dirty="0"/>
              <a:t> involved in supporting a service at a particular locale.</a:t>
            </a:r>
            <a:endParaRPr dirty="0"/>
          </a:p>
          <a:p>
            <a:pPr marL="457200" lvl="0" indent="-342900" algn="l" rtl="0">
              <a:lnSpc>
                <a:spcPct val="90000"/>
              </a:lnSpc>
              <a:spcBef>
                <a:spcPts val="600"/>
              </a:spcBef>
              <a:spcAft>
                <a:spcPts val="0"/>
              </a:spcAft>
              <a:buSzPts val="1800"/>
              <a:buChar char="•"/>
            </a:pPr>
            <a:r>
              <a:rPr lang="en-US" sz="2400" dirty="0"/>
              <a:t>Identifying the underlying ecological factors that support a service is part of current fundamental research.</a:t>
            </a:r>
            <a:endParaRPr dirty="0"/>
          </a:p>
        </p:txBody>
      </p:sp>
      <p:sp>
        <p:nvSpPr>
          <p:cNvPr id="120" name="Google Shape;120;p3"/>
          <p:cNvSpPr txBox="1">
            <a:spLocks noGrp="1"/>
          </p:cNvSpPr>
          <p:nvPr>
            <p:ph type="sldNum" idx="12"/>
          </p:nvPr>
        </p:nvSpPr>
        <p:spPr>
          <a:xfrm>
            <a:off x="8610600" y="632072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1" name="Google Shape;121;p3"/>
          <p:cNvSpPr txBox="1">
            <a:spLocks noGrp="1"/>
          </p:cNvSpPr>
          <p:nvPr>
            <p:ph type="title"/>
          </p:nvPr>
        </p:nvSpPr>
        <p:spPr>
          <a:xfrm>
            <a:off x="838200" y="6067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None/>
            </a:pPr>
            <a:r>
              <a:rPr lang="en-US" sz="3200" b="1" dirty="0">
                <a:solidFill>
                  <a:srgbClr val="000000"/>
                </a:solidFill>
                <a:latin typeface="Calibri"/>
                <a:ea typeface="Calibri"/>
                <a:cs typeface="Calibri"/>
                <a:sym typeface="Calibri"/>
              </a:rPr>
              <a:t>How Do </a:t>
            </a:r>
            <a:r>
              <a:rPr lang="en-US" sz="3200" b="1" dirty="0">
                <a:solidFill>
                  <a:srgbClr val="000000"/>
                </a:solidFill>
              </a:rPr>
              <a:t>N</a:t>
            </a:r>
            <a:r>
              <a:rPr lang="en-US" sz="3200" b="1" dirty="0">
                <a:solidFill>
                  <a:srgbClr val="000000"/>
                </a:solidFill>
                <a:latin typeface="Calibri"/>
                <a:ea typeface="Calibri"/>
                <a:cs typeface="Calibri"/>
                <a:sym typeface="Calibri"/>
              </a:rPr>
              <a:t>atural </a:t>
            </a:r>
            <a:r>
              <a:rPr lang="en-US" sz="3200" b="1" dirty="0">
                <a:solidFill>
                  <a:srgbClr val="000000"/>
                </a:solidFill>
              </a:rPr>
              <a:t>S</a:t>
            </a:r>
            <a:r>
              <a:rPr lang="en-US" sz="3200" b="1" dirty="0">
                <a:solidFill>
                  <a:srgbClr val="000000"/>
                </a:solidFill>
                <a:latin typeface="Calibri"/>
                <a:ea typeface="Calibri"/>
                <a:cs typeface="Calibri"/>
                <a:sym typeface="Calibri"/>
              </a:rPr>
              <a:t>ystems “Support” (Make </a:t>
            </a:r>
            <a:r>
              <a:rPr lang="en-US" sz="3200" b="1" dirty="0">
                <a:solidFill>
                  <a:srgbClr val="000000"/>
                </a:solidFill>
              </a:rPr>
              <a:t>P</a:t>
            </a:r>
            <a:r>
              <a:rPr lang="en-US" sz="3200" b="1" dirty="0">
                <a:solidFill>
                  <a:srgbClr val="000000"/>
                </a:solidFill>
                <a:latin typeface="Calibri"/>
                <a:ea typeface="Calibri"/>
                <a:cs typeface="Calibri"/>
                <a:sym typeface="Calibri"/>
              </a:rPr>
              <a:t>ossible) Ecosystem </a:t>
            </a:r>
            <a:r>
              <a:rPr lang="en-US" sz="3200" b="1" dirty="0">
                <a:solidFill>
                  <a:srgbClr val="000000"/>
                </a:solidFill>
              </a:rPr>
              <a:t>S</a:t>
            </a:r>
            <a:r>
              <a:rPr lang="en-US" sz="3200" b="1" dirty="0">
                <a:solidFill>
                  <a:srgbClr val="000000"/>
                </a:solidFill>
                <a:latin typeface="Calibri"/>
                <a:ea typeface="Calibri"/>
                <a:cs typeface="Calibri"/>
                <a:sym typeface="Calibri"/>
              </a:rPr>
              <a:t>ervices? </a:t>
            </a:r>
            <a:r>
              <a:rPr lang="en-US" sz="3200" b="1" dirty="0">
                <a:latin typeface="Calibri"/>
                <a:ea typeface="Calibri"/>
                <a:cs typeface="Calibri"/>
                <a:sym typeface="Calibri"/>
              </a:rPr>
              <a:t> </a:t>
            </a:r>
            <a:endParaRPr sz="3200" b="1" dirty="0">
              <a:latin typeface="Calibri"/>
              <a:ea typeface="Calibri"/>
              <a:cs typeface="Calibri"/>
              <a:sym typeface="Calibri"/>
            </a:endParaRPr>
          </a:p>
        </p:txBody>
      </p:sp>
      <p:sp>
        <p:nvSpPr>
          <p:cNvPr id="123" name="Google Shape;123;p3"/>
          <p:cNvSpPr txBox="1"/>
          <p:nvPr/>
        </p:nvSpPr>
        <p:spPr>
          <a:xfrm flipH="1">
            <a:off x="7473934" y="6349398"/>
            <a:ext cx="314492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Biophysical Measures</a:t>
            </a:r>
            <a:endParaRPr/>
          </a:p>
        </p:txBody>
      </p:sp>
      <p:pic>
        <p:nvPicPr>
          <p:cNvPr id="5" name="Picture 4" descr="Diagram&#10;&#10;Description automatically generated">
            <a:extLst>
              <a:ext uri="{FF2B5EF4-FFF2-40B4-BE49-F238E27FC236}">
                <a16:creationId xmlns:a16="http://schemas.microsoft.com/office/drawing/2014/main" id="{6C18176C-E2FE-F64F-4E29-13EC3223C1CF}"/>
              </a:ext>
            </a:extLst>
          </p:cNvPr>
          <p:cNvPicPr>
            <a:picLocks noChangeAspect="1"/>
          </p:cNvPicPr>
          <p:nvPr/>
        </p:nvPicPr>
        <p:blipFill rotWithShape="1">
          <a:blip r:embed="rId3"/>
          <a:srcRect l="3062" t="13851" r="43916" b="9790"/>
          <a:stretch/>
        </p:blipFill>
        <p:spPr>
          <a:xfrm>
            <a:off x="5101545" y="1293905"/>
            <a:ext cx="6948425" cy="49631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1544821" y="0"/>
            <a:ext cx="9102358" cy="6627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b="1" dirty="0"/>
              <a:t>Relationship between Science, Services, and Actions </a:t>
            </a:r>
            <a:endParaRPr dirty="0"/>
          </a:p>
        </p:txBody>
      </p:sp>
      <p:sp>
        <p:nvSpPr>
          <p:cNvPr id="130" name="Google Shape;1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2" name="Google Shape;132;p4"/>
          <p:cNvSpPr txBox="1"/>
          <p:nvPr/>
        </p:nvSpPr>
        <p:spPr>
          <a:xfrm>
            <a:off x="325091" y="5477659"/>
            <a:ext cx="12137720" cy="1631216"/>
          </a:xfrm>
          <a:prstGeom prst="rect">
            <a:avLst/>
          </a:prstGeom>
          <a:noFill/>
          <a:ln>
            <a:noFill/>
          </a:ln>
        </p:spPr>
        <p:txBody>
          <a:bodyPr spcFirstLastPara="1" wrap="square" lIns="91425" tIns="45700" rIns="91425" bIns="45700" anchor="t" anchorCtr="0">
            <a:spAutoFit/>
          </a:bodyPr>
          <a:lstStyle/>
          <a:p>
            <a:pPr marL="342900" marR="57150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The diagram depicts the relationship between ecological attributes and processes that scientists measure and ecosystem services. Human decisions and behaviors, like management actions, result in changes in those attributes and processes—either positively or negatively.  Science that can inform policies, decisions, or behaviors it is called actionable science—i.e., a linking measure can be identified. </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p:txBody>
      </p:sp>
      <p:pic>
        <p:nvPicPr>
          <p:cNvPr id="3" name="Picture 2" descr="Diagram&#10;&#10;Description automatically generated">
            <a:extLst>
              <a:ext uri="{FF2B5EF4-FFF2-40B4-BE49-F238E27FC236}">
                <a16:creationId xmlns:a16="http://schemas.microsoft.com/office/drawing/2014/main" id="{725056B6-C40B-AC96-4A16-3AD00BFA9C40}"/>
              </a:ext>
            </a:extLst>
          </p:cNvPr>
          <p:cNvPicPr>
            <a:picLocks noChangeAspect="1"/>
          </p:cNvPicPr>
          <p:nvPr/>
        </p:nvPicPr>
        <p:blipFill>
          <a:blip r:embed="rId3"/>
          <a:stretch>
            <a:fillRect/>
          </a:stretch>
        </p:blipFill>
        <p:spPr>
          <a:xfrm>
            <a:off x="1284221" y="662781"/>
            <a:ext cx="9623558" cy="47731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39" name="Google Shape;139;p22"/>
          <p:cNvSpPr txBox="1"/>
          <p:nvPr/>
        </p:nvSpPr>
        <p:spPr>
          <a:xfrm>
            <a:off x="1001558" y="0"/>
            <a:ext cx="9758819"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3200" b="1" i="0" u="none" strike="noStrike" cap="none" dirty="0">
                <a:solidFill>
                  <a:srgbClr val="000000"/>
                </a:solidFill>
                <a:latin typeface="Calibri"/>
                <a:ea typeface="Calibri"/>
                <a:cs typeface="Calibri"/>
                <a:sym typeface="Calibri"/>
              </a:rPr>
              <a:t>How Did You Match the Scientific </a:t>
            </a:r>
            <a:r>
              <a:rPr lang="en-US" sz="3200" b="1" dirty="0">
                <a:latin typeface="Calibri"/>
                <a:ea typeface="Calibri"/>
                <a:cs typeface="Calibri"/>
                <a:sym typeface="Calibri"/>
              </a:rPr>
              <a:t>M</a:t>
            </a:r>
            <a:r>
              <a:rPr lang="en-US" sz="3200" b="1" i="0" u="none" strike="noStrike" cap="none" dirty="0">
                <a:solidFill>
                  <a:srgbClr val="000000"/>
                </a:solidFill>
                <a:latin typeface="Calibri"/>
                <a:ea typeface="Calibri"/>
                <a:cs typeface="Calibri"/>
                <a:sym typeface="Calibri"/>
              </a:rPr>
              <a:t>easures with the Most </a:t>
            </a:r>
            <a:r>
              <a:rPr lang="en-US" sz="3200" b="1" dirty="0">
                <a:latin typeface="Calibri"/>
                <a:ea typeface="Calibri"/>
                <a:cs typeface="Calibri"/>
                <a:sym typeface="Calibri"/>
              </a:rPr>
              <a:t>A</a:t>
            </a:r>
            <a:r>
              <a:rPr lang="en-US" sz="3200" b="1" i="0" u="none" strike="noStrike" cap="none" dirty="0">
                <a:solidFill>
                  <a:srgbClr val="000000"/>
                </a:solidFill>
                <a:latin typeface="Calibri"/>
                <a:ea typeface="Calibri"/>
                <a:cs typeface="Calibri"/>
                <a:sym typeface="Calibri"/>
              </a:rPr>
              <a:t>ppropriate </a:t>
            </a:r>
            <a:r>
              <a:rPr lang="en-US" sz="3200" b="1" dirty="0">
                <a:latin typeface="Calibri"/>
                <a:ea typeface="Calibri"/>
                <a:cs typeface="Calibri"/>
                <a:sym typeface="Calibri"/>
              </a:rPr>
              <a:t>E</a:t>
            </a:r>
            <a:r>
              <a:rPr lang="en-US" sz="3200" b="1" i="0" u="none" strike="noStrike" cap="none" dirty="0">
                <a:solidFill>
                  <a:srgbClr val="000000"/>
                </a:solidFill>
                <a:latin typeface="Calibri"/>
                <a:ea typeface="Calibri"/>
                <a:cs typeface="Calibri"/>
                <a:sym typeface="Calibri"/>
              </a:rPr>
              <a:t>cosystem </a:t>
            </a:r>
            <a:r>
              <a:rPr lang="en-US" sz="3200" b="1" dirty="0">
                <a:latin typeface="Calibri"/>
                <a:ea typeface="Calibri"/>
                <a:cs typeface="Calibri"/>
                <a:sym typeface="Calibri"/>
              </a:rPr>
              <a:t>S</a:t>
            </a:r>
            <a:r>
              <a:rPr lang="en-US" sz="3200" b="1" i="0" u="none" strike="noStrike" cap="none" dirty="0">
                <a:solidFill>
                  <a:srgbClr val="000000"/>
                </a:solidFill>
                <a:latin typeface="Calibri"/>
                <a:ea typeface="Calibri"/>
                <a:cs typeface="Calibri"/>
                <a:sym typeface="Calibri"/>
              </a:rPr>
              <a:t>ervice?   </a:t>
            </a:r>
            <a:endParaRPr dirty="0"/>
          </a:p>
        </p:txBody>
      </p:sp>
      <p:sp>
        <p:nvSpPr>
          <p:cNvPr id="140" name="Google Shape;140;p22"/>
          <p:cNvSpPr txBox="1"/>
          <p:nvPr/>
        </p:nvSpPr>
        <p:spPr>
          <a:xfrm>
            <a:off x="1415439" y="6002407"/>
            <a:ext cx="8931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Scientific terminology is typically not understandable to the public, and when it is, people will rarely say they value what the terms represent. </a:t>
            </a:r>
            <a:endParaRPr dirty="0"/>
          </a:p>
        </p:txBody>
      </p:sp>
      <p:pic>
        <p:nvPicPr>
          <p:cNvPr id="3" name="Picture 2" descr="Text&#10;&#10;Description automatically generated with medium confidence">
            <a:extLst>
              <a:ext uri="{FF2B5EF4-FFF2-40B4-BE49-F238E27FC236}">
                <a16:creationId xmlns:a16="http://schemas.microsoft.com/office/drawing/2014/main" id="{2F1FA155-9A79-D46F-0676-3A61E77BCD0F}"/>
              </a:ext>
            </a:extLst>
          </p:cNvPr>
          <p:cNvPicPr>
            <a:picLocks noChangeAspect="1"/>
          </p:cNvPicPr>
          <p:nvPr/>
        </p:nvPicPr>
        <p:blipFill>
          <a:blip r:embed="rId3"/>
          <a:stretch>
            <a:fillRect/>
          </a:stretch>
        </p:blipFill>
        <p:spPr>
          <a:xfrm>
            <a:off x="302260" y="1127182"/>
            <a:ext cx="11587480" cy="47196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48" name="Google Shape;148;p23"/>
          <p:cNvSpPr txBox="1">
            <a:spLocks noGrp="1"/>
          </p:cNvSpPr>
          <p:nvPr>
            <p:ph type="title"/>
          </p:nvPr>
        </p:nvSpPr>
        <p:spPr>
          <a:xfrm>
            <a:off x="1228565" y="-32367"/>
            <a:ext cx="959499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200" b="1" dirty="0"/>
              <a:t>How Can We Make Science Be More Useful to Policy Makers and Natural Resource Managers? </a:t>
            </a:r>
            <a:endParaRPr dirty="0"/>
          </a:p>
        </p:txBody>
      </p:sp>
      <p:sp>
        <p:nvSpPr>
          <p:cNvPr id="149" name="Google Shape;149;p23"/>
          <p:cNvSpPr txBox="1">
            <a:spLocks noGrp="1"/>
          </p:cNvSpPr>
          <p:nvPr>
            <p:ph type="body" idx="1"/>
          </p:nvPr>
        </p:nvSpPr>
        <p:spPr>
          <a:xfrm>
            <a:off x="262989" y="1253331"/>
            <a:ext cx="11666022"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500"/>
              </a:spcBef>
              <a:spcAft>
                <a:spcPts val="0"/>
              </a:spcAft>
              <a:buSzPts val="1800"/>
              <a:buNone/>
            </a:pPr>
            <a:r>
              <a:rPr lang="en-US" sz="2400" b="1" dirty="0">
                <a:solidFill>
                  <a:srgbClr val="0070C0"/>
                </a:solidFill>
              </a:rPr>
              <a:t>Develop a solutions-oriented causal diagram:</a:t>
            </a:r>
            <a:endParaRPr dirty="0"/>
          </a:p>
          <a:p>
            <a:pPr marL="457200" lvl="0" indent="-342900" algn="l" rtl="0">
              <a:lnSpc>
                <a:spcPct val="90000"/>
              </a:lnSpc>
              <a:spcBef>
                <a:spcPts val="500"/>
              </a:spcBef>
              <a:spcAft>
                <a:spcPts val="0"/>
              </a:spcAft>
              <a:buSzPts val="1800"/>
              <a:buChar char="•"/>
            </a:pPr>
            <a:r>
              <a:rPr lang="en-US" sz="2400" dirty="0"/>
              <a:t>Identify the ecosystem attribute(s) and process(es) that support an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ecosystem service</a:t>
            </a:r>
            <a:r>
              <a:rPr lang="en-US" sz="2400" dirty="0"/>
              <a:t>. </a:t>
            </a:r>
            <a:endParaRPr dirty="0"/>
          </a:p>
          <a:p>
            <a:pPr marL="457200" lvl="0" indent="-342900" algn="l" rtl="0">
              <a:lnSpc>
                <a:spcPct val="90000"/>
              </a:lnSpc>
              <a:spcBef>
                <a:spcPts val="500"/>
              </a:spcBef>
              <a:spcAft>
                <a:spcPts val="0"/>
              </a:spcAft>
              <a:buSzPts val="1800"/>
              <a:buChar char="•"/>
            </a:pPr>
            <a:r>
              <a:rPr lang="en-US" sz="2400" dirty="0"/>
              <a:t>Identify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actions</a:t>
            </a:r>
            <a:r>
              <a:rPr lang="en-US" sz="2400" dirty="0"/>
              <a:t> that can influence those attributes and processes in ways to protect or enhance the service.  </a:t>
            </a:r>
            <a:endParaRPr dirty="0"/>
          </a:p>
          <a:p>
            <a:pPr marL="457200" lvl="0" indent="-342900" algn="l" rtl="0">
              <a:lnSpc>
                <a:spcPct val="90000"/>
              </a:lnSpc>
              <a:spcBef>
                <a:spcPts val="500"/>
              </a:spcBef>
              <a:spcAft>
                <a:spcPts val="0"/>
              </a:spcAft>
              <a:buSzPts val="1800"/>
              <a:buChar char="•"/>
            </a:pPr>
            <a:r>
              <a:rPr lang="en-US" sz="2400" dirty="0"/>
              <a:t>Be sure the suggested solutions are relevant in the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particular social context</a:t>
            </a:r>
            <a:r>
              <a:rPr lang="en-US" sz="2400" dirty="0"/>
              <a:t>. </a:t>
            </a:r>
            <a:endParaRPr dirty="0"/>
          </a:p>
        </p:txBody>
      </p:sp>
      <p:pic>
        <p:nvPicPr>
          <p:cNvPr id="150" name="Google Shape;150;p23"/>
          <p:cNvPicPr preferRelativeResize="0"/>
          <p:nvPr/>
        </p:nvPicPr>
        <p:blipFill rotWithShape="1">
          <a:blip r:embed="rId3">
            <a:alphaModFix/>
          </a:blip>
          <a:srcRect/>
          <a:stretch/>
        </p:blipFill>
        <p:spPr>
          <a:xfrm>
            <a:off x="401966" y="3301350"/>
            <a:ext cx="4915670" cy="3237562"/>
          </a:xfrm>
          <a:prstGeom prst="rect">
            <a:avLst/>
          </a:prstGeom>
          <a:noFill/>
          <a:ln>
            <a:noFill/>
          </a:ln>
          <a:effectLst>
            <a:outerShdw blurRad="254000" algn="bl" rotWithShape="0">
              <a:srgbClr val="000000">
                <a:alpha val="42745"/>
              </a:srgbClr>
            </a:outerShdw>
          </a:effectLst>
        </p:spPr>
      </p:pic>
      <p:sp>
        <p:nvSpPr>
          <p:cNvPr id="151" name="Google Shape;151;p23"/>
          <p:cNvSpPr txBox="1"/>
          <p:nvPr/>
        </p:nvSpPr>
        <p:spPr>
          <a:xfrm>
            <a:off x="290908" y="6481804"/>
            <a:ext cx="539939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Scientific causal diagram, not solution-oriented</a:t>
            </a:r>
            <a:endParaRPr/>
          </a:p>
        </p:txBody>
      </p:sp>
      <p:pic>
        <p:nvPicPr>
          <p:cNvPr id="152" name="Google Shape;152;p23"/>
          <p:cNvPicPr preferRelativeResize="0"/>
          <p:nvPr/>
        </p:nvPicPr>
        <p:blipFill rotWithShape="1">
          <a:blip r:embed="rId4">
            <a:alphaModFix/>
          </a:blip>
          <a:srcRect/>
          <a:stretch/>
        </p:blipFill>
        <p:spPr>
          <a:xfrm rot="5400000">
            <a:off x="7765936" y="2493203"/>
            <a:ext cx="3237561" cy="4710077"/>
          </a:xfrm>
          <a:prstGeom prst="rect">
            <a:avLst/>
          </a:prstGeom>
          <a:noFill/>
          <a:ln>
            <a:noFill/>
          </a:ln>
          <a:effectLst>
            <a:outerShdw blurRad="254000" algn="bl" rotWithShape="0">
              <a:srgbClr val="000000">
                <a:alpha val="42745"/>
              </a:srgbClr>
            </a:outerShdw>
          </a:effectLst>
        </p:spPr>
      </p:pic>
      <p:sp>
        <p:nvSpPr>
          <p:cNvPr id="153" name="Google Shape;153;p23"/>
          <p:cNvSpPr txBox="1"/>
          <p:nvPr/>
        </p:nvSpPr>
        <p:spPr>
          <a:xfrm>
            <a:off x="6198497" y="6481804"/>
            <a:ext cx="657284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Solution-oriented causal diagram; actions in brown</a:t>
            </a:r>
            <a:endParaRPr/>
          </a:p>
        </p:txBody>
      </p:sp>
      <p:sp>
        <p:nvSpPr>
          <p:cNvPr id="154" name="Google Shape;154;p23"/>
          <p:cNvSpPr txBox="1"/>
          <p:nvPr/>
        </p:nvSpPr>
        <p:spPr>
          <a:xfrm>
            <a:off x="5341615" y="4443077"/>
            <a:ext cx="168806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70C0"/>
                </a:solidFill>
                <a:latin typeface="Arial"/>
                <a:ea typeface="Arial"/>
                <a:cs typeface="Arial"/>
                <a:sym typeface="Arial"/>
              </a:rPr>
              <a:t>Note: These two causal diagrams assume people value biodiversity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p:nvPr/>
        </p:nvSpPr>
        <p:spPr>
          <a:xfrm>
            <a:off x="1557033" y="9321"/>
            <a:ext cx="9077934"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dirty="0">
                <a:solidFill>
                  <a:srgbClr val="000000"/>
                </a:solidFill>
                <a:latin typeface="Arial"/>
                <a:ea typeface="Arial"/>
                <a:cs typeface="Arial"/>
                <a:sym typeface="Arial"/>
              </a:rPr>
              <a:t>Are Certain </a:t>
            </a:r>
            <a:r>
              <a:rPr lang="en-US" sz="3200" b="1" dirty="0"/>
              <a:t>S</a:t>
            </a:r>
            <a:r>
              <a:rPr lang="en-US" sz="3200" b="1" i="0" u="none" strike="noStrike" cap="none" dirty="0">
                <a:solidFill>
                  <a:srgbClr val="000000"/>
                </a:solidFill>
                <a:latin typeface="Arial"/>
                <a:ea typeface="Arial"/>
                <a:cs typeface="Arial"/>
                <a:sym typeface="Arial"/>
              </a:rPr>
              <a:t>olutions (Policy </a:t>
            </a:r>
            <a:r>
              <a:rPr lang="en-US" sz="3200" b="1" dirty="0"/>
              <a:t>A</a:t>
            </a:r>
            <a:r>
              <a:rPr lang="en-US" sz="3200" b="1" i="0" u="none" strike="noStrike" cap="none" dirty="0">
                <a:solidFill>
                  <a:srgbClr val="000000"/>
                </a:solidFill>
                <a:latin typeface="Arial"/>
                <a:ea typeface="Arial"/>
                <a:cs typeface="Arial"/>
                <a:sym typeface="Arial"/>
              </a:rPr>
              <a:t>ctions) Appropriate in All </a:t>
            </a:r>
            <a:r>
              <a:rPr lang="en-US" sz="3200" b="1" dirty="0"/>
              <a:t>S</a:t>
            </a:r>
            <a:r>
              <a:rPr lang="en-US" sz="3200" b="1" i="0" u="none" strike="noStrike" cap="none" dirty="0">
                <a:solidFill>
                  <a:srgbClr val="000000"/>
                </a:solidFill>
                <a:latin typeface="Arial"/>
                <a:ea typeface="Arial"/>
                <a:cs typeface="Arial"/>
                <a:sym typeface="Arial"/>
              </a:rPr>
              <a:t>ettings? </a:t>
            </a:r>
            <a:endParaRPr dirty="0"/>
          </a:p>
        </p:txBody>
      </p:sp>
      <p:sp>
        <p:nvSpPr>
          <p:cNvPr id="161" name="Google Shape;161;p24"/>
          <p:cNvSpPr txBox="1"/>
          <p:nvPr/>
        </p:nvSpPr>
        <p:spPr>
          <a:xfrm>
            <a:off x="746598" y="1094684"/>
            <a:ext cx="111063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70C0"/>
                </a:solidFill>
                <a:latin typeface="Calibri"/>
                <a:ea typeface="Calibri"/>
                <a:cs typeface="Calibri"/>
                <a:sym typeface="Calibri"/>
              </a:rPr>
              <a:t>No!  Solutions are very time- and place-based specific. Example:</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Scientists know that as impervious cover increases in a watershed, uncontrolled stormwater flows to rivers can result in die-off of coastal seagrass and biodiversity.</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However, suggesting removal of large areas of pavement in the watershed is typically not a policy action that </a:t>
            </a:r>
            <a:r>
              <a:rPr lang="en-US" sz="2400" dirty="0">
                <a:latin typeface="Calibri"/>
                <a:ea typeface="Calibri"/>
                <a:cs typeface="Calibri"/>
                <a:sym typeface="Calibri"/>
              </a:rPr>
              <a:t>will</a:t>
            </a:r>
            <a:r>
              <a:rPr lang="en-US" sz="2400" b="0" i="0" u="none" strike="noStrike" cap="none" dirty="0">
                <a:solidFill>
                  <a:srgbClr val="000000"/>
                </a:solidFill>
                <a:latin typeface="Calibri"/>
                <a:ea typeface="Calibri"/>
                <a:cs typeface="Calibri"/>
                <a:sym typeface="Calibri"/>
              </a:rPr>
              <a:t> garner support. </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Suggesting implementation of green roofs and tree planting to increase rain infiltration and reduce nonpoint run-off down coastal streams may be tenable.  </a:t>
            </a:r>
            <a:endParaRPr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162" name="Google Shape;162;p24" descr="People walking on a sidewalk&#10;&#10;Description automatically generated with low confidence"/>
          <p:cNvPicPr preferRelativeResize="0"/>
          <p:nvPr/>
        </p:nvPicPr>
        <p:blipFill rotWithShape="1">
          <a:blip r:embed="rId3">
            <a:alphaModFix/>
          </a:blip>
          <a:srcRect/>
          <a:stretch/>
        </p:blipFill>
        <p:spPr>
          <a:xfrm>
            <a:off x="1557033" y="4159617"/>
            <a:ext cx="3699443" cy="2468562"/>
          </a:xfrm>
          <a:prstGeom prst="rect">
            <a:avLst/>
          </a:prstGeom>
          <a:noFill/>
          <a:ln>
            <a:noFill/>
          </a:ln>
        </p:spPr>
      </p:pic>
      <p:pic>
        <p:nvPicPr>
          <p:cNvPr id="163" name="Google Shape;163;p24" descr="A picture containing outdoor, sidewalk, green, stone&#10;&#10;Description automatically generated"/>
          <p:cNvPicPr preferRelativeResize="0"/>
          <p:nvPr/>
        </p:nvPicPr>
        <p:blipFill rotWithShape="1">
          <a:blip r:embed="rId4">
            <a:alphaModFix/>
          </a:blip>
          <a:srcRect/>
          <a:stretch/>
        </p:blipFill>
        <p:spPr>
          <a:xfrm>
            <a:off x="6299722" y="4115638"/>
            <a:ext cx="3913048" cy="2530487"/>
          </a:xfrm>
          <a:prstGeom prst="rect">
            <a:avLst/>
          </a:prstGeom>
          <a:noFill/>
          <a:ln>
            <a:noFill/>
          </a:ln>
        </p:spPr>
      </p:pic>
      <p:grpSp>
        <p:nvGrpSpPr>
          <p:cNvPr id="164" name="Google Shape;164;p24"/>
          <p:cNvGrpSpPr/>
          <p:nvPr/>
        </p:nvGrpSpPr>
        <p:grpSpPr>
          <a:xfrm>
            <a:off x="27877" y="4680203"/>
            <a:ext cx="2015067" cy="2019669"/>
            <a:chOff x="43250" y="3582985"/>
            <a:chExt cx="2015067" cy="2019669"/>
          </a:xfrm>
        </p:grpSpPr>
        <p:grpSp>
          <p:nvGrpSpPr>
            <p:cNvPr id="165" name="Google Shape;165;p24"/>
            <p:cNvGrpSpPr/>
            <p:nvPr/>
          </p:nvGrpSpPr>
          <p:grpSpPr>
            <a:xfrm>
              <a:off x="180188" y="4209658"/>
              <a:ext cx="1862665" cy="723043"/>
              <a:chOff x="852430" y="4293261"/>
              <a:chExt cx="1862665" cy="723043"/>
            </a:xfrm>
          </p:grpSpPr>
          <p:sp>
            <p:nvSpPr>
              <p:cNvPr id="166" name="Google Shape;166;p24"/>
              <p:cNvSpPr/>
              <p:nvPr/>
            </p:nvSpPr>
            <p:spPr>
              <a:xfrm>
                <a:off x="852430" y="4293261"/>
                <a:ext cx="1862665" cy="723043"/>
              </a:xfrm>
              <a:prstGeom prst="flowChartAlternateProcess">
                <a:avLst/>
              </a:prstGeom>
              <a:solidFill>
                <a:srgbClr val="BF9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24"/>
              <p:cNvSpPr txBox="1"/>
              <p:nvPr/>
            </p:nvSpPr>
            <p:spPr>
              <a:xfrm>
                <a:off x="898997" y="4393173"/>
                <a:ext cx="176953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Remove urban and suburban pavement</a:t>
                </a:r>
                <a:endParaRPr/>
              </a:p>
            </p:txBody>
          </p:sp>
        </p:grpSp>
        <p:sp>
          <p:nvSpPr>
            <p:cNvPr id="168" name="Google Shape;168;p24"/>
            <p:cNvSpPr/>
            <p:nvPr/>
          </p:nvSpPr>
          <p:spPr>
            <a:xfrm>
              <a:off x="43250" y="3582985"/>
              <a:ext cx="2015067" cy="2019669"/>
            </a:xfrm>
            <a:prstGeom prst="mathMultiply">
              <a:avLst>
                <a:gd name="adj1" fmla="val 9655"/>
              </a:avLst>
            </a:prstGeom>
            <a:solidFill>
              <a:srgbClr val="FF000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69" name="Google Shape;169;p24"/>
          <p:cNvGrpSpPr/>
          <p:nvPr/>
        </p:nvGrpSpPr>
        <p:grpSpPr>
          <a:xfrm>
            <a:off x="9716715" y="5026473"/>
            <a:ext cx="2220970" cy="1473686"/>
            <a:chOff x="9144000" y="3158553"/>
            <a:chExt cx="2220970" cy="1473686"/>
          </a:xfrm>
        </p:grpSpPr>
        <p:grpSp>
          <p:nvGrpSpPr>
            <p:cNvPr id="170" name="Google Shape;170;p24"/>
            <p:cNvGrpSpPr/>
            <p:nvPr/>
          </p:nvGrpSpPr>
          <p:grpSpPr>
            <a:xfrm>
              <a:off x="9144000" y="3486615"/>
              <a:ext cx="2220970" cy="723043"/>
              <a:chOff x="9209030" y="4654782"/>
              <a:chExt cx="2220970" cy="723043"/>
            </a:xfrm>
          </p:grpSpPr>
          <p:sp>
            <p:nvSpPr>
              <p:cNvPr id="171" name="Google Shape;171;p24"/>
              <p:cNvSpPr/>
              <p:nvPr/>
            </p:nvSpPr>
            <p:spPr>
              <a:xfrm>
                <a:off x="9209030" y="4654782"/>
                <a:ext cx="2130540" cy="723043"/>
              </a:xfrm>
              <a:prstGeom prst="flowChartAlternateProcess">
                <a:avLst/>
              </a:prstGeom>
              <a:solidFill>
                <a:srgbClr val="BF9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24"/>
              <p:cNvSpPr txBox="1"/>
              <p:nvPr/>
            </p:nvSpPr>
            <p:spPr>
              <a:xfrm>
                <a:off x="9255597" y="4754694"/>
                <a:ext cx="21744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Provide funds for green roofs and street plantings  </a:t>
                </a:r>
                <a:endParaRPr/>
              </a:p>
            </p:txBody>
          </p:sp>
        </p:grpSp>
        <p:pic>
          <p:nvPicPr>
            <p:cNvPr id="173" name="Google Shape;173;p24" descr="Checkmark with solid fill"/>
            <p:cNvPicPr preferRelativeResize="0"/>
            <p:nvPr/>
          </p:nvPicPr>
          <p:blipFill rotWithShape="1">
            <a:blip r:embed="rId5">
              <a:alphaModFix/>
            </a:blip>
            <a:srcRect/>
            <a:stretch/>
          </p:blipFill>
          <p:spPr>
            <a:xfrm>
              <a:off x="9622922" y="3158553"/>
              <a:ext cx="1473686" cy="147368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80" name="Google Shape;180;p20"/>
          <p:cNvSpPr txBox="1">
            <a:spLocks noGrp="1"/>
          </p:cNvSpPr>
          <p:nvPr>
            <p:ph type="title"/>
          </p:nvPr>
        </p:nvSpPr>
        <p:spPr>
          <a:xfrm>
            <a:off x="1905001" y="1008654"/>
            <a:ext cx="9842500" cy="73329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200" b="1" dirty="0">
                <a:solidFill>
                  <a:srgbClr val="000000"/>
                </a:solidFill>
                <a:latin typeface="Calibri"/>
                <a:ea typeface="Calibri"/>
                <a:cs typeface="Calibri"/>
                <a:sym typeface="Calibri"/>
              </a:rPr>
              <a:t>What Are Linking </a:t>
            </a:r>
            <a:r>
              <a:rPr lang="en-US" sz="3200" b="1" dirty="0">
                <a:solidFill>
                  <a:srgbClr val="000000"/>
                </a:solidFill>
              </a:rPr>
              <a:t>M</a:t>
            </a:r>
            <a:r>
              <a:rPr lang="en-US" sz="3200" b="1" dirty="0">
                <a:solidFill>
                  <a:srgbClr val="000000"/>
                </a:solidFill>
                <a:latin typeface="Calibri"/>
                <a:ea typeface="Calibri"/>
                <a:cs typeface="Calibri"/>
                <a:sym typeface="Calibri"/>
              </a:rPr>
              <a:t>easures and Why </a:t>
            </a:r>
            <a:r>
              <a:rPr lang="en-US" sz="3200" b="1" dirty="0">
                <a:solidFill>
                  <a:srgbClr val="000000"/>
                </a:solidFill>
              </a:rPr>
              <a:t>A</a:t>
            </a:r>
            <a:r>
              <a:rPr lang="en-US" sz="3200" b="1" dirty="0">
                <a:solidFill>
                  <a:srgbClr val="000000"/>
                </a:solidFill>
                <a:latin typeface="Calibri"/>
                <a:ea typeface="Calibri"/>
                <a:cs typeface="Calibri"/>
                <a:sym typeface="Calibri"/>
              </a:rPr>
              <a:t>r</a:t>
            </a:r>
            <a:r>
              <a:rPr lang="en-US" sz="3200" b="1" dirty="0">
                <a:solidFill>
                  <a:srgbClr val="000000"/>
                </a:solidFill>
              </a:rPr>
              <a:t>e They </a:t>
            </a:r>
            <a:br>
              <a:rPr lang="en-US" sz="3200" b="1" dirty="0">
                <a:solidFill>
                  <a:srgbClr val="000000"/>
                </a:solidFill>
              </a:rPr>
            </a:br>
            <a:r>
              <a:rPr lang="en-US" sz="3200" b="1" dirty="0">
                <a:solidFill>
                  <a:srgbClr val="000000"/>
                </a:solidFill>
              </a:rPr>
              <a:t>Important to Ensuring Science Is A</a:t>
            </a:r>
            <a:r>
              <a:rPr lang="en-US" sz="3200" b="1" dirty="0">
                <a:solidFill>
                  <a:srgbClr val="000000"/>
                </a:solidFill>
                <a:latin typeface="Calibri"/>
                <a:ea typeface="Calibri"/>
                <a:cs typeface="Calibri"/>
                <a:sym typeface="Calibri"/>
              </a:rPr>
              <a:t>ctionable? </a:t>
            </a:r>
            <a:br>
              <a:rPr lang="en-US" sz="3200" b="1" dirty="0">
                <a:solidFill>
                  <a:srgbClr val="000000"/>
                </a:solidFill>
              </a:rPr>
            </a:br>
            <a:br>
              <a:rPr lang="en-US" sz="3200" b="1" dirty="0">
                <a:solidFill>
                  <a:srgbClr val="000000"/>
                </a:solidFill>
              </a:rPr>
            </a:br>
            <a:endParaRPr sz="3200" dirty="0">
              <a:latin typeface="Calibri"/>
              <a:ea typeface="Calibri"/>
              <a:cs typeface="Calibri"/>
              <a:sym typeface="Calibri"/>
            </a:endParaRPr>
          </a:p>
        </p:txBody>
      </p:sp>
      <p:sp>
        <p:nvSpPr>
          <p:cNvPr id="181" name="Google Shape;181;p20"/>
          <p:cNvSpPr txBox="1"/>
          <p:nvPr/>
        </p:nvSpPr>
        <p:spPr>
          <a:xfrm>
            <a:off x="357921" y="3891197"/>
            <a:ext cx="4518878" cy="28930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Linking measures: </a:t>
            </a:r>
            <a:endParaRPr sz="2000" dirty="0"/>
          </a:p>
          <a:p>
            <a:pPr marL="342900" marR="0" lvl="0" indent="-342900" algn="l" rtl="0">
              <a:lnSpc>
                <a:spcPct val="100000"/>
              </a:lnSpc>
              <a:spcBef>
                <a:spcPts val="0"/>
              </a:spcBef>
              <a:spcAft>
                <a:spcPts val="0"/>
              </a:spcAft>
              <a:buClr>
                <a:srgbClr val="000000"/>
              </a:buClr>
              <a:buSzPts val="2200"/>
              <a:buFont typeface="Arial"/>
              <a:buChar char="•"/>
            </a:pPr>
            <a:r>
              <a:rPr lang="en-US" sz="2000" b="0" i="0" u="none" strike="noStrike" cap="none" dirty="0">
                <a:solidFill>
                  <a:srgbClr val="000000"/>
                </a:solidFill>
                <a:latin typeface="Calibri"/>
                <a:ea typeface="Calibri"/>
                <a:cs typeface="Calibri"/>
                <a:sym typeface="Calibri"/>
              </a:rPr>
              <a:t>Are both scientifically and socially relevant</a:t>
            </a:r>
            <a:endParaRPr sz="2000" dirty="0"/>
          </a:p>
          <a:p>
            <a:pPr marL="342900" marR="0" lvl="0" indent="-342900" algn="l" rtl="0">
              <a:lnSpc>
                <a:spcPct val="100000"/>
              </a:lnSpc>
              <a:spcBef>
                <a:spcPts val="0"/>
              </a:spcBef>
              <a:spcAft>
                <a:spcPts val="0"/>
              </a:spcAft>
              <a:buClr>
                <a:srgbClr val="000000"/>
              </a:buClr>
              <a:buSzPts val="2200"/>
              <a:buFont typeface="Arial"/>
              <a:buChar char="•"/>
            </a:pPr>
            <a:r>
              <a:rPr lang="en-US" sz="2000" b="0" i="0" u="none" strike="noStrike" cap="none" dirty="0">
                <a:solidFill>
                  <a:srgbClr val="000000"/>
                </a:solidFill>
                <a:latin typeface="Calibri"/>
                <a:ea typeface="Calibri"/>
                <a:cs typeface="Calibri"/>
                <a:sym typeface="Calibri"/>
              </a:rPr>
              <a:t>Can be quantitatively related to the underlying ecological factors and they can be translated into outcomes that are meaningful to non-</a:t>
            </a:r>
            <a:r>
              <a:rPr lang="en-US" sz="2000" b="0"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technical</a:t>
            </a:r>
            <a:r>
              <a:rPr lang="en-US" sz="2000" b="0" i="0" u="none" strike="noStrike" cap="none" dirty="0">
                <a:solidFill>
                  <a:srgbClr val="000000"/>
                </a:solidFill>
                <a:latin typeface="Calibri"/>
                <a:ea typeface="Calibri"/>
                <a:cs typeface="Calibri"/>
                <a:sym typeface="Calibri"/>
              </a:rPr>
              <a:t> audiences</a:t>
            </a:r>
            <a:endParaRPr sz="2000" dirty="0"/>
          </a:p>
          <a:p>
            <a:pPr marL="0" marR="0" lvl="0" indent="0" algn="l" rtl="0">
              <a:lnSpc>
                <a:spcPct val="100000"/>
              </a:lnSpc>
              <a:spcBef>
                <a:spcPts val="0"/>
              </a:spcBef>
              <a:spcAft>
                <a:spcPts val="0"/>
              </a:spcAft>
              <a:buClr>
                <a:srgbClr val="000000"/>
              </a:buClr>
              <a:buSzPts val="2200"/>
              <a:buFont typeface="Arial"/>
              <a:buNone/>
            </a:pPr>
            <a:endParaRPr sz="2200" b="1" i="0" u="none" strike="noStrike" cap="none" dirty="0">
              <a:solidFill>
                <a:srgbClr val="000000"/>
              </a:solidFill>
              <a:latin typeface="Calibri"/>
              <a:ea typeface="Calibri"/>
              <a:cs typeface="Calibri"/>
              <a:sym typeface="Calibri"/>
            </a:endParaRPr>
          </a:p>
        </p:txBody>
      </p:sp>
      <p:pic>
        <p:nvPicPr>
          <p:cNvPr id="182" name="Google Shape;182;p20"/>
          <p:cNvPicPr preferRelativeResize="0"/>
          <p:nvPr/>
        </p:nvPicPr>
        <p:blipFill rotWithShape="1">
          <a:blip r:embed="rId4">
            <a:alphaModFix/>
          </a:blip>
          <a:srcRect/>
          <a:stretch/>
        </p:blipFill>
        <p:spPr>
          <a:xfrm rot="5400000">
            <a:off x="6048566" y="287867"/>
            <a:ext cx="4863127" cy="7206660"/>
          </a:xfrm>
          <a:prstGeom prst="rect">
            <a:avLst/>
          </a:prstGeom>
          <a:noFill/>
          <a:ln>
            <a:noFill/>
          </a:ln>
        </p:spPr>
      </p:pic>
      <p:sp>
        <p:nvSpPr>
          <p:cNvPr id="183" name="Google Shape;183;p20"/>
          <p:cNvSpPr txBox="1"/>
          <p:nvPr/>
        </p:nvSpPr>
        <p:spPr>
          <a:xfrm>
            <a:off x="6131955" y="6231135"/>
            <a:ext cx="522184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dirty="0">
                <a:latin typeface="Calibri"/>
                <a:ea typeface="Calibri"/>
                <a:cs typeface="Calibri"/>
                <a:sym typeface="Calibri"/>
              </a:rPr>
              <a:t>A s</a:t>
            </a:r>
            <a:r>
              <a:rPr lang="en-US" sz="2000" b="0" i="0" u="none" strike="noStrike" cap="none" dirty="0">
                <a:solidFill>
                  <a:srgbClr val="000000"/>
                </a:solidFill>
                <a:latin typeface="Calibri"/>
                <a:ea typeface="Calibri"/>
                <a:cs typeface="Calibri"/>
                <a:sym typeface="Calibri"/>
              </a:rPr>
              <a:t>olution-oriented causal diagram (linking measures are in light blue) </a:t>
            </a:r>
            <a:endParaRPr dirty="0"/>
          </a:p>
        </p:txBody>
      </p:sp>
      <p:sp>
        <p:nvSpPr>
          <p:cNvPr id="184" name="Google Shape;184;p20"/>
          <p:cNvSpPr txBox="1"/>
          <p:nvPr/>
        </p:nvSpPr>
        <p:spPr>
          <a:xfrm>
            <a:off x="423854" y="1932109"/>
            <a:ext cx="4203564"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70C0"/>
                </a:solidFill>
                <a:latin typeface="Calibri"/>
                <a:ea typeface="Calibri"/>
                <a:cs typeface="Calibri"/>
                <a:sym typeface="Calibri"/>
              </a:rPr>
              <a:t>Example at right: Biodiversity per se is often not valued by people, but specific organisms are; thus, a linking measure is needed in the causal diagram. </a:t>
            </a:r>
            <a:endParaRPr sz="1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91" name="Google Shape;191;p17"/>
          <p:cNvSpPr txBox="1">
            <a:spLocks noGrp="1"/>
          </p:cNvSpPr>
          <p:nvPr>
            <p:ph type="title"/>
          </p:nvPr>
        </p:nvSpPr>
        <p:spPr>
          <a:xfrm>
            <a:off x="2123850" y="313450"/>
            <a:ext cx="10068300" cy="73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br>
              <a:rPr lang="en-US" sz="3200" b="1" dirty="0">
                <a:solidFill>
                  <a:srgbClr val="000000"/>
                </a:solidFill>
              </a:rPr>
            </a:br>
            <a:r>
              <a:rPr lang="en-US" sz="3200" b="1" dirty="0">
                <a:solidFill>
                  <a:srgbClr val="000000"/>
                </a:solidFill>
              </a:rPr>
              <a:t>How Can We Finalize Our Causal Diagram for Actionability? </a:t>
            </a:r>
            <a:endParaRPr sz="3200" dirty="0"/>
          </a:p>
        </p:txBody>
      </p:sp>
      <p:sp>
        <p:nvSpPr>
          <p:cNvPr id="192" name="Google Shape;192;p17"/>
          <p:cNvSpPr txBox="1"/>
          <p:nvPr/>
        </p:nvSpPr>
        <p:spPr>
          <a:xfrm>
            <a:off x="304799" y="1720840"/>
            <a:ext cx="4529668"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70C0"/>
                </a:solidFill>
                <a:latin typeface="Calibri"/>
                <a:ea typeface="Calibri"/>
                <a:cs typeface="Calibri"/>
                <a:sym typeface="Calibri"/>
              </a:rPr>
              <a:t>Identify responsible parties:</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Who could potentially implement the actions</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dirty="0">
                <a:latin typeface="Calibri"/>
                <a:ea typeface="Calibri"/>
                <a:cs typeface="Calibri"/>
                <a:sym typeface="Calibri"/>
              </a:rPr>
              <a:t>Who c</a:t>
            </a:r>
            <a:r>
              <a:rPr lang="en-US" sz="2400" b="0" i="0" u="none" strike="noStrike" cap="none" dirty="0">
                <a:solidFill>
                  <a:srgbClr val="000000"/>
                </a:solidFill>
                <a:latin typeface="Calibri"/>
                <a:ea typeface="Calibri"/>
                <a:cs typeface="Calibri"/>
                <a:sym typeface="Calibri"/>
              </a:rPr>
              <a:t>an provide insights into action-oriented research by helping identify additional options (action variables), the costs of various options, and legal or regulatory drivers that can foster or impede action in the S-E system.</a:t>
            </a:r>
            <a:endParaRPr dirty="0"/>
          </a:p>
        </p:txBody>
      </p:sp>
      <p:sp>
        <p:nvSpPr>
          <p:cNvPr id="193" name="Google Shape;193;p17"/>
          <p:cNvSpPr txBox="1"/>
          <p:nvPr/>
        </p:nvSpPr>
        <p:spPr>
          <a:xfrm>
            <a:off x="5374555" y="6025019"/>
            <a:ext cx="612433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dirty="0">
                <a:latin typeface="Calibri"/>
                <a:ea typeface="Calibri"/>
                <a:cs typeface="Calibri"/>
                <a:sym typeface="Calibri"/>
              </a:rPr>
              <a:t>A s</a:t>
            </a:r>
            <a:r>
              <a:rPr lang="en-US" sz="2000" b="0" i="0" u="none" strike="noStrike" cap="none" dirty="0">
                <a:solidFill>
                  <a:srgbClr val="000000"/>
                </a:solidFill>
                <a:latin typeface="Calibri"/>
                <a:ea typeface="Calibri"/>
                <a:cs typeface="Calibri"/>
                <a:sym typeface="Calibri"/>
              </a:rPr>
              <a:t>olution-oriented causal diagram, showing potential responsible parties under the actions in brown. </a:t>
            </a:r>
            <a:endParaRPr dirty="0"/>
          </a:p>
        </p:txBody>
      </p:sp>
      <p:sp>
        <p:nvSpPr>
          <p:cNvPr id="194" name="Google Shape;194;p17"/>
          <p:cNvSpPr/>
          <p:nvPr/>
        </p:nvSpPr>
        <p:spPr>
          <a:xfrm>
            <a:off x="4634630" y="1402915"/>
            <a:ext cx="7423161" cy="4622104"/>
          </a:xfrm>
          <a:prstGeom prst="roundRect">
            <a:avLst>
              <a:gd name="adj"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5" name="Google Shape;195;p17"/>
          <p:cNvPicPr preferRelativeResize="0"/>
          <p:nvPr/>
        </p:nvPicPr>
        <p:blipFill rotWithShape="1">
          <a:blip r:embed="rId4">
            <a:alphaModFix/>
          </a:blip>
          <a:srcRect/>
          <a:stretch/>
        </p:blipFill>
        <p:spPr>
          <a:xfrm>
            <a:off x="4876549" y="1656259"/>
            <a:ext cx="6900896" cy="415498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1777</Words>
  <Application>Microsoft Macintosh PowerPoint</Application>
  <PresentationFormat>Widescreen</PresentationFormat>
  <Paragraphs>103</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Ecosystem Services Part 2:  Linking Ecosystems &amp; Their Processes  to What People Value and to Human Actions </vt:lpstr>
      <vt:lpstr>Reminder: What Are Ecosystem Services (ES)? </vt:lpstr>
      <vt:lpstr>How Do Natural Systems “Support” (Make Possible) Ecosystem Services?  </vt:lpstr>
      <vt:lpstr>Relationship between Science, Services, and Actions </vt:lpstr>
      <vt:lpstr>PowerPoint Presentation</vt:lpstr>
      <vt:lpstr>How Can We Make Science Be More Useful to Policy Makers and Natural Resource Managers? </vt:lpstr>
      <vt:lpstr>PowerPoint Presentation</vt:lpstr>
      <vt:lpstr>What Are Linking Measures and Why Are They  Important to Ensuring Science Is Actionable?   </vt:lpstr>
      <vt:lpstr> How Can We Finalize Our Causal Diagram for Actionability? </vt:lpstr>
      <vt:lpstr>Why the Need for Linking Measures?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Ecosystem Services Part 2:  Linking Ecosystems &amp; Their Processes  to What People Value and to Human Actions </dc:title>
  <dc:creator>Heidi CM Scott</dc:creator>
  <cp:lastModifiedBy>Alaina Gallagher</cp:lastModifiedBy>
  <cp:revision>5</cp:revision>
  <dcterms:created xsi:type="dcterms:W3CDTF">2022-09-28T11:57:10Z</dcterms:created>
  <dcterms:modified xsi:type="dcterms:W3CDTF">2023-03-31T13:57:42Z</dcterms:modified>
</cp:coreProperties>
</file>