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22"/>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omic Sans MS" panose="030F0902030302020204" pitchFamily="66" charset="0"/>
      <p:regular r:id="rId27"/>
    </p:embeddedFont>
    <p:embeddedFont>
      <p:font typeface="Overlock" panose="02000506030000020004"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H0RZQhPcMs+Q51OsOYBGt1TVrs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10D57C-CB20-42B3-69AD-4CA041089145}" name="Alaina Gallagher" initials="AG" userId="S::agalla@umd.edu::f61b52c0-6f18-49ba-a54b-cafdc1ea6cc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5"/>
    <p:restoredTop sz="88299"/>
  </p:normalViewPr>
  <p:slideViewPr>
    <p:cSldViewPr snapToGrid="0">
      <p:cViewPr varScale="1">
        <p:scale>
          <a:sx n="95" d="100"/>
          <a:sy n="95" d="100"/>
        </p:scale>
        <p:origin x="216" y="4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r>
              <a:rPr lang="en-US" b="0" i="1" dirty="0"/>
              <a:t>Notes to Instructor: </a:t>
            </a:r>
            <a:r>
              <a:rPr lang="en-US" b="0" dirty="0"/>
              <a:t>On the following slides, query learners using the questions in blue.</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22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 </a:t>
            </a:r>
            <a:r>
              <a:rPr lang="en-US" b="0" dirty="0"/>
              <a:t>Answer to questions: Examples of market-based natural benefits include timber, commercial fisheries, or other entities in which prices are clear, such as the cost of salmon or the cost of a unit of water in countries that use water markets (Note: There are some emerging markets, including those for U.S. water out west. The carbon market has also been struggling to be successful because it still largely depends on someone covering the initial costs of what is sold on the market. It could work if regulations put a cap on carbon losses/CO2 release and then trading could occur; currently, this is working for SO2 emissions in the U.S.)</a:t>
            </a:r>
            <a:endParaRPr dirty="0"/>
          </a:p>
        </p:txBody>
      </p:sp>
      <p:sp>
        <p:nvSpPr>
          <p:cNvPr id="295" name="Google Shape;2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a:t>
            </a:r>
            <a:r>
              <a:rPr lang="en-US" b="0" dirty="0"/>
              <a:t>: Answer to question: Cooling services of forest and trees—the cost of extra air conditioning; flood protection with seawalls if wetlands were not on the coastline; clean drinking water—filtration structures. Note this depends on having markets for whatever is used to replace the lost ecosystem process or structure.</a:t>
            </a:r>
            <a:endParaRPr dirty="0"/>
          </a:p>
        </p:txBody>
      </p:sp>
      <p:sp>
        <p:nvSpPr>
          <p:cNvPr id="305" name="Google Shape;3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 </a:t>
            </a:r>
            <a:r>
              <a:rPr lang="en-US" b="0" dirty="0"/>
              <a:t>Have the learners first take a stab at how they might do this. Perhaps break up learners into groups. The next slide identifies the economic method and after that goes into a bit more detail.</a:t>
            </a:r>
            <a:endParaRPr b="1" dirty="0"/>
          </a:p>
        </p:txBody>
      </p:sp>
      <p:sp>
        <p:nvSpPr>
          <p:cNvPr id="315" name="Google Shape;31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 </a:t>
            </a:r>
            <a:r>
              <a:rPr lang="en-US" b="0" i="0" dirty="0"/>
              <a:t>B</a:t>
            </a:r>
            <a:r>
              <a:rPr lang="en-US" dirty="0"/>
              <a:t>e sure learners note that market data are the easiest to value (i.e., cost per extra unit exists in $). The other methods all require different ways to evaluate value and what is found may or may not be expressed in currencies ($).</a:t>
            </a:r>
            <a:endParaRPr dirty="0"/>
          </a:p>
        </p:txBody>
      </p:sp>
      <p:sp>
        <p:nvSpPr>
          <p:cNvPr id="380" name="Google Shape;3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 </a:t>
            </a:r>
            <a:r>
              <a:rPr lang="en-US" b="0" dirty="0"/>
              <a:t>Make sure the learners understand that “economists” are trained in mathematics and statistical methods to help identify how people value things…so economics does not just mean money and markets.  </a:t>
            </a:r>
            <a:endParaRPr b="1" dirty="0"/>
          </a:p>
        </p:txBody>
      </p:sp>
      <p:sp>
        <p:nvSpPr>
          <p:cNvPr id="463" name="Google Shape;46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 </a:t>
            </a:r>
            <a:r>
              <a:rPr lang="en-US" b="0" dirty="0"/>
              <a:t>The next few slides provide the answers but for you, but for now: </a:t>
            </a:r>
            <a:r>
              <a:rPr lang="en-US" b="1" dirty="0"/>
              <a:t>revealed preferences </a:t>
            </a:r>
            <a:r>
              <a:rPr lang="en-US" dirty="0"/>
              <a:t>are when</a:t>
            </a:r>
            <a:r>
              <a:rPr lang="en-US" b="0" dirty="0"/>
              <a:t> economists look at markets to see what people pay or what people actually do, </a:t>
            </a:r>
            <a:r>
              <a:rPr lang="en-US" b="0" i="1" dirty="0"/>
              <a:t>not </a:t>
            </a:r>
            <a:r>
              <a:rPr lang="en-US" b="0" dirty="0"/>
              <a:t>what they say</a:t>
            </a:r>
            <a:r>
              <a:rPr lang="en-US" dirty="0"/>
              <a:t>; </a:t>
            </a:r>
            <a:r>
              <a:rPr lang="en-US" b="1" dirty="0"/>
              <a:t>stated preferences </a:t>
            </a:r>
            <a:r>
              <a:rPr lang="en-US" dirty="0"/>
              <a:t>are what people say when </a:t>
            </a:r>
            <a:r>
              <a:rPr lang="en-US" b="0" dirty="0"/>
              <a:t>given choices (in writing, with images, scenarios) and are asked to state their preferences or indicate how much more they would pay for one over another.    </a:t>
            </a:r>
            <a:endParaRPr b="1" dirty="0"/>
          </a:p>
        </p:txBody>
      </p:sp>
      <p:sp>
        <p:nvSpPr>
          <p:cNvPr id="473" name="Google Shape;47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484" name="Google Shape;4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u="none" dirty="0"/>
              <a:t>Notes to Instructor: </a:t>
            </a:r>
            <a:r>
              <a:rPr lang="en-US" b="0" dirty="0"/>
              <a:t>The goal of this question is for learners to recognize that many factors influence the extent to which an ecosystem service is valued. So, the left wetland may be more aesthetically pleasing, but perhaps the wetland on the right might store more water and protect areas from storms. Or perhaps the one on the right is closer to population centers, and so the opportunity to visit it for birdwatching is greater.   </a:t>
            </a:r>
            <a:endParaRPr b="1" dirty="0"/>
          </a:p>
        </p:txBody>
      </p:sp>
      <p:sp>
        <p:nvSpPr>
          <p:cNvPr id="493" name="Google Shape;49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a:t>
            </a:r>
            <a:r>
              <a:rPr lang="en-US" b="0" dirty="0"/>
              <a:t>:</a:t>
            </a:r>
            <a:endParaRPr b="0" dirty="0"/>
          </a:p>
          <a:p>
            <a:pPr marL="0" lvl="0" indent="0" algn="l" rtl="0">
              <a:lnSpc>
                <a:spcPct val="100000"/>
              </a:lnSpc>
              <a:spcBef>
                <a:spcPts val="0"/>
              </a:spcBef>
              <a:spcAft>
                <a:spcPts val="0"/>
              </a:spcAft>
              <a:buSzPts val="1400"/>
              <a:buNone/>
            </a:pPr>
            <a:r>
              <a:rPr lang="en-US" b="0" dirty="0"/>
              <a:t>11</a:t>
            </a:r>
            <a:r>
              <a:rPr lang="en-US" b="1" dirty="0"/>
              <a:t>. </a:t>
            </a:r>
            <a:r>
              <a:rPr lang="en-US" b="0" dirty="0"/>
              <a:t>The house on the right is likely to be MUCH more expensive. The difference is the view, location, and ability to go to beautiful forest. It is difficult to place a $ on this unless you look at markets and see what people actually paid for the two homes (i.e., </a:t>
            </a:r>
            <a:r>
              <a:rPr lang="en-US" b="0" i="1" dirty="0"/>
              <a:t>revealing </a:t>
            </a:r>
            <a:r>
              <a:rPr lang="en-US" b="0" i="0" dirty="0"/>
              <a:t>their preferences).</a:t>
            </a:r>
            <a:endParaRPr dirty="0"/>
          </a:p>
          <a:p>
            <a:pPr marL="0" lvl="0" indent="0" algn="l" rtl="0">
              <a:lnSpc>
                <a:spcPct val="100000"/>
              </a:lnSpc>
              <a:spcBef>
                <a:spcPts val="0"/>
              </a:spcBef>
              <a:spcAft>
                <a:spcPts val="0"/>
              </a:spcAft>
              <a:buSzPts val="1400"/>
              <a:buNone/>
            </a:pPr>
            <a:r>
              <a:rPr lang="en-US" b="0" i="0" dirty="0"/>
              <a:t>12. </a:t>
            </a:r>
            <a:r>
              <a:rPr lang="en-US" b="0" dirty="0"/>
              <a:t>Other examples</a:t>
            </a:r>
            <a:r>
              <a:rPr lang="en-US" b="1" dirty="0"/>
              <a:t>: </a:t>
            </a:r>
            <a:r>
              <a:rPr lang="en-US" b="0" dirty="0"/>
              <a:t>the </a:t>
            </a:r>
            <a:r>
              <a:rPr lang="en-US" dirty="0"/>
              <a:t>influence of soil properties on agricultural land or how travel costs may be used as a proxy for recreational value of an entity. </a:t>
            </a:r>
            <a:endParaRPr dirty="0"/>
          </a:p>
        </p:txBody>
      </p:sp>
      <p:sp>
        <p:nvSpPr>
          <p:cNvPr id="502" name="Google Shape;50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a:t>
            </a:r>
            <a:r>
              <a:rPr lang="en-US" b="1" i="1" dirty="0"/>
              <a:t>: </a:t>
            </a:r>
            <a:r>
              <a:rPr lang="en-US" b="0" dirty="0"/>
              <a:t>Ask learners to come up with at least three reasons. The next slide provides some answers that have been written about extensively.</a:t>
            </a:r>
            <a:endParaRPr b="1" dirty="0"/>
          </a:p>
        </p:txBody>
      </p:sp>
      <p:sp>
        <p:nvSpPr>
          <p:cNvPr id="516" name="Google Shape;5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 </a:t>
            </a:r>
            <a:r>
              <a:rPr lang="en-US" b="0" i="0" dirty="0"/>
              <a:t>T</a:t>
            </a:r>
            <a:r>
              <a:rPr lang="en-US" b="0" dirty="0"/>
              <a:t>he last part of this question is getting at the fact that ecosystem services are place-based and contextual and that some of them are personal (i.e., if you have less money, obtaining water that has a cost becomes more valued)</a:t>
            </a:r>
            <a:r>
              <a:rPr lang="en-US" b="1" dirty="0"/>
              <a:t>.  </a:t>
            </a: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i="1" dirty="0"/>
              <a:t>Notes to Instructor: </a:t>
            </a:r>
            <a:r>
              <a:rPr lang="en-US" dirty="0"/>
              <a:t>Point out to learners that o</a:t>
            </a:r>
            <a:r>
              <a:rPr lang="en-US" sz="1200" dirty="0">
                <a:latin typeface="Calibri"/>
                <a:ea typeface="Calibri"/>
                <a:cs typeface="Calibri"/>
                <a:sym typeface="Calibri"/>
              </a:rPr>
              <a:t>bjective decision making is fostered when all potential impacts are expressed in the same units. </a:t>
            </a:r>
            <a:endParaRPr dirty="0"/>
          </a:p>
          <a:p>
            <a:pPr marL="0" lvl="0" indent="0" algn="l" rtl="0">
              <a:lnSpc>
                <a:spcPct val="100000"/>
              </a:lnSpc>
              <a:spcBef>
                <a:spcPts val="0"/>
              </a:spcBef>
              <a:spcAft>
                <a:spcPts val="0"/>
              </a:spcAft>
              <a:buSzPts val="1400"/>
              <a:buNone/>
            </a:pPr>
            <a:endParaRPr dirty="0"/>
          </a:p>
        </p:txBody>
      </p:sp>
      <p:sp>
        <p:nvSpPr>
          <p:cNvPr id="526" name="Google Shape;52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 </a:t>
            </a:r>
            <a:r>
              <a:rPr lang="en-US" dirty="0"/>
              <a:t>This is a bit of a trick question; however, the point is that learners need to understand that the entity must be of value to people. For most of the provisioning services in the table (water supply, food, medicinal resources, ornamental resources) people will tell you they value them either monetarily or non-monetarily. Most of the others are biophysical/ecological attributes or processes that help in the provisioning of ecosystem services, but they are not services because people will rarely express that they value them. Indeed, </a:t>
            </a:r>
            <a:r>
              <a:rPr lang="en-US" b="0" dirty="0"/>
              <a:t>people don’t e</a:t>
            </a:r>
            <a:r>
              <a:rPr lang="en-US" dirty="0"/>
              <a:t>ven understand what many of them mean. (</a:t>
            </a:r>
            <a:r>
              <a:rPr lang="en-US" i="1" dirty="0"/>
              <a:t>Exception: </a:t>
            </a:r>
            <a:r>
              <a:rPr lang="en-US" i="0" dirty="0"/>
              <a:t>scientifically educated people may).   </a:t>
            </a:r>
            <a:r>
              <a:rPr lang="en-US" dirty="0"/>
              <a:t> </a:t>
            </a:r>
            <a:endParaRPr dirty="0"/>
          </a:p>
        </p:txBody>
      </p:sp>
      <p:sp>
        <p:nvSpPr>
          <p:cNvPr id="133" name="Google Shape;13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 </a:t>
            </a:r>
            <a:r>
              <a:rPr lang="en-US" dirty="0"/>
              <a:t>Non-use values are sometimes called passive-use values. Ask learners to provide examples for each of these. Here are some:  </a:t>
            </a:r>
            <a:endParaRPr dirty="0"/>
          </a:p>
          <a:p>
            <a:pPr marL="171450" lvl="0" indent="-171450" algn="l" rtl="0">
              <a:lnSpc>
                <a:spcPct val="100000"/>
              </a:lnSpc>
              <a:spcBef>
                <a:spcPts val="0"/>
              </a:spcBef>
              <a:spcAft>
                <a:spcPts val="0"/>
              </a:spcAft>
              <a:buClr>
                <a:schemeClr val="dk1"/>
              </a:buClr>
              <a:buSzPts val="1200"/>
              <a:buFont typeface="Arial"/>
              <a:buChar char="•"/>
            </a:pPr>
            <a:r>
              <a:rPr lang="en-US" b="1" dirty="0"/>
              <a:t>Extractive use value</a:t>
            </a:r>
            <a:r>
              <a:rPr lang="en-US" dirty="0"/>
              <a:t>: e.g., coal, water, timber</a:t>
            </a:r>
            <a:endParaRPr dirty="0"/>
          </a:p>
          <a:p>
            <a:pPr marL="171450" lvl="0" indent="-171450" algn="l" rtl="0">
              <a:lnSpc>
                <a:spcPct val="100000"/>
              </a:lnSpc>
              <a:spcBef>
                <a:spcPts val="0"/>
              </a:spcBef>
              <a:spcAft>
                <a:spcPts val="0"/>
              </a:spcAft>
              <a:buClr>
                <a:schemeClr val="dk1"/>
              </a:buClr>
              <a:buSzPts val="1200"/>
              <a:buFont typeface="Arial"/>
              <a:buChar char="•"/>
            </a:pPr>
            <a:r>
              <a:rPr lang="en-US" b="1" dirty="0"/>
              <a:t>Non-extractive use value</a:t>
            </a:r>
            <a:r>
              <a:rPr lang="en-US" dirty="0"/>
              <a:t>: e.g., seascape views, land </a:t>
            </a:r>
            <a:endParaRPr dirty="0"/>
          </a:p>
          <a:p>
            <a:pPr marL="171450" lvl="0" indent="-171450" algn="l" rtl="0">
              <a:lnSpc>
                <a:spcPct val="100000"/>
              </a:lnSpc>
              <a:spcBef>
                <a:spcPts val="0"/>
              </a:spcBef>
              <a:spcAft>
                <a:spcPts val="0"/>
              </a:spcAft>
              <a:buClr>
                <a:schemeClr val="dk1"/>
              </a:buClr>
              <a:buSzPts val="1200"/>
              <a:buFont typeface="Arial"/>
              <a:buChar char="•"/>
            </a:pPr>
            <a:r>
              <a:rPr lang="en-US" b="1" dirty="0"/>
              <a:t>Indirect use value</a:t>
            </a:r>
            <a:r>
              <a:rPr lang="en-US" dirty="0"/>
              <a:t>: </a:t>
            </a:r>
            <a:r>
              <a:rPr lang="en-US" b="0" i="0" dirty="0"/>
              <a:t>Value of </a:t>
            </a:r>
            <a:r>
              <a:rPr lang="en-US" b="0" i="1" dirty="0"/>
              <a:t>ecosystems and biophysical processes </a:t>
            </a:r>
            <a:r>
              <a:rPr lang="en-US" b="0" i="0" dirty="0"/>
              <a:t>necessary</a:t>
            </a:r>
            <a:r>
              <a:rPr lang="en-US" b="0" i="1" dirty="0"/>
              <a:t> </a:t>
            </a:r>
            <a:r>
              <a:rPr lang="en-US" dirty="0"/>
              <a:t>for an ecosystem service; e.g., wind for energy production; nutrient processing for healthy soil; forage food (plankton, etc.) of fisheries </a:t>
            </a:r>
            <a:endParaRPr dirty="0"/>
          </a:p>
          <a:p>
            <a:pPr marL="171450" lvl="0" indent="-171450" algn="l" rtl="0">
              <a:lnSpc>
                <a:spcPct val="100000"/>
              </a:lnSpc>
              <a:spcBef>
                <a:spcPts val="0"/>
              </a:spcBef>
              <a:spcAft>
                <a:spcPts val="0"/>
              </a:spcAft>
              <a:buClr>
                <a:schemeClr val="dk1"/>
              </a:buClr>
              <a:buSzPts val="1200"/>
              <a:buFont typeface="Arial"/>
              <a:buChar char="•"/>
            </a:pPr>
            <a:r>
              <a:rPr lang="en-US" b="1" dirty="0"/>
              <a:t>Existence value: </a:t>
            </a:r>
            <a:r>
              <a:rPr lang="en-US" b="0" dirty="0"/>
              <a:t>T</a:t>
            </a:r>
            <a:r>
              <a:rPr lang="en-US" dirty="0"/>
              <a:t>he </a:t>
            </a:r>
            <a:r>
              <a:rPr lang="en-US" b="0" dirty="0"/>
              <a:t>value of </a:t>
            </a:r>
            <a:r>
              <a:rPr lang="en-US" b="0" i="1" dirty="0"/>
              <a:t>knowing something exists—</a:t>
            </a:r>
            <a:r>
              <a:rPr lang="en-US" b="0" dirty="0"/>
              <a:t>usually expressed as a sense of well-being; e.g., a mountain, knowing marine life is diverse</a:t>
            </a:r>
            <a:endParaRPr dirty="0"/>
          </a:p>
          <a:p>
            <a:pPr marL="171450" lvl="0" indent="-171450" algn="l" rtl="0">
              <a:lnSpc>
                <a:spcPct val="100000"/>
              </a:lnSpc>
              <a:spcBef>
                <a:spcPts val="0"/>
              </a:spcBef>
              <a:spcAft>
                <a:spcPts val="0"/>
              </a:spcAft>
              <a:buClr>
                <a:schemeClr val="dk1"/>
              </a:buClr>
              <a:buSzPts val="1200"/>
              <a:buFont typeface="Arial"/>
              <a:buChar char="•"/>
            </a:pPr>
            <a:r>
              <a:rPr lang="en-US" b="1" dirty="0"/>
              <a:t>Option value: </a:t>
            </a:r>
            <a:r>
              <a:rPr lang="en-US" b="0" dirty="0"/>
              <a:t>V</a:t>
            </a:r>
            <a:r>
              <a:rPr lang="en-US" dirty="0"/>
              <a:t>alue of preserving a natural resource </a:t>
            </a:r>
            <a:r>
              <a:rPr lang="en-US" b="0" i="1" dirty="0"/>
              <a:t>in case you wish to use it </a:t>
            </a:r>
            <a:r>
              <a:rPr lang="en-US" b="0" dirty="0"/>
              <a:t>(key here is </a:t>
            </a:r>
            <a:r>
              <a:rPr lang="en-US" b="1" dirty="0"/>
              <a:t>potential</a:t>
            </a:r>
            <a:r>
              <a:rPr lang="en-US" b="0" dirty="0"/>
              <a:t> use by the individual valuing it; the value of having an option) </a:t>
            </a:r>
            <a:r>
              <a:rPr lang="en-US" dirty="0"/>
              <a:t>e.g., parks, substitutable species </a:t>
            </a:r>
            <a:endParaRPr dirty="0"/>
          </a:p>
          <a:p>
            <a:pPr marL="171450" lvl="0" indent="-171450" algn="l" rtl="0">
              <a:lnSpc>
                <a:spcPct val="100000"/>
              </a:lnSpc>
              <a:spcBef>
                <a:spcPts val="0"/>
              </a:spcBef>
              <a:spcAft>
                <a:spcPts val="0"/>
              </a:spcAft>
              <a:buClr>
                <a:schemeClr val="dk1"/>
              </a:buClr>
              <a:buSzPts val="1200"/>
              <a:buFont typeface="Arial"/>
              <a:buChar char="•"/>
            </a:pPr>
            <a:r>
              <a:rPr lang="en-US" b="1" dirty="0"/>
              <a:t>Bequest value: </a:t>
            </a:r>
            <a:r>
              <a:rPr lang="en-US" dirty="0"/>
              <a:t>The value of </a:t>
            </a:r>
            <a:r>
              <a:rPr lang="en-US" b="0" i="1" dirty="0"/>
              <a:t>knowing</a:t>
            </a:r>
            <a:r>
              <a:rPr lang="en-US" b="1" dirty="0"/>
              <a:t> </a:t>
            </a:r>
            <a:r>
              <a:rPr lang="en-US" dirty="0"/>
              <a:t>biodiversity will be available to future generations (key here: is future use by others)</a:t>
            </a:r>
            <a:endParaRPr dirty="0"/>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t>Notes to Instructor: </a:t>
            </a:r>
            <a:r>
              <a:rPr lang="en-US" b="0" dirty="0"/>
              <a:t>Answer to question: How much people will pay is closely tied to what they already have. If they have plenty of “x”, they are unlikely to pay much for more, and they are also are more likely to accept a lower price if they sell a unit of what they have plenty of. See next slide for graph of supply vs. demand and price.</a:t>
            </a:r>
            <a:endParaRPr dirty="0"/>
          </a:p>
        </p:txBody>
      </p:sp>
      <p:sp>
        <p:nvSpPr>
          <p:cNvPr id="278" name="Google Shape;27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This is a classic supply – demand curve. The price something garners on the market (i.e., what a person is willing to pay) is closely tied to the supply (i.e., how much people have).</a:t>
            </a:r>
            <a:endParaRPr dirty="0"/>
          </a:p>
        </p:txBody>
      </p:sp>
      <p:sp>
        <p:nvSpPr>
          <p:cNvPr id="288" name="Google Shape;2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oogle Shape;102;p1" descr="A person fishing in a river&#10;&#10;Description automatically generated">
            <a:extLst>
              <a:ext uri="{FF2B5EF4-FFF2-40B4-BE49-F238E27FC236}">
                <a16:creationId xmlns:a16="http://schemas.microsoft.com/office/drawing/2014/main" id="{E223BF41-0FA8-56E5-EE91-8A26544003ED}"/>
              </a:ext>
            </a:extLst>
          </p:cNvPr>
          <p:cNvPicPr preferRelativeResize="0"/>
          <p:nvPr/>
        </p:nvPicPr>
        <p:blipFill rotWithShape="1">
          <a:blip r:embed="rId3"/>
          <a:srcRect t="23469"/>
          <a:stretch/>
        </p:blipFill>
        <p:spPr>
          <a:xfrm>
            <a:off x="0" y="10"/>
            <a:ext cx="12192000" cy="6857990"/>
          </a:xfrm>
          <a:prstGeom prst="rect">
            <a:avLst/>
          </a:prstGeom>
          <a:noFill/>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94964D3-BD4B-0453-44E3-79DDDB2F21B8}"/>
              </a:ext>
            </a:extLst>
          </p:cNvPr>
          <p:cNvSpPr>
            <a:spLocks noGrp="1"/>
          </p:cNvSpPr>
          <p:nvPr>
            <p:ph type="ctrTitle"/>
          </p:nvPr>
        </p:nvSpPr>
        <p:spPr>
          <a:xfrm>
            <a:off x="8022020" y="3296792"/>
            <a:ext cx="3852041" cy="1827001"/>
          </a:xfrm>
        </p:spPr>
        <p:txBody>
          <a:bodyPr anchor="t">
            <a:normAutofit fontScale="90000"/>
          </a:bodyPr>
          <a:lstStyle/>
          <a:p>
            <a:r>
              <a:rPr lang="en-US" sz="4000" dirty="0"/>
              <a:t>Ecosystem Services Part 1: Defining and Valuing Nature</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6" name="Picture 15" descr="Circle&#10;&#10;Description automatically generated with medium confidence">
            <a:extLst>
              <a:ext uri="{FF2B5EF4-FFF2-40B4-BE49-F238E27FC236}">
                <a16:creationId xmlns:a16="http://schemas.microsoft.com/office/drawing/2014/main" id="{E1CBF482-152E-FB64-FE84-9F478125E404}"/>
              </a:ext>
            </a:extLst>
          </p:cNvPr>
          <p:cNvPicPr>
            <a:picLocks noChangeAspect="1"/>
          </p:cNvPicPr>
          <p:nvPr/>
        </p:nvPicPr>
        <p:blipFill>
          <a:blip r:embed="rId4"/>
          <a:stretch>
            <a:fillRect/>
          </a:stretch>
        </p:blipFill>
        <p:spPr>
          <a:xfrm>
            <a:off x="8571929" y="5359355"/>
            <a:ext cx="2752224" cy="1002929"/>
          </a:xfrm>
          <a:prstGeom prst="rect">
            <a:avLst/>
          </a:prstGeom>
        </p:spPr>
      </p:pic>
    </p:spTree>
    <p:extLst>
      <p:ext uri="{BB962C8B-B14F-4D97-AF65-F5344CB8AC3E}">
        <p14:creationId xmlns:p14="http://schemas.microsoft.com/office/powerpoint/2010/main" val="31997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6"/>
        <p:cNvGrpSpPr/>
        <p:nvPr/>
      </p:nvGrpSpPr>
      <p:grpSpPr>
        <a:xfrm>
          <a:off x="0" y="0"/>
          <a:ext cx="0" cy="0"/>
          <a:chOff x="0" y="0"/>
          <a:chExt cx="0" cy="0"/>
        </a:xfrm>
      </p:grpSpPr>
      <p:sp>
        <p:nvSpPr>
          <p:cNvPr id="297" name="Google Shape;297;p9"/>
          <p:cNvSpPr txBox="1">
            <a:spLocks noGrp="1"/>
          </p:cNvSpPr>
          <p:nvPr>
            <p:ph type="title"/>
          </p:nvPr>
        </p:nvSpPr>
        <p:spPr>
          <a:xfrm>
            <a:off x="2716063" y="238497"/>
            <a:ext cx="8334300" cy="128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Valuation Methods: Market-Based </a:t>
            </a:r>
            <a:r>
              <a:rPr lang="en-US" sz="3600" b="1" i="1" dirty="0">
                <a:latin typeface="Calibri"/>
                <a:ea typeface="Calibri"/>
                <a:cs typeface="Calibri"/>
                <a:sym typeface="Calibri"/>
              </a:rPr>
              <a:t>Pr</a:t>
            </a:r>
            <a:r>
              <a:rPr lang="en-US" sz="3600" b="1" i="1" dirty="0"/>
              <a:t>ice</a:t>
            </a:r>
            <a:r>
              <a:rPr lang="en-US" sz="3600" b="1" i="1" dirty="0">
                <a:latin typeface="Calibri"/>
                <a:ea typeface="Calibri"/>
                <a:cs typeface="Calibri"/>
                <a:sym typeface="Calibri"/>
              </a:rPr>
              <a:t> </a:t>
            </a:r>
            <a:endParaRPr i="1" dirty="0"/>
          </a:p>
        </p:txBody>
      </p:sp>
      <p:sp>
        <p:nvSpPr>
          <p:cNvPr id="298" name="Google Shape;29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300" name="Google Shape;300;p9" descr="A picture containing tree, outdoor, orange, power shovel&#10;&#10;Description automatically generated"/>
          <p:cNvPicPr preferRelativeResize="0"/>
          <p:nvPr/>
        </p:nvPicPr>
        <p:blipFill rotWithShape="1">
          <a:blip r:embed="rId4">
            <a:alphaModFix/>
          </a:blip>
          <a:srcRect/>
          <a:stretch/>
        </p:blipFill>
        <p:spPr>
          <a:xfrm>
            <a:off x="7009515" y="3304295"/>
            <a:ext cx="4972812" cy="3315208"/>
          </a:xfrm>
          <a:prstGeom prst="rect">
            <a:avLst/>
          </a:prstGeom>
          <a:noFill/>
          <a:ln>
            <a:noFill/>
          </a:ln>
        </p:spPr>
      </p:pic>
      <p:sp>
        <p:nvSpPr>
          <p:cNvPr id="301" name="Google Shape;301;p9"/>
          <p:cNvSpPr txBox="1"/>
          <p:nvPr/>
        </p:nvSpPr>
        <p:spPr>
          <a:xfrm>
            <a:off x="682752" y="1272533"/>
            <a:ext cx="10367611" cy="3442322"/>
          </a:xfrm>
          <a:prstGeom prst="rect">
            <a:avLst/>
          </a:prstGeom>
          <a:noFill/>
          <a:ln>
            <a:noFill/>
          </a:ln>
        </p:spPr>
        <p:txBody>
          <a:bodyPr spcFirstLastPara="1" wrap="square" lIns="91425" tIns="91425" rIns="91425" bIns="91425" anchor="t" anchorCtr="0">
            <a:spAutoFit/>
          </a:bodyPr>
          <a:lstStyle/>
          <a:p>
            <a:pPr marL="228600" marR="0" lvl="0" indent="-228600" algn="l" rtl="0">
              <a:lnSpc>
                <a:spcPct val="108000"/>
              </a:lnSpc>
              <a:spcBef>
                <a:spcPts val="0"/>
              </a:spcBef>
              <a:spcAft>
                <a:spcPts val="0"/>
              </a:spcAft>
              <a:buClr>
                <a:schemeClr val="accent3"/>
              </a:buClr>
              <a:buSzPts val="2800"/>
              <a:buFont typeface="Arial"/>
              <a:buChar char="•"/>
            </a:pPr>
            <a:r>
              <a:rPr lang="en-US" sz="2800" b="0" i="0" u="none" strike="noStrike" cap="none" dirty="0">
                <a:solidFill>
                  <a:schemeClr val="accent3"/>
                </a:solidFill>
                <a:latin typeface="Calibri"/>
                <a:ea typeface="Calibri"/>
                <a:cs typeface="Calibri"/>
                <a:sym typeface="Calibri"/>
              </a:rPr>
              <a:t>Is a type of </a:t>
            </a:r>
            <a:r>
              <a:rPr lang="en-US" sz="2800" b="1" i="1" u="none" strike="noStrike" cap="none" dirty="0">
                <a:solidFill>
                  <a:schemeClr val="accent3"/>
                </a:solidFill>
                <a:latin typeface="Calibri"/>
                <a:ea typeface="Calibri"/>
                <a:cs typeface="Calibri"/>
                <a:sym typeface="Calibri"/>
              </a:rPr>
              <a:t>use</a:t>
            </a:r>
            <a:r>
              <a:rPr lang="en-US" sz="2800" b="0" i="1" u="none" strike="noStrike" cap="none" dirty="0">
                <a:solidFill>
                  <a:schemeClr val="accent3"/>
                </a:solidFill>
                <a:latin typeface="Calibri"/>
                <a:ea typeface="Calibri"/>
                <a:cs typeface="Calibri"/>
                <a:sym typeface="Calibri"/>
              </a:rPr>
              <a:t> value</a:t>
            </a:r>
            <a:endParaRPr sz="2800" b="0" i="1" u="none" strike="noStrike" cap="none" dirty="0">
              <a:solidFill>
                <a:schemeClr val="accent3"/>
              </a:solidFill>
              <a:latin typeface="Calibri"/>
              <a:ea typeface="Calibri"/>
              <a:cs typeface="Calibri"/>
              <a:sym typeface="Calibri"/>
            </a:endParaRPr>
          </a:p>
          <a:p>
            <a:pPr marL="228600" marR="0" lvl="0" indent="-228600" algn="l" rtl="0">
              <a:lnSpc>
                <a:spcPct val="108000"/>
              </a:lnSpc>
              <a:spcBef>
                <a:spcPts val="0"/>
              </a:spcBef>
              <a:spcAft>
                <a:spcPts val="0"/>
              </a:spcAft>
              <a:buClr>
                <a:schemeClr val="accent3"/>
              </a:buClr>
              <a:buSzPts val="2800"/>
              <a:buFont typeface="Arial"/>
              <a:buChar char="•"/>
            </a:pPr>
            <a:r>
              <a:rPr lang="en-US" sz="2800" b="0" i="0" u="none" strike="noStrike" cap="none" dirty="0">
                <a:solidFill>
                  <a:schemeClr val="accent3"/>
                </a:solidFill>
                <a:latin typeface="Calibri"/>
                <a:ea typeface="Calibri"/>
                <a:cs typeface="Calibri"/>
                <a:sym typeface="Calibri"/>
              </a:rPr>
              <a:t>Is sold commercially so data are available in monetary units </a:t>
            </a:r>
            <a:endParaRPr sz="2800" b="0" i="0" u="none" strike="noStrike" cap="none" dirty="0">
              <a:solidFill>
                <a:schemeClr val="dk1"/>
              </a:solidFill>
              <a:latin typeface="Calibri"/>
              <a:ea typeface="Calibri"/>
              <a:cs typeface="Calibri"/>
              <a:sym typeface="Calibri"/>
            </a:endParaRPr>
          </a:p>
          <a:p>
            <a:pPr marL="228600" marR="0" lvl="0" indent="-228600" algn="l" rtl="0">
              <a:lnSpc>
                <a:spcPct val="108000"/>
              </a:lnSpc>
              <a:spcBef>
                <a:spcPts val="0"/>
              </a:spcBef>
              <a:spcAft>
                <a:spcPts val="0"/>
              </a:spcAft>
              <a:buClr>
                <a:schemeClr val="accent3"/>
              </a:buClr>
              <a:buSzPts val="2800"/>
              <a:buFont typeface="Arial"/>
              <a:buChar char="•"/>
            </a:pPr>
            <a:r>
              <a:rPr lang="en-US" sz="2800" b="0" i="0" u="none" strike="noStrike" cap="none" dirty="0">
                <a:solidFill>
                  <a:schemeClr val="accent3"/>
                </a:solidFill>
                <a:latin typeface="Calibri"/>
                <a:ea typeface="Calibri"/>
                <a:cs typeface="Calibri"/>
                <a:sym typeface="Calibri"/>
              </a:rPr>
              <a:t>Is easiest for determining value and creating policies but most ecosystem services do not have markets</a:t>
            </a:r>
            <a:endParaRPr sz="2800" b="0" i="0" u="none" strike="noStrike" cap="none" dirty="0">
              <a:solidFill>
                <a:schemeClr val="accent3"/>
              </a:solidFill>
              <a:latin typeface="Calibri"/>
              <a:ea typeface="Calibri"/>
              <a:cs typeface="Calibri"/>
              <a:sym typeface="Calibri"/>
            </a:endParaRPr>
          </a:p>
          <a:p>
            <a:pPr marL="228600" marR="0" lvl="0" indent="-228600" algn="l" rtl="0">
              <a:lnSpc>
                <a:spcPct val="108000"/>
              </a:lnSpc>
              <a:spcBef>
                <a:spcPts val="0"/>
              </a:spcBef>
              <a:spcAft>
                <a:spcPts val="0"/>
              </a:spcAft>
              <a:buClr>
                <a:srgbClr val="B7B7B7"/>
              </a:buClr>
              <a:buSzPts val="2800"/>
              <a:buFont typeface="Arial"/>
              <a:buChar char="•"/>
            </a:pPr>
            <a:r>
              <a:rPr lang="en-US" sz="2800" b="0" i="0" u="none" strike="noStrike" cap="none" dirty="0">
                <a:solidFill>
                  <a:srgbClr val="B7B7B7"/>
                </a:solidFill>
                <a:latin typeface="Calibri"/>
                <a:ea typeface="Calibri"/>
                <a:cs typeface="Calibri"/>
                <a:sym typeface="Calibri"/>
              </a:rPr>
              <a:t>Is assumed to represent the </a:t>
            </a:r>
            <a:br>
              <a:rPr lang="en-US" sz="2800" b="0" i="0" u="none" strike="noStrike" cap="none" dirty="0">
                <a:solidFill>
                  <a:srgbClr val="B7B7B7"/>
                </a:solidFill>
                <a:latin typeface="Calibri"/>
                <a:ea typeface="Calibri"/>
                <a:cs typeface="Calibri"/>
                <a:sym typeface="Calibri"/>
              </a:rPr>
            </a:br>
            <a:r>
              <a:rPr lang="en-US" sz="2800" b="0" i="0" u="none" strike="noStrike" cap="none" dirty="0">
                <a:solidFill>
                  <a:srgbClr val="B7B7B7"/>
                </a:solidFill>
                <a:latin typeface="Calibri"/>
                <a:ea typeface="Calibri"/>
                <a:cs typeface="Calibri"/>
                <a:sym typeface="Calibri"/>
              </a:rPr>
              <a:t>social benefits an additional </a:t>
            </a:r>
            <a:r>
              <a:rPr lang="en-US" sz="2800" b="1" i="0" u="none" strike="noStrike" cap="none" dirty="0">
                <a:solidFill>
                  <a:srgbClr val="B7B7B7"/>
                </a:solidFill>
                <a:latin typeface="Calibri"/>
                <a:ea typeface="Calibri"/>
                <a:cs typeface="Calibri"/>
                <a:sym typeface="Calibri"/>
              </a:rPr>
              <a:t>unit</a:t>
            </a:r>
            <a:r>
              <a:rPr lang="en-US" sz="2800" b="0" i="0" u="none" strike="noStrike" cap="none" dirty="0">
                <a:solidFill>
                  <a:srgbClr val="B7B7B7"/>
                </a:solidFill>
                <a:latin typeface="Calibri"/>
                <a:ea typeface="Calibri"/>
                <a:cs typeface="Calibri"/>
                <a:sym typeface="Calibri"/>
              </a:rPr>
              <a:t> confers  </a:t>
            </a:r>
            <a:endParaRPr sz="2800" b="0" i="0" u="none" strike="noStrike" cap="none" dirty="0">
              <a:solidFill>
                <a:srgbClr val="B7B7B7"/>
              </a:solidFill>
              <a:latin typeface="Calibri"/>
              <a:ea typeface="Calibri"/>
              <a:cs typeface="Calibri"/>
              <a:sym typeface="Calibri"/>
            </a:endParaRPr>
          </a:p>
          <a:p>
            <a:pPr marL="0" marR="0" lvl="0" indent="0" algn="l" rtl="0">
              <a:lnSpc>
                <a:spcPct val="108000"/>
              </a:lnSpc>
              <a:spcBef>
                <a:spcPts val="0"/>
              </a:spcBef>
              <a:spcAft>
                <a:spcPts val="0"/>
              </a:spcAft>
              <a:buClr>
                <a:srgbClr val="000000"/>
              </a:buClr>
              <a:buSzPts val="2800"/>
              <a:buFont typeface="Arial"/>
              <a:buNone/>
            </a:pPr>
            <a:r>
              <a:rPr lang="en-US" sz="2800" b="0" i="0" u="none" strike="noStrike" cap="none" dirty="0">
                <a:solidFill>
                  <a:schemeClr val="accent3"/>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sp>
        <p:nvSpPr>
          <p:cNvPr id="2" name="Google Shape;299;p9">
            <a:extLst>
              <a:ext uri="{FF2B5EF4-FFF2-40B4-BE49-F238E27FC236}">
                <a16:creationId xmlns:a16="http://schemas.microsoft.com/office/drawing/2014/main" id="{F2247788-B551-3AB3-8CAD-8BF1A622FBE1}"/>
              </a:ext>
            </a:extLst>
          </p:cNvPr>
          <p:cNvSpPr txBox="1"/>
          <p:nvPr/>
        </p:nvSpPr>
        <p:spPr>
          <a:xfrm>
            <a:off x="383940" y="4435052"/>
            <a:ext cx="5540487"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rgbClr val="0070C0"/>
                </a:solidFill>
                <a:latin typeface="Calibri"/>
                <a:ea typeface="Calibri"/>
                <a:cs typeface="Calibri"/>
                <a:sym typeface="Calibri"/>
              </a:rPr>
              <a:t>Question 5. </a:t>
            </a:r>
            <a:r>
              <a:rPr lang="en-US" sz="2600" b="0" i="0" u="none" strike="noStrike" cap="none" dirty="0">
                <a:solidFill>
                  <a:srgbClr val="0070C0"/>
                </a:solidFill>
                <a:latin typeface="Calibri"/>
                <a:ea typeface="Calibri"/>
                <a:cs typeface="Calibri"/>
                <a:sym typeface="Calibri"/>
              </a:rPr>
              <a:t>What is an example of something in nature that can be monetized based on markets (i.e.,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dirty="0">
                <a:solidFill>
                  <a:srgbClr val="0070C0"/>
                </a:solidFill>
                <a:latin typeface="Calibri"/>
                <a:ea typeface="Calibri"/>
                <a:cs typeface="Calibri"/>
                <a:sym typeface="Calibri"/>
              </a:rPr>
              <a:t>has commercial value)?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06"/>
        <p:cNvGrpSpPr/>
        <p:nvPr/>
      </p:nvGrpSpPr>
      <p:grpSpPr>
        <a:xfrm>
          <a:off x="0" y="0"/>
          <a:ext cx="0" cy="0"/>
          <a:chOff x="0" y="0"/>
          <a:chExt cx="0" cy="0"/>
        </a:xfrm>
      </p:grpSpPr>
      <p:sp>
        <p:nvSpPr>
          <p:cNvPr id="307" name="Google Shape;307;p10"/>
          <p:cNvSpPr txBox="1">
            <a:spLocks noGrp="1"/>
          </p:cNvSpPr>
          <p:nvPr>
            <p:ph type="title"/>
          </p:nvPr>
        </p:nvSpPr>
        <p:spPr>
          <a:xfrm>
            <a:off x="1227362" y="502424"/>
            <a:ext cx="10681800" cy="1281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Valuation Methods: Market</a:t>
            </a:r>
            <a:r>
              <a:rPr lang="en-US" sz="3600" b="1" dirty="0"/>
              <a:t>-Based</a:t>
            </a:r>
            <a:br>
              <a:rPr lang="en-US" sz="3600" b="1" dirty="0"/>
            </a:br>
            <a:r>
              <a:rPr lang="en-US" sz="3600" b="1" dirty="0"/>
              <a:t> </a:t>
            </a:r>
            <a:r>
              <a:rPr lang="en-US" sz="3600" b="1" i="1" dirty="0"/>
              <a:t>Cost Avoidance</a:t>
            </a:r>
            <a:r>
              <a:rPr lang="en-US" sz="3600" b="1" dirty="0"/>
              <a:t> </a:t>
            </a:r>
            <a:r>
              <a:rPr lang="en-US" sz="3600" b="1" dirty="0">
                <a:latin typeface="Calibri"/>
                <a:ea typeface="Calibri"/>
                <a:cs typeface="Calibri"/>
                <a:sym typeface="Calibri"/>
              </a:rPr>
              <a:t> </a:t>
            </a:r>
            <a:endParaRPr dirty="0"/>
          </a:p>
        </p:txBody>
      </p:sp>
      <p:sp>
        <p:nvSpPr>
          <p:cNvPr id="308" name="Google Shape;308;p10"/>
          <p:cNvSpPr txBox="1">
            <a:spLocks noGrp="1"/>
          </p:cNvSpPr>
          <p:nvPr>
            <p:ph type="body" idx="1"/>
          </p:nvPr>
        </p:nvSpPr>
        <p:spPr>
          <a:xfrm>
            <a:off x="421735" y="1716347"/>
            <a:ext cx="7599521" cy="3712139"/>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800"/>
              <a:buChar char="•"/>
            </a:pPr>
            <a:r>
              <a:rPr lang="en-US" dirty="0"/>
              <a:t>Is a type of </a:t>
            </a:r>
            <a:r>
              <a:rPr lang="en-US" i="1" u="sng" dirty="0"/>
              <a:t>indirect</a:t>
            </a:r>
            <a:r>
              <a:rPr lang="en-US" i="1" dirty="0"/>
              <a:t> use value </a:t>
            </a:r>
            <a:endParaRPr i="1" dirty="0"/>
          </a:p>
          <a:p>
            <a:pPr marL="228600" lvl="0" indent="-228600" algn="l" rtl="0">
              <a:lnSpc>
                <a:spcPct val="108000"/>
              </a:lnSpc>
              <a:spcBef>
                <a:spcPts val="0"/>
              </a:spcBef>
              <a:spcAft>
                <a:spcPts val="0"/>
              </a:spcAft>
              <a:buSzPts val="2800"/>
              <a:buChar char="•"/>
            </a:pPr>
            <a:r>
              <a:rPr lang="en-US" dirty="0"/>
              <a:t>Nature provides the service, but it could be replaced through commercial markets</a:t>
            </a:r>
            <a:endParaRPr dirty="0"/>
          </a:p>
          <a:p>
            <a:pPr marL="228600" lvl="0" indent="-228600" algn="l" rtl="0">
              <a:lnSpc>
                <a:spcPct val="108000"/>
              </a:lnSpc>
              <a:spcBef>
                <a:spcPts val="0"/>
              </a:spcBef>
              <a:spcAft>
                <a:spcPts val="0"/>
              </a:spcAft>
              <a:buSzPts val="2800"/>
              <a:buChar char="•"/>
            </a:pPr>
            <a:r>
              <a:rPr lang="en-US" dirty="0"/>
              <a:t>Could refer to the value of preserving nature to avoid future costs that will occur </a:t>
            </a:r>
            <a:endParaRPr dirty="0"/>
          </a:p>
          <a:p>
            <a:pPr marL="228600" lvl="0" indent="-228600" algn="l" rtl="0">
              <a:lnSpc>
                <a:spcPct val="108000"/>
              </a:lnSpc>
              <a:spcBef>
                <a:spcPts val="0"/>
              </a:spcBef>
              <a:spcAft>
                <a:spcPts val="0"/>
              </a:spcAft>
              <a:buSzPts val="2800"/>
              <a:buChar char="•"/>
            </a:pPr>
            <a:r>
              <a:rPr lang="en-US" dirty="0"/>
              <a:t>Is sometimes called replacement cost </a:t>
            </a:r>
            <a:endParaRPr dirty="0"/>
          </a:p>
        </p:txBody>
      </p:sp>
      <p:sp>
        <p:nvSpPr>
          <p:cNvPr id="309" name="Google Shape;30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311" name="Google Shape;311;p10"/>
          <p:cNvSpPr txBox="1"/>
          <p:nvPr/>
        </p:nvSpPr>
        <p:spPr>
          <a:xfrm>
            <a:off x="332049" y="4773077"/>
            <a:ext cx="6375808"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rgbClr val="0070C0"/>
                </a:solidFill>
                <a:latin typeface="Calibri"/>
                <a:ea typeface="Calibri"/>
                <a:cs typeface="Calibri"/>
                <a:sym typeface="Calibri"/>
              </a:rPr>
              <a:t>Question 6. </a:t>
            </a:r>
            <a:r>
              <a:rPr lang="en-US" sz="2600" b="0" i="0" u="none" strike="noStrike" cap="none" dirty="0">
                <a:solidFill>
                  <a:srgbClr val="0070C0"/>
                </a:solidFill>
                <a:latin typeface="Calibri"/>
                <a:ea typeface="Calibri"/>
                <a:cs typeface="Calibri"/>
                <a:sym typeface="Calibri"/>
              </a:rPr>
              <a:t>What is an example of something that could be valued based on what it would cost to get it </a:t>
            </a:r>
            <a:r>
              <a:rPr lang="en-US" sz="2600" b="0" i="1" u="none" strike="noStrike" cap="none" dirty="0">
                <a:solidFill>
                  <a:srgbClr val="0070C0"/>
                </a:solidFill>
                <a:latin typeface="Calibri"/>
                <a:ea typeface="Calibri"/>
                <a:cs typeface="Calibri"/>
                <a:sym typeface="Calibri"/>
              </a:rPr>
              <a:t>if </a:t>
            </a:r>
            <a:r>
              <a:rPr lang="en-US" sz="2600" b="0" i="0" u="none" strike="noStrike" cap="none" dirty="0">
                <a:solidFill>
                  <a:srgbClr val="0070C0"/>
                </a:solidFill>
                <a:latin typeface="Calibri"/>
                <a:ea typeface="Calibri"/>
                <a:cs typeface="Calibri"/>
                <a:sym typeface="Calibri"/>
              </a:rPr>
              <a:t>nature did </a:t>
            </a:r>
            <a:r>
              <a:rPr lang="en-US" sz="2600" b="0" i="1" u="none" strike="noStrike" cap="none" dirty="0">
                <a:solidFill>
                  <a:srgbClr val="0070C0"/>
                </a:solidFill>
                <a:latin typeface="Calibri"/>
                <a:ea typeface="Calibri"/>
                <a:cs typeface="Calibri"/>
                <a:sym typeface="Calibri"/>
              </a:rPr>
              <a:t>not</a:t>
            </a:r>
            <a:r>
              <a:rPr lang="en-US" sz="2600" b="0" i="0" u="none" strike="noStrike" cap="none" dirty="0">
                <a:solidFill>
                  <a:srgbClr val="0070C0"/>
                </a:solidFill>
                <a:latin typeface="Calibri"/>
                <a:ea typeface="Calibri"/>
                <a:cs typeface="Calibri"/>
                <a:sym typeface="Calibri"/>
              </a:rPr>
              <a:t> provide it? </a:t>
            </a:r>
            <a:endParaRPr sz="1400" b="0" i="0" u="none" strike="noStrike" cap="none" dirty="0">
              <a:solidFill>
                <a:srgbClr val="000000"/>
              </a:solidFill>
              <a:latin typeface="Arial"/>
              <a:ea typeface="Arial"/>
              <a:cs typeface="Arial"/>
              <a:sym typeface="Arial"/>
            </a:endParaRPr>
          </a:p>
        </p:txBody>
      </p:sp>
      <p:pic>
        <p:nvPicPr>
          <p:cNvPr id="2" name="Google Shape;214;p7" descr="A picture containing grass, outdoor, green, field&#10;&#10;Description automatically generated">
            <a:extLst>
              <a:ext uri="{FF2B5EF4-FFF2-40B4-BE49-F238E27FC236}">
                <a16:creationId xmlns:a16="http://schemas.microsoft.com/office/drawing/2014/main" id="{588F9226-834B-A51F-CC06-F3AB249AC486}"/>
              </a:ext>
            </a:extLst>
          </p:cNvPr>
          <p:cNvPicPr preferRelativeResize="0"/>
          <p:nvPr/>
        </p:nvPicPr>
        <p:blipFill rotWithShape="1">
          <a:blip r:embed="rId4" cstate="hqprint">
            <a:extLst>
              <a:ext uri="{28A0092B-C50C-407E-A947-70E740481C1C}">
                <a14:useLocalDpi xmlns:a14="http://schemas.microsoft.com/office/drawing/2010/main"/>
              </a:ext>
            </a:extLst>
          </a:blip>
          <a:srcRect b="-1"/>
          <a:stretch/>
        </p:blipFill>
        <p:spPr>
          <a:xfrm>
            <a:off x="7357241" y="2102069"/>
            <a:ext cx="4834759" cy="4755931"/>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11"/>
          <p:cNvGrpSpPr/>
          <p:nvPr/>
        </p:nvGrpSpPr>
        <p:grpSpPr>
          <a:xfrm>
            <a:off x="2260558" y="763929"/>
            <a:ext cx="9522469" cy="5983941"/>
            <a:chOff x="338158" y="0"/>
            <a:chExt cx="7854908" cy="5101563"/>
          </a:xfrm>
        </p:grpSpPr>
        <p:sp>
          <p:nvSpPr>
            <p:cNvPr id="318" name="Google Shape;318;p11"/>
            <p:cNvSpPr/>
            <p:nvPr/>
          </p:nvSpPr>
          <p:spPr>
            <a:xfrm>
              <a:off x="338158" y="2174856"/>
              <a:ext cx="1510559" cy="755279"/>
            </a:xfrm>
            <a:prstGeom prst="roundRect">
              <a:avLst>
                <a:gd name="adj" fmla="val 10000"/>
              </a:avLst>
            </a:prstGeom>
            <a:solidFill>
              <a:srgbClr val="38562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1"/>
            <p:cNvSpPr txBox="1"/>
            <p:nvPr/>
          </p:nvSpPr>
          <p:spPr>
            <a:xfrm>
              <a:off x="360279" y="2196977"/>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Economic Value</a:t>
              </a:r>
              <a:endParaRPr sz="1400" b="0" i="0" u="none" strike="noStrike" cap="none">
                <a:solidFill>
                  <a:srgbClr val="000000"/>
                </a:solidFill>
                <a:latin typeface="Arial"/>
                <a:ea typeface="Arial"/>
                <a:cs typeface="Arial"/>
                <a:sym typeface="Arial"/>
              </a:endParaRPr>
            </a:p>
          </p:txBody>
        </p:sp>
        <p:sp>
          <p:nvSpPr>
            <p:cNvPr id="320" name="Google Shape;320;p11"/>
            <p:cNvSpPr/>
            <p:nvPr/>
          </p:nvSpPr>
          <p:spPr>
            <a:xfrm rot="-3983347">
              <a:off x="1396536" y="1848031"/>
              <a:ext cx="1508586"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1"/>
            <p:cNvSpPr txBox="1"/>
            <p:nvPr/>
          </p:nvSpPr>
          <p:spPr>
            <a:xfrm rot="-3983347">
              <a:off x="2113115" y="1823632"/>
              <a:ext cx="75429" cy="754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22" name="Google Shape;322;p11"/>
            <p:cNvSpPr/>
            <p:nvPr/>
          </p:nvSpPr>
          <p:spPr>
            <a:xfrm>
              <a:off x="2452941"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1"/>
            <p:cNvSpPr txBox="1"/>
            <p:nvPr/>
          </p:nvSpPr>
          <p:spPr>
            <a:xfrm>
              <a:off x="2475062"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Use Value</a:t>
              </a:r>
              <a:endParaRPr sz="1400" b="0" i="0" u="none" strike="noStrike" cap="none">
                <a:solidFill>
                  <a:srgbClr val="000000"/>
                </a:solidFill>
                <a:latin typeface="Arial"/>
                <a:ea typeface="Arial"/>
                <a:cs typeface="Arial"/>
                <a:sym typeface="Arial"/>
              </a:endParaRPr>
            </a:p>
          </p:txBody>
        </p:sp>
        <p:sp>
          <p:nvSpPr>
            <p:cNvPr id="324" name="Google Shape;324;p11"/>
            <p:cNvSpPr/>
            <p:nvPr/>
          </p:nvSpPr>
          <p:spPr>
            <a:xfrm rot="-3160749">
              <a:off x="3767306" y="760603"/>
              <a:ext cx="996611"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1"/>
            <p:cNvSpPr txBox="1"/>
            <p:nvPr/>
          </p:nvSpPr>
          <p:spPr>
            <a:xfrm rot="-3160749">
              <a:off x="4240697" y="749003"/>
              <a:ext cx="49830" cy="4983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26" name="Google Shape;326;p11"/>
            <p:cNvSpPr/>
            <p:nvPr/>
          </p:nvSpPr>
          <p:spPr>
            <a:xfrm>
              <a:off x="4567724" y="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1"/>
            <p:cNvSpPr txBox="1"/>
            <p:nvPr/>
          </p:nvSpPr>
          <p:spPr>
            <a:xfrm>
              <a:off x="4589845" y="2212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Extractive Use Value</a:t>
              </a:r>
              <a:endParaRPr sz="1400" b="0" i="0" u="none" strike="noStrike" cap="none">
                <a:solidFill>
                  <a:srgbClr val="000000"/>
                </a:solidFill>
                <a:latin typeface="Arial"/>
                <a:ea typeface="Arial"/>
                <a:cs typeface="Arial"/>
                <a:sym typeface="Arial"/>
              </a:endParaRPr>
            </a:p>
          </p:txBody>
        </p:sp>
        <p:sp>
          <p:nvSpPr>
            <p:cNvPr id="328" name="Google Shape;328;p11"/>
            <p:cNvSpPr/>
            <p:nvPr/>
          </p:nvSpPr>
          <p:spPr>
            <a:xfrm>
              <a:off x="6078283" y="364324"/>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1"/>
            <p:cNvSpPr txBox="1"/>
            <p:nvPr/>
          </p:nvSpPr>
          <p:spPr>
            <a:xfrm>
              <a:off x="6365289" y="362534"/>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30" name="Google Shape;330;p11"/>
            <p:cNvSpPr/>
            <p:nvPr/>
          </p:nvSpPr>
          <p:spPr>
            <a:xfrm>
              <a:off x="6682507" y="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1"/>
            <p:cNvSpPr txBox="1"/>
            <p:nvPr/>
          </p:nvSpPr>
          <p:spPr>
            <a:xfrm>
              <a:off x="6704628" y="2212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dirty="0">
                  <a:solidFill>
                    <a:schemeClr val="dk1"/>
                  </a:solidFill>
                  <a:latin typeface="Calibri"/>
                  <a:ea typeface="Calibri"/>
                  <a:cs typeface="Calibri"/>
                  <a:sym typeface="Calibri"/>
                </a:rPr>
                <a:t>Value from “consuming” natural resource </a:t>
              </a:r>
              <a:endParaRPr sz="1400" b="0" i="0" u="none" strike="noStrike" cap="none" dirty="0">
                <a:solidFill>
                  <a:srgbClr val="000000"/>
                </a:solidFill>
                <a:latin typeface="Arial"/>
                <a:ea typeface="Arial"/>
                <a:cs typeface="Arial"/>
                <a:sym typeface="Arial"/>
              </a:endParaRPr>
            </a:p>
          </p:txBody>
        </p:sp>
        <p:sp>
          <p:nvSpPr>
            <p:cNvPr id="332" name="Google Shape;332;p11"/>
            <p:cNvSpPr/>
            <p:nvPr/>
          </p:nvSpPr>
          <p:spPr>
            <a:xfrm>
              <a:off x="3963500" y="1156882"/>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1"/>
            <p:cNvSpPr txBox="1"/>
            <p:nvPr/>
          </p:nvSpPr>
          <p:spPr>
            <a:xfrm>
              <a:off x="4250506" y="1155092"/>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34" name="Google Shape;334;p11"/>
            <p:cNvSpPr/>
            <p:nvPr/>
          </p:nvSpPr>
          <p:spPr>
            <a:xfrm>
              <a:off x="4567724"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1"/>
            <p:cNvSpPr txBox="1"/>
            <p:nvPr/>
          </p:nvSpPr>
          <p:spPr>
            <a:xfrm>
              <a:off x="4589845"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Non-Extractive Use Value</a:t>
              </a:r>
              <a:endParaRPr sz="1400" b="0" i="0" u="none" strike="noStrike" cap="none">
                <a:solidFill>
                  <a:srgbClr val="000000"/>
                </a:solidFill>
                <a:latin typeface="Arial"/>
                <a:ea typeface="Arial"/>
                <a:cs typeface="Arial"/>
                <a:sym typeface="Arial"/>
              </a:endParaRPr>
            </a:p>
          </p:txBody>
        </p:sp>
        <p:sp>
          <p:nvSpPr>
            <p:cNvPr id="336" name="Google Shape;336;p11"/>
            <p:cNvSpPr/>
            <p:nvPr/>
          </p:nvSpPr>
          <p:spPr>
            <a:xfrm>
              <a:off x="6078283" y="1156882"/>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1"/>
            <p:cNvSpPr txBox="1"/>
            <p:nvPr/>
          </p:nvSpPr>
          <p:spPr>
            <a:xfrm>
              <a:off x="6365289" y="1155092"/>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38" name="Google Shape;338;p11"/>
            <p:cNvSpPr/>
            <p:nvPr/>
          </p:nvSpPr>
          <p:spPr>
            <a:xfrm>
              <a:off x="6682507"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1"/>
            <p:cNvSpPr txBox="1"/>
            <p:nvPr/>
          </p:nvSpPr>
          <p:spPr>
            <a:xfrm>
              <a:off x="6704628"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dirty="0">
                  <a:solidFill>
                    <a:schemeClr val="dk1"/>
                  </a:solidFill>
                  <a:latin typeface="Calibri"/>
                  <a:ea typeface="Calibri"/>
                  <a:cs typeface="Calibri"/>
                  <a:sym typeface="Calibri"/>
                </a:rPr>
                <a:t>Non-consumptive value</a:t>
              </a:r>
              <a:endParaRPr sz="1400" b="0" i="0" u="none" strike="noStrike" cap="none" dirty="0">
                <a:solidFill>
                  <a:srgbClr val="000000"/>
                </a:solidFill>
                <a:latin typeface="Arial"/>
                <a:ea typeface="Arial"/>
                <a:cs typeface="Arial"/>
                <a:sym typeface="Arial"/>
              </a:endParaRPr>
            </a:p>
          </p:txBody>
        </p:sp>
        <p:sp>
          <p:nvSpPr>
            <p:cNvPr id="340" name="Google Shape;340;p11"/>
            <p:cNvSpPr/>
            <p:nvPr/>
          </p:nvSpPr>
          <p:spPr>
            <a:xfrm rot="3310531">
              <a:off x="3736579" y="1591168"/>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1"/>
            <p:cNvSpPr txBox="1"/>
            <p:nvPr/>
          </p:nvSpPr>
          <p:spPr>
            <a:xfrm rot="3310531">
              <a:off x="4239160" y="1578032"/>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42" name="Google Shape;342;p11"/>
            <p:cNvSpPr/>
            <p:nvPr/>
          </p:nvSpPr>
          <p:spPr>
            <a:xfrm>
              <a:off x="4567724" y="166113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1"/>
            <p:cNvSpPr txBox="1"/>
            <p:nvPr/>
          </p:nvSpPr>
          <p:spPr>
            <a:xfrm>
              <a:off x="4589845" y="168325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Indirect Use Value</a:t>
              </a:r>
              <a:endParaRPr sz="1400" b="0" i="0" u="none" strike="noStrike" cap="none">
                <a:solidFill>
                  <a:srgbClr val="000000"/>
                </a:solidFill>
                <a:latin typeface="Arial"/>
                <a:ea typeface="Arial"/>
                <a:cs typeface="Arial"/>
                <a:sym typeface="Arial"/>
              </a:endParaRPr>
            </a:p>
          </p:txBody>
        </p:sp>
        <p:sp>
          <p:nvSpPr>
            <p:cNvPr id="344" name="Google Shape;344;p11"/>
            <p:cNvSpPr/>
            <p:nvPr/>
          </p:nvSpPr>
          <p:spPr>
            <a:xfrm>
              <a:off x="6078283" y="2025454"/>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1"/>
            <p:cNvSpPr txBox="1"/>
            <p:nvPr/>
          </p:nvSpPr>
          <p:spPr>
            <a:xfrm>
              <a:off x="6365289" y="2023664"/>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46" name="Google Shape;346;p11"/>
            <p:cNvSpPr/>
            <p:nvPr/>
          </p:nvSpPr>
          <p:spPr>
            <a:xfrm>
              <a:off x="6682507" y="166113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1"/>
            <p:cNvSpPr txBox="1"/>
            <p:nvPr/>
          </p:nvSpPr>
          <p:spPr>
            <a:xfrm>
              <a:off x="6704628" y="168325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Value from the functioning of ecosystems </a:t>
              </a:r>
              <a:endParaRPr sz="1400" b="0" i="0" u="none" strike="noStrike" cap="none">
                <a:solidFill>
                  <a:srgbClr val="000000"/>
                </a:solidFill>
                <a:latin typeface="Arial"/>
                <a:ea typeface="Arial"/>
                <a:cs typeface="Arial"/>
                <a:sym typeface="Arial"/>
              </a:endParaRPr>
            </a:p>
          </p:txBody>
        </p:sp>
        <p:sp>
          <p:nvSpPr>
            <p:cNvPr id="348" name="Google Shape;348;p11"/>
            <p:cNvSpPr/>
            <p:nvPr/>
          </p:nvSpPr>
          <p:spPr>
            <a:xfrm rot="3907178">
              <a:off x="1432755" y="3190609"/>
              <a:ext cx="1436148"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1"/>
            <p:cNvSpPr txBox="1"/>
            <p:nvPr/>
          </p:nvSpPr>
          <p:spPr>
            <a:xfrm rot="3907178">
              <a:off x="2114925" y="3168020"/>
              <a:ext cx="71807" cy="7180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50" name="Google Shape;350;p11"/>
            <p:cNvSpPr/>
            <p:nvPr/>
          </p:nvSpPr>
          <p:spPr>
            <a:xfrm>
              <a:off x="2452941"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1"/>
            <p:cNvSpPr txBox="1"/>
            <p:nvPr/>
          </p:nvSpPr>
          <p:spPr>
            <a:xfrm>
              <a:off x="2475062"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1" i="0" u="none" strike="noStrike" cap="none">
                  <a:solidFill>
                    <a:schemeClr val="lt1"/>
                  </a:solidFill>
                  <a:latin typeface="Calibri"/>
                  <a:ea typeface="Calibri"/>
                  <a:cs typeface="Calibri"/>
                  <a:sym typeface="Calibri"/>
                </a:rPr>
                <a:t>Non-Use Value</a:t>
              </a:r>
              <a:endParaRPr sz="1400" b="0" i="0" u="none" strike="noStrike" cap="none">
                <a:solidFill>
                  <a:srgbClr val="000000"/>
                </a:solidFill>
                <a:latin typeface="Arial"/>
                <a:ea typeface="Arial"/>
                <a:cs typeface="Arial"/>
                <a:sym typeface="Arial"/>
              </a:endParaRPr>
            </a:p>
          </p:txBody>
        </p:sp>
        <p:sp>
          <p:nvSpPr>
            <p:cNvPr id="352" name="Google Shape;352;p11"/>
            <p:cNvSpPr/>
            <p:nvPr/>
          </p:nvSpPr>
          <p:spPr>
            <a:xfrm rot="-3310531">
              <a:off x="3736579" y="3407752"/>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1"/>
            <p:cNvSpPr txBox="1"/>
            <p:nvPr/>
          </p:nvSpPr>
          <p:spPr>
            <a:xfrm rot="-3310531">
              <a:off x="4239160" y="3394615"/>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54" name="Google Shape;354;p11"/>
            <p:cNvSpPr/>
            <p:nvPr/>
          </p:nvSpPr>
          <p:spPr>
            <a:xfrm>
              <a:off x="4567724" y="2609141"/>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1"/>
            <p:cNvSpPr txBox="1"/>
            <p:nvPr/>
          </p:nvSpPr>
          <p:spPr>
            <a:xfrm>
              <a:off x="4589845" y="2631262"/>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Existence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356" name="Google Shape;356;p11"/>
            <p:cNvSpPr/>
            <p:nvPr/>
          </p:nvSpPr>
          <p:spPr>
            <a:xfrm>
              <a:off x="6078283" y="2973466"/>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1"/>
            <p:cNvSpPr txBox="1"/>
            <p:nvPr/>
          </p:nvSpPr>
          <p:spPr>
            <a:xfrm>
              <a:off x="6365289" y="2971676"/>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58" name="Google Shape;358;p11"/>
            <p:cNvSpPr/>
            <p:nvPr/>
          </p:nvSpPr>
          <p:spPr>
            <a:xfrm>
              <a:off x="6682507" y="2609141"/>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1"/>
            <p:cNvSpPr txBox="1"/>
            <p:nvPr/>
          </p:nvSpPr>
          <p:spPr>
            <a:xfrm>
              <a:off x="6704628" y="2631262"/>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knowing resource exists </a:t>
              </a:r>
              <a:endParaRPr sz="1400" b="0" i="0" u="none" strike="noStrike" cap="none">
                <a:solidFill>
                  <a:srgbClr val="000000"/>
                </a:solidFill>
                <a:latin typeface="Arial"/>
                <a:ea typeface="Arial"/>
                <a:cs typeface="Arial"/>
                <a:sym typeface="Arial"/>
              </a:endParaRPr>
            </a:p>
          </p:txBody>
        </p:sp>
        <p:sp>
          <p:nvSpPr>
            <p:cNvPr id="360" name="Google Shape;360;p11"/>
            <p:cNvSpPr/>
            <p:nvPr/>
          </p:nvSpPr>
          <p:spPr>
            <a:xfrm>
              <a:off x="3963500" y="3842037"/>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1"/>
            <p:cNvSpPr txBox="1"/>
            <p:nvPr/>
          </p:nvSpPr>
          <p:spPr>
            <a:xfrm>
              <a:off x="4250506" y="3840247"/>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62" name="Google Shape;362;p11"/>
            <p:cNvSpPr/>
            <p:nvPr/>
          </p:nvSpPr>
          <p:spPr>
            <a:xfrm>
              <a:off x="4567724"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1"/>
            <p:cNvSpPr txBox="1"/>
            <p:nvPr/>
          </p:nvSpPr>
          <p:spPr>
            <a:xfrm>
              <a:off x="4589845"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Option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364" name="Google Shape;364;p11"/>
            <p:cNvSpPr/>
            <p:nvPr/>
          </p:nvSpPr>
          <p:spPr>
            <a:xfrm>
              <a:off x="6078283" y="3842037"/>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1"/>
            <p:cNvSpPr txBox="1"/>
            <p:nvPr/>
          </p:nvSpPr>
          <p:spPr>
            <a:xfrm>
              <a:off x="6365289" y="3840247"/>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66" name="Google Shape;366;p11"/>
            <p:cNvSpPr/>
            <p:nvPr/>
          </p:nvSpPr>
          <p:spPr>
            <a:xfrm>
              <a:off x="6682507"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1"/>
            <p:cNvSpPr txBox="1"/>
            <p:nvPr/>
          </p:nvSpPr>
          <p:spPr>
            <a:xfrm>
              <a:off x="6704628" y="3499834"/>
              <a:ext cx="1371600" cy="7131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preserving for </a:t>
              </a:r>
              <a:r>
                <a:rPr lang="en-US" sz="1500" b="0" i="1" u="none" strike="noStrike" cap="none">
                  <a:solidFill>
                    <a:schemeClr val="lt1"/>
                  </a:solidFill>
                  <a:latin typeface="Calibri"/>
                  <a:ea typeface="Calibri"/>
                  <a:cs typeface="Calibri"/>
                  <a:sym typeface="Calibri"/>
                </a:rPr>
                <a:t>potential </a:t>
              </a:r>
              <a:r>
                <a:rPr lang="en-US" sz="1500" b="0" i="0" u="none" strike="noStrike" cap="none">
                  <a:solidFill>
                    <a:schemeClr val="lt1"/>
                  </a:solidFill>
                  <a:latin typeface="Calibri"/>
                  <a:ea typeface="Calibri"/>
                  <a:cs typeface="Calibri"/>
                  <a:sym typeface="Calibri"/>
                </a:rPr>
                <a:t>future use </a:t>
              </a:r>
              <a:endParaRPr sz="1400" b="0" i="0" u="none" strike="noStrike" cap="none">
                <a:solidFill>
                  <a:srgbClr val="000000"/>
                </a:solidFill>
                <a:latin typeface="Arial"/>
                <a:ea typeface="Arial"/>
                <a:cs typeface="Arial"/>
                <a:sym typeface="Arial"/>
              </a:endParaRPr>
            </a:p>
          </p:txBody>
        </p:sp>
        <p:sp>
          <p:nvSpPr>
            <p:cNvPr id="368" name="Google Shape;368;p11"/>
            <p:cNvSpPr/>
            <p:nvPr/>
          </p:nvSpPr>
          <p:spPr>
            <a:xfrm rot="3310531">
              <a:off x="3736579" y="4276323"/>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1"/>
            <p:cNvSpPr txBox="1"/>
            <p:nvPr/>
          </p:nvSpPr>
          <p:spPr>
            <a:xfrm rot="3310531">
              <a:off x="4239160" y="4263187"/>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70" name="Google Shape;370;p11"/>
            <p:cNvSpPr/>
            <p:nvPr/>
          </p:nvSpPr>
          <p:spPr>
            <a:xfrm>
              <a:off x="4567724" y="4346284"/>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1"/>
            <p:cNvSpPr txBox="1"/>
            <p:nvPr/>
          </p:nvSpPr>
          <p:spPr>
            <a:xfrm>
              <a:off x="4589845" y="4368405"/>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Bequest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372" name="Google Shape;372;p11"/>
            <p:cNvSpPr/>
            <p:nvPr/>
          </p:nvSpPr>
          <p:spPr>
            <a:xfrm>
              <a:off x="6078283" y="4710609"/>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1"/>
            <p:cNvSpPr txBox="1"/>
            <p:nvPr/>
          </p:nvSpPr>
          <p:spPr>
            <a:xfrm>
              <a:off x="6365289" y="4708819"/>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74" name="Google Shape;374;p11"/>
            <p:cNvSpPr/>
            <p:nvPr/>
          </p:nvSpPr>
          <p:spPr>
            <a:xfrm>
              <a:off x="6682507" y="4346284"/>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1"/>
            <p:cNvSpPr txBox="1"/>
            <p:nvPr/>
          </p:nvSpPr>
          <p:spPr>
            <a:xfrm>
              <a:off x="6704628" y="4368405"/>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preserving for future generations</a:t>
              </a:r>
              <a:endParaRPr sz="1400" b="0" i="0" u="none" strike="noStrike" cap="none">
                <a:solidFill>
                  <a:srgbClr val="000000"/>
                </a:solidFill>
                <a:latin typeface="Arial"/>
                <a:ea typeface="Arial"/>
                <a:cs typeface="Arial"/>
                <a:sym typeface="Arial"/>
              </a:endParaRPr>
            </a:p>
          </p:txBody>
        </p:sp>
      </p:grpSp>
      <p:sp>
        <p:nvSpPr>
          <p:cNvPr id="376" name="Google Shape;376;p11"/>
          <p:cNvSpPr txBox="1"/>
          <p:nvPr/>
        </p:nvSpPr>
        <p:spPr>
          <a:xfrm>
            <a:off x="210919" y="433355"/>
            <a:ext cx="4314736" cy="20928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rgbClr val="0070C0"/>
                </a:solidFill>
                <a:latin typeface="Calibri"/>
                <a:ea typeface="Calibri"/>
                <a:cs typeface="Calibri"/>
                <a:sym typeface="Calibri"/>
              </a:rPr>
              <a:t>Question 7. </a:t>
            </a:r>
            <a:r>
              <a:rPr lang="en-US" sz="2600" b="0" i="0" u="none" strike="noStrike" cap="none" dirty="0">
                <a:solidFill>
                  <a:srgbClr val="0070C0"/>
                </a:solidFill>
                <a:latin typeface="Calibri"/>
                <a:ea typeface="Calibri"/>
                <a:cs typeface="Calibri"/>
                <a:sym typeface="Calibri"/>
              </a:rPr>
              <a:t>How might you go about assigning value to each of the six types of ecosystem services? (i.e., what method would you use?)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2"/>
          <p:cNvSpPr txBox="1">
            <a:spLocks noGrp="1"/>
          </p:cNvSpPr>
          <p:nvPr>
            <p:ph type="title"/>
          </p:nvPr>
        </p:nvSpPr>
        <p:spPr>
          <a:xfrm>
            <a:off x="1473798" y="15703"/>
            <a:ext cx="8920268" cy="1281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Valuation </a:t>
            </a:r>
            <a:r>
              <a:rPr lang="en-US" sz="3600" b="1" dirty="0"/>
              <a:t>M</a:t>
            </a:r>
            <a:r>
              <a:rPr lang="en-US" sz="3600" b="1" dirty="0">
                <a:latin typeface="Calibri"/>
                <a:ea typeface="Calibri"/>
                <a:cs typeface="Calibri"/>
                <a:sym typeface="Calibri"/>
              </a:rPr>
              <a:t>ethod for Each Type of ES Value </a:t>
            </a:r>
            <a:endParaRPr dirty="0"/>
          </a:p>
        </p:txBody>
      </p:sp>
      <p:grpSp>
        <p:nvGrpSpPr>
          <p:cNvPr id="383" name="Google Shape;383;p12"/>
          <p:cNvGrpSpPr/>
          <p:nvPr/>
        </p:nvGrpSpPr>
        <p:grpSpPr>
          <a:xfrm>
            <a:off x="218930" y="1462238"/>
            <a:ext cx="7854908" cy="5101563"/>
            <a:chOff x="338158" y="0"/>
            <a:chExt cx="7854908" cy="5101563"/>
          </a:xfrm>
        </p:grpSpPr>
        <p:sp>
          <p:nvSpPr>
            <p:cNvPr id="384" name="Google Shape;384;p12"/>
            <p:cNvSpPr/>
            <p:nvPr/>
          </p:nvSpPr>
          <p:spPr>
            <a:xfrm>
              <a:off x="338158" y="2174856"/>
              <a:ext cx="1510559" cy="755279"/>
            </a:xfrm>
            <a:prstGeom prst="roundRect">
              <a:avLst>
                <a:gd name="adj" fmla="val 10000"/>
              </a:avLst>
            </a:prstGeom>
            <a:solidFill>
              <a:srgbClr val="38562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2"/>
            <p:cNvSpPr txBox="1"/>
            <p:nvPr/>
          </p:nvSpPr>
          <p:spPr>
            <a:xfrm>
              <a:off x="360279" y="2196977"/>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Economic Value</a:t>
              </a:r>
              <a:endParaRPr sz="1400" b="0" i="0" u="none" strike="noStrike" cap="none">
                <a:solidFill>
                  <a:srgbClr val="000000"/>
                </a:solidFill>
                <a:latin typeface="Arial"/>
                <a:ea typeface="Arial"/>
                <a:cs typeface="Arial"/>
                <a:sym typeface="Arial"/>
              </a:endParaRPr>
            </a:p>
          </p:txBody>
        </p:sp>
        <p:sp>
          <p:nvSpPr>
            <p:cNvPr id="386" name="Google Shape;386;p12"/>
            <p:cNvSpPr/>
            <p:nvPr/>
          </p:nvSpPr>
          <p:spPr>
            <a:xfrm rot="-3983347">
              <a:off x="1396536" y="1848031"/>
              <a:ext cx="1508586"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2"/>
            <p:cNvSpPr txBox="1"/>
            <p:nvPr/>
          </p:nvSpPr>
          <p:spPr>
            <a:xfrm rot="-3983347">
              <a:off x="2113115" y="1823632"/>
              <a:ext cx="75429" cy="754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88" name="Google Shape;388;p12"/>
            <p:cNvSpPr/>
            <p:nvPr/>
          </p:nvSpPr>
          <p:spPr>
            <a:xfrm>
              <a:off x="2452941"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2"/>
            <p:cNvSpPr txBox="1"/>
            <p:nvPr/>
          </p:nvSpPr>
          <p:spPr>
            <a:xfrm>
              <a:off x="2475062"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Use Value</a:t>
              </a:r>
              <a:endParaRPr sz="1400" b="0" i="0" u="none" strike="noStrike" cap="none">
                <a:solidFill>
                  <a:srgbClr val="000000"/>
                </a:solidFill>
                <a:latin typeface="Arial"/>
                <a:ea typeface="Arial"/>
                <a:cs typeface="Arial"/>
                <a:sym typeface="Arial"/>
              </a:endParaRPr>
            </a:p>
          </p:txBody>
        </p:sp>
        <p:sp>
          <p:nvSpPr>
            <p:cNvPr id="390" name="Google Shape;390;p12"/>
            <p:cNvSpPr/>
            <p:nvPr/>
          </p:nvSpPr>
          <p:spPr>
            <a:xfrm rot="-3160749">
              <a:off x="3767306" y="760603"/>
              <a:ext cx="996611"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2"/>
            <p:cNvSpPr txBox="1"/>
            <p:nvPr/>
          </p:nvSpPr>
          <p:spPr>
            <a:xfrm rot="-3160749">
              <a:off x="4240697" y="749003"/>
              <a:ext cx="49830" cy="4983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92" name="Google Shape;392;p12"/>
            <p:cNvSpPr/>
            <p:nvPr/>
          </p:nvSpPr>
          <p:spPr>
            <a:xfrm>
              <a:off x="4567724" y="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2"/>
            <p:cNvSpPr txBox="1"/>
            <p:nvPr/>
          </p:nvSpPr>
          <p:spPr>
            <a:xfrm>
              <a:off x="4589845" y="2212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Extractive Use Value</a:t>
              </a:r>
              <a:endParaRPr sz="1400" b="0" i="0" u="none" strike="noStrike" cap="none">
                <a:solidFill>
                  <a:srgbClr val="000000"/>
                </a:solidFill>
                <a:latin typeface="Arial"/>
                <a:ea typeface="Arial"/>
                <a:cs typeface="Arial"/>
                <a:sym typeface="Arial"/>
              </a:endParaRPr>
            </a:p>
          </p:txBody>
        </p:sp>
        <p:sp>
          <p:nvSpPr>
            <p:cNvPr id="394" name="Google Shape;394;p12"/>
            <p:cNvSpPr/>
            <p:nvPr/>
          </p:nvSpPr>
          <p:spPr>
            <a:xfrm>
              <a:off x="3963500" y="1156882"/>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2"/>
            <p:cNvSpPr txBox="1"/>
            <p:nvPr/>
          </p:nvSpPr>
          <p:spPr>
            <a:xfrm>
              <a:off x="4250506" y="1155092"/>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96" name="Google Shape;396;p12"/>
            <p:cNvSpPr/>
            <p:nvPr/>
          </p:nvSpPr>
          <p:spPr>
            <a:xfrm>
              <a:off x="4567724"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2"/>
            <p:cNvSpPr txBox="1"/>
            <p:nvPr/>
          </p:nvSpPr>
          <p:spPr>
            <a:xfrm>
              <a:off x="4589845"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Non-Extractive Use Value</a:t>
              </a:r>
              <a:endParaRPr sz="1400" b="0" i="0" u="none" strike="noStrike" cap="none">
                <a:solidFill>
                  <a:srgbClr val="000000"/>
                </a:solidFill>
                <a:latin typeface="Arial"/>
                <a:ea typeface="Arial"/>
                <a:cs typeface="Arial"/>
                <a:sym typeface="Arial"/>
              </a:endParaRPr>
            </a:p>
          </p:txBody>
        </p:sp>
        <p:sp>
          <p:nvSpPr>
            <p:cNvPr id="398" name="Google Shape;398;p12"/>
            <p:cNvSpPr/>
            <p:nvPr/>
          </p:nvSpPr>
          <p:spPr>
            <a:xfrm rot="3310531">
              <a:off x="3736579" y="1591168"/>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2"/>
            <p:cNvSpPr txBox="1"/>
            <p:nvPr/>
          </p:nvSpPr>
          <p:spPr>
            <a:xfrm rot="3310531">
              <a:off x="4239160" y="1578032"/>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400" name="Google Shape;400;p12"/>
            <p:cNvSpPr/>
            <p:nvPr/>
          </p:nvSpPr>
          <p:spPr>
            <a:xfrm>
              <a:off x="4567724" y="166113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2"/>
            <p:cNvSpPr txBox="1"/>
            <p:nvPr/>
          </p:nvSpPr>
          <p:spPr>
            <a:xfrm>
              <a:off x="4589845" y="168325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Indirect Use Value</a:t>
              </a:r>
              <a:endParaRPr sz="1400" b="0" i="0" u="none" strike="noStrike" cap="none">
                <a:solidFill>
                  <a:srgbClr val="000000"/>
                </a:solidFill>
                <a:latin typeface="Arial"/>
                <a:ea typeface="Arial"/>
                <a:cs typeface="Arial"/>
                <a:sym typeface="Arial"/>
              </a:endParaRPr>
            </a:p>
          </p:txBody>
        </p:sp>
        <p:sp>
          <p:nvSpPr>
            <p:cNvPr id="402" name="Google Shape;402;p12"/>
            <p:cNvSpPr/>
            <p:nvPr/>
          </p:nvSpPr>
          <p:spPr>
            <a:xfrm rot="3907178">
              <a:off x="1432755" y="3190609"/>
              <a:ext cx="1436148"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2"/>
            <p:cNvSpPr txBox="1"/>
            <p:nvPr/>
          </p:nvSpPr>
          <p:spPr>
            <a:xfrm rot="3907178">
              <a:off x="2114925" y="3168020"/>
              <a:ext cx="71807" cy="7180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404" name="Google Shape;404;p12"/>
            <p:cNvSpPr/>
            <p:nvPr/>
          </p:nvSpPr>
          <p:spPr>
            <a:xfrm>
              <a:off x="2452941"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2"/>
            <p:cNvSpPr txBox="1"/>
            <p:nvPr/>
          </p:nvSpPr>
          <p:spPr>
            <a:xfrm>
              <a:off x="2475062"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1" i="0" u="none" strike="noStrike" cap="none">
                  <a:solidFill>
                    <a:schemeClr val="lt1"/>
                  </a:solidFill>
                  <a:latin typeface="Calibri"/>
                  <a:ea typeface="Calibri"/>
                  <a:cs typeface="Calibri"/>
                  <a:sym typeface="Calibri"/>
                </a:rPr>
                <a:t>Non-Use Value</a:t>
              </a:r>
              <a:endParaRPr sz="1400" b="0" i="0" u="none" strike="noStrike" cap="none">
                <a:solidFill>
                  <a:srgbClr val="000000"/>
                </a:solidFill>
                <a:latin typeface="Arial"/>
                <a:ea typeface="Arial"/>
                <a:cs typeface="Arial"/>
                <a:sym typeface="Arial"/>
              </a:endParaRPr>
            </a:p>
          </p:txBody>
        </p:sp>
        <p:sp>
          <p:nvSpPr>
            <p:cNvPr id="406" name="Google Shape;406;p12"/>
            <p:cNvSpPr/>
            <p:nvPr/>
          </p:nvSpPr>
          <p:spPr>
            <a:xfrm rot="-3310531">
              <a:off x="3736579" y="3407752"/>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2"/>
            <p:cNvSpPr txBox="1"/>
            <p:nvPr/>
          </p:nvSpPr>
          <p:spPr>
            <a:xfrm rot="-3310531">
              <a:off x="4239160" y="3394615"/>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408" name="Google Shape;408;p12"/>
            <p:cNvSpPr/>
            <p:nvPr/>
          </p:nvSpPr>
          <p:spPr>
            <a:xfrm>
              <a:off x="4567724" y="2609141"/>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2"/>
            <p:cNvSpPr txBox="1"/>
            <p:nvPr/>
          </p:nvSpPr>
          <p:spPr>
            <a:xfrm>
              <a:off x="4589845" y="2631262"/>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Existence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410" name="Google Shape;410;p12"/>
            <p:cNvSpPr/>
            <p:nvPr/>
          </p:nvSpPr>
          <p:spPr>
            <a:xfrm>
              <a:off x="6078283" y="2973466"/>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2"/>
            <p:cNvSpPr txBox="1"/>
            <p:nvPr/>
          </p:nvSpPr>
          <p:spPr>
            <a:xfrm>
              <a:off x="6365289" y="2971676"/>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412" name="Google Shape;412;p12"/>
            <p:cNvSpPr/>
            <p:nvPr/>
          </p:nvSpPr>
          <p:spPr>
            <a:xfrm>
              <a:off x="6682507" y="2609141"/>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2"/>
            <p:cNvSpPr txBox="1"/>
            <p:nvPr/>
          </p:nvSpPr>
          <p:spPr>
            <a:xfrm>
              <a:off x="6704628" y="2631262"/>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knowing resource exists </a:t>
              </a:r>
              <a:endParaRPr sz="1400" b="0" i="0" u="none" strike="noStrike" cap="none">
                <a:solidFill>
                  <a:srgbClr val="000000"/>
                </a:solidFill>
                <a:latin typeface="Arial"/>
                <a:ea typeface="Arial"/>
                <a:cs typeface="Arial"/>
                <a:sym typeface="Arial"/>
              </a:endParaRPr>
            </a:p>
          </p:txBody>
        </p:sp>
        <p:sp>
          <p:nvSpPr>
            <p:cNvPr id="414" name="Google Shape;414;p12"/>
            <p:cNvSpPr/>
            <p:nvPr/>
          </p:nvSpPr>
          <p:spPr>
            <a:xfrm>
              <a:off x="3963500" y="3842037"/>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2"/>
            <p:cNvSpPr txBox="1"/>
            <p:nvPr/>
          </p:nvSpPr>
          <p:spPr>
            <a:xfrm>
              <a:off x="4250506" y="3840247"/>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416" name="Google Shape;416;p12"/>
            <p:cNvSpPr/>
            <p:nvPr/>
          </p:nvSpPr>
          <p:spPr>
            <a:xfrm>
              <a:off x="4567724"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2"/>
            <p:cNvSpPr txBox="1"/>
            <p:nvPr/>
          </p:nvSpPr>
          <p:spPr>
            <a:xfrm>
              <a:off x="4589845"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Option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418" name="Google Shape;418;p12"/>
            <p:cNvSpPr/>
            <p:nvPr/>
          </p:nvSpPr>
          <p:spPr>
            <a:xfrm>
              <a:off x="6078283" y="3842037"/>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2"/>
            <p:cNvSpPr txBox="1"/>
            <p:nvPr/>
          </p:nvSpPr>
          <p:spPr>
            <a:xfrm>
              <a:off x="6365289" y="3840247"/>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420" name="Google Shape;420;p12"/>
            <p:cNvSpPr/>
            <p:nvPr/>
          </p:nvSpPr>
          <p:spPr>
            <a:xfrm>
              <a:off x="6682507"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2"/>
            <p:cNvSpPr txBox="1"/>
            <p:nvPr/>
          </p:nvSpPr>
          <p:spPr>
            <a:xfrm>
              <a:off x="6704628"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preserving for </a:t>
              </a:r>
              <a:r>
                <a:rPr lang="en-US" sz="1500" b="0" i="1" u="none" strike="noStrike" cap="none">
                  <a:solidFill>
                    <a:schemeClr val="lt1"/>
                  </a:solidFill>
                  <a:latin typeface="Calibri"/>
                  <a:ea typeface="Calibri"/>
                  <a:cs typeface="Calibri"/>
                  <a:sym typeface="Calibri"/>
                </a:rPr>
                <a:t>potential</a:t>
              </a:r>
              <a:r>
                <a:rPr lang="en-US" sz="1500" b="0" i="0" u="none" strike="noStrike" cap="none">
                  <a:solidFill>
                    <a:schemeClr val="lt1"/>
                  </a:solidFill>
                  <a:latin typeface="Calibri"/>
                  <a:ea typeface="Calibri"/>
                  <a:cs typeface="Calibri"/>
                  <a:sym typeface="Calibri"/>
                </a:rPr>
                <a:t> future use </a:t>
              </a:r>
              <a:endParaRPr sz="1400" b="0" i="0" u="none" strike="noStrike" cap="none">
                <a:solidFill>
                  <a:srgbClr val="000000"/>
                </a:solidFill>
                <a:latin typeface="Arial"/>
                <a:ea typeface="Arial"/>
                <a:cs typeface="Arial"/>
                <a:sym typeface="Arial"/>
              </a:endParaRPr>
            </a:p>
          </p:txBody>
        </p:sp>
        <p:sp>
          <p:nvSpPr>
            <p:cNvPr id="422" name="Google Shape;422;p12"/>
            <p:cNvSpPr/>
            <p:nvPr/>
          </p:nvSpPr>
          <p:spPr>
            <a:xfrm rot="3310531">
              <a:off x="3736579" y="4276323"/>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2"/>
            <p:cNvSpPr txBox="1"/>
            <p:nvPr/>
          </p:nvSpPr>
          <p:spPr>
            <a:xfrm rot="3310531">
              <a:off x="4239160" y="4263187"/>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424" name="Google Shape;424;p12"/>
            <p:cNvSpPr/>
            <p:nvPr/>
          </p:nvSpPr>
          <p:spPr>
            <a:xfrm>
              <a:off x="4567724" y="4346284"/>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2"/>
            <p:cNvSpPr txBox="1"/>
            <p:nvPr/>
          </p:nvSpPr>
          <p:spPr>
            <a:xfrm>
              <a:off x="4589845" y="4368405"/>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Bequest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426" name="Google Shape;426;p12"/>
            <p:cNvSpPr/>
            <p:nvPr/>
          </p:nvSpPr>
          <p:spPr>
            <a:xfrm>
              <a:off x="6078283" y="4710609"/>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2"/>
            <p:cNvSpPr txBox="1"/>
            <p:nvPr/>
          </p:nvSpPr>
          <p:spPr>
            <a:xfrm>
              <a:off x="6365289" y="4708819"/>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428" name="Google Shape;428;p12"/>
            <p:cNvSpPr/>
            <p:nvPr/>
          </p:nvSpPr>
          <p:spPr>
            <a:xfrm>
              <a:off x="6682507" y="4346284"/>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2"/>
            <p:cNvSpPr txBox="1"/>
            <p:nvPr/>
          </p:nvSpPr>
          <p:spPr>
            <a:xfrm>
              <a:off x="6704628" y="4368405"/>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preserving for future generations</a:t>
              </a:r>
              <a:endParaRPr sz="1400" b="0" i="0" u="none" strike="noStrike" cap="none">
                <a:solidFill>
                  <a:srgbClr val="000000"/>
                </a:solidFill>
                <a:latin typeface="Arial"/>
                <a:ea typeface="Arial"/>
                <a:cs typeface="Arial"/>
                <a:sym typeface="Arial"/>
              </a:endParaRPr>
            </a:p>
          </p:txBody>
        </p:sp>
      </p:grpSp>
      <p:grpSp>
        <p:nvGrpSpPr>
          <p:cNvPr id="430" name="Google Shape;430;p12"/>
          <p:cNvGrpSpPr/>
          <p:nvPr/>
        </p:nvGrpSpPr>
        <p:grpSpPr>
          <a:xfrm>
            <a:off x="8999950" y="1440722"/>
            <a:ext cx="1600869" cy="800434"/>
            <a:chOff x="6866691" y="3632"/>
            <a:chExt cx="1600869" cy="800434"/>
          </a:xfrm>
        </p:grpSpPr>
        <p:sp>
          <p:nvSpPr>
            <p:cNvPr id="431" name="Google Shape;431;p12"/>
            <p:cNvSpPr/>
            <p:nvPr/>
          </p:nvSpPr>
          <p:spPr>
            <a:xfrm>
              <a:off x="6866691" y="3632"/>
              <a:ext cx="1600869" cy="80043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2"/>
            <p:cNvSpPr txBox="1"/>
            <p:nvPr/>
          </p:nvSpPr>
          <p:spPr>
            <a:xfrm>
              <a:off x="6890135" y="27076"/>
              <a:ext cx="1553981" cy="753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0" i="0" u="none" strike="noStrike" cap="none">
                  <a:solidFill>
                    <a:schemeClr val="lt1"/>
                  </a:solidFill>
                  <a:latin typeface="Calibri"/>
                  <a:ea typeface="Calibri"/>
                  <a:cs typeface="Calibri"/>
                  <a:sym typeface="Calibri"/>
                </a:rPr>
                <a:t>Market Data</a:t>
              </a:r>
              <a:endParaRPr sz="1400" b="0" i="0" u="none" strike="noStrike" cap="none">
                <a:solidFill>
                  <a:srgbClr val="000000"/>
                </a:solidFill>
                <a:latin typeface="Arial"/>
                <a:ea typeface="Arial"/>
                <a:cs typeface="Arial"/>
                <a:sym typeface="Arial"/>
              </a:endParaRPr>
            </a:p>
          </p:txBody>
        </p:sp>
      </p:grpSp>
      <p:grpSp>
        <p:nvGrpSpPr>
          <p:cNvPr id="433" name="Google Shape;433;p12"/>
          <p:cNvGrpSpPr/>
          <p:nvPr/>
        </p:nvGrpSpPr>
        <p:grpSpPr>
          <a:xfrm>
            <a:off x="8987264" y="2297194"/>
            <a:ext cx="1600869" cy="800434"/>
            <a:chOff x="6866691" y="924132"/>
            <a:chExt cx="1600869" cy="800434"/>
          </a:xfrm>
        </p:grpSpPr>
        <p:sp>
          <p:nvSpPr>
            <p:cNvPr id="434" name="Google Shape;434;p12"/>
            <p:cNvSpPr/>
            <p:nvPr/>
          </p:nvSpPr>
          <p:spPr>
            <a:xfrm>
              <a:off x="6866691" y="924132"/>
              <a:ext cx="1600869" cy="80043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2"/>
            <p:cNvSpPr txBox="1"/>
            <p:nvPr/>
          </p:nvSpPr>
          <p:spPr>
            <a:xfrm>
              <a:off x="6890135" y="947576"/>
              <a:ext cx="1553981" cy="753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0" i="0" u="none" strike="noStrike" cap="none">
                  <a:solidFill>
                    <a:schemeClr val="lt1"/>
                  </a:solidFill>
                  <a:latin typeface="Calibri"/>
                  <a:ea typeface="Calibri"/>
                  <a:cs typeface="Calibri"/>
                  <a:sym typeface="Calibri"/>
                </a:rPr>
                <a:t>Revealed Preference Methods</a:t>
              </a:r>
              <a:endParaRPr sz="1400" b="0" i="0" u="none" strike="noStrike" cap="none">
                <a:solidFill>
                  <a:srgbClr val="000000"/>
                </a:solidFill>
                <a:latin typeface="Arial"/>
                <a:ea typeface="Arial"/>
                <a:cs typeface="Arial"/>
                <a:sym typeface="Arial"/>
              </a:endParaRPr>
            </a:p>
          </p:txBody>
        </p:sp>
      </p:grpSp>
      <p:grpSp>
        <p:nvGrpSpPr>
          <p:cNvPr id="436" name="Google Shape;436;p12"/>
          <p:cNvGrpSpPr/>
          <p:nvPr/>
        </p:nvGrpSpPr>
        <p:grpSpPr>
          <a:xfrm>
            <a:off x="8963820" y="3193832"/>
            <a:ext cx="1600869" cy="800434"/>
            <a:chOff x="6866691" y="1844632"/>
            <a:chExt cx="1600869" cy="800434"/>
          </a:xfrm>
        </p:grpSpPr>
        <p:sp>
          <p:nvSpPr>
            <p:cNvPr id="437" name="Google Shape;437;p12"/>
            <p:cNvSpPr/>
            <p:nvPr/>
          </p:nvSpPr>
          <p:spPr>
            <a:xfrm>
              <a:off x="6866691" y="1844632"/>
              <a:ext cx="1600869" cy="80043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2"/>
            <p:cNvSpPr txBox="1"/>
            <p:nvPr/>
          </p:nvSpPr>
          <p:spPr>
            <a:xfrm>
              <a:off x="6890135" y="1868076"/>
              <a:ext cx="1553981" cy="753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0" i="0" u="none" strike="noStrike" cap="none">
                  <a:solidFill>
                    <a:schemeClr val="lt1"/>
                  </a:solidFill>
                  <a:latin typeface="Calibri"/>
                  <a:ea typeface="Calibri"/>
                  <a:cs typeface="Calibri"/>
                  <a:sym typeface="Calibri"/>
                </a:rPr>
                <a:t>Productivity or Cost-avoidance Method</a:t>
              </a:r>
              <a:endParaRPr sz="1400" b="0" i="0" u="none" strike="noStrike" cap="none">
                <a:solidFill>
                  <a:srgbClr val="000000"/>
                </a:solidFill>
                <a:latin typeface="Arial"/>
                <a:ea typeface="Arial"/>
                <a:cs typeface="Arial"/>
                <a:sym typeface="Arial"/>
              </a:endParaRPr>
            </a:p>
          </p:txBody>
        </p:sp>
      </p:grpSp>
      <p:grpSp>
        <p:nvGrpSpPr>
          <p:cNvPr id="439" name="Google Shape;439;p12"/>
          <p:cNvGrpSpPr/>
          <p:nvPr/>
        </p:nvGrpSpPr>
        <p:grpSpPr>
          <a:xfrm>
            <a:off x="9090547" y="4765960"/>
            <a:ext cx="1600869" cy="800434"/>
            <a:chOff x="6866691" y="2765132"/>
            <a:chExt cx="1600869" cy="800434"/>
          </a:xfrm>
        </p:grpSpPr>
        <p:sp>
          <p:nvSpPr>
            <p:cNvPr id="440" name="Google Shape;440;p12"/>
            <p:cNvSpPr/>
            <p:nvPr/>
          </p:nvSpPr>
          <p:spPr>
            <a:xfrm>
              <a:off x="6866691" y="2765132"/>
              <a:ext cx="1600869" cy="80043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2"/>
            <p:cNvSpPr txBox="1"/>
            <p:nvPr/>
          </p:nvSpPr>
          <p:spPr>
            <a:xfrm>
              <a:off x="6890135" y="2788576"/>
              <a:ext cx="1553981" cy="753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0" i="0" u="none" strike="noStrike" cap="none">
                  <a:solidFill>
                    <a:schemeClr val="lt1"/>
                  </a:solidFill>
                  <a:latin typeface="Calibri"/>
                  <a:ea typeface="Calibri"/>
                  <a:cs typeface="Calibri"/>
                  <a:sym typeface="Calibri"/>
                </a:rPr>
                <a:t>Stated Preference Methods</a:t>
              </a:r>
              <a:endParaRPr sz="1400" b="0" i="0" u="none" strike="noStrike" cap="none">
                <a:solidFill>
                  <a:srgbClr val="000000"/>
                </a:solidFill>
                <a:latin typeface="Arial"/>
                <a:ea typeface="Arial"/>
                <a:cs typeface="Arial"/>
                <a:sym typeface="Arial"/>
              </a:endParaRPr>
            </a:p>
          </p:txBody>
        </p:sp>
      </p:grpSp>
      <p:cxnSp>
        <p:nvCxnSpPr>
          <p:cNvPr id="442" name="Google Shape;442;p12"/>
          <p:cNvCxnSpPr/>
          <p:nvPr/>
        </p:nvCxnSpPr>
        <p:spPr>
          <a:xfrm>
            <a:off x="8175812" y="4464424"/>
            <a:ext cx="797859" cy="357243"/>
          </a:xfrm>
          <a:prstGeom prst="straightConnector1">
            <a:avLst/>
          </a:prstGeom>
          <a:noFill/>
          <a:ln w="28575" cap="flat" cmpd="sng">
            <a:solidFill>
              <a:schemeClr val="dk1"/>
            </a:solidFill>
            <a:prstDash val="solid"/>
            <a:miter lim="800000"/>
            <a:headEnd type="none" w="sm" len="sm"/>
            <a:tailEnd type="triangle" w="med" len="med"/>
          </a:ln>
        </p:spPr>
      </p:cxnSp>
      <p:cxnSp>
        <p:nvCxnSpPr>
          <p:cNvPr id="443" name="Google Shape;443;p12"/>
          <p:cNvCxnSpPr/>
          <p:nvPr/>
        </p:nvCxnSpPr>
        <p:spPr>
          <a:xfrm>
            <a:off x="8149551" y="2697411"/>
            <a:ext cx="797859" cy="0"/>
          </a:xfrm>
          <a:prstGeom prst="straightConnector1">
            <a:avLst/>
          </a:prstGeom>
          <a:noFill/>
          <a:ln w="28575" cap="flat" cmpd="sng">
            <a:solidFill>
              <a:schemeClr val="dk1"/>
            </a:solidFill>
            <a:prstDash val="solid"/>
            <a:miter lim="800000"/>
            <a:headEnd type="none" w="sm" len="sm"/>
            <a:tailEnd type="triangle" w="med" len="med"/>
          </a:ln>
        </p:spPr>
      </p:cxnSp>
      <p:cxnSp>
        <p:nvCxnSpPr>
          <p:cNvPr id="444" name="Google Shape;444;p12"/>
          <p:cNvCxnSpPr/>
          <p:nvPr/>
        </p:nvCxnSpPr>
        <p:spPr>
          <a:xfrm rot="10800000" flipH="1">
            <a:off x="8149551" y="5674664"/>
            <a:ext cx="808203" cy="533420"/>
          </a:xfrm>
          <a:prstGeom prst="straightConnector1">
            <a:avLst/>
          </a:prstGeom>
          <a:noFill/>
          <a:ln w="28575" cap="flat" cmpd="sng">
            <a:solidFill>
              <a:schemeClr val="dk1"/>
            </a:solidFill>
            <a:prstDash val="solid"/>
            <a:miter lim="800000"/>
            <a:headEnd type="none" w="sm" len="sm"/>
            <a:tailEnd type="triangle" w="med" len="med"/>
          </a:ln>
        </p:spPr>
      </p:cxnSp>
      <p:cxnSp>
        <p:nvCxnSpPr>
          <p:cNvPr id="445" name="Google Shape;445;p12"/>
          <p:cNvCxnSpPr/>
          <p:nvPr/>
        </p:nvCxnSpPr>
        <p:spPr>
          <a:xfrm>
            <a:off x="8175812" y="5295314"/>
            <a:ext cx="797859" cy="0"/>
          </a:xfrm>
          <a:prstGeom prst="straightConnector1">
            <a:avLst/>
          </a:prstGeom>
          <a:noFill/>
          <a:ln w="28575" cap="flat" cmpd="sng">
            <a:solidFill>
              <a:schemeClr val="dk1"/>
            </a:solidFill>
            <a:prstDash val="solid"/>
            <a:miter lim="800000"/>
            <a:headEnd type="none" w="sm" len="sm"/>
            <a:tailEnd type="triangle" w="med" len="med"/>
          </a:ln>
        </p:spPr>
      </p:cxnSp>
      <p:cxnSp>
        <p:nvCxnSpPr>
          <p:cNvPr id="446" name="Google Shape;446;p12"/>
          <p:cNvCxnSpPr/>
          <p:nvPr/>
        </p:nvCxnSpPr>
        <p:spPr>
          <a:xfrm>
            <a:off x="8159894" y="3594049"/>
            <a:ext cx="797859" cy="0"/>
          </a:xfrm>
          <a:prstGeom prst="straightConnector1">
            <a:avLst/>
          </a:prstGeom>
          <a:noFill/>
          <a:ln w="28575" cap="flat" cmpd="sng">
            <a:solidFill>
              <a:schemeClr val="dk1"/>
            </a:solidFill>
            <a:prstDash val="solid"/>
            <a:miter lim="800000"/>
            <a:headEnd type="none" w="sm" len="sm"/>
            <a:tailEnd type="triangle" w="med" len="med"/>
          </a:ln>
        </p:spPr>
      </p:cxnSp>
      <p:cxnSp>
        <p:nvCxnSpPr>
          <p:cNvPr id="447" name="Google Shape;447;p12"/>
          <p:cNvCxnSpPr/>
          <p:nvPr/>
        </p:nvCxnSpPr>
        <p:spPr>
          <a:xfrm>
            <a:off x="8159895" y="1840939"/>
            <a:ext cx="797859" cy="0"/>
          </a:xfrm>
          <a:prstGeom prst="straightConnector1">
            <a:avLst/>
          </a:prstGeom>
          <a:noFill/>
          <a:ln w="28575" cap="flat" cmpd="sng">
            <a:solidFill>
              <a:schemeClr val="dk1"/>
            </a:solidFill>
            <a:prstDash val="solid"/>
            <a:miter lim="800000"/>
            <a:headEnd type="none" w="sm" len="sm"/>
            <a:tailEnd type="triangle" w="med" len="med"/>
          </a:ln>
        </p:spPr>
      </p:cxnSp>
      <p:grpSp>
        <p:nvGrpSpPr>
          <p:cNvPr id="448" name="Google Shape;448;p12"/>
          <p:cNvGrpSpPr/>
          <p:nvPr/>
        </p:nvGrpSpPr>
        <p:grpSpPr>
          <a:xfrm>
            <a:off x="6345015" y="1477246"/>
            <a:ext cx="1510559" cy="755279"/>
            <a:chOff x="6682507" y="0"/>
            <a:chExt cx="1510559" cy="755279"/>
          </a:xfrm>
        </p:grpSpPr>
        <p:sp>
          <p:nvSpPr>
            <p:cNvPr id="449" name="Google Shape;449;p12"/>
            <p:cNvSpPr/>
            <p:nvPr/>
          </p:nvSpPr>
          <p:spPr>
            <a:xfrm>
              <a:off x="6682507" y="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2"/>
            <p:cNvSpPr txBox="1"/>
            <p:nvPr/>
          </p:nvSpPr>
          <p:spPr>
            <a:xfrm>
              <a:off x="6704628" y="2212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Value from “consuming” a natural resource </a:t>
              </a:r>
              <a:endParaRPr sz="1400" b="0" i="0" u="none" strike="noStrike" cap="none">
                <a:solidFill>
                  <a:srgbClr val="000000"/>
                </a:solidFill>
                <a:latin typeface="Arial"/>
                <a:ea typeface="Arial"/>
                <a:cs typeface="Arial"/>
                <a:sym typeface="Arial"/>
              </a:endParaRPr>
            </a:p>
          </p:txBody>
        </p:sp>
      </p:grpSp>
      <p:grpSp>
        <p:nvGrpSpPr>
          <p:cNvPr id="451" name="Google Shape;451;p12"/>
          <p:cNvGrpSpPr/>
          <p:nvPr/>
        </p:nvGrpSpPr>
        <p:grpSpPr>
          <a:xfrm>
            <a:off x="6345015" y="2280195"/>
            <a:ext cx="1510559" cy="755279"/>
            <a:chOff x="6682507" y="792558"/>
            <a:chExt cx="1510559" cy="755279"/>
          </a:xfrm>
        </p:grpSpPr>
        <p:sp>
          <p:nvSpPr>
            <p:cNvPr id="452" name="Google Shape;452;p12"/>
            <p:cNvSpPr/>
            <p:nvPr/>
          </p:nvSpPr>
          <p:spPr>
            <a:xfrm>
              <a:off x="6682507"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2"/>
            <p:cNvSpPr txBox="1"/>
            <p:nvPr/>
          </p:nvSpPr>
          <p:spPr>
            <a:xfrm>
              <a:off x="6704628"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Non-consumptive value</a:t>
              </a:r>
              <a:endParaRPr sz="1400" b="0" i="0" u="none" strike="noStrike" cap="none">
                <a:solidFill>
                  <a:srgbClr val="000000"/>
                </a:solidFill>
                <a:latin typeface="Arial"/>
                <a:ea typeface="Arial"/>
                <a:cs typeface="Arial"/>
                <a:sym typeface="Arial"/>
              </a:endParaRPr>
            </a:p>
          </p:txBody>
        </p:sp>
      </p:grpSp>
      <p:grpSp>
        <p:nvGrpSpPr>
          <p:cNvPr id="454" name="Google Shape;454;p12"/>
          <p:cNvGrpSpPr/>
          <p:nvPr/>
        </p:nvGrpSpPr>
        <p:grpSpPr>
          <a:xfrm>
            <a:off x="6345015" y="3148767"/>
            <a:ext cx="1510559" cy="755279"/>
            <a:chOff x="6682507" y="1661130"/>
            <a:chExt cx="1510559" cy="755279"/>
          </a:xfrm>
        </p:grpSpPr>
        <p:sp>
          <p:nvSpPr>
            <p:cNvPr id="455" name="Google Shape;455;p12"/>
            <p:cNvSpPr/>
            <p:nvPr/>
          </p:nvSpPr>
          <p:spPr>
            <a:xfrm>
              <a:off x="6682507" y="166113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2"/>
            <p:cNvSpPr txBox="1"/>
            <p:nvPr/>
          </p:nvSpPr>
          <p:spPr>
            <a:xfrm>
              <a:off x="6704628" y="168325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Value from the functioning of ecosystems </a:t>
              </a:r>
              <a:endParaRPr sz="1400" b="0" i="0" u="none" strike="noStrike" cap="none">
                <a:solidFill>
                  <a:srgbClr val="000000"/>
                </a:solidFill>
                <a:latin typeface="Arial"/>
                <a:ea typeface="Arial"/>
                <a:cs typeface="Arial"/>
                <a:sym typeface="Arial"/>
              </a:endParaRPr>
            </a:p>
          </p:txBody>
        </p:sp>
      </p:grpSp>
      <p:cxnSp>
        <p:nvCxnSpPr>
          <p:cNvPr id="457" name="Google Shape;457;p12"/>
          <p:cNvCxnSpPr>
            <a:endCxn id="449" idx="1"/>
          </p:cNvCxnSpPr>
          <p:nvPr/>
        </p:nvCxnSpPr>
        <p:spPr>
          <a:xfrm>
            <a:off x="5985015" y="1854886"/>
            <a:ext cx="360000" cy="0"/>
          </a:xfrm>
          <a:prstGeom prst="straightConnector1">
            <a:avLst/>
          </a:prstGeom>
          <a:noFill/>
          <a:ln w="19050" cap="flat" cmpd="sng">
            <a:solidFill>
              <a:schemeClr val="dk1"/>
            </a:solidFill>
            <a:prstDash val="solid"/>
            <a:miter lim="800000"/>
            <a:headEnd type="none" w="sm" len="sm"/>
            <a:tailEnd type="none" w="sm" len="sm"/>
          </a:ln>
        </p:spPr>
      </p:cxnSp>
      <p:cxnSp>
        <p:nvCxnSpPr>
          <p:cNvPr id="458" name="Google Shape;458;p12"/>
          <p:cNvCxnSpPr/>
          <p:nvPr/>
        </p:nvCxnSpPr>
        <p:spPr>
          <a:xfrm>
            <a:off x="5985164" y="3513968"/>
            <a:ext cx="359851" cy="0"/>
          </a:xfrm>
          <a:prstGeom prst="straightConnector1">
            <a:avLst/>
          </a:prstGeom>
          <a:noFill/>
          <a:ln w="19050" cap="flat" cmpd="sng">
            <a:solidFill>
              <a:schemeClr val="dk1"/>
            </a:solidFill>
            <a:prstDash val="solid"/>
            <a:miter lim="800000"/>
            <a:headEnd type="none" w="sm" len="sm"/>
            <a:tailEnd type="none" w="sm" len="sm"/>
          </a:ln>
        </p:spPr>
      </p:cxnSp>
      <p:cxnSp>
        <p:nvCxnSpPr>
          <p:cNvPr id="459" name="Google Shape;459;p12"/>
          <p:cNvCxnSpPr>
            <a:endCxn id="453" idx="1"/>
          </p:cNvCxnSpPr>
          <p:nvPr/>
        </p:nvCxnSpPr>
        <p:spPr>
          <a:xfrm>
            <a:off x="5957636" y="2657835"/>
            <a:ext cx="409500"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4"/>
        <p:cNvGrpSpPr/>
        <p:nvPr/>
      </p:nvGrpSpPr>
      <p:grpSpPr>
        <a:xfrm>
          <a:off x="0" y="0"/>
          <a:ext cx="0" cy="0"/>
          <a:chOff x="0" y="0"/>
          <a:chExt cx="0" cy="0"/>
        </a:xfrm>
      </p:grpSpPr>
      <p:sp>
        <p:nvSpPr>
          <p:cNvPr id="465" name="Google Shape;46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13</a:t>
            </a:fld>
            <a:endParaRPr lang="en-US"/>
          </a:p>
        </p:txBody>
      </p:sp>
      <p:sp>
        <p:nvSpPr>
          <p:cNvPr id="466" name="Google Shape;466;p13"/>
          <p:cNvSpPr txBox="1"/>
          <p:nvPr/>
        </p:nvSpPr>
        <p:spPr>
          <a:xfrm>
            <a:off x="3500511" y="192626"/>
            <a:ext cx="7285384" cy="128111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US" sz="3600" b="1" i="0" u="none" strike="noStrike" cap="none" dirty="0">
                <a:solidFill>
                  <a:schemeClr val="dk1"/>
                </a:solidFill>
                <a:latin typeface="Calibri"/>
                <a:ea typeface="Calibri"/>
                <a:cs typeface="Calibri"/>
                <a:sym typeface="Calibri"/>
              </a:rPr>
              <a:t>Valuation Methods: Non-Market </a:t>
            </a:r>
            <a:endParaRPr lang="en-US" sz="1400" b="0" i="0" u="none" strike="noStrike" cap="none" dirty="0">
              <a:solidFill>
                <a:srgbClr val="000000"/>
              </a:solidFill>
              <a:latin typeface="Arial"/>
              <a:ea typeface="Arial"/>
              <a:cs typeface="Arial"/>
              <a:sym typeface="Arial"/>
            </a:endParaRPr>
          </a:p>
        </p:txBody>
      </p:sp>
      <p:sp>
        <p:nvSpPr>
          <p:cNvPr id="467" name="Google Shape;467;p13"/>
          <p:cNvSpPr txBox="1"/>
          <p:nvPr/>
        </p:nvSpPr>
        <p:spPr>
          <a:xfrm>
            <a:off x="838200" y="1580156"/>
            <a:ext cx="6766367" cy="514131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1200"/>
              </a:spcAft>
              <a:buClr>
                <a:schemeClr val="dk1"/>
              </a:buClr>
              <a:buSzPct val="108108"/>
              <a:buFont typeface="Arial"/>
              <a:buChar char="•"/>
            </a:pPr>
            <a:r>
              <a:rPr lang="en-US" sz="2600" dirty="0">
                <a:solidFill>
                  <a:schemeClr val="dk1"/>
                </a:solidFill>
                <a:latin typeface="Calibri"/>
                <a:ea typeface="Calibri"/>
                <a:cs typeface="Calibri"/>
                <a:sym typeface="Calibri"/>
              </a:rPr>
              <a:t>They are n</a:t>
            </a:r>
            <a:r>
              <a:rPr lang="en-US" sz="2600" b="0" i="0" u="none" strike="noStrike" cap="none" dirty="0">
                <a:solidFill>
                  <a:schemeClr val="dk1"/>
                </a:solidFill>
                <a:latin typeface="Calibri"/>
                <a:ea typeface="Calibri"/>
                <a:cs typeface="Calibri"/>
                <a:sym typeface="Calibri"/>
              </a:rPr>
              <a:t>ot estimated based on market prices (i.e., not commercial).</a:t>
            </a:r>
            <a:endParaRPr lang="en-US"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1200"/>
              </a:spcAft>
              <a:buClr>
                <a:schemeClr val="dk1"/>
              </a:buClr>
              <a:buSzPct val="108108"/>
              <a:buFont typeface="Arial"/>
              <a:buChar char="•"/>
            </a:pPr>
            <a:r>
              <a:rPr lang="en-US" sz="2600" dirty="0">
                <a:solidFill>
                  <a:schemeClr val="dk1"/>
                </a:solidFill>
                <a:latin typeface="Calibri"/>
                <a:ea typeface="Calibri"/>
                <a:cs typeface="Calibri"/>
                <a:sym typeface="Calibri"/>
              </a:rPr>
              <a:t>They c</a:t>
            </a:r>
            <a:r>
              <a:rPr lang="en-US" sz="2600" b="0" i="0" u="none" strike="noStrike" cap="none" dirty="0">
                <a:solidFill>
                  <a:schemeClr val="dk1"/>
                </a:solidFill>
                <a:latin typeface="Calibri"/>
                <a:ea typeface="Calibri"/>
                <a:cs typeface="Calibri"/>
                <a:sym typeface="Calibri"/>
              </a:rPr>
              <a:t>an observe choices, but not prices.</a:t>
            </a:r>
            <a:endParaRPr lang="en-US"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1200"/>
              </a:spcAft>
              <a:buClr>
                <a:schemeClr val="dk1"/>
              </a:buClr>
              <a:buSzPct val="108108"/>
              <a:buFont typeface="Arial"/>
              <a:buChar char="•"/>
            </a:pPr>
            <a:r>
              <a:rPr lang="en-US" sz="2600" dirty="0">
                <a:solidFill>
                  <a:schemeClr val="dk1"/>
                </a:solidFill>
                <a:latin typeface="Calibri"/>
                <a:ea typeface="Calibri"/>
                <a:cs typeface="Calibri"/>
                <a:sym typeface="Calibri"/>
              </a:rPr>
              <a:t>M</a:t>
            </a:r>
            <a:r>
              <a:rPr lang="en-US" sz="2600" b="0" i="0" u="none" strike="noStrike" cap="none" dirty="0">
                <a:solidFill>
                  <a:schemeClr val="dk1"/>
                </a:solidFill>
                <a:latin typeface="Calibri"/>
                <a:ea typeface="Calibri"/>
                <a:cs typeface="Calibri"/>
                <a:sym typeface="Calibri"/>
              </a:rPr>
              <a:t>ost ecosystem services must be valued using non-monetary economic methods. </a:t>
            </a:r>
            <a:endParaRPr lang="en-US"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8108"/>
              <a:buFont typeface="Arial"/>
              <a:buChar char="•"/>
            </a:pPr>
            <a:r>
              <a:rPr lang="en-US" sz="2600" b="0" i="0" u="none" strike="noStrike" cap="none" dirty="0">
                <a:solidFill>
                  <a:schemeClr val="dk1"/>
                </a:solidFill>
                <a:latin typeface="Calibri"/>
                <a:ea typeface="Calibri"/>
                <a:cs typeface="Calibri"/>
                <a:sym typeface="Calibri"/>
              </a:rPr>
              <a:t>They require that a link be established between changes in the quantity or quality of the resource and changes in the stated or observed behavior of people.</a:t>
            </a:r>
            <a:endParaRPr lang="en-US"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ct val="108108"/>
              <a:buFont typeface="Arial"/>
              <a:buChar char="•"/>
            </a:pPr>
            <a:r>
              <a:rPr lang="en-US" sz="2200" b="0" i="0" u="none" strike="noStrike" cap="none" dirty="0">
                <a:solidFill>
                  <a:schemeClr val="dk1"/>
                </a:solidFill>
                <a:latin typeface="Calibri"/>
                <a:ea typeface="Calibri"/>
                <a:cs typeface="Calibri"/>
                <a:sym typeface="Calibri"/>
              </a:rPr>
              <a:t>e.g., changes in air quality may result in people moving to another area. </a:t>
            </a:r>
            <a:endParaRPr lang="en-US" sz="1400" b="0" i="0" u="none" strike="noStrike" cap="none" dirty="0">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ct val="108108"/>
              <a:buFont typeface="Arial"/>
              <a:buNone/>
            </a:pPr>
            <a:endParaRPr lang="en-US" sz="2600" b="0" i="0" u="none" strike="noStrike" cap="none" dirty="0">
              <a:solidFill>
                <a:schemeClr val="dk1"/>
              </a:solidFill>
              <a:latin typeface="Calibri"/>
              <a:ea typeface="Calibri"/>
              <a:cs typeface="Calibri"/>
              <a:sym typeface="Calibri"/>
            </a:endParaRPr>
          </a:p>
        </p:txBody>
      </p:sp>
      <p:pic>
        <p:nvPicPr>
          <p:cNvPr id="468" name="Google Shape;468;p13" descr="A picture containing outdoor, bicycle, building, road&#10;&#10;Description automatically generated"/>
          <p:cNvPicPr preferRelativeResize="0"/>
          <p:nvPr/>
        </p:nvPicPr>
        <p:blipFill rotWithShape="1">
          <a:blip r:embed="rId4">
            <a:alphaModFix/>
          </a:blip>
          <a:srcRect/>
          <a:stretch/>
        </p:blipFill>
        <p:spPr>
          <a:xfrm>
            <a:off x="7917568" y="4053766"/>
            <a:ext cx="4274432" cy="2804234"/>
          </a:xfrm>
          <a:prstGeom prst="rect">
            <a:avLst/>
          </a:prstGeom>
          <a:noFill/>
          <a:ln>
            <a:noFill/>
          </a:ln>
        </p:spPr>
      </p:pic>
      <p:pic>
        <p:nvPicPr>
          <p:cNvPr id="469" name="Google Shape;469;p13" descr="Two people riding bikes on a path in a forest&#10;&#10;Description automatically generated with low confidence"/>
          <p:cNvPicPr preferRelativeResize="0"/>
          <p:nvPr/>
        </p:nvPicPr>
        <p:blipFill rotWithShape="1">
          <a:blip r:embed="rId5">
            <a:alphaModFix/>
          </a:blip>
          <a:srcRect/>
          <a:stretch/>
        </p:blipFill>
        <p:spPr>
          <a:xfrm>
            <a:off x="7917569" y="1139489"/>
            <a:ext cx="4274432" cy="2777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476" name="Google Shape;476;p14"/>
          <p:cNvSpPr txBox="1"/>
          <p:nvPr/>
        </p:nvSpPr>
        <p:spPr>
          <a:xfrm>
            <a:off x="762000" y="1600200"/>
            <a:ext cx="10591800" cy="44958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477" name="Google Shape;477;p14"/>
          <p:cNvSpPr txBox="1"/>
          <p:nvPr/>
        </p:nvSpPr>
        <p:spPr>
          <a:xfrm>
            <a:off x="737683" y="1411808"/>
            <a:ext cx="11068494" cy="259554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Calibri"/>
                <a:ea typeface="Calibri"/>
                <a:cs typeface="Calibri"/>
                <a:sym typeface="Calibri"/>
              </a:rPr>
              <a:t>Methods involve discovering preferences</a:t>
            </a:r>
            <a:r>
              <a:rPr lang="en-US" sz="2600" dirty="0">
                <a:solidFill>
                  <a:schemeClr val="dk1"/>
                </a:solidFill>
                <a:latin typeface="Calibri"/>
                <a:ea typeface="Calibri"/>
                <a:cs typeface="Calibri"/>
                <a:sym typeface="Calibri"/>
              </a:rPr>
              <a:t>:</a:t>
            </a:r>
            <a:r>
              <a:rPr lang="en-US" sz="2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154113" marR="0" lvl="0" indent="-231775" algn="l" rtl="0">
              <a:lnSpc>
                <a:spcPct val="100000"/>
              </a:lnSpc>
              <a:spcBef>
                <a:spcPts val="400"/>
              </a:spcBef>
              <a:spcAft>
                <a:spcPts val="0"/>
              </a:spcAft>
              <a:buClr>
                <a:schemeClr val="dk1"/>
              </a:buClr>
              <a:buSzPct val="75000"/>
              <a:buFont typeface="Wingdings" pitchFamily="2" charset="2"/>
              <a:buChar char="§"/>
            </a:pPr>
            <a:r>
              <a:rPr lang="en-US" sz="2600" b="0" i="0" u="none" strike="noStrike" cap="none" dirty="0">
                <a:solidFill>
                  <a:schemeClr val="dk1"/>
                </a:solidFill>
                <a:latin typeface="Calibri"/>
                <a:ea typeface="Calibri"/>
                <a:cs typeface="Calibri"/>
                <a:sym typeface="Calibri"/>
              </a:rPr>
              <a:t>    </a:t>
            </a:r>
            <a:r>
              <a:rPr lang="en-US" sz="2600" b="1" i="0" u="none" strike="noStrike" cap="none" dirty="0">
                <a:solidFill>
                  <a:srgbClr val="0070C0"/>
                </a:solidFill>
                <a:latin typeface="Calibri"/>
                <a:ea typeface="Calibri"/>
                <a:cs typeface="Calibri"/>
                <a:sym typeface="Calibri"/>
              </a:rPr>
              <a:t>revealed preferences </a:t>
            </a:r>
            <a:r>
              <a:rPr lang="en-US" sz="2600" b="0" i="0" u="none" strike="noStrike" cap="none" dirty="0">
                <a:solidFill>
                  <a:schemeClr val="dk1"/>
                </a:solidFill>
                <a:latin typeface="Calibri"/>
                <a:ea typeface="Calibri"/>
                <a:cs typeface="Calibri"/>
                <a:sym typeface="Calibri"/>
              </a:rPr>
              <a:t>– based on choices/decisions people make </a:t>
            </a:r>
            <a:endParaRPr sz="1400" b="0" i="0" u="none" strike="noStrike" cap="none" dirty="0">
              <a:solidFill>
                <a:srgbClr val="000000"/>
              </a:solidFill>
              <a:latin typeface="Arial"/>
              <a:ea typeface="Arial"/>
              <a:cs typeface="Arial"/>
              <a:sym typeface="Arial"/>
            </a:endParaRPr>
          </a:p>
          <a:p>
            <a:pPr marL="1154113" marR="0" lvl="0" indent="-231775" algn="l" rtl="0">
              <a:lnSpc>
                <a:spcPct val="100000"/>
              </a:lnSpc>
              <a:spcBef>
                <a:spcPts val="400"/>
              </a:spcBef>
              <a:spcAft>
                <a:spcPts val="0"/>
              </a:spcAft>
              <a:buClr>
                <a:schemeClr val="dk1"/>
              </a:buClr>
              <a:buSzPct val="75000"/>
              <a:buFont typeface="Wingdings" pitchFamily="2" charset="2"/>
              <a:buChar char="§"/>
            </a:pPr>
            <a:r>
              <a:rPr lang="en-US" sz="2600" b="0" i="0" u="none" strike="noStrike" cap="none" dirty="0">
                <a:solidFill>
                  <a:schemeClr val="dk1"/>
                </a:solidFill>
                <a:latin typeface="Calibri"/>
                <a:ea typeface="Calibri"/>
                <a:cs typeface="Calibri"/>
                <a:sym typeface="Calibri"/>
              </a:rPr>
              <a:t>    </a:t>
            </a:r>
            <a:r>
              <a:rPr lang="en-US" sz="2600" b="1" i="0" u="none" strike="noStrike" cap="none" dirty="0">
                <a:solidFill>
                  <a:srgbClr val="0070C0"/>
                </a:solidFill>
                <a:latin typeface="Calibri"/>
                <a:ea typeface="Calibri"/>
                <a:cs typeface="Calibri"/>
                <a:sym typeface="Calibri"/>
              </a:rPr>
              <a:t>stated preferences </a:t>
            </a:r>
            <a:r>
              <a:rPr lang="en-US" sz="2600" b="0" i="0" u="none" strike="noStrike" cap="none" dirty="0">
                <a:solidFill>
                  <a:schemeClr val="dk1"/>
                </a:solidFill>
                <a:latin typeface="Calibri"/>
                <a:ea typeface="Calibri"/>
                <a:cs typeface="Calibri"/>
                <a:sym typeface="Calibri"/>
              </a:rPr>
              <a:t>– based on what people say their preferences are</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600"/>
              <a:buFont typeface="Calibri"/>
              <a:buNone/>
            </a:pP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O</a:t>
            </a:r>
            <a:r>
              <a:rPr lang="en-US" sz="2600" b="0" i="0" u="none" strike="noStrike" cap="none" dirty="0">
                <a:solidFill>
                  <a:schemeClr val="dk1"/>
                </a:solidFill>
                <a:latin typeface="Calibri"/>
                <a:ea typeface="Calibri"/>
                <a:cs typeface="Calibri"/>
                <a:sym typeface="Calibri"/>
              </a:rPr>
              <a:t>nce preferences are determined, they can sometimes be monetized.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600"/>
              <a:buFont typeface="Calibri"/>
              <a:buNone/>
            </a:pPr>
            <a:r>
              <a:rPr lang="en-US" sz="2600" b="0" i="0" u="none" strike="noStrike" cap="none" dirty="0">
                <a:solidFill>
                  <a:schemeClr val="dk1"/>
                </a:solidFill>
                <a:latin typeface="Calibri"/>
                <a:ea typeface="Calibri"/>
                <a:cs typeface="Calibri"/>
                <a:sym typeface="Calibri"/>
              </a:rPr>
              <a:t>   	</a:t>
            </a:r>
            <a:r>
              <a:rPr lang="en-US" sz="2300" b="0" i="0" u="none" strike="noStrike" cap="none" dirty="0">
                <a:solidFill>
                  <a:schemeClr val="dk1"/>
                </a:solidFill>
                <a:latin typeface="Calibri"/>
                <a:ea typeface="Calibri"/>
                <a:cs typeface="Calibri"/>
                <a:sym typeface="Calibri"/>
              </a:rPr>
              <a:t>e.g., by stating their willingness to pay for something </a:t>
            </a:r>
            <a:endParaRPr sz="1400" b="0" i="0" u="none" strike="noStrike" cap="none" dirty="0">
              <a:solidFill>
                <a:srgbClr val="000000"/>
              </a:solidFill>
              <a:latin typeface="Arial"/>
              <a:ea typeface="Arial"/>
              <a:cs typeface="Arial"/>
              <a:sym typeface="Arial"/>
            </a:endParaRPr>
          </a:p>
        </p:txBody>
      </p:sp>
      <p:sp>
        <p:nvSpPr>
          <p:cNvPr id="478" name="Google Shape;478;p14"/>
          <p:cNvSpPr txBox="1"/>
          <p:nvPr/>
        </p:nvSpPr>
        <p:spPr>
          <a:xfrm>
            <a:off x="515583" y="4611469"/>
            <a:ext cx="6258646"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0070C0"/>
                </a:solidFill>
                <a:latin typeface="Calibri"/>
                <a:ea typeface="Calibri"/>
                <a:cs typeface="Calibri"/>
                <a:sym typeface="Calibri"/>
              </a:rPr>
              <a:t>Question 8. </a:t>
            </a:r>
            <a:r>
              <a:rPr lang="en-US" sz="2600" b="0" i="0" u="none" strike="noStrike" cap="none">
                <a:solidFill>
                  <a:srgbClr val="0070C0"/>
                </a:solidFill>
                <a:latin typeface="Calibri"/>
                <a:ea typeface="Calibri"/>
                <a:cs typeface="Calibri"/>
                <a:sym typeface="Calibri"/>
              </a:rPr>
              <a:t>How might you implement these two methods to determine the value of a natural resource or natural process? </a:t>
            </a:r>
            <a:endParaRPr sz="1400" b="0" i="0" u="none" strike="noStrike" cap="none">
              <a:solidFill>
                <a:srgbClr val="000000"/>
              </a:solidFill>
              <a:latin typeface="Arial"/>
              <a:ea typeface="Arial"/>
              <a:cs typeface="Arial"/>
              <a:sym typeface="Arial"/>
            </a:endParaRPr>
          </a:p>
        </p:txBody>
      </p:sp>
      <p:pic>
        <p:nvPicPr>
          <p:cNvPr id="479" name="Google Shape;479;p14" descr="A picture containing doughnut, donut, apple, person&#10;&#10;Description automatically generated"/>
          <p:cNvPicPr preferRelativeResize="0"/>
          <p:nvPr/>
        </p:nvPicPr>
        <p:blipFill rotWithShape="1">
          <a:blip r:embed="rId3">
            <a:alphaModFix/>
          </a:blip>
          <a:srcRect/>
          <a:stretch/>
        </p:blipFill>
        <p:spPr>
          <a:xfrm>
            <a:off x="7020646" y="4049296"/>
            <a:ext cx="3236034" cy="2672179"/>
          </a:xfrm>
          <a:prstGeom prst="rect">
            <a:avLst/>
          </a:prstGeom>
          <a:noFill/>
          <a:ln>
            <a:noFill/>
          </a:ln>
        </p:spPr>
      </p:pic>
      <p:sp>
        <p:nvSpPr>
          <p:cNvPr id="480" name="Google Shape;480;p14"/>
          <p:cNvSpPr txBox="1"/>
          <p:nvPr/>
        </p:nvSpPr>
        <p:spPr>
          <a:xfrm>
            <a:off x="2415208" y="235275"/>
            <a:ext cx="7285384" cy="128111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US" sz="3600" b="1" i="0" u="none" strike="noStrike" cap="none" dirty="0">
                <a:solidFill>
                  <a:schemeClr val="dk1"/>
                </a:solidFill>
                <a:latin typeface="Calibri"/>
                <a:ea typeface="Calibri"/>
                <a:cs typeface="Calibri"/>
                <a:sym typeface="Calibri"/>
              </a:rPr>
              <a:t>Valuation Methods: Non-Market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5"/>
        <p:cNvGrpSpPr/>
        <p:nvPr/>
      </p:nvGrpSpPr>
      <p:grpSpPr>
        <a:xfrm>
          <a:off x="0" y="0"/>
          <a:ext cx="0" cy="0"/>
          <a:chOff x="0" y="0"/>
          <a:chExt cx="0" cy="0"/>
        </a:xfrm>
      </p:grpSpPr>
      <p:sp>
        <p:nvSpPr>
          <p:cNvPr id="486" name="Google Shape;486;p15"/>
          <p:cNvSpPr txBox="1">
            <a:spLocks noGrp="1"/>
          </p:cNvSpPr>
          <p:nvPr>
            <p:ph type="title"/>
          </p:nvPr>
        </p:nvSpPr>
        <p:spPr>
          <a:xfrm>
            <a:off x="2969112" y="202830"/>
            <a:ext cx="8057476" cy="1281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dirty="0"/>
              <a:t>S</a:t>
            </a:r>
            <a:r>
              <a:rPr lang="en-US" sz="3600" b="1" dirty="0">
                <a:latin typeface="Calibri"/>
                <a:ea typeface="Calibri"/>
                <a:cs typeface="Calibri"/>
                <a:sym typeface="Calibri"/>
              </a:rPr>
              <a:t>tated Preference Method Example</a:t>
            </a:r>
            <a:endParaRPr dirty="0"/>
          </a:p>
        </p:txBody>
      </p:sp>
      <p:sp>
        <p:nvSpPr>
          <p:cNvPr id="487" name="Google Shape;48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488" name="Google Shape;488;p15" descr="A picture containing text, electronics, display, computer&#10;&#10;Description automatically generated"/>
          <p:cNvPicPr preferRelativeResize="0"/>
          <p:nvPr/>
        </p:nvPicPr>
        <p:blipFill rotWithShape="1">
          <a:blip r:embed="rId4">
            <a:alphaModFix/>
          </a:blip>
          <a:srcRect/>
          <a:stretch/>
        </p:blipFill>
        <p:spPr>
          <a:xfrm>
            <a:off x="2282216" y="2273391"/>
            <a:ext cx="8243970" cy="4265521"/>
          </a:xfrm>
          <a:prstGeom prst="rect">
            <a:avLst/>
          </a:prstGeom>
          <a:noFill/>
          <a:ln>
            <a:noFill/>
          </a:ln>
        </p:spPr>
      </p:pic>
      <p:sp>
        <p:nvSpPr>
          <p:cNvPr id="489" name="Google Shape;489;p15"/>
          <p:cNvSpPr txBox="1"/>
          <p:nvPr/>
        </p:nvSpPr>
        <p:spPr>
          <a:xfrm>
            <a:off x="1581374" y="1270917"/>
            <a:ext cx="10155218" cy="8925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2F5496"/>
                </a:solidFill>
                <a:latin typeface="Calibri"/>
                <a:ea typeface="Calibri"/>
                <a:cs typeface="Calibri"/>
                <a:sym typeface="Calibri"/>
              </a:rPr>
              <a:t>Question 9. </a:t>
            </a:r>
            <a:r>
              <a:rPr lang="en-US" sz="2600" b="0" i="0" u="none" strike="noStrike" cap="none">
                <a:solidFill>
                  <a:srgbClr val="2F5496"/>
                </a:solidFill>
                <a:latin typeface="Calibri"/>
                <a:ea typeface="Calibri"/>
                <a:cs typeface="Calibri"/>
                <a:sym typeface="Calibri"/>
              </a:rPr>
              <a:t>If you are shown the below two images on computer screens, which one do you prefer?  By how much (more)?  Why?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6"/>
          <p:cNvSpPr txBox="1">
            <a:spLocks noGrp="1"/>
          </p:cNvSpPr>
          <p:nvPr>
            <p:ph type="title"/>
          </p:nvPr>
        </p:nvSpPr>
        <p:spPr>
          <a:xfrm>
            <a:off x="2468710" y="123760"/>
            <a:ext cx="8057476" cy="1281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dirty="0"/>
              <a:t>S</a:t>
            </a:r>
            <a:r>
              <a:rPr lang="en-US" sz="3600" b="1" dirty="0">
                <a:latin typeface="Calibri"/>
                <a:ea typeface="Calibri"/>
                <a:cs typeface="Calibri"/>
                <a:sym typeface="Calibri"/>
              </a:rPr>
              <a:t>tated Preference Method </a:t>
            </a:r>
            <a:r>
              <a:rPr lang="en-US" sz="3600" b="1" dirty="0"/>
              <a:t>E</a:t>
            </a:r>
            <a:r>
              <a:rPr lang="en-US" sz="3600" b="1" dirty="0">
                <a:latin typeface="Calibri"/>
                <a:ea typeface="Calibri"/>
                <a:cs typeface="Calibri"/>
                <a:sym typeface="Calibri"/>
              </a:rPr>
              <a:t>xample</a:t>
            </a:r>
            <a:endParaRPr dirty="0"/>
          </a:p>
        </p:txBody>
      </p:sp>
      <p:sp>
        <p:nvSpPr>
          <p:cNvPr id="496" name="Google Shape;49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497" name="Google Shape;497;p16" descr="A picture containing text, electronics, display, computer&#10;&#10;Description automatically generated"/>
          <p:cNvPicPr preferRelativeResize="0"/>
          <p:nvPr/>
        </p:nvPicPr>
        <p:blipFill rotWithShape="1">
          <a:blip r:embed="rId3">
            <a:alphaModFix/>
          </a:blip>
          <a:srcRect/>
          <a:stretch/>
        </p:blipFill>
        <p:spPr>
          <a:xfrm>
            <a:off x="2282216" y="2273391"/>
            <a:ext cx="8243970" cy="4265521"/>
          </a:xfrm>
          <a:prstGeom prst="rect">
            <a:avLst/>
          </a:prstGeom>
          <a:noFill/>
          <a:ln>
            <a:noFill/>
          </a:ln>
        </p:spPr>
      </p:pic>
      <p:sp>
        <p:nvSpPr>
          <p:cNvPr id="498" name="Google Shape;498;p16"/>
          <p:cNvSpPr txBox="1"/>
          <p:nvPr/>
        </p:nvSpPr>
        <p:spPr>
          <a:xfrm>
            <a:off x="827614" y="1042285"/>
            <a:ext cx="10526186" cy="12311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rgbClr val="2F5496"/>
                </a:solidFill>
                <a:latin typeface="Calibri"/>
                <a:ea typeface="Calibri"/>
                <a:cs typeface="Calibri"/>
                <a:sym typeface="Calibri"/>
              </a:rPr>
              <a:t>Question 10. </a:t>
            </a:r>
            <a:r>
              <a:rPr lang="en-US" sz="2600" b="0" i="0" u="none" strike="noStrike" cap="none" dirty="0">
                <a:solidFill>
                  <a:srgbClr val="2F5496"/>
                </a:solidFill>
                <a:latin typeface="Calibri"/>
                <a:ea typeface="Calibri"/>
                <a:cs typeface="Calibri"/>
                <a:sym typeface="Calibri"/>
              </a:rPr>
              <a:t>What factors other than what appears to be the health of the wetland on the left might apply to your preferences?  </a:t>
            </a:r>
            <a:r>
              <a:rPr lang="en-US" sz="2200" b="0" i="1" u="none" strike="noStrike" cap="none" dirty="0">
                <a:solidFill>
                  <a:srgbClr val="2F5496"/>
                </a:solidFill>
                <a:latin typeface="Calibri"/>
                <a:ea typeface="Calibri"/>
                <a:cs typeface="Calibri"/>
                <a:sym typeface="Calibri"/>
              </a:rPr>
              <a:t>Hint: Think about the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solidFill>
                  <a:srgbClr val="2F5496"/>
                </a:solidFill>
                <a:latin typeface="Calibri"/>
                <a:ea typeface="Calibri"/>
                <a:cs typeface="Calibri"/>
                <a:sym typeface="Calibri"/>
              </a:rPr>
              <a:t>multi-dimensional nature of ecosystem services. </a:t>
            </a:r>
            <a:endParaRPr sz="2200" b="0" i="0" u="none" strike="noStrike" cap="none" dirty="0">
              <a:solidFill>
                <a:srgbClr val="2F549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3"/>
        <p:cNvGrpSpPr/>
        <p:nvPr/>
      </p:nvGrpSpPr>
      <p:grpSpPr>
        <a:xfrm>
          <a:off x="0" y="0"/>
          <a:ext cx="0" cy="0"/>
          <a:chOff x="0" y="0"/>
          <a:chExt cx="0" cy="0"/>
        </a:xfrm>
      </p:grpSpPr>
      <p:sp>
        <p:nvSpPr>
          <p:cNvPr id="504" name="Google Shape;504;p17"/>
          <p:cNvSpPr txBox="1">
            <a:spLocks noGrp="1"/>
          </p:cNvSpPr>
          <p:nvPr>
            <p:ph type="title"/>
          </p:nvPr>
        </p:nvSpPr>
        <p:spPr>
          <a:xfrm>
            <a:off x="2755733" y="186710"/>
            <a:ext cx="7694407" cy="1281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dirty="0"/>
              <a:t>R</a:t>
            </a:r>
            <a:r>
              <a:rPr lang="en-US" sz="3600" b="1" dirty="0">
                <a:latin typeface="Calibri"/>
                <a:ea typeface="Calibri"/>
                <a:cs typeface="Calibri"/>
                <a:sym typeface="Calibri"/>
              </a:rPr>
              <a:t>evealed Preference Method Example </a:t>
            </a:r>
            <a:endParaRPr dirty="0"/>
          </a:p>
        </p:txBody>
      </p:sp>
      <p:sp>
        <p:nvSpPr>
          <p:cNvPr id="505" name="Google Shape;50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grpSp>
        <p:nvGrpSpPr>
          <p:cNvPr id="506" name="Google Shape;506;p17"/>
          <p:cNvGrpSpPr/>
          <p:nvPr/>
        </p:nvGrpSpPr>
        <p:grpSpPr>
          <a:xfrm>
            <a:off x="1312433" y="2238888"/>
            <a:ext cx="4486819" cy="3054869"/>
            <a:chOff x="956534" y="3048981"/>
            <a:chExt cx="4961054" cy="3307369"/>
          </a:xfrm>
        </p:grpSpPr>
        <p:pic>
          <p:nvPicPr>
            <p:cNvPr id="507" name="Google Shape;507;p17" descr="A picture containing outdoor, building, sky, house&#10;&#10;Description automatically generated"/>
            <p:cNvPicPr preferRelativeResize="0"/>
            <p:nvPr/>
          </p:nvPicPr>
          <p:blipFill rotWithShape="1">
            <a:blip r:embed="rId4">
              <a:alphaModFix/>
            </a:blip>
            <a:srcRect/>
            <a:stretch/>
          </p:blipFill>
          <p:spPr>
            <a:xfrm>
              <a:off x="956534" y="3048981"/>
              <a:ext cx="4961054" cy="3307369"/>
            </a:xfrm>
            <a:prstGeom prst="rect">
              <a:avLst/>
            </a:prstGeom>
            <a:noFill/>
            <a:ln>
              <a:noFill/>
            </a:ln>
          </p:spPr>
        </p:pic>
        <p:sp>
          <p:nvSpPr>
            <p:cNvPr id="508" name="Google Shape;508;p17"/>
            <p:cNvSpPr txBox="1"/>
            <p:nvPr/>
          </p:nvSpPr>
          <p:spPr>
            <a:xfrm rot="-1974118">
              <a:off x="2712233" y="4273937"/>
              <a:ext cx="995785"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verlock"/>
                  <a:ea typeface="Overlock"/>
                  <a:cs typeface="Overlock"/>
                  <a:sym typeface="Overlock"/>
                </a:rPr>
                <a:t>SOLD! </a:t>
              </a:r>
              <a:endParaRPr sz="1400" b="0" i="0" u="none" strike="noStrike" cap="none">
                <a:solidFill>
                  <a:srgbClr val="000000"/>
                </a:solidFill>
                <a:latin typeface="Arial"/>
                <a:ea typeface="Arial"/>
                <a:cs typeface="Arial"/>
                <a:sym typeface="Arial"/>
              </a:endParaRPr>
            </a:p>
          </p:txBody>
        </p:sp>
      </p:grpSp>
      <p:grpSp>
        <p:nvGrpSpPr>
          <p:cNvPr id="509" name="Google Shape;509;p17"/>
          <p:cNvGrpSpPr/>
          <p:nvPr/>
        </p:nvGrpSpPr>
        <p:grpSpPr>
          <a:xfrm>
            <a:off x="5973199" y="2238887"/>
            <a:ext cx="4810576" cy="3054870"/>
            <a:chOff x="6392748" y="3048981"/>
            <a:chExt cx="4961054" cy="3307369"/>
          </a:xfrm>
        </p:grpSpPr>
        <p:pic>
          <p:nvPicPr>
            <p:cNvPr id="510" name="Google Shape;510;p17" descr="A picture containing outdoor, tree, sky, mountain&#10;&#10;Description automatically generated"/>
            <p:cNvPicPr preferRelativeResize="0"/>
            <p:nvPr/>
          </p:nvPicPr>
          <p:blipFill rotWithShape="1">
            <a:blip r:embed="rId5">
              <a:alphaModFix/>
            </a:blip>
            <a:srcRect/>
            <a:stretch/>
          </p:blipFill>
          <p:spPr>
            <a:xfrm>
              <a:off x="6392748" y="3048981"/>
              <a:ext cx="4961054" cy="3307369"/>
            </a:xfrm>
            <a:prstGeom prst="rect">
              <a:avLst/>
            </a:prstGeom>
            <a:noFill/>
            <a:ln>
              <a:noFill/>
            </a:ln>
          </p:spPr>
        </p:pic>
        <p:sp>
          <p:nvSpPr>
            <p:cNvPr id="511" name="Google Shape;511;p17"/>
            <p:cNvSpPr txBox="1"/>
            <p:nvPr/>
          </p:nvSpPr>
          <p:spPr>
            <a:xfrm rot="-1594531">
              <a:off x="8654379" y="4071795"/>
              <a:ext cx="995785"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verlock"/>
                  <a:ea typeface="Overlock"/>
                  <a:cs typeface="Overlock"/>
                  <a:sym typeface="Overlock"/>
                </a:rPr>
                <a:t>SOLD! </a:t>
              </a:r>
              <a:endParaRPr sz="1400" b="0" i="0" u="none" strike="noStrike" cap="none">
                <a:solidFill>
                  <a:srgbClr val="000000"/>
                </a:solidFill>
                <a:latin typeface="Arial"/>
                <a:ea typeface="Arial"/>
                <a:cs typeface="Arial"/>
                <a:sym typeface="Arial"/>
              </a:endParaRPr>
            </a:p>
          </p:txBody>
        </p:sp>
      </p:grpSp>
      <p:sp>
        <p:nvSpPr>
          <p:cNvPr id="512" name="Google Shape;512;p17"/>
          <p:cNvSpPr txBox="1"/>
          <p:nvPr/>
        </p:nvSpPr>
        <p:spPr>
          <a:xfrm>
            <a:off x="489681" y="1245155"/>
            <a:ext cx="10619141" cy="52937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2F5496"/>
                </a:solidFill>
                <a:latin typeface="Calibri"/>
                <a:ea typeface="Calibri"/>
                <a:cs typeface="Calibri"/>
                <a:sym typeface="Calibri"/>
              </a:rPr>
              <a:t>Question 11. </a:t>
            </a:r>
            <a:r>
              <a:rPr lang="en-US" sz="2600" b="0" i="0" u="none" strike="noStrike" cap="none">
                <a:solidFill>
                  <a:srgbClr val="2F5496"/>
                </a:solidFill>
                <a:latin typeface="Calibri"/>
                <a:ea typeface="Calibri"/>
                <a:cs typeface="Calibri"/>
                <a:sym typeface="Calibri"/>
              </a:rPr>
              <a:t>How might these two properties differ in terms of how much they sold for? What do you think the ecosystem service is in this example?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2F5496"/>
                </a:solidFill>
                <a:latin typeface="Calibri"/>
                <a:ea typeface="Calibri"/>
                <a:cs typeface="Calibri"/>
                <a:sym typeface="Calibri"/>
              </a:rPr>
              <a:t>Question 12. </a:t>
            </a:r>
            <a:r>
              <a:rPr lang="en-US" sz="2600" b="0" i="0" u="none" strike="noStrike" cap="none">
                <a:solidFill>
                  <a:srgbClr val="2F5496"/>
                </a:solidFill>
                <a:latin typeface="Calibri"/>
                <a:ea typeface="Calibri"/>
                <a:cs typeface="Calibri"/>
                <a:sym typeface="Calibri"/>
              </a:rPr>
              <a:t>What are some other examples in which preferences can be revealed that cannot be easily linked to a $ number?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18</a:t>
            </a:fld>
            <a:endParaRPr lang="en-US"/>
          </a:p>
        </p:txBody>
      </p:sp>
      <p:sp>
        <p:nvSpPr>
          <p:cNvPr id="519" name="Google Shape;519;p18"/>
          <p:cNvSpPr txBox="1"/>
          <p:nvPr/>
        </p:nvSpPr>
        <p:spPr>
          <a:xfrm>
            <a:off x="5646900" y="3929341"/>
            <a:ext cx="5927400" cy="195059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3400"/>
              <a:buFont typeface="Calibri"/>
              <a:buNone/>
            </a:pPr>
            <a:r>
              <a:rPr lang="en-US" sz="3400" b="1" i="0" u="none" strike="noStrike" cap="none" dirty="0">
                <a:solidFill>
                  <a:srgbClr val="0070C0"/>
                </a:solidFill>
                <a:latin typeface="Calibri"/>
                <a:ea typeface="Calibri"/>
                <a:cs typeface="Calibri"/>
                <a:sym typeface="Calibri"/>
              </a:rPr>
              <a:t>Question 13. </a:t>
            </a:r>
            <a:r>
              <a:rPr lang="en-US" sz="3400" b="0" i="0" u="none" strike="noStrike" cap="none" dirty="0">
                <a:solidFill>
                  <a:srgbClr val="0070C0"/>
                </a:solidFill>
                <a:latin typeface="Calibri"/>
                <a:ea typeface="Calibri"/>
                <a:cs typeface="Calibri"/>
                <a:sym typeface="Calibri"/>
              </a:rPr>
              <a:t>What are several reasons that valuation of ecosystem services is useful?</a:t>
            </a:r>
            <a:endParaRPr lang="en-US" sz="1400" b="0" i="0" u="none" strike="noStrike" cap="none" dirty="0">
              <a:solidFill>
                <a:srgbClr val="000000"/>
              </a:solidFill>
              <a:latin typeface="Arial"/>
              <a:ea typeface="Arial"/>
              <a:cs typeface="Arial"/>
              <a:sym typeface="Arial"/>
            </a:endParaRPr>
          </a:p>
        </p:txBody>
      </p:sp>
      <p:pic>
        <p:nvPicPr>
          <p:cNvPr id="521" name="Google Shape;521;p18" descr="A person and person standing in water&#10;&#10;Description automatically generated with medium confidence"/>
          <p:cNvPicPr preferRelativeResize="0"/>
          <p:nvPr/>
        </p:nvPicPr>
        <p:blipFill rotWithShape="1">
          <a:blip r:embed="rId3">
            <a:alphaModFix/>
          </a:blip>
          <a:srcRect/>
          <a:stretch/>
        </p:blipFill>
        <p:spPr>
          <a:xfrm>
            <a:off x="267188" y="299361"/>
            <a:ext cx="4512282" cy="3008188"/>
          </a:xfrm>
          <a:prstGeom prst="rect">
            <a:avLst/>
          </a:prstGeom>
          <a:noFill/>
          <a:ln>
            <a:noFill/>
          </a:ln>
        </p:spPr>
      </p:pic>
      <p:pic>
        <p:nvPicPr>
          <p:cNvPr id="522" name="Google Shape;522;p18" descr="A picture containing water, outdoor, wave&#10;&#10;Description automatically generated"/>
          <p:cNvPicPr preferRelativeResize="0"/>
          <p:nvPr/>
        </p:nvPicPr>
        <p:blipFill rotWithShape="1">
          <a:blip r:embed="rId4">
            <a:alphaModFix/>
          </a:blip>
          <a:srcRect/>
          <a:stretch/>
        </p:blipFill>
        <p:spPr>
          <a:xfrm>
            <a:off x="267188" y="3550452"/>
            <a:ext cx="4512282" cy="3008188"/>
          </a:xfrm>
          <a:prstGeom prst="rect">
            <a:avLst/>
          </a:prstGeom>
          <a:noFill/>
          <a:ln>
            <a:noFill/>
          </a:ln>
        </p:spPr>
      </p:pic>
      <p:pic>
        <p:nvPicPr>
          <p:cNvPr id="2" name="Google Shape;450;p18">
            <a:extLst>
              <a:ext uri="{FF2B5EF4-FFF2-40B4-BE49-F238E27FC236}">
                <a16:creationId xmlns:a16="http://schemas.microsoft.com/office/drawing/2014/main" id="{692A820B-70E8-8017-773F-4E924563B47A}"/>
              </a:ext>
            </a:extLst>
          </p:cNvPr>
          <p:cNvPicPr preferRelativeResize="0"/>
          <p:nvPr/>
        </p:nvPicPr>
        <p:blipFill rotWithShape="1">
          <a:blip r:embed="rId5" cstate="hqprint">
            <a:extLst>
              <a:ext uri="{28A0092B-C50C-407E-A947-70E740481C1C}">
                <a14:useLocalDpi xmlns:a14="http://schemas.microsoft.com/office/drawing/2010/main"/>
              </a:ext>
            </a:extLst>
          </a:blip>
          <a:srcRect l="3504" r="376"/>
          <a:stretch/>
        </p:blipFill>
        <p:spPr>
          <a:xfrm>
            <a:off x="4987718" y="278671"/>
            <a:ext cx="6937094" cy="30081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4570207" y="776287"/>
            <a:ext cx="3680175" cy="12811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What Is </a:t>
            </a:r>
            <a:r>
              <a:rPr lang="en-US" sz="3600" b="1" dirty="0"/>
              <a:t>V</a:t>
            </a:r>
            <a:r>
              <a:rPr lang="en-US" sz="3600" b="1" dirty="0">
                <a:latin typeface="Calibri"/>
                <a:ea typeface="Calibri"/>
                <a:cs typeface="Calibri"/>
                <a:sym typeface="Calibri"/>
              </a:rPr>
              <a:t>alue?</a:t>
            </a:r>
            <a:br>
              <a:rPr lang="en-US" sz="3600" b="1" dirty="0">
                <a:latin typeface="Calibri"/>
                <a:ea typeface="Calibri"/>
                <a:cs typeface="Calibri"/>
                <a:sym typeface="Calibri"/>
              </a:rPr>
            </a:br>
            <a:br>
              <a:rPr lang="en-US" sz="3600" b="1" dirty="0">
                <a:latin typeface="Calibri"/>
                <a:ea typeface="Calibri"/>
                <a:cs typeface="Calibri"/>
                <a:sym typeface="Calibri"/>
              </a:rPr>
            </a:br>
            <a:endParaRPr sz="3600" b="1" dirty="0">
              <a:latin typeface="Calibri"/>
              <a:ea typeface="Calibri"/>
              <a:cs typeface="Calibri"/>
              <a:sym typeface="Calibri"/>
            </a:endParaRPr>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txBox="1"/>
          <p:nvPr/>
        </p:nvSpPr>
        <p:spPr>
          <a:xfrm>
            <a:off x="1139535" y="2033420"/>
            <a:ext cx="9912929"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dirty="0">
                <a:solidFill>
                  <a:srgbClr val="0070C0"/>
                </a:solidFill>
                <a:latin typeface="Calibri"/>
                <a:ea typeface="Calibri"/>
                <a:cs typeface="Calibri"/>
                <a:sym typeface="Calibri"/>
              </a:rPr>
              <a:t>Question 1.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70C0"/>
                </a:solidFill>
                <a:latin typeface="Calibri"/>
                <a:ea typeface="Calibri"/>
                <a:cs typeface="Calibri"/>
                <a:sym typeface="Calibri"/>
              </a:rPr>
              <a:t>How can you describe the value you place on something?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70C0"/>
                </a:solidFill>
                <a:latin typeface="Calibri"/>
                <a:ea typeface="Calibri"/>
                <a:cs typeface="Calibri"/>
                <a:sym typeface="Calibri"/>
              </a:rPr>
              <a:t>How would you compare something you value to something different     that another person values  (e.g., soil health vs. swimming in a clean     lake)?</a:t>
            </a:r>
            <a:endParaRPr sz="2600" b="0" i="0" u="none" strike="noStrike" cap="none"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70C0"/>
                </a:solidFill>
                <a:latin typeface="Calibri"/>
                <a:ea typeface="Calibri"/>
                <a:cs typeface="Calibri"/>
                <a:sym typeface="Calibri"/>
              </a:rPr>
              <a:t>Would that value change if you lived in a different part of the world or     had less money?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2" name="Google Shape;461;p19" descr="A hand holding a small tree&#10;&#10;Description automatically generated with low confidence">
            <a:extLst>
              <a:ext uri="{FF2B5EF4-FFF2-40B4-BE49-F238E27FC236}">
                <a16:creationId xmlns:a16="http://schemas.microsoft.com/office/drawing/2014/main" id="{83AED7C3-2FB6-EDE5-7B20-797EB7C0BD61}"/>
              </a:ext>
            </a:extLst>
          </p:cNvPr>
          <p:cNvPicPr preferRelativeResize="0"/>
          <p:nvPr/>
        </p:nvPicPr>
        <p:blipFill rotWithShape="1">
          <a:blip r:embed="rId3">
            <a:alphaModFix/>
          </a:blip>
          <a:srcRect t="17238" b="6278"/>
          <a:stretch/>
        </p:blipFill>
        <p:spPr>
          <a:xfrm>
            <a:off x="0" y="-20768"/>
            <a:ext cx="12192000" cy="3909862"/>
          </a:xfrm>
          <a:prstGeom prst="rect">
            <a:avLst/>
          </a:prstGeom>
          <a:noFill/>
          <a:ln>
            <a:noFill/>
          </a:ln>
        </p:spPr>
      </p:pic>
      <p:sp>
        <p:nvSpPr>
          <p:cNvPr id="528" name="Google Shape;528;p19"/>
          <p:cNvSpPr txBox="1">
            <a:spLocks noGrp="1"/>
          </p:cNvSpPr>
          <p:nvPr>
            <p:ph type="title"/>
          </p:nvPr>
        </p:nvSpPr>
        <p:spPr>
          <a:xfrm>
            <a:off x="850648" y="565332"/>
            <a:ext cx="3651904" cy="18769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Why Is </a:t>
            </a:r>
            <a:r>
              <a:rPr lang="en-US" sz="3600" b="1" dirty="0"/>
              <a:t>Va</a:t>
            </a:r>
            <a:r>
              <a:rPr lang="en-US" sz="3600" b="1" dirty="0">
                <a:latin typeface="Calibri"/>
                <a:ea typeface="Calibri"/>
                <a:cs typeface="Calibri"/>
                <a:sym typeface="Calibri"/>
              </a:rPr>
              <a:t>luation of ES </a:t>
            </a:r>
            <a:r>
              <a:rPr lang="en-US" sz="3600" b="1" dirty="0"/>
              <a:t>U</a:t>
            </a:r>
            <a:r>
              <a:rPr lang="en-US" sz="3600" b="1" dirty="0">
                <a:latin typeface="Calibri"/>
                <a:ea typeface="Calibri"/>
                <a:cs typeface="Calibri"/>
                <a:sym typeface="Calibri"/>
              </a:rPr>
              <a:t>seful?</a:t>
            </a:r>
            <a:endParaRPr dirty="0"/>
          </a:p>
        </p:txBody>
      </p:sp>
      <p:sp>
        <p:nvSpPr>
          <p:cNvPr id="529" name="Google Shape;52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530" name="Google Shape;530;p19"/>
          <p:cNvSpPr txBox="1"/>
          <p:nvPr/>
        </p:nvSpPr>
        <p:spPr>
          <a:xfrm>
            <a:off x="0" y="3851936"/>
            <a:ext cx="12192000" cy="3006064"/>
          </a:xfrm>
          <a:prstGeom prst="rect">
            <a:avLst/>
          </a:prstGeom>
          <a:noFill/>
          <a:ln>
            <a:noFill/>
          </a:ln>
        </p:spPr>
        <p:txBody>
          <a:bodyPr spcFirstLastPara="1" wrap="square" lIns="91425" tIns="45700" rIns="91425" bIns="45700" numCol="2" anchor="t" anchorCtr="0">
            <a:norm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Provides a common unit of measure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400"/>
              </a:spcBef>
              <a:spcAft>
                <a:spcPts val="0"/>
              </a:spcAft>
              <a:buClr>
                <a:srgbClr val="0070C0"/>
              </a:buClr>
              <a:buSzPts val="2000"/>
              <a:buFont typeface="Arial"/>
              <a:buNone/>
            </a:pPr>
            <a:r>
              <a:rPr lang="en-US" sz="2000" b="0" i="0" u="none" strike="noStrike" cap="none" dirty="0">
                <a:solidFill>
                  <a:srgbClr val="0070C0"/>
                </a:solidFill>
                <a:latin typeface="Calibri"/>
                <a:ea typeface="Calibri"/>
                <a:cs typeface="Calibri"/>
                <a:sym typeface="Calibri"/>
              </a:rPr>
              <a:t>Uses of natural resources create a range of impacts, usually not in comparable units (generated revenues, changes in fish stocks, loss of tourists, water quality changes, reef degradation). </a:t>
            </a:r>
            <a:endParaRPr sz="400" b="0" i="0" u="none" strike="noStrike" cap="none" dirty="0">
              <a:solidFill>
                <a:srgbClr val="0070C0"/>
              </a:solidFill>
              <a:latin typeface="Calibri"/>
              <a:ea typeface="Calibri"/>
              <a:cs typeface="Calibri"/>
              <a:sym typeface="Calibri"/>
            </a:endParaRPr>
          </a:p>
          <a:p>
            <a:pPr marL="0" marR="0" lvl="0" indent="0" algn="l" rtl="0">
              <a:lnSpc>
                <a:spcPct val="90000"/>
              </a:lnSpc>
              <a:spcBef>
                <a:spcPts val="400"/>
              </a:spcBef>
              <a:spcAft>
                <a:spcPts val="0"/>
              </a:spcAft>
              <a:buClr>
                <a:schemeClr val="dk1"/>
              </a:buClr>
              <a:buSzPts val="400"/>
              <a:buFont typeface="Arial"/>
              <a:buNone/>
            </a:pPr>
            <a:endParaRPr sz="400" b="0" i="0"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4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Facilitates decision making</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400"/>
              </a:spcBef>
              <a:spcAft>
                <a:spcPts val="0"/>
              </a:spcAft>
              <a:buClr>
                <a:srgbClr val="0070C0"/>
              </a:buClr>
              <a:buSzPts val="2000"/>
              <a:buFont typeface="Arial"/>
              <a:buNone/>
            </a:pPr>
            <a:r>
              <a:rPr lang="en-US" sz="2000" b="0" i="0" u="none" strike="noStrike" cap="none" dirty="0">
                <a:solidFill>
                  <a:srgbClr val="0070C0"/>
                </a:solidFill>
                <a:latin typeface="Calibri"/>
                <a:ea typeface="Calibri"/>
                <a:cs typeface="Calibri"/>
                <a:sym typeface="Calibri"/>
              </a:rPr>
              <a:t>Benefit-Cost Analysis (BCA) is a systematic enumeration of the gains (benefits) and losses (costs) of particular decisions in common units, for comparison purposes. </a:t>
            </a:r>
            <a:endParaRPr sz="1200" b="0" i="0" u="none" strike="noStrike" cap="none" dirty="0">
              <a:solidFill>
                <a:srgbClr val="0070C0"/>
              </a:solidFill>
              <a:latin typeface="Calibri"/>
              <a:ea typeface="Calibri"/>
              <a:cs typeface="Calibri"/>
              <a:sym typeface="Calibri"/>
            </a:endParaRPr>
          </a:p>
          <a:p>
            <a:pPr marL="0" marR="0" lvl="0" indent="0" algn="l" rtl="0">
              <a:lnSpc>
                <a:spcPct val="90000"/>
              </a:lnSpc>
              <a:spcBef>
                <a:spcPts val="400"/>
              </a:spcBef>
              <a:spcAft>
                <a:spcPts val="0"/>
              </a:spcAft>
              <a:buClr>
                <a:schemeClr val="dk1"/>
              </a:buClr>
              <a:buSzPts val="500"/>
              <a:buFont typeface="Arial"/>
              <a:buNone/>
            </a:pPr>
            <a:endParaRPr sz="500" b="0" i="0" u="none" strike="noStrike" cap="none" dirty="0">
              <a:solidFill>
                <a:srgbClr val="0070C0"/>
              </a:solidFill>
              <a:latin typeface="Calibri"/>
              <a:ea typeface="Calibri"/>
              <a:cs typeface="Calibri"/>
              <a:sym typeface="Calibri"/>
            </a:endParaRPr>
          </a:p>
          <a:p>
            <a:pPr marL="228600" marR="0" lvl="0" indent="-228600" algn="l" rtl="0">
              <a:lnSpc>
                <a:spcPct val="90000"/>
              </a:lnSpc>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Serves as a good public communication tool</a:t>
            </a:r>
            <a:endParaRPr sz="1400" b="0" i="0" u="none" strike="noStrike" cap="none" dirty="0">
              <a:solidFill>
                <a:srgbClr val="000000"/>
              </a:solidFill>
              <a:latin typeface="Arial"/>
              <a:ea typeface="Arial"/>
              <a:cs typeface="Arial"/>
              <a:sym typeface="Arial"/>
            </a:endParaRPr>
          </a:p>
          <a:p>
            <a:pPr marL="0" marR="0" lvl="0" indent="0" algn="l" rtl="0">
              <a:lnSpc>
                <a:spcPct val="90000"/>
              </a:lnSpc>
              <a:spcAft>
                <a:spcPts val="0"/>
              </a:spcAft>
              <a:buClr>
                <a:srgbClr val="0070C0"/>
              </a:buClr>
              <a:buSzPts val="2000"/>
              <a:buFont typeface="Arial"/>
              <a:buNone/>
            </a:pPr>
            <a:r>
              <a:rPr lang="en-US" sz="2000" b="0" i="0" u="none" strike="noStrike" cap="none" dirty="0">
                <a:solidFill>
                  <a:srgbClr val="0070C0"/>
                </a:solidFill>
                <a:latin typeface="Calibri"/>
                <a:ea typeface="Calibri"/>
                <a:cs typeface="Calibri"/>
                <a:sym typeface="Calibri"/>
              </a:rPr>
              <a:t>Uses of natural resources create a range of impacts, usually not in comparable units (generated revenues, changes in fish stocks, loss of tourists, water quality changes, reef degradation). </a:t>
            </a:r>
            <a:endParaRPr sz="1400" b="0" i="0" u="none" strike="noStrike" cap="none" dirty="0">
              <a:solidFill>
                <a:srgbClr val="000000"/>
              </a:solidFill>
              <a:latin typeface="Arial"/>
              <a:ea typeface="Arial"/>
              <a:cs typeface="Arial"/>
              <a:sym typeface="Arial"/>
            </a:endParaRPr>
          </a:p>
          <a:p>
            <a:pPr marL="457200" marR="0" lvl="1" indent="0" algn="l" rtl="0">
              <a:lnSpc>
                <a:spcPct val="90000"/>
              </a:lnSpc>
              <a:spcBef>
                <a:spcPts val="400"/>
              </a:spcBef>
              <a:spcAft>
                <a:spcPts val="0"/>
              </a:spcAft>
              <a:buClr>
                <a:schemeClr val="dk1"/>
              </a:buClr>
              <a:buSzPts val="2000"/>
              <a:buFont typeface="Arial"/>
              <a:buNone/>
            </a:pPr>
            <a:endParaRPr sz="2000" b="0" i="0" u="none" strike="noStrike" cap="none" dirty="0">
              <a:solidFill>
                <a:srgbClr val="0070C0"/>
              </a:solidFill>
              <a:latin typeface="Calibri"/>
              <a:ea typeface="Calibri"/>
              <a:cs typeface="Calibri"/>
              <a:sym typeface="Calibri"/>
            </a:endParaRPr>
          </a:p>
          <a:p>
            <a:pPr marL="971550" marR="0" lvl="1" indent="-349250" algn="l" rtl="0">
              <a:lnSpc>
                <a:spcPct val="90000"/>
              </a:lnSpc>
              <a:spcBef>
                <a:spcPts val="500"/>
              </a:spcBef>
              <a:spcAft>
                <a:spcPts val="0"/>
              </a:spcAft>
              <a:buClr>
                <a:schemeClr val="dk1"/>
              </a:buClr>
              <a:buSzPts val="2600"/>
              <a:buFont typeface="Arial"/>
              <a:buNone/>
            </a:pPr>
            <a:endParaRPr sz="2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18" name="Google Shape;118;p3"/>
          <p:cNvSpPr txBox="1"/>
          <p:nvPr/>
        </p:nvSpPr>
        <p:spPr>
          <a:xfrm>
            <a:off x="615112" y="597386"/>
            <a:ext cx="11199342" cy="5288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Calibri"/>
              <a:buNone/>
            </a:pPr>
            <a:r>
              <a:rPr lang="en-US" sz="3600" b="1" i="0" u="none" strike="noStrike" cap="none" dirty="0">
                <a:solidFill>
                  <a:srgbClr val="000000"/>
                </a:solidFill>
                <a:latin typeface="Calibri"/>
                <a:ea typeface="Calibri"/>
                <a:cs typeface="Calibri"/>
                <a:sym typeface="Calibri"/>
              </a:rPr>
              <a:t>What Are Ecosystem Services (ES)? </a:t>
            </a:r>
            <a:endParaRPr sz="3600" b="0" i="0" u="none" strike="noStrike" cap="none" dirty="0">
              <a:solidFill>
                <a:schemeClr val="dk1"/>
              </a:solidFill>
              <a:latin typeface="Calibri"/>
              <a:ea typeface="Calibri"/>
              <a:cs typeface="Calibri"/>
              <a:sym typeface="Calibri"/>
            </a:endParaRPr>
          </a:p>
        </p:txBody>
      </p:sp>
      <p:sp>
        <p:nvSpPr>
          <p:cNvPr id="119" name="Google Shape;119;p3"/>
          <p:cNvSpPr txBox="1"/>
          <p:nvPr/>
        </p:nvSpPr>
        <p:spPr>
          <a:xfrm>
            <a:off x="1596625" y="1126200"/>
            <a:ext cx="9757175" cy="29853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Ecosystem services are the benefits that humans receive from nature, sometimes called natural capital.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dirty="0">
                <a:latin typeface="Calibri"/>
                <a:ea typeface="Calibri"/>
                <a:cs typeface="Calibri"/>
                <a:sym typeface="Calibri"/>
              </a:rPr>
              <a:t>E</a:t>
            </a:r>
            <a:r>
              <a:rPr lang="en-US" sz="2400" b="0" i="0" u="none" strike="noStrike" cap="none" dirty="0">
                <a:solidFill>
                  <a:srgbClr val="000000"/>
                </a:solidFill>
                <a:latin typeface="Calibri"/>
                <a:ea typeface="Calibri"/>
                <a:cs typeface="Calibri"/>
                <a:sym typeface="Calibri"/>
              </a:rPr>
              <a:t>xamples include clean air and water; flood control; arboreal shade and cooling; pollination from birds and insects; raw materials and wild food; and fertile soil for farming.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In theory, these ES can be valued using standard methods developed by economists that can be in </a:t>
            </a:r>
            <a:r>
              <a:rPr lang="en-US" sz="2400" b="0" i="0" u="none" strike="noStrike" cap="none" dirty="0">
                <a:solidFill>
                  <a:schemeClr val="dk1"/>
                </a:solidFill>
                <a:latin typeface="Calibri"/>
                <a:ea typeface="Calibri"/>
                <a:cs typeface="Calibri"/>
                <a:sym typeface="Calibri"/>
              </a:rPr>
              <a:t>monetary or indirect non-monetary terms. </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dirty="0">
              <a:solidFill>
                <a:srgbClr val="000000"/>
              </a:solidFill>
              <a:latin typeface="Arial"/>
              <a:ea typeface="Arial"/>
              <a:cs typeface="Arial"/>
              <a:sym typeface="Arial"/>
            </a:endParaRPr>
          </a:p>
        </p:txBody>
      </p:sp>
      <p:pic>
        <p:nvPicPr>
          <p:cNvPr id="120" name="Google Shape;120;p3" descr="A field of flowers&#10;&#10;Description automatically generated with medium confidence"/>
          <p:cNvPicPr preferRelativeResize="0"/>
          <p:nvPr/>
        </p:nvPicPr>
        <p:blipFill rotWithShape="1">
          <a:blip r:embed="rId4">
            <a:alphaModFix/>
          </a:blip>
          <a:srcRect/>
          <a:stretch/>
        </p:blipFill>
        <p:spPr>
          <a:xfrm>
            <a:off x="-58724" y="3946734"/>
            <a:ext cx="12250723" cy="29112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1404503" y="136525"/>
            <a:ext cx="9382991" cy="1281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Value from an Ecosystem </a:t>
            </a:r>
            <a:r>
              <a:rPr lang="en-US" sz="3600" b="1" dirty="0"/>
              <a:t>S</a:t>
            </a:r>
            <a:r>
              <a:rPr lang="en-US" sz="3600" b="1" dirty="0">
                <a:latin typeface="Calibri"/>
                <a:ea typeface="Calibri"/>
                <a:cs typeface="Calibri"/>
                <a:sym typeface="Calibri"/>
              </a:rPr>
              <a:t>ervices Perspective </a:t>
            </a:r>
            <a:endParaRPr dirty="0"/>
          </a:p>
        </p:txBody>
      </p:sp>
      <p:sp>
        <p:nvSpPr>
          <p:cNvPr id="127" name="Google Shape;1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28" name="Google Shape;128;p4"/>
          <p:cNvSpPr txBox="1">
            <a:spLocks noGrp="1"/>
          </p:cNvSpPr>
          <p:nvPr>
            <p:ph type="body" idx="1"/>
          </p:nvPr>
        </p:nvSpPr>
        <p:spPr>
          <a:xfrm>
            <a:off x="337703" y="1569253"/>
            <a:ext cx="11516589"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sz="2800" dirty="0">
                <a:latin typeface="Calibri"/>
                <a:ea typeface="Calibri"/>
                <a:cs typeface="Calibri"/>
                <a:sym typeface="Calibri"/>
              </a:rPr>
              <a:t>Value is what something that</a:t>
            </a:r>
            <a:r>
              <a:rPr lang="en-US" dirty="0"/>
              <a:t>’s </a:t>
            </a:r>
            <a:r>
              <a:rPr lang="en-US" sz="2800" dirty="0">
                <a:latin typeface="Calibri"/>
                <a:ea typeface="Calibri"/>
                <a:cs typeface="Calibri"/>
                <a:sym typeface="Calibri"/>
              </a:rPr>
              <a:t>associated with nature is worth to people.</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sz="2800" dirty="0">
                <a:latin typeface="Calibri"/>
                <a:ea typeface="Calibri"/>
                <a:cs typeface="Calibri"/>
                <a:sym typeface="Calibri"/>
              </a:rPr>
              <a:t>What </a:t>
            </a:r>
            <a:r>
              <a:rPr lang="en-US" dirty="0"/>
              <a:t>an ES</a:t>
            </a:r>
            <a:r>
              <a:rPr lang="en-US" sz="2800" dirty="0">
                <a:latin typeface="Calibri"/>
                <a:ea typeface="Calibri"/>
                <a:cs typeface="Calibri"/>
                <a:sym typeface="Calibri"/>
              </a:rPr>
              <a:t> costs and the value or benefits it delivers are not necessarily equal.</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sz="2800" dirty="0">
                <a:latin typeface="Calibri"/>
                <a:ea typeface="Calibri"/>
                <a:cs typeface="Calibri"/>
                <a:sym typeface="Calibri"/>
              </a:rPr>
              <a:t>Nature’s values need not be revealed in markets but often are.</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sz="2800" dirty="0">
                <a:latin typeface="Calibri"/>
                <a:ea typeface="Calibri"/>
                <a:cs typeface="Calibri"/>
                <a:sym typeface="Calibri"/>
              </a:rPr>
              <a:t>The value of foregone activities (“opportunity cost”) must be considered.</a:t>
            </a:r>
            <a:endParaRPr dirty="0"/>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p>
        </p:txBody>
      </p:sp>
      <p:pic>
        <p:nvPicPr>
          <p:cNvPr id="129" name="Google Shape;129;p4" descr="A person in a boat on water&#10;&#10;Description automatically generated with low confidence"/>
          <p:cNvPicPr preferRelativeResize="0"/>
          <p:nvPr/>
        </p:nvPicPr>
        <p:blipFill rotWithShape="1">
          <a:blip r:embed="rId3">
            <a:alphaModFix/>
          </a:blip>
          <a:srcRect/>
          <a:stretch/>
        </p:blipFill>
        <p:spPr>
          <a:xfrm>
            <a:off x="-1" y="4313816"/>
            <a:ext cx="12192000" cy="25441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1573087" y="517030"/>
            <a:ext cx="9300464" cy="101645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How Ecologists Have Categorized </a:t>
            </a:r>
            <a:br>
              <a:rPr lang="en-US" sz="3600" b="1" dirty="0">
                <a:latin typeface="Calibri"/>
                <a:ea typeface="Calibri"/>
                <a:cs typeface="Calibri"/>
                <a:sym typeface="Calibri"/>
              </a:rPr>
            </a:br>
            <a:r>
              <a:rPr lang="en-US" sz="3600" b="1" dirty="0">
                <a:latin typeface="Calibri"/>
                <a:ea typeface="Calibri"/>
                <a:cs typeface="Calibri"/>
                <a:sym typeface="Calibri"/>
              </a:rPr>
              <a:t>Ecosystem </a:t>
            </a:r>
            <a:r>
              <a:rPr lang="en-US" sz="3600" b="1" dirty="0"/>
              <a:t>S</a:t>
            </a:r>
            <a:r>
              <a:rPr lang="en-US" sz="3600" b="1" dirty="0">
                <a:latin typeface="Calibri"/>
                <a:ea typeface="Calibri"/>
                <a:cs typeface="Calibri"/>
                <a:sym typeface="Calibri"/>
              </a:rPr>
              <a:t>ervices</a:t>
            </a:r>
            <a:endParaRPr dirty="0"/>
          </a:p>
        </p:txBody>
      </p:sp>
      <p:sp>
        <p:nvSpPr>
          <p:cNvPr id="136" name="Google Shape;1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37" name="Google Shape;137;p5" descr="Table&#10;&#10;Description automatically generated"/>
          <p:cNvPicPr preferRelativeResize="0">
            <a:picLocks noGrp="1"/>
          </p:cNvPicPr>
          <p:nvPr>
            <p:ph type="body" idx="1"/>
          </p:nvPr>
        </p:nvPicPr>
        <p:blipFill rotWithShape="1">
          <a:blip r:embed="rId4">
            <a:alphaModFix/>
          </a:blip>
          <a:srcRect/>
          <a:stretch/>
        </p:blipFill>
        <p:spPr>
          <a:xfrm>
            <a:off x="2706067" y="1973444"/>
            <a:ext cx="6779863" cy="4884556"/>
          </a:xfrm>
          <a:prstGeom prst="rect">
            <a:avLst/>
          </a:prstGeom>
          <a:noFill/>
          <a:ln>
            <a:noFill/>
          </a:ln>
        </p:spPr>
      </p:pic>
      <p:sp>
        <p:nvSpPr>
          <p:cNvPr id="138" name="Google Shape;138;p5"/>
          <p:cNvSpPr txBox="1"/>
          <p:nvPr/>
        </p:nvSpPr>
        <p:spPr>
          <a:xfrm>
            <a:off x="1672411" y="1481001"/>
            <a:ext cx="8847177"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rgbClr val="0070C0"/>
                </a:solidFill>
                <a:latin typeface="Calibri"/>
                <a:ea typeface="Calibri"/>
                <a:cs typeface="Calibri"/>
                <a:sym typeface="Calibri"/>
              </a:rPr>
              <a:t>Question 2. </a:t>
            </a:r>
            <a:r>
              <a:rPr lang="en-US" sz="2600" b="0" i="0" u="none" strike="noStrike" cap="none" dirty="0">
                <a:solidFill>
                  <a:srgbClr val="0070C0"/>
                </a:solidFill>
                <a:latin typeface="Calibri"/>
                <a:ea typeface="Calibri"/>
                <a:cs typeface="Calibri"/>
                <a:sym typeface="Calibri"/>
              </a:rPr>
              <a:t>Which of the following are not ecosystem services?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3096495" y="105391"/>
            <a:ext cx="6764617" cy="1281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Types of ES Value </a:t>
            </a:r>
            <a:endParaRPr dirty="0"/>
          </a:p>
        </p:txBody>
      </p:sp>
      <p:grpSp>
        <p:nvGrpSpPr>
          <p:cNvPr id="145" name="Google Shape;145;p6"/>
          <p:cNvGrpSpPr/>
          <p:nvPr/>
        </p:nvGrpSpPr>
        <p:grpSpPr>
          <a:xfrm>
            <a:off x="3704736" y="938784"/>
            <a:ext cx="8219039" cy="5695903"/>
            <a:chOff x="338158" y="0"/>
            <a:chExt cx="7854908" cy="5101563"/>
          </a:xfrm>
        </p:grpSpPr>
        <p:sp>
          <p:nvSpPr>
            <p:cNvPr id="146" name="Google Shape;146;p6"/>
            <p:cNvSpPr/>
            <p:nvPr/>
          </p:nvSpPr>
          <p:spPr>
            <a:xfrm>
              <a:off x="338158" y="2174856"/>
              <a:ext cx="1510559" cy="755279"/>
            </a:xfrm>
            <a:prstGeom prst="roundRect">
              <a:avLst>
                <a:gd name="adj" fmla="val 10000"/>
              </a:avLst>
            </a:prstGeom>
            <a:solidFill>
              <a:srgbClr val="38562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
            <p:cNvSpPr txBox="1"/>
            <p:nvPr/>
          </p:nvSpPr>
          <p:spPr>
            <a:xfrm>
              <a:off x="360279" y="2196977"/>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Economic Value</a:t>
              </a:r>
              <a:endParaRPr sz="1400" b="0" i="0" u="none" strike="noStrike" cap="none">
                <a:solidFill>
                  <a:srgbClr val="000000"/>
                </a:solidFill>
                <a:latin typeface="Arial"/>
                <a:ea typeface="Arial"/>
                <a:cs typeface="Arial"/>
                <a:sym typeface="Arial"/>
              </a:endParaRPr>
            </a:p>
          </p:txBody>
        </p:sp>
        <p:sp>
          <p:nvSpPr>
            <p:cNvPr id="148" name="Google Shape;148;p6"/>
            <p:cNvSpPr/>
            <p:nvPr/>
          </p:nvSpPr>
          <p:spPr>
            <a:xfrm rot="-3983347">
              <a:off x="1396536" y="1848031"/>
              <a:ext cx="1508586"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
            <p:cNvSpPr txBox="1"/>
            <p:nvPr/>
          </p:nvSpPr>
          <p:spPr>
            <a:xfrm rot="-3983347">
              <a:off x="2113115" y="1823632"/>
              <a:ext cx="75429" cy="754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50" name="Google Shape;150;p6"/>
            <p:cNvSpPr/>
            <p:nvPr/>
          </p:nvSpPr>
          <p:spPr>
            <a:xfrm>
              <a:off x="2452941"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6"/>
            <p:cNvSpPr txBox="1"/>
            <p:nvPr/>
          </p:nvSpPr>
          <p:spPr>
            <a:xfrm>
              <a:off x="2475062"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Use Value</a:t>
              </a:r>
              <a:endParaRPr sz="1400" b="0" i="0" u="none" strike="noStrike" cap="none">
                <a:solidFill>
                  <a:srgbClr val="000000"/>
                </a:solidFill>
                <a:latin typeface="Arial"/>
                <a:ea typeface="Arial"/>
                <a:cs typeface="Arial"/>
                <a:sym typeface="Arial"/>
              </a:endParaRPr>
            </a:p>
          </p:txBody>
        </p:sp>
        <p:sp>
          <p:nvSpPr>
            <p:cNvPr id="152" name="Google Shape;152;p6"/>
            <p:cNvSpPr/>
            <p:nvPr/>
          </p:nvSpPr>
          <p:spPr>
            <a:xfrm rot="-3160749">
              <a:off x="3767306" y="760603"/>
              <a:ext cx="996611"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
            <p:cNvSpPr txBox="1"/>
            <p:nvPr/>
          </p:nvSpPr>
          <p:spPr>
            <a:xfrm rot="-3160749">
              <a:off x="4240697" y="749003"/>
              <a:ext cx="49830" cy="4983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54" name="Google Shape;154;p6"/>
            <p:cNvSpPr/>
            <p:nvPr/>
          </p:nvSpPr>
          <p:spPr>
            <a:xfrm>
              <a:off x="4567724" y="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
            <p:cNvSpPr txBox="1"/>
            <p:nvPr/>
          </p:nvSpPr>
          <p:spPr>
            <a:xfrm>
              <a:off x="4589845" y="2212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Extractive Use Value</a:t>
              </a: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a:off x="6078283" y="364324"/>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
            <p:cNvSpPr txBox="1"/>
            <p:nvPr/>
          </p:nvSpPr>
          <p:spPr>
            <a:xfrm>
              <a:off x="6365289" y="362534"/>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58" name="Google Shape;158;p6"/>
            <p:cNvSpPr/>
            <p:nvPr/>
          </p:nvSpPr>
          <p:spPr>
            <a:xfrm>
              <a:off x="6682507" y="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a:off x="6704628" y="2212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dirty="0">
                  <a:solidFill>
                    <a:schemeClr val="dk1"/>
                  </a:solidFill>
                  <a:latin typeface="Calibri"/>
                  <a:ea typeface="Calibri"/>
                  <a:cs typeface="Calibri"/>
                  <a:sym typeface="Calibri"/>
                </a:rPr>
                <a:t>Value from “consuming” natural resource </a:t>
              </a:r>
              <a:endParaRPr sz="1400" b="0" i="0" u="none" strike="noStrike" cap="none" dirty="0">
                <a:solidFill>
                  <a:srgbClr val="000000"/>
                </a:solidFill>
                <a:latin typeface="Arial"/>
                <a:ea typeface="Arial"/>
                <a:cs typeface="Arial"/>
                <a:sym typeface="Arial"/>
              </a:endParaRPr>
            </a:p>
          </p:txBody>
        </p:sp>
        <p:sp>
          <p:nvSpPr>
            <p:cNvPr id="160" name="Google Shape;160;p6"/>
            <p:cNvSpPr/>
            <p:nvPr/>
          </p:nvSpPr>
          <p:spPr>
            <a:xfrm>
              <a:off x="3963500" y="1156882"/>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
            <p:cNvSpPr txBox="1"/>
            <p:nvPr/>
          </p:nvSpPr>
          <p:spPr>
            <a:xfrm>
              <a:off x="4250506" y="1155092"/>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62" name="Google Shape;162;p6"/>
            <p:cNvSpPr/>
            <p:nvPr/>
          </p:nvSpPr>
          <p:spPr>
            <a:xfrm>
              <a:off x="4567724"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6"/>
            <p:cNvSpPr txBox="1"/>
            <p:nvPr/>
          </p:nvSpPr>
          <p:spPr>
            <a:xfrm>
              <a:off x="4589845"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Non-Extractive Use Value</a:t>
              </a:r>
              <a:endParaRPr sz="1400" b="0" i="0" u="none" strike="noStrike" cap="none">
                <a:solidFill>
                  <a:srgbClr val="000000"/>
                </a:solidFill>
                <a:latin typeface="Arial"/>
                <a:ea typeface="Arial"/>
                <a:cs typeface="Arial"/>
                <a:sym typeface="Arial"/>
              </a:endParaRPr>
            </a:p>
          </p:txBody>
        </p:sp>
        <p:sp>
          <p:nvSpPr>
            <p:cNvPr id="164" name="Google Shape;164;p6"/>
            <p:cNvSpPr/>
            <p:nvPr/>
          </p:nvSpPr>
          <p:spPr>
            <a:xfrm>
              <a:off x="6078283" y="1156882"/>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
            <p:cNvSpPr txBox="1"/>
            <p:nvPr/>
          </p:nvSpPr>
          <p:spPr>
            <a:xfrm>
              <a:off x="6365289" y="1155092"/>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66" name="Google Shape;166;p6"/>
            <p:cNvSpPr/>
            <p:nvPr/>
          </p:nvSpPr>
          <p:spPr>
            <a:xfrm>
              <a:off x="6682507"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6"/>
            <p:cNvSpPr txBox="1"/>
            <p:nvPr/>
          </p:nvSpPr>
          <p:spPr>
            <a:xfrm>
              <a:off x="6704628"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Non-consumptive value</a:t>
              </a:r>
              <a:endParaRPr sz="1400" b="0" i="0" u="none" strike="noStrike" cap="none">
                <a:solidFill>
                  <a:srgbClr val="000000"/>
                </a:solidFill>
                <a:latin typeface="Arial"/>
                <a:ea typeface="Arial"/>
                <a:cs typeface="Arial"/>
                <a:sym typeface="Arial"/>
              </a:endParaRPr>
            </a:p>
          </p:txBody>
        </p:sp>
        <p:sp>
          <p:nvSpPr>
            <p:cNvPr id="168" name="Google Shape;168;p6"/>
            <p:cNvSpPr/>
            <p:nvPr/>
          </p:nvSpPr>
          <p:spPr>
            <a:xfrm rot="3310531">
              <a:off x="3736579" y="1591168"/>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6"/>
            <p:cNvSpPr txBox="1"/>
            <p:nvPr/>
          </p:nvSpPr>
          <p:spPr>
            <a:xfrm rot="3310531">
              <a:off x="4239160" y="1578032"/>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70" name="Google Shape;170;p6"/>
            <p:cNvSpPr/>
            <p:nvPr/>
          </p:nvSpPr>
          <p:spPr>
            <a:xfrm>
              <a:off x="4567724" y="166113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
            <p:cNvSpPr txBox="1"/>
            <p:nvPr/>
          </p:nvSpPr>
          <p:spPr>
            <a:xfrm>
              <a:off x="4589845" y="168325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dirty="0">
                  <a:solidFill>
                    <a:schemeClr val="dk1"/>
                  </a:solidFill>
                  <a:latin typeface="Calibri"/>
                  <a:ea typeface="Calibri"/>
                  <a:cs typeface="Calibri"/>
                  <a:sym typeface="Calibri"/>
                </a:rPr>
                <a:t>Indirect Use Value</a:t>
              </a:r>
              <a:endParaRPr sz="1400" b="0" i="0" u="none" strike="noStrike" cap="none" dirty="0">
                <a:solidFill>
                  <a:srgbClr val="000000"/>
                </a:solidFill>
                <a:latin typeface="Arial"/>
                <a:ea typeface="Arial"/>
                <a:cs typeface="Arial"/>
                <a:sym typeface="Arial"/>
              </a:endParaRPr>
            </a:p>
          </p:txBody>
        </p:sp>
        <p:sp>
          <p:nvSpPr>
            <p:cNvPr id="172" name="Google Shape;172;p6"/>
            <p:cNvSpPr/>
            <p:nvPr/>
          </p:nvSpPr>
          <p:spPr>
            <a:xfrm>
              <a:off x="6078283" y="2025454"/>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
            <p:cNvSpPr txBox="1"/>
            <p:nvPr/>
          </p:nvSpPr>
          <p:spPr>
            <a:xfrm>
              <a:off x="6365289" y="2023664"/>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74" name="Google Shape;174;p6"/>
            <p:cNvSpPr/>
            <p:nvPr/>
          </p:nvSpPr>
          <p:spPr>
            <a:xfrm>
              <a:off x="6682507" y="166113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6"/>
            <p:cNvSpPr txBox="1"/>
            <p:nvPr/>
          </p:nvSpPr>
          <p:spPr>
            <a:xfrm>
              <a:off x="6704628" y="168325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Value from the functioning of ecosystems </a:t>
              </a:r>
              <a:endParaRPr sz="1400" b="0" i="0" u="none" strike="noStrike" cap="none">
                <a:solidFill>
                  <a:srgbClr val="000000"/>
                </a:solidFill>
                <a:latin typeface="Arial"/>
                <a:ea typeface="Arial"/>
                <a:cs typeface="Arial"/>
                <a:sym typeface="Arial"/>
              </a:endParaRPr>
            </a:p>
          </p:txBody>
        </p:sp>
        <p:sp>
          <p:nvSpPr>
            <p:cNvPr id="176" name="Google Shape;176;p6"/>
            <p:cNvSpPr/>
            <p:nvPr/>
          </p:nvSpPr>
          <p:spPr>
            <a:xfrm rot="3907178">
              <a:off x="1432755" y="3190609"/>
              <a:ext cx="1436148"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
            <p:cNvSpPr txBox="1"/>
            <p:nvPr/>
          </p:nvSpPr>
          <p:spPr>
            <a:xfrm rot="3907178">
              <a:off x="2114925" y="3168020"/>
              <a:ext cx="71807" cy="7180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78" name="Google Shape;178;p6"/>
            <p:cNvSpPr/>
            <p:nvPr/>
          </p:nvSpPr>
          <p:spPr>
            <a:xfrm>
              <a:off x="2452941"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6"/>
            <p:cNvSpPr txBox="1"/>
            <p:nvPr/>
          </p:nvSpPr>
          <p:spPr>
            <a:xfrm>
              <a:off x="2475062"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1" i="0" u="none" strike="noStrike" cap="none">
                  <a:solidFill>
                    <a:schemeClr val="lt1"/>
                  </a:solidFill>
                  <a:latin typeface="Calibri"/>
                  <a:ea typeface="Calibri"/>
                  <a:cs typeface="Calibri"/>
                  <a:sym typeface="Calibri"/>
                </a:rPr>
                <a:t>Non-Use Value</a:t>
              </a:r>
              <a:endParaRPr sz="1400" b="0" i="0" u="none" strike="noStrike" cap="none">
                <a:solidFill>
                  <a:srgbClr val="000000"/>
                </a:solidFill>
                <a:latin typeface="Arial"/>
                <a:ea typeface="Arial"/>
                <a:cs typeface="Arial"/>
                <a:sym typeface="Arial"/>
              </a:endParaRPr>
            </a:p>
          </p:txBody>
        </p:sp>
        <p:sp>
          <p:nvSpPr>
            <p:cNvPr id="180" name="Google Shape;180;p6"/>
            <p:cNvSpPr/>
            <p:nvPr/>
          </p:nvSpPr>
          <p:spPr>
            <a:xfrm rot="-3310531">
              <a:off x="3736579" y="3407752"/>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6"/>
            <p:cNvSpPr txBox="1"/>
            <p:nvPr/>
          </p:nvSpPr>
          <p:spPr>
            <a:xfrm rot="-3310531">
              <a:off x="4239160" y="3394615"/>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82" name="Google Shape;182;p6"/>
            <p:cNvSpPr/>
            <p:nvPr/>
          </p:nvSpPr>
          <p:spPr>
            <a:xfrm>
              <a:off x="4567724" y="2609141"/>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6"/>
            <p:cNvSpPr txBox="1"/>
            <p:nvPr/>
          </p:nvSpPr>
          <p:spPr>
            <a:xfrm>
              <a:off x="4589845" y="2631262"/>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Existence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6078283" y="2973466"/>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
            <p:cNvSpPr txBox="1"/>
            <p:nvPr/>
          </p:nvSpPr>
          <p:spPr>
            <a:xfrm>
              <a:off x="6365289" y="2971676"/>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86" name="Google Shape;186;p6"/>
            <p:cNvSpPr/>
            <p:nvPr/>
          </p:nvSpPr>
          <p:spPr>
            <a:xfrm>
              <a:off x="6682507" y="2609141"/>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txBox="1"/>
            <p:nvPr/>
          </p:nvSpPr>
          <p:spPr>
            <a:xfrm>
              <a:off x="6704628" y="2631262"/>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knowing resource exists </a:t>
              </a:r>
              <a:endParaRPr sz="1400" b="0" i="0" u="none" strike="noStrike" cap="none">
                <a:solidFill>
                  <a:srgbClr val="000000"/>
                </a:solidFill>
                <a:latin typeface="Arial"/>
                <a:ea typeface="Arial"/>
                <a:cs typeface="Arial"/>
                <a:sym typeface="Arial"/>
              </a:endParaRPr>
            </a:p>
          </p:txBody>
        </p:sp>
        <p:sp>
          <p:nvSpPr>
            <p:cNvPr id="188" name="Google Shape;188;p6"/>
            <p:cNvSpPr/>
            <p:nvPr/>
          </p:nvSpPr>
          <p:spPr>
            <a:xfrm>
              <a:off x="3963500" y="3842037"/>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6"/>
            <p:cNvSpPr txBox="1"/>
            <p:nvPr/>
          </p:nvSpPr>
          <p:spPr>
            <a:xfrm>
              <a:off x="4250506" y="3840247"/>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90" name="Google Shape;190;p6"/>
            <p:cNvSpPr/>
            <p:nvPr/>
          </p:nvSpPr>
          <p:spPr>
            <a:xfrm>
              <a:off x="4567724"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6"/>
            <p:cNvSpPr txBox="1"/>
            <p:nvPr/>
          </p:nvSpPr>
          <p:spPr>
            <a:xfrm>
              <a:off x="4589845"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Option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192" name="Google Shape;192;p6"/>
            <p:cNvSpPr/>
            <p:nvPr/>
          </p:nvSpPr>
          <p:spPr>
            <a:xfrm>
              <a:off x="6078283" y="3842037"/>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6"/>
            <p:cNvSpPr txBox="1"/>
            <p:nvPr/>
          </p:nvSpPr>
          <p:spPr>
            <a:xfrm>
              <a:off x="6365289" y="3840247"/>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94" name="Google Shape;194;p6"/>
            <p:cNvSpPr/>
            <p:nvPr/>
          </p:nvSpPr>
          <p:spPr>
            <a:xfrm>
              <a:off x="6682507"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
            <p:cNvSpPr txBox="1"/>
            <p:nvPr/>
          </p:nvSpPr>
          <p:spPr>
            <a:xfrm>
              <a:off x="6704628"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preserving for future  </a:t>
              </a:r>
              <a:r>
                <a:rPr lang="en-US" sz="1500" b="0" i="1" u="none" strike="noStrike" cap="none">
                  <a:solidFill>
                    <a:schemeClr val="lt1"/>
                  </a:solidFill>
                  <a:latin typeface="Calibri"/>
                  <a:ea typeface="Calibri"/>
                  <a:cs typeface="Calibri"/>
                  <a:sym typeface="Calibri"/>
                </a:rPr>
                <a:t>potential  </a:t>
              </a:r>
              <a:r>
                <a:rPr lang="en-US" sz="1500" b="0" i="0" u="none" strike="noStrike" cap="none">
                  <a:solidFill>
                    <a:schemeClr val="lt1"/>
                  </a:solidFill>
                  <a:latin typeface="Calibri"/>
                  <a:ea typeface="Calibri"/>
                  <a:cs typeface="Calibri"/>
                  <a:sym typeface="Calibri"/>
                </a:rPr>
                <a:t>use </a:t>
              </a:r>
              <a:endParaRPr sz="1400" b="0" i="0" u="none" strike="noStrike" cap="none">
                <a:solidFill>
                  <a:srgbClr val="000000"/>
                </a:solidFill>
                <a:latin typeface="Arial"/>
                <a:ea typeface="Arial"/>
                <a:cs typeface="Arial"/>
                <a:sym typeface="Arial"/>
              </a:endParaRPr>
            </a:p>
          </p:txBody>
        </p:sp>
        <p:sp>
          <p:nvSpPr>
            <p:cNvPr id="196" name="Google Shape;196;p6"/>
            <p:cNvSpPr/>
            <p:nvPr/>
          </p:nvSpPr>
          <p:spPr>
            <a:xfrm rot="3310531">
              <a:off x="3736579" y="4276323"/>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6"/>
            <p:cNvSpPr txBox="1"/>
            <p:nvPr/>
          </p:nvSpPr>
          <p:spPr>
            <a:xfrm rot="3310531">
              <a:off x="4239160" y="4263187"/>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98" name="Google Shape;198;p6"/>
            <p:cNvSpPr/>
            <p:nvPr/>
          </p:nvSpPr>
          <p:spPr>
            <a:xfrm>
              <a:off x="4567724" y="4346284"/>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6"/>
            <p:cNvSpPr txBox="1"/>
            <p:nvPr/>
          </p:nvSpPr>
          <p:spPr>
            <a:xfrm>
              <a:off x="4589845" y="4368405"/>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Bequest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200" name="Google Shape;200;p6"/>
            <p:cNvSpPr/>
            <p:nvPr/>
          </p:nvSpPr>
          <p:spPr>
            <a:xfrm>
              <a:off x="6078283" y="4710609"/>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
            <p:cNvSpPr txBox="1"/>
            <p:nvPr/>
          </p:nvSpPr>
          <p:spPr>
            <a:xfrm>
              <a:off x="6365289" y="4708819"/>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02" name="Google Shape;202;p6"/>
            <p:cNvSpPr/>
            <p:nvPr/>
          </p:nvSpPr>
          <p:spPr>
            <a:xfrm>
              <a:off x="6682507" y="4346284"/>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6"/>
            <p:cNvSpPr txBox="1"/>
            <p:nvPr/>
          </p:nvSpPr>
          <p:spPr>
            <a:xfrm>
              <a:off x="6704628" y="4368405"/>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preserving for future generations</a:t>
              </a:r>
              <a:endParaRPr sz="1400" b="0" i="0" u="none" strike="noStrike" cap="none">
                <a:solidFill>
                  <a:srgbClr val="000000"/>
                </a:solidFill>
                <a:latin typeface="Arial"/>
                <a:ea typeface="Arial"/>
                <a:cs typeface="Arial"/>
                <a:sym typeface="Arial"/>
              </a:endParaRPr>
            </a:p>
          </p:txBody>
        </p:sp>
      </p:grpSp>
      <p:sp>
        <p:nvSpPr>
          <p:cNvPr id="204" name="Google Shape;204;p6"/>
          <p:cNvSpPr txBox="1"/>
          <p:nvPr/>
        </p:nvSpPr>
        <p:spPr>
          <a:xfrm>
            <a:off x="176532" y="6444326"/>
            <a:ext cx="563795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Note: This is only one way to categorize types of ES value. </a:t>
            </a:r>
            <a:endParaRPr sz="1400" b="0" i="0" u="none" strike="noStrike" cap="none" dirty="0">
              <a:solidFill>
                <a:srgbClr val="000000"/>
              </a:solidFill>
              <a:latin typeface="Arial"/>
              <a:ea typeface="Arial"/>
              <a:cs typeface="Arial"/>
              <a:sym typeface="Arial"/>
            </a:endParaRPr>
          </a:p>
        </p:txBody>
      </p:sp>
      <p:sp>
        <p:nvSpPr>
          <p:cNvPr id="205" name="Google Shape;205;p6"/>
          <p:cNvSpPr txBox="1"/>
          <p:nvPr/>
        </p:nvSpPr>
        <p:spPr>
          <a:xfrm>
            <a:off x="466122" y="1704092"/>
            <a:ext cx="4161473"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rgbClr val="0070C0"/>
                </a:solidFill>
                <a:latin typeface="Calibri"/>
                <a:ea typeface="Calibri"/>
                <a:cs typeface="Calibri"/>
                <a:sym typeface="Calibri"/>
              </a:rPr>
              <a:t>Question 3.  </a:t>
            </a:r>
            <a:r>
              <a:rPr lang="en-US" sz="2600" b="0" i="0" u="none" strike="noStrike" cap="none" dirty="0">
                <a:solidFill>
                  <a:srgbClr val="0070C0"/>
                </a:solidFill>
                <a:latin typeface="Calibri"/>
                <a:ea typeface="Calibri"/>
                <a:cs typeface="Calibri"/>
                <a:sym typeface="Calibri"/>
              </a:rPr>
              <a:t>Can you list natural resource examples related for each of the six types of values?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4468772" y="34897"/>
            <a:ext cx="3912348" cy="1281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Types of ES Value </a:t>
            </a:r>
            <a:endParaRPr dirty="0"/>
          </a:p>
        </p:txBody>
      </p:sp>
      <p:grpSp>
        <p:nvGrpSpPr>
          <p:cNvPr id="212" name="Google Shape;212;p32"/>
          <p:cNvGrpSpPr/>
          <p:nvPr/>
        </p:nvGrpSpPr>
        <p:grpSpPr>
          <a:xfrm>
            <a:off x="324091" y="1119734"/>
            <a:ext cx="7854908" cy="5101563"/>
            <a:chOff x="338158" y="0"/>
            <a:chExt cx="7854908" cy="5101563"/>
          </a:xfrm>
        </p:grpSpPr>
        <p:sp>
          <p:nvSpPr>
            <p:cNvPr id="213" name="Google Shape;213;p32"/>
            <p:cNvSpPr/>
            <p:nvPr/>
          </p:nvSpPr>
          <p:spPr>
            <a:xfrm>
              <a:off x="338158" y="2174856"/>
              <a:ext cx="1510559" cy="755279"/>
            </a:xfrm>
            <a:prstGeom prst="roundRect">
              <a:avLst>
                <a:gd name="adj" fmla="val 10000"/>
              </a:avLst>
            </a:prstGeom>
            <a:solidFill>
              <a:srgbClr val="38562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2"/>
            <p:cNvSpPr txBox="1"/>
            <p:nvPr/>
          </p:nvSpPr>
          <p:spPr>
            <a:xfrm>
              <a:off x="360279" y="2196977"/>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Economic Value</a:t>
              </a:r>
              <a:endParaRPr sz="1400" b="0" i="0" u="none" strike="noStrike" cap="none">
                <a:solidFill>
                  <a:srgbClr val="000000"/>
                </a:solidFill>
                <a:latin typeface="Arial"/>
                <a:ea typeface="Arial"/>
                <a:cs typeface="Arial"/>
                <a:sym typeface="Arial"/>
              </a:endParaRPr>
            </a:p>
          </p:txBody>
        </p:sp>
        <p:sp>
          <p:nvSpPr>
            <p:cNvPr id="215" name="Google Shape;215;p32"/>
            <p:cNvSpPr/>
            <p:nvPr/>
          </p:nvSpPr>
          <p:spPr>
            <a:xfrm rot="-3983347">
              <a:off x="1396536" y="1848031"/>
              <a:ext cx="1508586"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2"/>
            <p:cNvSpPr txBox="1"/>
            <p:nvPr/>
          </p:nvSpPr>
          <p:spPr>
            <a:xfrm rot="-3983347">
              <a:off x="2113115" y="1823632"/>
              <a:ext cx="75429" cy="754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17" name="Google Shape;217;p32"/>
            <p:cNvSpPr/>
            <p:nvPr/>
          </p:nvSpPr>
          <p:spPr>
            <a:xfrm>
              <a:off x="2452941"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2"/>
            <p:cNvSpPr txBox="1"/>
            <p:nvPr/>
          </p:nvSpPr>
          <p:spPr>
            <a:xfrm>
              <a:off x="2475062"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Use Value</a:t>
              </a:r>
              <a:endParaRPr sz="1400" b="0" i="0" u="none" strike="noStrike" cap="none">
                <a:solidFill>
                  <a:srgbClr val="000000"/>
                </a:solidFill>
                <a:latin typeface="Arial"/>
                <a:ea typeface="Arial"/>
                <a:cs typeface="Arial"/>
                <a:sym typeface="Arial"/>
              </a:endParaRPr>
            </a:p>
          </p:txBody>
        </p:sp>
        <p:sp>
          <p:nvSpPr>
            <p:cNvPr id="219" name="Google Shape;219;p32"/>
            <p:cNvSpPr/>
            <p:nvPr/>
          </p:nvSpPr>
          <p:spPr>
            <a:xfrm rot="-3160749">
              <a:off x="3767306" y="760603"/>
              <a:ext cx="996611"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2"/>
            <p:cNvSpPr txBox="1"/>
            <p:nvPr/>
          </p:nvSpPr>
          <p:spPr>
            <a:xfrm rot="-3160749">
              <a:off x="4240697" y="749003"/>
              <a:ext cx="49830" cy="4983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21" name="Google Shape;221;p32"/>
            <p:cNvSpPr/>
            <p:nvPr/>
          </p:nvSpPr>
          <p:spPr>
            <a:xfrm>
              <a:off x="4567724" y="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2"/>
            <p:cNvSpPr txBox="1"/>
            <p:nvPr/>
          </p:nvSpPr>
          <p:spPr>
            <a:xfrm>
              <a:off x="4589845" y="2212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Extractive Use Value</a:t>
              </a:r>
              <a:endParaRPr sz="1400" b="0" i="0" u="none" strike="noStrike" cap="none">
                <a:solidFill>
                  <a:srgbClr val="000000"/>
                </a:solidFill>
                <a:latin typeface="Arial"/>
                <a:ea typeface="Arial"/>
                <a:cs typeface="Arial"/>
                <a:sym typeface="Arial"/>
              </a:endParaRPr>
            </a:p>
          </p:txBody>
        </p:sp>
        <p:sp>
          <p:nvSpPr>
            <p:cNvPr id="223" name="Google Shape;223;p32"/>
            <p:cNvSpPr/>
            <p:nvPr/>
          </p:nvSpPr>
          <p:spPr>
            <a:xfrm>
              <a:off x="6078283" y="364324"/>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2"/>
            <p:cNvSpPr txBox="1"/>
            <p:nvPr/>
          </p:nvSpPr>
          <p:spPr>
            <a:xfrm>
              <a:off x="6365289" y="362534"/>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25" name="Google Shape;225;p32"/>
            <p:cNvSpPr/>
            <p:nvPr/>
          </p:nvSpPr>
          <p:spPr>
            <a:xfrm>
              <a:off x="6682507" y="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2"/>
            <p:cNvSpPr txBox="1"/>
            <p:nvPr/>
          </p:nvSpPr>
          <p:spPr>
            <a:xfrm>
              <a:off x="6704628" y="2212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Value from “consuming” natural resource </a:t>
              </a:r>
              <a:endParaRPr sz="1400" b="0" i="0" u="none" strike="noStrike" cap="none">
                <a:solidFill>
                  <a:srgbClr val="000000"/>
                </a:solidFill>
                <a:latin typeface="Arial"/>
                <a:ea typeface="Arial"/>
                <a:cs typeface="Arial"/>
                <a:sym typeface="Arial"/>
              </a:endParaRPr>
            </a:p>
          </p:txBody>
        </p:sp>
        <p:sp>
          <p:nvSpPr>
            <p:cNvPr id="227" name="Google Shape;227;p32"/>
            <p:cNvSpPr/>
            <p:nvPr/>
          </p:nvSpPr>
          <p:spPr>
            <a:xfrm>
              <a:off x="3963500" y="1156882"/>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2"/>
            <p:cNvSpPr txBox="1"/>
            <p:nvPr/>
          </p:nvSpPr>
          <p:spPr>
            <a:xfrm>
              <a:off x="4250506" y="1155092"/>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29" name="Google Shape;229;p32"/>
            <p:cNvSpPr/>
            <p:nvPr/>
          </p:nvSpPr>
          <p:spPr>
            <a:xfrm>
              <a:off x="4567724"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2"/>
            <p:cNvSpPr txBox="1"/>
            <p:nvPr/>
          </p:nvSpPr>
          <p:spPr>
            <a:xfrm>
              <a:off x="4589845"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Non-Extractive Use Value</a:t>
              </a:r>
              <a:endParaRPr sz="1400" b="0" i="0" u="none" strike="noStrike" cap="none">
                <a:solidFill>
                  <a:srgbClr val="000000"/>
                </a:solidFill>
                <a:latin typeface="Arial"/>
                <a:ea typeface="Arial"/>
                <a:cs typeface="Arial"/>
                <a:sym typeface="Arial"/>
              </a:endParaRPr>
            </a:p>
          </p:txBody>
        </p:sp>
        <p:sp>
          <p:nvSpPr>
            <p:cNvPr id="231" name="Google Shape;231;p32"/>
            <p:cNvSpPr/>
            <p:nvPr/>
          </p:nvSpPr>
          <p:spPr>
            <a:xfrm>
              <a:off x="6078283" y="1156882"/>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2"/>
            <p:cNvSpPr txBox="1"/>
            <p:nvPr/>
          </p:nvSpPr>
          <p:spPr>
            <a:xfrm>
              <a:off x="6365289" y="1155092"/>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33" name="Google Shape;233;p32"/>
            <p:cNvSpPr/>
            <p:nvPr/>
          </p:nvSpPr>
          <p:spPr>
            <a:xfrm>
              <a:off x="6682507" y="792558"/>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2"/>
            <p:cNvSpPr txBox="1"/>
            <p:nvPr/>
          </p:nvSpPr>
          <p:spPr>
            <a:xfrm>
              <a:off x="6704628" y="814679"/>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Non-consumptive value</a:t>
              </a:r>
              <a:endParaRPr sz="1400" b="0" i="0" u="none" strike="noStrike" cap="none">
                <a:solidFill>
                  <a:srgbClr val="000000"/>
                </a:solidFill>
                <a:latin typeface="Arial"/>
                <a:ea typeface="Arial"/>
                <a:cs typeface="Arial"/>
                <a:sym typeface="Arial"/>
              </a:endParaRPr>
            </a:p>
          </p:txBody>
        </p:sp>
        <p:sp>
          <p:nvSpPr>
            <p:cNvPr id="235" name="Google Shape;235;p32"/>
            <p:cNvSpPr/>
            <p:nvPr/>
          </p:nvSpPr>
          <p:spPr>
            <a:xfrm rot="3310531">
              <a:off x="3736579" y="1591168"/>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2"/>
            <p:cNvSpPr txBox="1"/>
            <p:nvPr/>
          </p:nvSpPr>
          <p:spPr>
            <a:xfrm rot="3310531">
              <a:off x="4239160" y="1578032"/>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37" name="Google Shape;237;p32"/>
            <p:cNvSpPr/>
            <p:nvPr/>
          </p:nvSpPr>
          <p:spPr>
            <a:xfrm>
              <a:off x="4567724" y="166113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2"/>
            <p:cNvSpPr txBox="1"/>
            <p:nvPr/>
          </p:nvSpPr>
          <p:spPr>
            <a:xfrm>
              <a:off x="4589845" y="168325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Indirect Use Value</a:t>
              </a:r>
              <a:endParaRPr sz="1400" b="0" i="0" u="none" strike="noStrike" cap="none">
                <a:solidFill>
                  <a:srgbClr val="000000"/>
                </a:solidFill>
                <a:latin typeface="Arial"/>
                <a:ea typeface="Arial"/>
                <a:cs typeface="Arial"/>
                <a:sym typeface="Arial"/>
              </a:endParaRPr>
            </a:p>
          </p:txBody>
        </p:sp>
        <p:sp>
          <p:nvSpPr>
            <p:cNvPr id="239" name="Google Shape;239;p32"/>
            <p:cNvSpPr/>
            <p:nvPr/>
          </p:nvSpPr>
          <p:spPr>
            <a:xfrm>
              <a:off x="6078283" y="2025454"/>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2"/>
            <p:cNvSpPr txBox="1"/>
            <p:nvPr/>
          </p:nvSpPr>
          <p:spPr>
            <a:xfrm>
              <a:off x="6365289" y="2023664"/>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41" name="Google Shape;241;p32"/>
            <p:cNvSpPr/>
            <p:nvPr/>
          </p:nvSpPr>
          <p:spPr>
            <a:xfrm>
              <a:off x="6682507" y="1661130"/>
              <a:ext cx="1510559" cy="755279"/>
            </a:xfrm>
            <a:prstGeom prst="roundRect">
              <a:avLst>
                <a:gd name="adj" fmla="val 1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2"/>
            <p:cNvSpPr txBox="1"/>
            <p:nvPr/>
          </p:nvSpPr>
          <p:spPr>
            <a:xfrm>
              <a:off x="6704628" y="1683251"/>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Value from the functioning of ecosystems </a:t>
              </a:r>
              <a:endParaRPr sz="1400" b="0" i="0" u="none" strike="noStrike" cap="none">
                <a:solidFill>
                  <a:srgbClr val="000000"/>
                </a:solidFill>
                <a:latin typeface="Arial"/>
                <a:ea typeface="Arial"/>
                <a:cs typeface="Arial"/>
                <a:sym typeface="Arial"/>
              </a:endParaRPr>
            </a:p>
          </p:txBody>
        </p:sp>
        <p:sp>
          <p:nvSpPr>
            <p:cNvPr id="243" name="Google Shape;243;p32"/>
            <p:cNvSpPr/>
            <p:nvPr/>
          </p:nvSpPr>
          <p:spPr>
            <a:xfrm rot="3907178">
              <a:off x="1432755" y="3190609"/>
              <a:ext cx="1436148"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2"/>
            <p:cNvSpPr txBox="1"/>
            <p:nvPr/>
          </p:nvSpPr>
          <p:spPr>
            <a:xfrm rot="3907178">
              <a:off x="2114925" y="3168020"/>
              <a:ext cx="71807" cy="7180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45" name="Google Shape;245;p32"/>
            <p:cNvSpPr/>
            <p:nvPr/>
          </p:nvSpPr>
          <p:spPr>
            <a:xfrm>
              <a:off x="2452941"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2"/>
            <p:cNvSpPr txBox="1"/>
            <p:nvPr/>
          </p:nvSpPr>
          <p:spPr>
            <a:xfrm>
              <a:off x="2475062"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1" i="0" u="none" strike="noStrike" cap="none">
                  <a:solidFill>
                    <a:schemeClr val="lt1"/>
                  </a:solidFill>
                  <a:latin typeface="Calibri"/>
                  <a:ea typeface="Calibri"/>
                  <a:cs typeface="Calibri"/>
                  <a:sym typeface="Calibri"/>
                </a:rPr>
                <a:t>Non-Use Value</a:t>
              </a:r>
              <a:endParaRPr sz="1400" b="0" i="0" u="none" strike="noStrike" cap="none">
                <a:solidFill>
                  <a:srgbClr val="000000"/>
                </a:solidFill>
                <a:latin typeface="Arial"/>
                <a:ea typeface="Arial"/>
                <a:cs typeface="Arial"/>
                <a:sym typeface="Arial"/>
              </a:endParaRPr>
            </a:p>
          </p:txBody>
        </p:sp>
        <p:sp>
          <p:nvSpPr>
            <p:cNvPr id="247" name="Google Shape;247;p32"/>
            <p:cNvSpPr/>
            <p:nvPr/>
          </p:nvSpPr>
          <p:spPr>
            <a:xfrm rot="-3310531">
              <a:off x="3736579" y="3407752"/>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2"/>
            <p:cNvSpPr txBox="1"/>
            <p:nvPr/>
          </p:nvSpPr>
          <p:spPr>
            <a:xfrm rot="-3310531">
              <a:off x="4239160" y="3394615"/>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49" name="Google Shape;249;p32"/>
            <p:cNvSpPr/>
            <p:nvPr/>
          </p:nvSpPr>
          <p:spPr>
            <a:xfrm>
              <a:off x="4567724" y="2609141"/>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2"/>
            <p:cNvSpPr txBox="1"/>
            <p:nvPr/>
          </p:nvSpPr>
          <p:spPr>
            <a:xfrm>
              <a:off x="4589845" y="2631262"/>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Existence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251" name="Google Shape;251;p32"/>
            <p:cNvSpPr/>
            <p:nvPr/>
          </p:nvSpPr>
          <p:spPr>
            <a:xfrm>
              <a:off x="6078283" y="2973466"/>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2"/>
            <p:cNvSpPr txBox="1"/>
            <p:nvPr/>
          </p:nvSpPr>
          <p:spPr>
            <a:xfrm>
              <a:off x="6365289" y="2971676"/>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53" name="Google Shape;253;p32"/>
            <p:cNvSpPr/>
            <p:nvPr/>
          </p:nvSpPr>
          <p:spPr>
            <a:xfrm>
              <a:off x="6682507" y="2609141"/>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2"/>
            <p:cNvSpPr txBox="1"/>
            <p:nvPr/>
          </p:nvSpPr>
          <p:spPr>
            <a:xfrm>
              <a:off x="6704628" y="2631262"/>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knowing resource exists </a:t>
              </a:r>
              <a:endParaRPr sz="1400" b="0" i="0" u="none" strike="noStrike" cap="none">
                <a:solidFill>
                  <a:srgbClr val="000000"/>
                </a:solidFill>
                <a:latin typeface="Arial"/>
                <a:ea typeface="Arial"/>
                <a:cs typeface="Arial"/>
                <a:sym typeface="Arial"/>
              </a:endParaRPr>
            </a:p>
          </p:txBody>
        </p:sp>
        <p:sp>
          <p:nvSpPr>
            <p:cNvPr id="255" name="Google Shape;255;p32"/>
            <p:cNvSpPr/>
            <p:nvPr/>
          </p:nvSpPr>
          <p:spPr>
            <a:xfrm>
              <a:off x="3963500" y="3842037"/>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2"/>
            <p:cNvSpPr txBox="1"/>
            <p:nvPr/>
          </p:nvSpPr>
          <p:spPr>
            <a:xfrm>
              <a:off x="4250506" y="3840247"/>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57" name="Google Shape;257;p32"/>
            <p:cNvSpPr/>
            <p:nvPr/>
          </p:nvSpPr>
          <p:spPr>
            <a:xfrm>
              <a:off x="4567724"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2"/>
            <p:cNvSpPr txBox="1"/>
            <p:nvPr/>
          </p:nvSpPr>
          <p:spPr>
            <a:xfrm>
              <a:off x="4589845"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Option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259" name="Google Shape;259;p32"/>
            <p:cNvSpPr/>
            <p:nvPr/>
          </p:nvSpPr>
          <p:spPr>
            <a:xfrm>
              <a:off x="6078283" y="3842037"/>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2"/>
            <p:cNvSpPr txBox="1"/>
            <p:nvPr/>
          </p:nvSpPr>
          <p:spPr>
            <a:xfrm>
              <a:off x="6365289" y="3840247"/>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61" name="Google Shape;261;p32"/>
            <p:cNvSpPr/>
            <p:nvPr/>
          </p:nvSpPr>
          <p:spPr>
            <a:xfrm>
              <a:off x="6682507" y="3477713"/>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2"/>
            <p:cNvSpPr txBox="1"/>
            <p:nvPr/>
          </p:nvSpPr>
          <p:spPr>
            <a:xfrm>
              <a:off x="6704628" y="3499834"/>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preserving for future  </a:t>
              </a:r>
              <a:r>
                <a:rPr lang="en-US" sz="1500" b="0" i="1" u="none" strike="noStrike" cap="none">
                  <a:solidFill>
                    <a:schemeClr val="lt1"/>
                  </a:solidFill>
                  <a:latin typeface="Calibri"/>
                  <a:ea typeface="Calibri"/>
                  <a:cs typeface="Calibri"/>
                  <a:sym typeface="Calibri"/>
                </a:rPr>
                <a:t>potential </a:t>
              </a:r>
              <a:r>
                <a:rPr lang="en-US" sz="1500" b="0" i="0" u="none" strike="noStrike" cap="none">
                  <a:solidFill>
                    <a:schemeClr val="lt1"/>
                  </a:solidFill>
                  <a:latin typeface="Calibri"/>
                  <a:ea typeface="Calibri"/>
                  <a:cs typeface="Calibri"/>
                  <a:sym typeface="Calibri"/>
                </a:rPr>
                <a:t> use </a:t>
              </a:r>
              <a:endParaRPr sz="1400" b="0" i="0" u="none" strike="noStrike" cap="none">
                <a:solidFill>
                  <a:srgbClr val="000000"/>
                </a:solidFill>
                <a:latin typeface="Arial"/>
                <a:ea typeface="Arial"/>
                <a:cs typeface="Arial"/>
                <a:sym typeface="Arial"/>
              </a:endParaRPr>
            </a:p>
          </p:txBody>
        </p:sp>
        <p:sp>
          <p:nvSpPr>
            <p:cNvPr id="263" name="Google Shape;263;p32"/>
            <p:cNvSpPr/>
            <p:nvPr/>
          </p:nvSpPr>
          <p:spPr>
            <a:xfrm rot="3310531">
              <a:off x="3736579" y="4276323"/>
              <a:ext cx="1058065"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2"/>
            <p:cNvSpPr txBox="1"/>
            <p:nvPr/>
          </p:nvSpPr>
          <p:spPr>
            <a:xfrm rot="3310531">
              <a:off x="4239160" y="4263187"/>
              <a:ext cx="52903" cy="52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65" name="Google Shape;265;p32"/>
            <p:cNvSpPr/>
            <p:nvPr/>
          </p:nvSpPr>
          <p:spPr>
            <a:xfrm>
              <a:off x="4567724" y="4346284"/>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2"/>
            <p:cNvSpPr txBox="1"/>
            <p:nvPr/>
          </p:nvSpPr>
          <p:spPr>
            <a:xfrm>
              <a:off x="4589845" y="4368405"/>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Bequest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a:t>
              </a:r>
              <a:endParaRPr sz="1400" b="0" i="0" u="none" strike="noStrike" cap="none">
                <a:solidFill>
                  <a:srgbClr val="000000"/>
                </a:solidFill>
                <a:latin typeface="Arial"/>
                <a:ea typeface="Arial"/>
                <a:cs typeface="Arial"/>
                <a:sym typeface="Arial"/>
              </a:endParaRPr>
            </a:p>
          </p:txBody>
        </p:sp>
        <p:sp>
          <p:nvSpPr>
            <p:cNvPr id="267" name="Google Shape;267;p32"/>
            <p:cNvSpPr/>
            <p:nvPr/>
          </p:nvSpPr>
          <p:spPr>
            <a:xfrm>
              <a:off x="6078283" y="4710609"/>
              <a:ext cx="604223" cy="26630"/>
            </a:xfrm>
            <a:custGeom>
              <a:avLst/>
              <a:gdLst/>
              <a:ahLst/>
              <a:cxnLst/>
              <a:rect l="l" t="t" r="r" b="b"/>
              <a:pathLst>
                <a:path w="120000" h="120000" extrusionOk="0">
                  <a:moveTo>
                    <a:pt x="0" y="60000"/>
                  </a:moveTo>
                  <a:lnTo>
                    <a:pt x="120000" y="60000"/>
                  </a:lnTo>
                </a:path>
              </a:pathLst>
            </a:custGeom>
            <a:no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2"/>
            <p:cNvSpPr txBox="1"/>
            <p:nvPr/>
          </p:nvSpPr>
          <p:spPr>
            <a:xfrm>
              <a:off x="6365289" y="4708819"/>
              <a:ext cx="30211" cy="30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69" name="Google Shape;269;p32"/>
            <p:cNvSpPr/>
            <p:nvPr/>
          </p:nvSpPr>
          <p:spPr>
            <a:xfrm>
              <a:off x="6682507" y="4346284"/>
              <a:ext cx="1510559" cy="755279"/>
            </a:xfrm>
            <a:prstGeom prst="roundRect">
              <a:avLst>
                <a:gd name="adj" fmla="val 10000"/>
              </a:avLst>
            </a:prstGeom>
            <a:solidFill>
              <a:srgbClr val="BF9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2"/>
            <p:cNvSpPr txBox="1"/>
            <p:nvPr/>
          </p:nvSpPr>
          <p:spPr>
            <a:xfrm>
              <a:off x="6704628" y="4368405"/>
              <a:ext cx="1466317" cy="71103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Value from preserving for future generations</a:t>
              </a:r>
              <a:endParaRPr sz="1400" b="0" i="0" u="none" strike="noStrike" cap="none">
                <a:solidFill>
                  <a:srgbClr val="000000"/>
                </a:solidFill>
                <a:latin typeface="Arial"/>
                <a:ea typeface="Arial"/>
                <a:cs typeface="Arial"/>
                <a:sym typeface="Arial"/>
              </a:endParaRPr>
            </a:p>
          </p:txBody>
        </p:sp>
      </p:grpSp>
      <p:sp>
        <p:nvSpPr>
          <p:cNvPr id="271" name="Google Shape;271;p32"/>
          <p:cNvSpPr txBox="1"/>
          <p:nvPr/>
        </p:nvSpPr>
        <p:spPr>
          <a:xfrm>
            <a:off x="8690486" y="1288930"/>
            <a:ext cx="3501514"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1" u="none" strike="noStrike" cap="none" dirty="0">
                <a:solidFill>
                  <a:srgbClr val="0070C0"/>
                </a:solidFill>
                <a:latin typeface="Comic Sans MS"/>
                <a:ea typeface="Comic Sans MS"/>
                <a:cs typeface="Comic Sans MS"/>
                <a:sym typeface="Comic Sans MS"/>
              </a:rPr>
              <a:t>This Lesson 1 will </a:t>
            </a:r>
            <a:endParaRPr dirty="0"/>
          </a:p>
          <a:p>
            <a:pPr marL="0" marR="0" lvl="0" indent="0" algn="ctr" rtl="0">
              <a:lnSpc>
                <a:spcPct val="100000"/>
              </a:lnSpc>
              <a:spcBef>
                <a:spcPts val="0"/>
              </a:spcBef>
              <a:spcAft>
                <a:spcPts val="0"/>
              </a:spcAft>
              <a:buNone/>
            </a:pPr>
            <a:r>
              <a:rPr lang="en-US" sz="2400" b="0" i="1" u="none" strike="noStrike" cap="none" dirty="0">
                <a:solidFill>
                  <a:srgbClr val="0070C0"/>
                </a:solidFill>
                <a:latin typeface="Comic Sans MS"/>
                <a:ea typeface="Comic Sans MS"/>
                <a:cs typeface="Comic Sans MS"/>
                <a:sym typeface="Comic Sans MS"/>
              </a:rPr>
              <a:t>focus primarily on </a:t>
            </a:r>
            <a:endParaRPr dirty="0"/>
          </a:p>
          <a:p>
            <a:pPr marL="0" marR="0" lvl="0" indent="0" algn="ctr" rtl="0">
              <a:lnSpc>
                <a:spcPct val="100000"/>
              </a:lnSpc>
              <a:spcBef>
                <a:spcPts val="0"/>
              </a:spcBef>
              <a:spcAft>
                <a:spcPts val="0"/>
              </a:spcAft>
              <a:buNone/>
            </a:pPr>
            <a:r>
              <a:rPr lang="en-US" sz="2400" b="1" i="1" u="none" strike="noStrike" cap="none" dirty="0">
                <a:solidFill>
                  <a:srgbClr val="0070C0"/>
                </a:solidFill>
                <a:latin typeface="Comic Sans MS"/>
                <a:ea typeface="Comic Sans MS"/>
                <a:cs typeface="Comic Sans MS"/>
                <a:sym typeface="Comic Sans MS"/>
              </a:rPr>
              <a:t>Use Valuation </a:t>
            </a:r>
            <a:r>
              <a:rPr lang="en-US" sz="2400" b="0" i="1" u="none" strike="noStrike" cap="none" dirty="0">
                <a:solidFill>
                  <a:srgbClr val="0070C0"/>
                </a:solidFill>
                <a:latin typeface="Comic Sans MS"/>
                <a:ea typeface="Comic Sans MS"/>
                <a:cs typeface="Comic Sans MS"/>
                <a:sym typeface="Comic Sans MS"/>
              </a:rPr>
              <a:t>like</a:t>
            </a:r>
            <a:endParaRPr dirty="0"/>
          </a:p>
          <a:p>
            <a:pPr marL="0" marR="0" lvl="0" indent="0" algn="ctr" rtl="0">
              <a:lnSpc>
                <a:spcPct val="100000"/>
              </a:lnSpc>
              <a:spcBef>
                <a:spcPts val="0"/>
              </a:spcBef>
              <a:spcAft>
                <a:spcPts val="0"/>
              </a:spcAft>
              <a:buNone/>
            </a:pPr>
            <a:r>
              <a:rPr lang="en-US" sz="2400" i="1" dirty="0">
                <a:solidFill>
                  <a:srgbClr val="0070C0"/>
                </a:solidFill>
                <a:latin typeface="Comic Sans MS"/>
                <a:ea typeface="Comic Sans MS"/>
                <a:cs typeface="Comic Sans MS"/>
                <a:sym typeface="Comic Sans MS"/>
              </a:rPr>
              <a:t>m</a:t>
            </a:r>
            <a:r>
              <a:rPr lang="en-US" sz="2400" b="0" i="1" u="none" strike="noStrike" cap="none" dirty="0">
                <a:solidFill>
                  <a:srgbClr val="0070C0"/>
                </a:solidFill>
                <a:latin typeface="Comic Sans MS"/>
                <a:ea typeface="Comic Sans MS"/>
                <a:cs typeface="Comic Sans MS"/>
                <a:sym typeface="Comic Sans MS"/>
              </a:rPr>
              <a:t>arket &amp; non-market</a:t>
            </a:r>
          </a:p>
          <a:p>
            <a:pPr marL="0" marR="0" lvl="0" indent="0" algn="ctr" rtl="0">
              <a:lnSpc>
                <a:spcPct val="100000"/>
              </a:lnSpc>
              <a:spcBef>
                <a:spcPts val="0"/>
              </a:spcBef>
              <a:spcAft>
                <a:spcPts val="0"/>
              </a:spcAft>
              <a:buNone/>
            </a:pPr>
            <a:r>
              <a:rPr lang="en-US" sz="2400" i="1" dirty="0">
                <a:solidFill>
                  <a:srgbClr val="0070C0"/>
                </a:solidFill>
                <a:latin typeface="Comic Sans MS"/>
                <a:sym typeface="Comic Sans MS"/>
              </a:rPr>
              <a:t>valuation.</a:t>
            </a:r>
            <a:endParaRPr dirty="0"/>
          </a:p>
        </p:txBody>
      </p:sp>
      <p:sp>
        <p:nvSpPr>
          <p:cNvPr id="272" name="Google Shape;272;p32"/>
          <p:cNvSpPr/>
          <p:nvPr/>
        </p:nvSpPr>
        <p:spPr>
          <a:xfrm>
            <a:off x="8484242" y="1119734"/>
            <a:ext cx="393539" cy="2394288"/>
          </a:xfrm>
          <a:prstGeom prst="rightBrace">
            <a:avLst>
              <a:gd name="adj1" fmla="val 8333"/>
              <a:gd name="adj2" fmla="val 50000"/>
            </a:avLst>
          </a:prstGeom>
          <a:no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3" name="Google Shape;273;p32"/>
          <p:cNvSpPr/>
          <p:nvPr/>
        </p:nvSpPr>
        <p:spPr>
          <a:xfrm>
            <a:off x="8493716" y="3785547"/>
            <a:ext cx="393539" cy="2394288"/>
          </a:xfrm>
          <a:prstGeom prst="rightBrace">
            <a:avLst>
              <a:gd name="adj1" fmla="val 8333"/>
              <a:gd name="adj2" fmla="val 50000"/>
            </a:avLst>
          </a:prstGeom>
          <a:no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4" name="Google Shape;274;p32"/>
          <p:cNvSpPr txBox="1"/>
          <p:nvPr/>
        </p:nvSpPr>
        <p:spPr>
          <a:xfrm>
            <a:off x="8710350" y="3889561"/>
            <a:ext cx="3501514"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1" u="none" strike="noStrike" cap="none" dirty="0">
                <a:solidFill>
                  <a:srgbClr val="0070C0"/>
                </a:solidFill>
                <a:latin typeface="Comic Sans MS"/>
                <a:ea typeface="Comic Sans MS"/>
                <a:cs typeface="Comic Sans MS"/>
                <a:sym typeface="Comic Sans MS"/>
              </a:rPr>
              <a:t>Lesson 3 will </a:t>
            </a:r>
            <a:endParaRPr dirty="0"/>
          </a:p>
          <a:p>
            <a:pPr marL="0" marR="0" lvl="0" indent="0" algn="ctr" rtl="0">
              <a:lnSpc>
                <a:spcPct val="100000"/>
              </a:lnSpc>
              <a:spcBef>
                <a:spcPts val="0"/>
              </a:spcBef>
              <a:spcAft>
                <a:spcPts val="0"/>
              </a:spcAft>
              <a:buNone/>
            </a:pPr>
            <a:r>
              <a:rPr lang="en-US" sz="2400" b="0" i="1" u="none" strike="noStrike" cap="none" dirty="0">
                <a:solidFill>
                  <a:srgbClr val="0070C0"/>
                </a:solidFill>
                <a:latin typeface="Comic Sans MS"/>
                <a:ea typeface="Comic Sans MS"/>
                <a:cs typeface="Comic Sans MS"/>
                <a:sym typeface="Comic Sans MS"/>
              </a:rPr>
              <a:t>delve into </a:t>
            </a:r>
            <a:endParaRPr dirty="0"/>
          </a:p>
          <a:p>
            <a:pPr marL="0" marR="0" lvl="0" indent="0" algn="ctr" rtl="0">
              <a:lnSpc>
                <a:spcPct val="100000"/>
              </a:lnSpc>
              <a:spcBef>
                <a:spcPts val="0"/>
              </a:spcBef>
              <a:spcAft>
                <a:spcPts val="0"/>
              </a:spcAft>
              <a:buNone/>
            </a:pPr>
            <a:r>
              <a:rPr lang="en-US" sz="2400" b="1" i="1" u="none" strike="noStrike" cap="none" dirty="0">
                <a:solidFill>
                  <a:srgbClr val="0070C0"/>
                </a:solidFill>
                <a:latin typeface="Comic Sans MS"/>
                <a:ea typeface="Comic Sans MS"/>
                <a:cs typeface="Comic Sans MS"/>
                <a:sym typeface="Comic Sans MS"/>
              </a:rPr>
              <a:t>Non-Use Valuation </a:t>
            </a:r>
            <a:endParaRPr dirty="0"/>
          </a:p>
          <a:p>
            <a:pPr marL="0" marR="0" lvl="0" indent="0" algn="ctr" rtl="0">
              <a:lnSpc>
                <a:spcPct val="100000"/>
              </a:lnSpc>
              <a:spcBef>
                <a:spcPts val="0"/>
              </a:spcBef>
              <a:spcAft>
                <a:spcPts val="0"/>
              </a:spcAft>
              <a:buNone/>
            </a:pPr>
            <a:r>
              <a:rPr lang="en-US" sz="2400" b="0" i="1" u="none" strike="noStrike" cap="none" dirty="0">
                <a:solidFill>
                  <a:srgbClr val="0070C0"/>
                </a:solidFill>
                <a:latin typeface="Comic Sans MS"/>
                <a:ea typeface="Comic Sans MS"/>
                <a:cs typeface="Comic Sans MS"/>
                <a:sym typeface="Comic Sans MS"/>
              </a:rPr>
              <a:t>like intrinsic and cultural value.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7"/>
          <p:cNvSpPr txBox="1">
            <a:spLocks noGrp="1"/>
          </p:cNvSpPr>
          <p:nvPr>
            <p:ph type="title"/>
          </p:nvPr>
        </p:nvSpPr>
        <p:spPr>
          <a:xfrm>
            <a:off x="2920015" y="236934"/>
            <a:ext cx="8142618" cy="1281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Valuation </a:t>
            </a:r>
            <a:r>
              <a:rPr lang="en-US" sz="3600" b="1" dirty="0"/>
              <a:t>M</a:t>
            </a:r>
            <a:r>
              <a:rPr lang="en-US" sz="3600" b="1" dirty="0">
                <a:latin typeface="Calibri"/>
                <a:ea typeface="Calibri"/>
                <a:cs typeface="Calibri"/>
                <a:sym typeface="Calibri"/>
              </a:rPr>
              <a:t>ethods: Market-Based </a:t>
            </a:r>
            <a:r>
              <a:rPr lang="en-US" sz="3600" b="1" i="1" dirty="0">
                <a:latin typeface="Calibri"/>
                <a:ea typeface="Calibri"/>
                <a:cs typeface="Calibri"/>
                <a:sym typeface="Calibri"/>
              </a:rPr>
              <a:t>Price</a:t>
            </a:r>
            <a:endParaRPr i="1" dirty="0"/>
          </a:p>
        </p:txBody>
      </p:sp>
      <p:sp>
        <p:nvSpPr>
          <p:cNvPr id="281" name="Google Shape;281;p7"/>
          <p:cNvSpPr txBox="1">
            <a:spLocks noGrp="1"/>
          </p:cNvSpPr>
          <p:nvPr>
            <p:ph type="body" idx="1"/>
          </p:nvPr>
        </p:nvSpPr>
        <p:spPr>
          <a:xfrm>
            <a:off x="719328" y="1253331"/>
            <a:ext cx="946099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Clr>
                <a:schemeClr val="dk1"/>
              </a:buClr>
              <a:buSzPts val="2800"/>
              <a:buChar char="•"/>
            </a:pPr>
            <a:r>
              <a:rPr lang="en-US" dirty="0"/>
              <a:t>Is a type of </a:t>
            </a:r>
            <a:r>
              <a:rPr lang="en-US" b="1" i="1" dirty="0"/>
              <a:t>use</a:t>
            </a:r>
            <a:r>
              <a:rPr lang="en-US" i="1" dirty="0"/>
              <a:t> value</a:t>
            </a:r>
            <a:endParaRPr dirty="0"/>
          </a:p>
          <a:p>
            <a:pPr marL="228600" lvl="0" indent="-228600" algn="l" rtl="0">
              <a:lnSpc>
                <a:spcPct val="108000"/>
              </a:lnSpc>
              <a:spcBef>
                <a:spcPts val="0"/>
              </a:spcBef>
              <a:spcAft>
                <a:spcPts val="0"/>
              </a:spcAft>
              <a:buClr>
                <a:schemeClr val="dk1"/>
              </a:buClr>
              <a:buSzPts val="2800"/>
              <a:buChar char="•"/>
            </a:pPr>
            <a:r>
              <a:rPr lang="en-US" dirty="0"/>
              <a:t>Is sold commercially so data are available in monetary units</a:t>
            </a:r>
            <a:endParaRPr dirty="0"/>
          </a:p>
        </p:txBody>
      </p:sp>
      <p:sp>
        <p:nvSpPr>
          <p:cNvPr id="282" name="Google Shape;28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284" name="Google Shape;284;p7"/>
          <p:cNvSpPr txBox="1"/>
          <p:nvPr/>
        </p:nvSpPr>
        <p:spPr>
          <a:xfrm>
            <a:off x="522283" y="4867057"/>
            <a:ext cx="6289417"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rgbClr val="0070C0"/>
                </a:solidFill>
                <a:latin typeface="Calibri"/>
                <a:ea typeface="Calibri"/>
                <a:cs typeface="Calibri"/>
                <a:sym typeface="Calibri"/>
              </a:rPr>
              <a:t>Question 4. </a:t>
            </a:r>
            <a:r>
              <a:rPr lang="en-US" sz="2600" b="0" i="0" u="none" strike="noStrike" cap="none" dirty="0">
                <a:solidFill>
                  <a:srgbClr val="0070C0"/>
                </a:solidFill>
                <a:latin typeface="Calibri"/>
                <a:ea typeface="Calibri"/>
                <a:cs typeface="Calibri"/>
                <a:sym typeface="Calibri"/>
              </a:rPr>
              <a:t>Why do you think the method is linked to getting </a:t>
            </a:r>
            <a:r>
              <a:rPr lang="en-US" sz="2600" b="0" i="1" u="none" strike="noStrike" cap="none" dirty="0">
                <a:solidFill>
                  <a:srgbClr val="0070C0"/>
                </a:solidFill>
                <a:latin typeface="Calibri"/>
                <a:ea typeface="Calibri"/>
                <a:cs typeface="Calibri"/>
                <a:sym typeface="Calibri"/>
              </a:rPr>
              <a:t>more</a:t>
            </a:r>
            <a:r>
              <a:rPr lang="en-US" sz="2600" b="0" i="0" u="none" strike="noStrike" cap="none" dirty="0">
                <a:solidFill>
                  <a:srgbClr val="0070C0"/>
                </a:solidFill>
                <a:latin typeface="Calibri"/>
                <a:ea typeface="Calibri"/>
                <a:cs typeface="Calibri"/>
                <a:sym typeface="Calibri"/>
              </a:rPr>
              <a:t> or having </a:t>
            </a:r>
            <a:r>
              <a:rPr lang="en-US" sz="2600" b="0" i="1" u="none" strike="noStrike" cap="none" dirty="0">
                <a:solidFill>
                  <a:srgbClr val="0070C0"/>
                </a:solidFill>
                <a:latin typeface="Calibri"/>
                <a:ea typeface="Calibri"/>
                <a:cs typeface="Calibri"/>
                <a:sym typeface="Calibri"/>
              </a:rPr>
              <a:t>less</a:t>
            </a:r>
            <a:r>
              <a:rPr lang="en-US" sz="2600" b="0" i="0" u="none" strike="noStrike" cap="none" dirty="0">
                <a:solidFill>
                  <a:srgbClr val="0070C0"/>
                </a:solidFill>
                <a:latin typeface="Calibri"/>
                <a:ea typeface="Calibri"/>
                <a:cs typeface="Calibri"/>
                <a:sym typeface="Calibri"/>
              </a:rPr>
              <a:t>? i.e., rather than a fixed amount of the service</a:t>
            </a:r>
            <a:endParaRPr sz="1400" b="0" i="0" u="none" strike="noStrike" cap="none" dirty="0">
              <a:solidFill>
                <a:srgbClr val="000000"/>
              </a:solidFill>
              <a:latin typeface="Arial"/>
              <a:ea typeface="Arial"/>
              <a:cs typeface="Arial"/>
              <a:sym typeface="Arial"/>
            </a:endParaRPr>
          </a:p>
        </p:txBody>
      </p:sp>
      <p:pic>
        <p:nvPicPr>
          <p:cNvPr id="2" name="Google Shape;214;p7" descr="A picture containing grass, outdoor, green, field&#10;&#10;Description automatically generated">
            <a:extLst>
              <a:ext uri="{FF2B5EF4-FFF2-40B4-BE49-F238E27FC236}">
                <a16:creationId xmlns:a16="http://schemas.microsoft.com/office/drawing/2014/main" id="{F7E44BF2-5896-4D6F-FA3F-A8D804FAF3E1}"/>
              </a:ext>
            </a:extLst>
          </p:cNvPr>
          <p:cNvPicPr preferRelativeResize="0"/>
          <p:nvPr/>
        </p:nvPicPr>
        <p:blipFill rotWithShape="1">
          <a:blip r:embed="rId4" cstate="hqprint">
            <a:extLst>
              <a:ext uri="{28A0092B-C50C-407E-A947-70E740481C1C}">
                <a14:useLocalDpi xmlns:a14="http://schemas.microsoft.com/office/drawing/2010/main"/>
              </a:ext>
            </a:extLst>
          </a:blip>
          <a:srcRect b="-1"/>
          <a:stretch/>
        </p:blipFill>
        <p:spPr>
          <a:xfrm>
            <a:off x="7357241" y="2102069"/>
            <a:ext cx="4834759" cy="4755931"/>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p:spPr>
      </p:pic>
      <p:sp>
        <p:nvSpPr>
          <p:cNvPr id="3" name="Google Shape;281;p7">
            <a:extLst>
              <a:ext uri="{FF2B5EF4-FFF2-40B4-BE49-F238E27FC236}">
                <a16:creationId xmlns:a16="http://schemas.microsoft.com/office/drawing/2014/main" id="{74FE66D5-7BE2-E9B2-A43F-B2E98233C719}"/>
              </a:ext>
            </a:extLst>
          </p:cNvPr>
          <p:cNvSpPr txBox="1">
            <a:spLocks/>
          </p:cNvSpPr>
          <p:nvPr/>
        </p:nvSpPr>
        <p:spPr>
          <a:xfrm>
            <a:off x="719328" y="2187574"/>
            <a:ext cx="7546848" cy="230699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nSpc>
                <a:spcPct val="108000"/>
              </a:lnSpc>
              <a:spcBef>
                <a:spcPts val="0"/>
              </a:spcBef>
              <a:buSzPts val="2800"/>
            </a:pPr>
            <a:r>
              <a:rPr lang="en-US" dirty="0"/>
              <a:t>Is easiest for determining value and creating policies but most ecosystem services do not </a:t>
            </a:r>
            <a:br>
              <a:rPr lang="en-US" dirty="0"/>
            </a:br>
            <a:r>
              <a:rPr lang="en-US" dirty="0"/>
              <a:t>have markets  </a:t>
            </a:r>
          </a:p>
          <a:p>
            <a:pPr marL="228600" indent="-228600">
              <a:lnSpc>
                <a:spcPct val="108000"/>
              </a:lnSpc>
              <a:spcBef>
                <a:spcPts val="0"/>
              </a:spcBef>
              <a:buSzPts val="2800"/>
            </a:pPr>
            <a:r>
              <a:rPr lang="en-US" dirty="0"/>
              <a:t>Is assumed to represent the social benefits </a:t>
            </a:r>
            <a:br>
              <a:rPr lang="en-US" dirty="0"/>
            </a:br>
            <a:r>
              <a:rPr lang="en-US" dirty="0"/>
              <a:t>that an additional </a:t>
            </a:r>
            <a:r>
              <a:rPr lang="en-US" b="1" dirty="0"/>
              <a:t>unit </a:t>
            </a:r>
            <a:r>
              <a:rPr lang="en-US" dirty="0"/>
              <a:t>confers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291" name="Google Shape;291;p8" descr="Diagram&#10;&#10;Description automatically generated"/>
          <p:cNvPicPr preferRelativeResize="0"/>
          <p:nvPr/>
        </p:nvPicPr>
        <p:blipFill rotWithShape="1">
          <a:blip r:embed="rId3">
            <a:alphaModFix/>
          </a:blip>
          <a:srcRect t="13369" b="3432"/>
          <a:stretch/>
        </p:blipFill>
        <p:spPr>
          <a:xfrm>
            <a:off x="1910437" y="136525"/>
            <a:ext cx="8343035" cy="67214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2418</Words>
  <Application>Microsoft Macintosh PowerPoint</Application>
  <PresentationFormat>Widescreen</PresentationFormat>
  <Paragraphs>233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Wingdings</vt:lpstr>
      <vt:lpstr>Arial</vt:lpstr>
      <vt:lpstr>Comic Sans MS</vt:lpstr>
      <vt:lpstr>Overlock</vt:lpstr>
      <vt:lpstr>Office Theme</vt:lpstr>
      <vt:lpstr>Ecosystem Services Part 1: Defining and Valuing Nature</vt:lpstr>
      <vt:lpstr>What Is Value?  </vt:lpstr>
      <vt:lpstr>PowerPoint Presentation</vt:lpstr>
      <vt:lpstr>Value from an Ecosystem Services Perspective </vt:lpstr>
      <vt:lpstr>How Ecologists Have Categorized  Ecosystem Services</vt:lpstr>
      <vt:lpstr>Types of ES Value </vt:lpstr>
      <vt:lpstr>Types of ES Value </vt:lpstr>
      <vt:lpstr>Valuation Methods: Market-Based Price</vt:lpstr>
      <vt:lpstr>PowerPoint Presentation</vt:lpstr>
      <vt:lpstr>Valuation Methods: Market-Based Price </vt:lpstr>
      <vt:lpstr>Valuation Methods: Market-Based  Cost Avoidance  </vt:lpstr>
      <vt:lpstr>PowerPoint Presentation</vt:lpstr>
      <vt:lpstr>Valuation Method for Each Type of ES Value </vt:lpstr>
      <vt:lpstr>PowerPoint Presentation</vt:lpstr>
      <vt:lpstr>PowerPoint Presentation</vt:lpstr>
      <vt:lpstr>Stated Preference Method Example</vt:lpstr>
      <vt:lpstr>Stated Preference Method Example</vt:lpstr>
      <vt:lpstr>Revealed Preference Method Example </vt:lpstr>
      <vt:lpstr>PowerPoint Presentation</vt:lpstr>
      <vt:lpstr>Why Is Valuation of ES Useful?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 Palmer</dc:creator>
  <cp:lastModifiedBy>Alaina Gallagher</cp:lastModifiedBy>
  <cp:revision>3</cp:revision>
  <dcterms:created xsi:type="dcterms:W3CDTF">2022-07-26T20:11:57Z</dcterms:created>
  <dcterms:modified xsi:type="dcterms:W3CDTF">2023-03-02T16:04:54Z</dcterms:modified>
</cp:coreProperties>
</file>