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10"/>
  </p:notesMasterIdLst>
  <p:sldIdLst>
    <p:sldId id="256" r:id="rId2"/>
    <p:sldId id="257" r:id="rId3"/>
    <p:sldId id="258" r:id="rId4"/>
    <p:sldId id="264" r:id="rId5"/>
    <p:sldId id="260" r:id="rId6"/>
    <p:sldId id="261" r:id="rId7"/>
    <p:sldId id="265" r:id="rId8"/>
    <p:sldId id="263"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 roundtripDataSignature="AMtx7mhuY/MjwF/QwhEBo7+eN9jojAP8q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B6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29"/>
    <p:restoredTop sz="80952"/>
  </p:normalViewPr>
  <p:slideViewPr>
    <p:cSldViewPr snapToGrid="0">
      <p:cViewPr varScale="1">
        <p:scale>
          <a:sx n="98" d="100"/>
          <a:sy n="98" d="100"/>
        </p:scale>
        <p:origin x="17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Notes to Instructor: </a:t>
            </a:r>
            <a:r>
              <a:rPr lang="en-US" dirty="0"/>
              <a:t>Look at the variety of foods provided by local growers in Virginia. How does this variety and locality compare with a standard grocery store? What social, health, and environmental benefits come out of this style of food retailing? How accessible do you think this food is to low-income residents, in terms of price points, market location, and community outreach? </a:t>
            </a: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 </a:t>
            </a:r>
            <a:r>
              <a:rPr lang="en-US" sz="1400" dirty="0"/>
              <a:t>Learners will review these SDGs and identify which ones are supported by the specific agrobiodiversity linkages identified in Zimmerer et al. Learners may enjoy discussing how many of the human-centered goals rely on the support and innovation of sustainable environmental practices. For example, how can gender equality be achieved without equal access to clean water, nutritious food, and safe living spaces? How does global poverty affect access to clean energy? Which of the SDGs seem most clearly related to urban agrobiodiversity in the United States?  </a:t>
            </a:r>
            <a:endParaRPr sz="1400" dirty="0"/>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Notes to Instructor: </a:t>
            </a:r>
            <a:r>
              <a:rPr lang="en-US" dirty="0"/>
              <a:t>As cities develop, modernize, and infill in the 21</a:t>
            </a:r>
            <a:r>
              <a:rPr lang="en-US" baseline="30000" dirty="0"/>
              <a:t>st</a:t>
            </a:r>
            <a:r>
              <a:rPr lang="en-US" dirty="0"/>
              <a:t> century, what opportunities to develop urban food production and distribution emerge? What specific examples can learners share? </a:t>
            </a:r>
            <a:endParaRPr dirty="0"/>
          </a:p>
        </p:txBody>
      </p:sp>
      <p:sp>
        <p:nvSpPr>
          <p:cNvPr id="117" name="Google Shape;11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i="1" dirty="0"/>
              <a:t>Notes to Instructor: </a:t>
            </a:r>
            <a:r>
              <a:rPr lang="en-US" dirty="0"/>
              <a:t>In the United States since 1950, much of the peri-urban land has been sacrificed to suburban development, which includes roads, lawns, and large houses. How might this </a:t>
            </a:r>
            <a:r>
              <a:rPr lang="en-US" dirty="0" err="1"/>
              <a:t>petroculture</a:t>
            </a:r>
            <a:r>
              <a:rPr lang="en-US" dirty="0"/>
              <a:t> landscape be retrofitted to integrate sustainable food production, including varied, nutritious foods and economic and social opportunities for local people? </a:t>
            </a:r>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3420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u="none" dirty="0"/>
              <a:t>Notes to Instructor: </a:t>
            </a:r>
            <a:r>
              <a:rPr lang="en-US" dirty="0"/>
              <a:t>Corporate food suppliers like Sysco and U.S. Foods dominate the markets for restaurant food supply. Large grocery store chains rely on long-haul supplies to provide a variety of foods throughout the year at affordable prices. What negative effects does this style of provision have on climate change, agrarian health, and social connections to food cultures? </a:t>
            </a:r>
          </a:p>
          <a:p>
            <a:pPr marL="0" lvl="0" indent="0" algn="l" rtl="0">
              <a:lnSpc>
                <a:spcPct val="100000"/>
              </a:lnSpc>
              <a:spcBef>
                <a:spcPts val="0"/>
              </a:spcBef>
              <a:spcAft>
                <a:spcPts val="0"/>
              </a:spcAft>
              <a:buSzPts val="1400"/>
              <a:buNone/>
            </a:pPr>
            <a:endParaRPr lang="en-US" dirty="0"/>
          </a:p>
        </p:txBody>
      </p:sp>
      <p:sp>
        <p:nvSpPr>
          <p:cNvPr id="138" name="Google Shape;13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Notes to Instructor: </a:t>
            </a:r>
            <a:r>
              <a:rPr lang="en-US" dirty="0"/>
              <a:t>How do food assistance programs like the U.S. Supplemental Nutrition Assistance Program (SNAP) aim to supplement not just calorie supply to low-income people but also the quality and diversity of their diet? https://</a:t>
            </a:r>
            <a:r>
              <a:rPr lang="en-US" dirty="0" err="1"/>
              <a:t>www.fns.usda.gov</a:t>
            </a:r>
            <a:r>
              <a:rPr lang="en-US" dirty="0"/>
              <a:t>/snap/supplemental-nutrition-assistance-program </a:t>
            </a:r>
            <a:endParaRPr dirty="0"/>
          </a:p>
          <a:p>
            <a:pPr marL="0" lvl="0" indent="0" algn="l" rtl="0">
              <a:lnSpc>
                <a:spcPct val="100000"/>
              </a:lnSpc>
              <a:spcBef>
                <a:spcPts val="0"/>
              </a:spcBef>
              <a:spcAft>
                <a:spcPts val="0"/>
              </a:spcAft>
              <a:buSzPts val="1400"/>
              <a:buNone/>
            </a:pPr>
            <a:r>
              <a:rPr lang="en-US" dirty="0"/>
              <a:t>In what ways do price points at urban retailers, including groceries and restaurants, actually impose different realities upon city dwellers, according to their incomes? </a:t>
            </a:r>
            <a:endParaRPr dirty="0"/>
          </a:p>
        </p:txBody>
      </p:sp>
      <p:sp>
        <p:nvSpPr>
          <p:cNvPr id="148" name="Google Shape;14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7150"/>
            <a:r>
              <a:rPr lang="en-US" i="1" dirty="0"/>
              <a:t>Notes to Instructor: </a:t>
            </a:r>
            <a:r>
              <a:rPr lang="en-US" i="0" dirty="0"/>
              <a:t>The urban poor can benefit from low-cost, open-air (flea) markets, which may not have the same marketing or style of fashionable farmer’s markets but can effectively recover ripe and slightly damaged produce for consumption. What other programs exist to reduce food waste by redirecting imperfect or oversupplied goods to lower price markets? </a:t>
            </a:r>
          </a:p>
          <a:p>
            <a:endParaRPr lang="en-US" i="1" dirty="0"/>
          </a:p>
          <a:p>
            <a:endParaRPr lang="en-US" i="1"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7152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i="1" dirty="0"/>
              <a:t>Notes to Instructor: </a:t>
            </a:r>
            <a:r>
              <a:rPr lang="en-US" dirty="0"/>
              <a:t>This summary table from Zimmerer et al. 2021 may come in handy as individual groups proceed on their UAL research angles. </a:t>
            </a:r>
            <a:endParaRPr dirty="0"/>
          </a:p>
        </p:txBody>
      </p:sp>
      <p:sp>
        <p:nvSpPr>
          <p:cNvPr id="167" name="Google Shape;16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a:spLocks noGrp="1"/>
          </p:cNvSpPr>
          <p:nvPr>
            <p:ph type="pic" idx="2"/>
          </p:nvPr>
        </p:nvSpPr>
        <p:spPr>
          <a:xfrm>
            <a:off x="5183188" y="987425"/>
            <a:ext cx="6172200" cy="4873625"/>
          </a:xfrm>
          <a:prstGeom prst="rect">
            <a:avLst/>
          </a:prstGeom>
          <a:noFill/>
          <a:ln>
            <a:noFill/>
          </a:ln>
        </p:spPr>
      </p:sp>
      <p:sp>
        <p:nvSpPr>
          <p:cNvPr id="68" name="Google Shape;68;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s://doi.org/10.1016/j.oneear.2021.10.01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reativecommons.org/licenses/by/3.0/deed.en" TargetMode="Externa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creativecommons.org/licenses/by-sa/4.0/deed.e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1"/>
          <p:cNvSpPr/>
          <p:nvPr/>
        </p:nvSpPr>
        <p:spPr>
          <a:xfrm>
            <a:off x="305" y="333348"/>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sp>
        <p:nvSpPr>
          <p:cNvPr id="90" name="Google Shape;90;p1"/>
          <p:cNvSpPr txBox="1">
            <a:spLocks noGrp="1"/>
          </p:cNvSpPr>
          <p:nvPr>
            <p:ph type="ctrTitle"/>
          </p:nvPr>
        </p:nvSpPr>
        <p:spPr>
          <a:xfrm>
            <a:off x="2375669" y="775773"/>
            <a:ext cx="10640754" cy="173846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000000"/>
              </a:buClr>
              <a:buSzPct val="101010"/>
              <a:buNone/>
            </a:pPr>
            <a:r>
              <a:rPr lang="en-US" sz="4400" b="1" dirty="0"/>
              <a:t>Sustainable Development: </a:t>
            </a:r>
            <a:br>
              <a:rPr lang="en-US" sz="4400" b="1" dirty="0"/>
            </a:br>
            <a:r>
              <a:rPr lang="en-US" sz="4400" b="1" dirty="0">
                <a:solidFill>
                  <a:srgbClr val="548135"/>
                </a:solidFill>
              </a:rPr>
              <a:t>Urban Agrobiodiversity</a:t>
            </a:r>
            <a:r>
              <a:rPr lang="en-US" sz="4000" b="1" dirty="0">
                <a:solidFill>
                  <a:srgbClr val="76923C"/>
                </a:solidFill>
                <a:latin typeface="Arial"/>
                <a:ea typeface="Arial"/>
                <a:cs typeface="Arial"/>
                <a:sym typeface="Arial"/>
              </a:rPr>
              <a:t> </a:t>
            </a:r>
            <a:br>
              <a:rPr lang="en-US" sz="4000" b="1" dirty="0">
                <a:solidFill>
                  <a:srgbClr val="000000"/>
                </a:solidFill>
                <a:latin typeface="Arial"/>
                <a:ea typeface="Arial"/>
                <a:cs typeface="Arial"/>
                <a:sym typeface="Arial"/>
              </a:rPr>
            </a:br>
            <a:endParaRPr sz="4000" dirty="0"/>
          </a:p>
        </p:txBody>
      </p:sp>
      <p:grpSp>
        <p:nvGrpSpPr>
          <p:cNvPr id="91" name="Google Shape;91;p1"/>
          <p:cNvGrpSpPr/>
          <p:nvPr/>
        </p:nvGrpSpPr>
        <p:grpSpPr>
          <a:xfrm flipH="1">
            <a:off x="9676747" y="0"/>
            <a:ext cx="2514948" cy="2174333"/>
            <a:chOff x="-305" y="-4155"/>
            <a:chExt cx="2514948" cy="2174333"/>
          </a:xfrm>
        </p:grpSpPr>
        <p:sp>
          <p:nvSpPr>
            <p:cNvPr id="92" name="Google Shape;92;p1"/>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p:txBody>
        </p:sp>
        <p:sp>
          <p:nvSpPr>
            <p:cNvPr id="95" name="Google Shape;95;p1"/>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96" name="Google Shape;96;p1" descr="A picture containing text, clipart&#10;&#10;Description automatically generated"/>
          <p:cNvPicPr preferRelativeResize="0"/>
          <p:nvPr/>
        </p:nvPicPr>
        <p:blipFill rotWithShape="1">
          <a:blip r:embed="rId3">
            <a:alphaModFix/>
          </a:blip>
          <a:srcRect/>
          <a:stretch/>
        </p:blipFill>
        <p:spPr>
          <a:xfrm>
            <a:off x="402723" y="539346"/>
            <a:ext cx="3421356" cy="1248796"/>
          </a:xfrm>
          <a:prstGeom prst="rect">
            <a:avLst/>
          </a:prstGeom>
          <a:noFill/>
          <a:ln>
            <a:noFill/>
          </a:ln>
        </p:spPr>
      </p:pic>
      <p:grpSp>
        <p:nvGrpSpPr>
          <p:cNvPr id="97" name="Google Shape;97;p1"/>
          <p:cNvGrpSpPr/>
          <p:nvPr/>
        </p:nvGrpSpPr>
        <p:grpSpPr>
          <a:xfrm rot="10800000" flipH="1">
            <a:off x="-305" y="4322879"/>
            <a:ext cx="3378428" cy="2535121"/>
            <a:chOff x="-305" y="-1"/>
            <a:chExt cx="3832880" cy="2876136"/>
          </a:xfrm>
        </p:grpSpPr>
        <p:sp>
          <p:nvSpPr>
            <p:cNvPr id="98" name="Google Shape;98;p1"/>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1"/>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1"/>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1"/>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02" name="Google Shape;102;p1"/>
          <p:cNvPicPr preferRelativeResize="0"/>
          <p:nvPr/>
        </p:nvPicPr>
        <p:blipFill rotWithShape="1">
          <a:blip r:embed="rId4">
            <a:alphaModFix/>
          </a:blip>
          <a:srcRect/>
          <a:stretch/>
        </p:blipFill>
        <p:spPr>
          <a:xfrm>
            <a:off x="1903103" y="2024569"/>
            <a:ext cx="7312798" cy="4143901"/>
          </a:xfrm>
          <a:prstGeom prst="rect">
            <a:avLst/>
          </a:prstGeom>
          <a:noFill/>
          <a:ln w="19050" cap="flat" cmpd="sng">
            <a:solidFill>
              <a:schemeClr val="dk1"/>
            </a:solidFill>
            <a:prstDash val="solid"/>
            <a:round/>
            <a:headEnd type="none" w="sm" len="sm"/>
            <a:tailEnd type="none" w="sm" len="sm"/>
          </a:ln>
        </p:spPr>
      </p:pic>
      <p:sp>
        <p:nvSpPr>
          <p:cNvPr id="103" name="Google Shape;103;p1"/>
          <p:cNvSpPr txBox="1"/>
          <p:nvPr/>
        </p:nvSpPr>
        <p:spPr>
          <a:xfrm>
            <a:off x="2494030" y="6255766"/>
            <a:ext cx="6130944"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A farmer’s market in Alexandria, VA, just outside of Washington, DC.</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
          <p:cNvSpPr txBox="1">
            <a:spLocks noGrp="1"/>
          </p:cNvSpPr>
          <p:nvPr>
            <p:ph type="title"/>
          </p:nvPr>
        </p:nvSpPr>
        <p:spPr>
          <a:xfrm>
            <a:off x="1999733" y="633233"/>
            <a:ext cx="9893645" cy="70643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3600"/>
              <a:buNone/>
            </a:pPr>
            <a:r>
              <a:rPr lang="en-US" sz="3200" b="1" dirty="0">
                <a:solidFill>
                  <a:srgbClr val="000000"/>
                </a:solidFill>
                <a:latin typeface="Calibri" panose="020F0502020204030204" pitchFamily="34" charset="0"/>
                <a:ea typeface="Arial"/>
                <a:cs typeface="Calibri" panose="020F0502020204030204" pitchFamily="34" charset="0"/>
                <a:sym typeface="Arial"/>
              </a:rPr>
              <a:t>The UN’s 17 Sustainable Development </a:t>
            </a:r>
            <a:br>
              <a:rPr lang="en-US" sz="3200" b="1" dirty="0">
                <a:solidFill>
                  <a:srgbClr val="000000"/>
                </a:solidFill>
                <a:latin typeface="Calibri" panose="020F0502020204030204" pitchFamily="34" charset="0"/>
                <a:ea typeface="Arial"/>
                <a:cs typeface="Calibri" panose="020F0502020204030204" pitchFamily="34" charset="0"/>
                <a:sym typeface="Arial"/>
              </a:rPr>
            </a:br>
            <a:r>
              <a:rPr lang="en-US" sz="3200" b="1" dirty="0">
                <a:solidFill>
                  <a:srgbClr val="000000"/>
                </a:solidFill>
                <a:latin typeface="Calibri" panose="020F0502020204030204" pitchFamily="34" charset="0"/>
                <a:ea typeface="Arial"/>
                <a:cs typeface="Calibri" panose="020F0502020204030204" pitchFamily="34" charset="0"/>
                <a:sym typeface="Arial"/>
              </a:rPr>
              <a:t>Goals (SDGs)</a:t>
            </a:r>
            <a:endParaRPr sz="3200" dirty="0">
              <a:latin typeface="Calibri" panose="020F0502020204030204" pitchFamily="34" charset="0"/>
              <a:cs typeface="Calibri" panose="020F0502020204030204" pitchFamily="34" charset="0"/>
            </a:endParaRPr>
          </a:p>
        </p:txBody>
      </p:sp>
      <p:sp>
        <p:nvSpPr>
          <p:cNvPr id="110" name="Google Shape;1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
        <p:nvSpPr>
          <p:cNvPr id="111" name="Google Shape;111;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12" name="Google Shape;112;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pic>
        <p:nvPicPr>
          <p:cNvPr id="113" name="Google Shape;113;p2"/>
          <p:cNvPicPr preferRelativeResize="0"/>
          <p:nvPr/>
        </p:nvPicPr>
        <p:blipFill rotWithShape="1">
          <a:blip r:embed="rId4">
            <a:alphaModFix/>
          </a:blip>
          <a:srcRect/>
          <a:stretch/>
        </p:blipFill>
        <p:spPr>
          <a:xfrm>
            <a:off x="992658" y="1339670"/>
            <a:ext cx="10705869" cy="53818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sp>
        <p:nvSpPr>
          <p:cNvPr id="119" name="Google Shape;119;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120" name="Google Shape;120;p3"/>
          <p:cNvSpPr txBox="1">
            <a:spLocks noGrp="1"/>
          </p:cNvSpPr>
          <p:nvPr>
            <p:ph type="title"/>
          </p:nvPr>
        </p:nvSpPr>
        <p:spPr>
          <a:xfrm>
            <a:off x="1905000" y="505618"/>
            <a:ext cx="9448800" cy="105379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0000"/>
              </a:buClr>
              <a:buSzPts val="3600"/>
              <a:buNone/>
            </a:pPr>
            <a:r>
              <a:rPr lang="en-US" sz="3800" b="1" dirty="0">
                <a:solidFill>
                  <a:srgbClr val="000000"/>
                </a:solidFill>
                <a:latin typeface="Calibri" panose="020F0502020204030204" pitchFamily="34" charset="0"/>
                <a:ea typeface="Arial"/>
                <a:cs typeface="Calibri" panose="020F0502020204030204" pitchFamily="34" charset="0"/>
                <a:sym typeface="Arial"/>
              </a:rPr>
              <a:t>Zimmerer et al. 2021</a:t>
            </a:r>
            <a:br>
              <a:rPr lang="en-US" sz="2900" b="1" dirty="0">
                <a:solidFill>
                  <a:srgbClr val="000000"/>
                </a:solidFill>
                <a:latin typeface="Calibri" panose="020F0502020204030204" pitchFamily="34" charset="0"/>
                <a:ea typeface="Arial"/>
                <a:cs typeface="Calibri" panose="020F0502020204030204" pitchFamily="34" charset="0"/>
                <a:sym typeface="Arial"/>
              </a:rPr>
            </a:br>
            <a:r>
              <a:rPr lang="en-US" sz="2700" b="1" dirty="0">
                <a:solidFill>
                  <a:srgbClr val="000000"/>
                </a:solidFill>
                <a:latin typeface="Calibri" panose="020F0502020204030204" pitchFamily="34" charset="0"/>
                <a:ea typeface="Arial"/>
                <a:cs typeface="Calibri" panose="020F0502020204030204" pitchFamily="34" charset="0"/>
                <a:sym typeface="Arial"/>
              </a:rPr>
              <a:t> </a:t>
            </a:r>
            <a:r>
              <a:rPr lang="en-US" sz="3300" b="1" dirty="0">
                <a:solidFill>
                  <a:srgbClr val="000000"/>
                </a:solidFill>
                <a:latin typeface="Calibri" panose="020F0502020204030204" pitchFamily="34" charset="0"/>
                <a:ea typeface="Arial"/>
                <a:cs typeface="Calibri" panose="020F0502020204030204" pitchFamily="34" charset="0"/>
                <a:sym typeface="Arial"/>
              </a:rPr>
              <a:t>Urbanization and Agrobiodiversity:</a:t>
            </a:r>
            <a:br>
              <a:rPr lang="en-US" sz="3300" b="1" dirty="0">
                <a:solidFill>
                  <a:srgbClr val="000000"/>
                </a:solidFill>
                <a:latin typeface="Calibri" panose="020F0502020204030204" pitchFamily="34" charset="0"/>
                <a:ea typeface="Arial"/>
                <a:cs typeface="Calibri" panose="020F0502020204030204" pitchFamily="34" charset="0"/>
                <a:sym typeface="Arial"/>
              </a:rPr>
            </a:br>
            <a:r>
              <a:rPr lang="en-US" sz="3300" b="1" dirty="0">
                <a:solidFill>
                  <a:srgbClr val="000000"/>
                </a:solidFill>
                <a:latin typeface="Calibri" panose="020F0502020204030204" pitchFamily="34" charset="0"/>
                <a:ea typeface="Arial"/>
                <a:cs typeface="Calibri" panose="020F0502020204030204" pitchFamily="34" charset="0"/>
                <a:sym typeface="Arial"/>
              </a:rPr>
              <a:t>Leveraging a key nexus for sustainable development</a:t>
            </a:r>
            <a:endParaRPr sz="3300" dirty="0">
              <a:latin typeface="Calibri" panose="020F0502020204030204" pitchFamily="34" charset="0"/>
              <a:cs typeface="Calibri" panose="020F0502020204030204" pitchFamily="34" charset="0"/>
            </a:endParaRPr>
          </a:p>
        </p:txBody>
      </p:sp>
      <p:sp>
        <p:nvSpPr>
          <p:cNvPr id="121" name="Google Shape;121;p3"/>
          <p:cNvSpPr txBox="1"/>
          <p:nvPr/>
        </p:nvSpPr>
        <p:spPr>
          <a:xfrm>
            <a:off x="250712" y="3591468"/>
            <a:ext cx="7236600" cy="26776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rgbClr val="000000"/>
                </a:solidFill>
                <a:latin typeface="Calibri" panose="020F0502020204030204" pitchFamily="34" charset="0"/>
                <a:cs typeface="Calibri" panose="020F0502020204030204" pitchFamily="34" charset="0"/>
                <a:sym typeface="Arial"/>
              </a:rPr>
              <a:t>Zimmerer et al. identify four key </a:t>
            </a:r>
            <a:br>
              <a:rPr lang="en-US" sz="2400" b="1" i="0" u="none" strike="noStrike" cap="none" dirty="0">
                <a:solidFill>
                  <a:srgbClr val="000000"/>
                </a:solidFill>
                <a:latin typeface="Calibri" panose="020F0502020204030204" pitchFamily="34" charset="0"/>
                <a:cs typeface="Calibri" panose="020F0502020204030204" pitchFamily="34" charset="0"/>
                <a:sym typeface="Arial"/>
              </a:rPr>
            </a:br>
            <a:r>
              <a:rPr lang="en-US" sz="2400" b="1" i="0" u="none" strike="noStrike" cap="none" dirty="0">
                <a:solidFill>
                  <a:srgbClr val="000000"/>
                </a:solidFill>
                <a:latin typeface="Calibri" panose="020F0502020204030204" pitchFamily="34" charset="0"/>
                <a:cs typeface="Calibri" panose="020F0502020204030204" pitchFamily="34" charset="0"/>
                <a:sym typeface="Arial"/>
              </a:rPr>
              <a:t>linkages:</a:t>
            </a:r>
            <a:endParaRPr sz="2400" b="1" i="0" u="none" strike="noStrike" cap="none" dirty="0">
              <a:solidFill>
                <a:srgbClr val="000000"/>
              </a:solidFill>
              <a:latin typeface="Calibri" panose="020F0502020204030204" pitchFamily="34" charset="0"/>
              <a:cs typeface="Calibri" panose="020F0502020204030204" pitchFamily="34" charset="0"/>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a:solidFill>
                  <a:srgbClr val="000000"/>
                </a:solidFill>
                <a:latin typeface="Calibri" panose="020F0502020204030204" pitchFamily="34" charset="0"/>
                <a:cs typeface="Calibri" panose="020F0502020204030204" pitchFamily="34" charset="0"/>
                <a:sym typeface="Arial"/>
              </a:rPr>
              <a:t>Urban and peri-urban land use</a:t>
            </a:r>
            <a:endParaRPr dirty="0">
              <a:latin typeface="Calibri" panose="020F0502020204030204" pitchFamily="34" charset="0"/>
              <a:cs typeface="Calibri" panose="020F0502020204030204" pitchFamily="34" charset="0"/>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a:solidFill>
                  <a:srgbClr val="000000"/>
                </a:solidFill>
                <a:latin typeface="Calibri" panose="020F0502020204030204" pitchFamily="34" charset="0"/>
                <a:cs typeface="Calibri" panose="020F0502020204030204" pitchFamily="34" charset="0"/>
                <a:sym typeface="Arial"/>
              </a:rPr>
              <a:t>Urban food supply chains</a:t>
            </a:r>
            <a:endParaRPr dirty="0">
              <a:latin typeface="Calibri" panose="020F0502020204030204" pitchFamily="34" charset="0"/>
              <a:cs typeface="Calibri" panose="020F0502020204030204" pitchFamily="34" charset="0"/>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a:solidFill>
                  <a:srgbClr val="000000"/>
                </a:solidFill>
                <a:latin typeface="Calibri" panose="020F0502020204030204" pitchFamily="34" charset="0"/>
                <a:cs typeface="Calibri" panose="020F0502020204030204" pitchFamily="34" charset="0"/>
                <a:sym typeface="Arial"/>
              </a:rPr>
              <a:t>Urban food access</a:t>
            </a:r>
            <a:endParaRPr dirty="0">
              <a:latin typeface="Calibri" panose="020F0502020204030204" pitchFamily="34" charset="0"/>
              <a:cs typeface="Calibri" panose="020F0502020204030204" pitchFamily="34" charset="0"/>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a:solidFill>
                  <a:srgbClr val="000000"/>
                </a:solidFill>
                <a:latin typeface="Calibri" panose="020F0502020204030204" pitchFamily="34" charset="0"/>
                <a:cs typeface="Calibri" panose="020F0502020204030204" pitchFamily="34" charset="0"/>
                <a:sym typeface="Arial"/>
              </a:rPr>
              <a:t>Urban food retailing</a:t>
            </a:r>
            <a:endParaRPr sz="2000" b="1" i="0" u="none" strike="noStrike" cap="none" dirty="0">
              <a:solidFill>
                <a:srgbClr val="000000"/>
              </a:solidFill>
              <a:latin typeface="Calibri" panose="020F0502020204030204" pitchFamily="34" charset="0"/>
              <a:cs typeface="Calibri" panose="020F0502020204030204" pitchFamily="34" charset="0"/>
              <a:sym typeface="Arial"/>
            </a:endParaRPr>
          </a:p>
          <a:p>
            <a:pPr marL="342900" marR="0" lvl="0" indent="-190500" algn="l" rtl="0">
              <a:lnSpc>
                <a:spcPct val="100000"/>
              </a:lnSpc>
              <a:spcBef>
                <a:spcPts val="0"/>
              </a:spcBef>
              <a:spcAft>
                <a:spcPts val="0"/>
              </a:spcAft>
              <a:buClr>
                <a:srgbClr val="000000"/>
              </a:buClr>
              <a:buSzPts val="2400"/>
              <a:buFont typeface="Noto Sans Symbols"/>
              <a:buNone/>
            </a:pPr>
            <a:endParaRPr sz="2400" b="1" i="0" u="none" strike="noStrike" cap="none" dirty="0">
              <a:solidFill>
                <a:srgbClr val="000000"/>
              </a:solidFill>
              <a:latin typeface="Arial"/>
              <a:ea typeface="Arial"/>
              <a:cs typeface="Arial"/>
              <a:sym typeface="Arial"/>
            </a:endParaRPr>
          </a:p>
        </p:txBody>
      </p:sp>
      <p:sp>
        <p:nvSpPr>
          <p:cNvPr id="123" name="Google Shape;123;p3"/>
          <p:cNvSpPr txBox="1"/>
          <p:nvPr/>
        </p:nvSpPr>
        <p:spPr>
          <a:xfrm>
            <a:off x="250712" y="5855323"/>
            <a:ext cx="472437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Calibri" panose="020F0502020204030204" pitchFamily="34" charset="0"/>
                <a:cs typeface="Calibri" panose="020F0502020204030204" pitchFamily="34" charset="0"/>
                <a:sym typeface="Arial"/>
                <a:hlinkClick r:id="rId4"/>
              </a:rPr>
              <a:t>https://doi.org/10.1016/j.oneear.2021.10.012</a:t>
            </a:r>
            <a:endParaRPr lang="en-US" sz="18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endParaRPr dirty="0"/>
          </a:p>
        </p:txBody>
      </p:sp>
      <p:sp>
        <p:nvSpPr>
          <p:cNvPr id="124" name="Google Shape;124;p3"/>
          <p:cNvSpPr txBox="1"/>
          <p:nvPr/>
        </p:nvSpPr>
        <p:spPr>
          <a:xfrm>
            <a:off x="250712" y="1880383"/>
            <a:ext cx="11103088" cy="17850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rgbClr val="000000"/>
                </a:solidFill>
                <a:latin typeface="Calibri" panose="020F0502020204030204" pitchFamily="34" charset="0"/>
                <a:cs typeface="Calibri" panose="020F0502020204030204" pitchFamily="34" charset="0"/>
                <a:sym typeface="Arial"/>
              </a:rPr>
              <a:t>Agrobiodiversity</a:t>
            </a:r>
            <a:r>
              <a:rPr lang="en-US" sz="2400" b="0" i="0" u="none" strike="noStrike" cap="none" dirty="0">
                <a:solidFill>
                  <a:srgbClr val="000000"/>
                </a:solidFill>
                <a:latin typeface="Calibri" panose="020F0502020204030204" pitchFamily="34" charset="0"/>
                <a:cs typeface="Calibri" panose="020F0502020204030204" pitchFamily="34" charset="0"/>
                <a:sym typeface="Arial"/>
              </a:rPr>
              <a:t>: Umbrella term referring to </a:t>
            </a:r>
            <a:br>
              <a:rPr lang="en-US" sz="2400" b="0" i="0" u="none" strike="noStrike" cap="none" dirty="0">
                <a:solidFill>
                  <a:srgbClr val="000000"/>
                </a:solidFill>
                <a:latin typeface="Calibri" panose="020F0502020204030204" pitchFamily="34" charset="0"/>
                <a:cs typeface="Calibri" panose="020F0502020204030204" pitchFamily="34" charset="0"/>
                <a:sym typeface="Arial"/>
              </a:rPr>
            </a:br>
            <a:r>
              <a:rPr lang="en-US" sz="2400" b="0" i="0" u="none" strike="noStrike" cap="none" dirty="0">
                <a:solidFill>
                  <a:srgbClr val="000000"/>
                </a:solidFill>
                <a:latin typeface="Calibri" panose="020F0502020204030204" pitchFamily="34" charset="0"/>
                <a:cs typeface="Calibri" panose="020F0502020204030204" pitchFamily="34" charset="0"/>
                <a:sym typeface="Arial"/>
              </a:rPr>
              <a:t>biodiversity in food production and </a:t>
            </a:r>
            <a:br>
              <a:rPr lang="en-US" sz="2400" b="0" i="0" u="none" strike="noStrike" cap="none" dirty="0">
                <a:solidFill>
                  <a:srgbClr val="000000"/>
                </a:solidFill>
                <a:latin typeface="Calibri" panose="020F0502020204030204" pitchFamily="34" charset="0"/>
                <a:cs typeface="Calibri" panose="020F0502020204030204" pitchFamily="34" charset="0"/>
                <a:sym typeface="Arial"/>
              </a:rPr>
            </a:br>
            <a:r>
              <a:rPr lang="en-US" sz="2400" b="0" i="0" u="none" strike="noStrike" cap="none" dirty="0">
                <a:solidFill>
                  <a:srgbClr val="000000"/>
                </a:solidFill>
                <a:latin typeface="Calibri" panose="020F0502020204030204" pitchFamily="34" charset="0"/>
                <a:cs typeface="Calibri" panose="020F0502020204030204" pitchFamily="34" charset="0"/>
                <a:sym typeface="Arial"/>
              </a:rPr>
              <a:t>consumption as well as in food-producing</a:t>
            </a:r>
            <a:br>
              <a:rPr lang="en-US" sz="2400" b="0" i="0" u="none" strike="noStrike" cap="none" dirty="0">
                <a:solidFill>
                  <a:srgbClr val="000000"/>
                </a:solidFill>
                <a:latin typeface="Calibri" panose="020F0502020204030204" pitchFamily="34" charset="0"/>
                <a:cs typeface="Calibri" panose="020F0502020204030204" pitchFamily="34" charset="0"/>
                <a:sym typeface="Arial"/>
              </a:rPr>
            </a:br>
            <a:r>
              <a:rPr lang="en-US" sz="2400" b="0" i="0" u="none" strike="noStrike" cap="none" dirty="0">
                <a:solidFill>
                  <a:srgbClr val="000000"/>
                </a:solidFill>
                <a:latin typeface="Calibri" panose="020F0502020204030204" pitchFamily="34" charset="0"/>
                <a:cs typeface="Calibri" panose="020F0502020204030204" pitchFamily="34" charset="0"/>
                <a:sym typeface="Arial"/>
              </a:rPr>
              <a:t>agroecosystems. </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3" name="Oval 2">
            <a:extLst>
              <a:ext uri="{FF2B5EF4-FFF2-40B4-BE49-F238E27FC236}">
                <a16:creationId xmlns:a16="http://schemas.microsoft.com/office/drawing/2014/main" id="{29BA5799-A5DC-B406-87B0-9FCD77051E1B}"/>
              </a:ext>
            </a:extLst>
          </p:cNvPr>
          <p:cNvSpPr/>
          <p:nvPr/>
        </p:nvSpPr>
        <p:spPr>
          <a:xfrm>
            <a:off x="5194499" y="1756847"/>
            <a:ext cx="6746789" cy="4683211"/>
          </a:xfrm>
          <a:prstGeom prst="ellipse">
            <a:avLst/>
          </a:prstGeom>
          <a:blipFill>
            <a:blip r:embed="rId5"/>
            <a:stretch>
              <a:fillRect/>
            </a:stretch>
          </a:blipFill>
          <a:ln>
            <a:solidFill>
              <a:srgbClr val="75B6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2ABC30-1212-E9A7-BE82-B895E883B0E7}"/>
              </a:ext>
            </a:extLst>
          </p:cNvPr>
          <p:cNvSpPr>
            <a:spLocks noGrp="1"/>
          </p:cNvSpPr>
          <p:nvPr>
            <p:ph type="title"/>
          </p:nvPr>
        </p:nvSpPr>
        <p:spPr>
          <a:xfrm>
            <a:off x="411095" y="173304"/>
            <a:ext cx="4485861" cy="872634"/>
          </a:xfrm>
        </p:spPr>
        <p:txBody>
          <a:bodyPr anchor="b">
            <a:normAutofit/>
          </a:bodyPr>
          <a:lstStyle/>
          <a:p>
            <a:pPr algn="ctr"/>
            <a:r>
              <a:rPr lang="en-US" sz="3600" b="1" dirty="0">
                <a:solidFill>
                  <a:srgbClr val="000000"/>
                </a:solidFill>
                <a:latin typeface="Calibri" panose="020F0502020204030204" pitchFamily="34" charset="0"/>
                <a:ea typeface="Arial"/>
                <a:cs typeface="Calibri" panose="020F0502020204030204" pitchFamily="34" charset="0"/>
                <a:sym typeface="Arial"/>
              </a:rPr>
              <a:t>Zimmerer et al. 2021</a:t>
            </a:r>
            <a:endParaRPr lang="en-US" sz="3400" dirty="0"/>
          </a:p>
        </p:txBody>
      </p:sp>
      <p:sp>
        <p:nvSpPr>
          <p:cNvPr id="3" name="Text Placeholder 2">
            <a:extLst>
              <a:ext uri="{FF2B5EF4-FFF2-40B4-BE49-F238E27FC236}">
                <a16:creationId xmlns:a16="http://schemas.microsoft.com/office/drawing/2014/main" id="{582C94EF-959A-F7A1-1B3E-7C5118E89196}"/>
              </a:ext>
            </a:extLst>
          </p:cNvPr>
          <p:cNvSpPr>
            <a:spLocks noGrp="1"/>
          </p:cNvSpPr>
          <p:nvPr>
            <p:ph type="body" idx="1"/>
          </p:nvPr>
        </p:nvSpPr>
        <p:spPr>
          <a:xfrm>
            <a:off x="104209" y="1275589"/>
            <a:ext cx="5099635" cy="5582412"/>
          </a:xfrm>
        </p:spPr>
        <p:txBody>
          <a:bodyPr anchor="t">
            <a:normAutofit fontScale="92500" lnSpcReduction="20000"/>
          </a:bodyPr>
          <a:lstStyle/>
          <a:p>
            <a:pPr marL="0" indent="0">
              <a:buSzPts val="2400"/>
              <a:buNone/>
            </a:pPr>
            <a:r>
              <a:rPr lang="en-US" b="1" dirty="0">
                <a:latin typeface="Calibri" panose="020F0502020204030204" pitchFamily="34" charset="0"/>
                <a:cs typeface="Calibri" panose="020F0502020204030204" pitchFamily="34" charset="0"/>
              </a:rPr>
              <a:t>Urban and Peri-Urban Land Use: </a:t>
            </a:r>
            <a:endParaRPr lang="en-US" sz="1800" dirty="0">
              <a:latin typeface="Calibri" panose="020F0502020204030204" pitchFamily="34" charset="0"/>
              <a:cs typeface="Calibri" panose="020F0502020204030204" pitchFamily="34" charset="0"/>
            </a:endParaRPr>
          </a:p>
          <a:p>
            <a:pPr marL="457200" lvl="0" indent="-457200" algn="l" rtl="0">
              <a:lnSpc>
                <a:spcPct val="90000"/>
              </a:lnSpc>
              <a:spcBef>
                <a:spcPts val="1000"/>
              </a:spcBef>
              <a:spcAft>
                <a:spcPts val="0"/>
              </a:spcAft>
              <a:buClr>
                <a:schemeClr val="dk1"/>
              </a:buClr>
              <a:buSzPts val="2400"/>
              <a:buFont typeface="Noto Sans Symbols"/>
              <a:buChar char="✔"/>
            </a:pPr>
            <a:r>
              <a:rPr lang="en-US" sz="2600" dirty="0">
                <a:latin typeface="Calibri" panose="020F0502020204030204" pitchFamily="34" charset="0"/>
                <a:cs typeface="Calibri" panose="020F0502020204030204" pitchFamily="34" charset="0"/>
              </a:rPr>
              <a:t>Surveys and sensing of urban fringe croplands show great capacity for dynamic sustainable food production.</a:t>
            </a:r>
          </a:p>
          <a:p>
            <a:pPr marL="457200" lvl="0" indent="-457200" algn="l" rtl="0">
              <a:lnSpc>
                <a:spcPct val="90000"/>
              </a:lnSpc>
              <a:spcBef>
                <a:spcPts val="1000"/>
              </a:spcBef>
              <a:spcAft>
                <a:spcPts val="0"/>
              </a:spcAft>
              <a:buClr>
                <a:schemeClr val="dk1"/>
              </a:buClr>
              <a:buSzPts val="2400"/>
              <a:buFont typeface="Noto Sans Symbols"/>
              <a:buChar char="✔"/>
            </a:pPr>
            <a:r>
              <a:rPr lang="en-US" sz="2600" dirty="0">
                <a:latin typeface="Calibri" panose="020F0502020204030204" pitchFamily="34" charset="0"/>
                <a:cs typeface="Calibri" panose="020F0502020204030204" pitchFamily="34" charset="0"/>
              </a:rPr>
              <a:t>Incorporates diverse species, local and global, ideally adapted to local food needs and climate change futures.</a:t>
            </a:r>
          </a:p>
          <a:p>
            <a:pPr marL="457200" lvl="0" indent="-457200" algn="l" rtl="0">
              <a:lnSpc>
                <a:spcPct val="90000"/>
              </a:lnSpc>
              <a:spcBef>
                <a:spcPts val="1000"/>
              </a:spcBef>
              <a:spcAft>
                <a:spcPts val="0"/>
              </a:spcAft>
              <a:buClr>
                <a:schemeClr val="dk1"/>
              </a:buClr>
              <a:buSzPts val="2400"/>
              <a:buFont typeface="Noto Sans Symbols"/>
              <a:buChar char="✔"/>
            </a:pPr>
            <a:r>
              <a:rPr lang="en-US" sz="2600" dirty="0">
                <a:latin typeface="Calibri" panose="020F0502020204030204" pitchFamily="34" charset="0"/>
                <a:cs typeface="Calibri" panose="020F0502020204030204" pitchFamily="34" charset="0"/>
              </a:rPr>
              <a:t>Case study in Hanoi, Vietnam shows its capacity to grow up to 83% of vegetables and “significant” meat (1561).</a:t>
            </a:r>
          </a:p>
          <a:p>
            <a:pPr marL="457200" lvl="0" indent="-457200" algn="l" rtl="0">
              <a:lnSpc>
                <a:spcPct val="90000"/>
              </a:lnSpc>
              <a:spcBef>
                <a:spcPts val="1000"/>
              </a:spcBef>
              <a:spcAft>
                <a:spcPts val="0"/>
              </a:spcAft>
              <a:buClr>
                <a:schemeClr val="dk1"/>
              </a:buClr>
              <a:buSzPts val="2400"/>
              <a:buFont typeface="Noto Sans Symbols"/>
              <a:buChar char="✔"/>
            </a:pPr>
            <a:r>
              <a:rPr lang="en-US" sz="2600" dirty="0">
                <a:latin typeface="Calibri" panose="020F0502020204030204" pitchFamily="34" charset="0"/>
                <a:cs typeface="Calibri" panose="020F0502020204030204" pitchFamily="34" charset="0"/>
              </a:rPr>
              <a:t>Developed countries like US and Australia have shown an ability to cultivate up to 34% of overall food, including vegetables, fruits, eggs, and milk (1560)</a:t>
            </a:r>
          </a:p>
          <a:p>
            <a:endParaRPr lang="en-US" sz="1800" dirty="0"/>
          </a:p>
        </p:txBody>
      </p:sp>
      <p:sp>
        <p:nvSpPr>
          <p:cNvPr id="7" name="Rectangle 6">
            <a:extLst>
              <a:ext uri="{FF2B5EF4-FFF2-40B4-BE49-F238E27FC236}">
                <a16:creationId xmlns:a16="http://schemas.microsoft.com/office/drawing/2014/main" id="{67EA1AFF-305D-4E65-5079-A36A071938B0}"/>
              </a:ext>
            </a:extLst>
          </p:cNvPr>
          <p:cNvSpPr/>
          <p:nvPr/>
        </p:nvSpPr>
        <p:spPr>
          <a:xfrm>
            <a:off x="-2" y="0"/>
            <a:ext cx="6314303" cy="299527"/>
          </a:xfrm>
          <a:prstGeom prst="rect">
            <a:avLst/>
          </a:prstGeom>
          <a:solidFill>
            <a:srgbClr val="75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FDC5C45-8AC2-6A04-DDFF-489229306305}"/>
              </a:ext>
            </a:extLst>
          </p:cNvPr>
          <p:cNvSpPr/>
          <p:nvPr/>
        </p:nvSpPr>
        <p:spPr>
          <a:xfrm>
            <a:off x="-52104" y="1219242"/>
            <a:ext cx="6314303" cy="56347"/>
          </a:xfrm>
          <a:prstGeom prst="rect">
            <a:avLst/>
          </a:prstGeom>
          <a:solidFill>
            <a:srgbClr val="75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oogle Shape;133;p17">
            <a:extLst>
              <a:ext uri="{FF2B5EF4-FFF2-40B4-BE49-F238E27FC236}">
                <a16:creationId xmlns:a16="http://schemas.microsoft.com/office/drawing/2014/main" id="{47C5626C-C30B-44B1-DDD6-ED4D48B354FE}"/>
              </a:ext>
            </a:extLst>
          </p:cNvPr>
          <p:cNvPicPr preferRelativeResize="0"/>
          <p:nvPr/>
        </p:nvPicPr>
        <p:blipFill rotWithShape="1">
          <a:blip r:embed="rId3"/>
          <a:srcRect l="16190" r="8526"/>
          <a:stretch/>
        </p:blipFill>
        <p:spPr>
          <a:xfrm>
            <a:off x="5360156"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p:spPr>
      </p:pic>
      <p:sp>
        <p:nvSpPr>
          <p:cNvPr id="4" name="Slide Number Placeholder 3">
            <a:extLst>
              <a:ext uri="{FF2B5EF4-FFF2-40B4-BE49-F238E27FC236}">
                <a16:creationId xmlns:a16="http://schemas.microsoft.com/office/drawing/2014/main" id="{2CB9C70A-227B-6C95-741E-2BBCF80430DB}"/>
              </a:ext>
            </a:extLst>
          </p:cNvPr>
          <p:cNvSpPr>
            <a:spLocks noGrp="1"/>
          </p:cNvSpPr>
          <p:nvPr>
            <p:ph type="sldNum" idx="12"/>
          </p:nvPr>
        </p:nvSpPr>
        <p:spPr>
          <a:xfrm>
            <a:off x="9037321" y="6356350"/>
            <a:ext cx="2743200" cy="365125"/>
          </a:xfrm>
        </p:spPr>
        <p:txBody>
          <a:bodyPr>
            <a:normAutofit/>
          </a:bodyPr>
          <a:lstStyle/>
          <a:p>
            <a:pPr marL="0" lvl="0" indent="0" rtl="0">
              <a:spcBef>
                <a:spcPts val="0"/>
              </a:spcBef>
              <a:spcAft>
                <a:spcPts val="600"/>
              </a:spcAft>
              <a:buNone/>
            </a:pPr>
            <a:fld id="{00000000-1234-1234-1234-123412341234}" type="slidenum">
              <a:rPr lang="en-US">
                <a:solidFill>
                  <a:schemeClr val="bg1"/>
                </a:solidFill>
              </a:rPr>
              <a:pPr marL="0" lvl="0" indent="0" rtl="0">
                <a:spcBef>
                  <a:spcPts val="0"/>
                </a:spcBef>
                <a:spcAft>
                  <a:spcPts val="600"/>
                </a:spcAft>
                <a:buNone/>
              </a:pPr>
              <a:t>3</a:t>
            </a:fld>
            <a:endParaRPr lang="en-US">
              <a:solidFill>
                <a:schemeClr val="bg1"/>
              </a:solidFill>
            </a:endParaRPr>
          </a:p>
        </p:txBody>
      </p:sp>
      <p:sp>
        <p:nvSpPr>
          <p:cNvPr id="9" name="TextBox 8">
            <a:extLst>
              <a:ext uri="{FF2B5EF4-FFF2-40B4-BE49-F238E27FC236}">
                <a16:creationId xmlns:a16="http://schemas.microsoft.com/office/drawing/2014/main" id="{61E58F70-5F44-A65F-93BC-F31EB6993F1E}"/>
              </a:ext>
            </a:extLst>
          </p:cNvPr>
          <p:cNvSpPr txBox="1"/>
          <p:nvPr/>
        </p:nvSpPr>
        <p:spPr>
          <a:xfrm>
            <a:off x="6882714" y="5850493"/>
            <a:ext cx="4992129" cy="646331"/>
          </a:xfrm>
          <a:prstGeom prst="rect">
            <a:avLst/>
          </a:prstGeom>
          <a:solidFill>
            <a:schemeClr val="bg1">
              <a:alpha val="73422"/>
            </a:schemeClr>
          </a:solidFill>
        </p:spPr>
        <p:txBody>
          <a:bodyPr wrap="square" rtlCol="0">
            <a:spAutoFit/>
          </a:bodyPr>
          <a:lstStyle/>
          <a:p>
            <a:pPr marL="0" marR="0" lvl="0" indent="0" algn="ctr" rtl="0">
              <a:lnSpc>
                <a:spcPct val="100000"/>
              </a:lnSpc>
              <a:spcBef>
                <a:spcPts val="0"/>
              </a:spcBef>
              <a:spcAft>
                <a:spcPts val="0"/>
              </a:spcAft>
              <a:buNone/>
            </a:pPr>
            <a:r>
              <a:rPr lang="en-US" sz="1800" b="0" i="1" u="none" strike="noStrike" cap="none" dirty="0">
                <a:solidFill>
                  <a:srgbClr val="000000"/>
                </a:solidFill>
                <a:sym typeface="Arial"/>
              </a:rPr>
              <a:t>Hanoi, Vietnam peri-urban farmer </a:t>
            </a:r>
            <a:endParaRPr lang="en-US" sz="1800" dirty="0"/>
          </a:p>
          <a:p>
            <a:pPr marL="0" marR="0" lvl="0" indent="0" algn="ctr" rtl="0">
              <a:lnSpc>
                <a:spcPct val="100000"/>
              </a:lnSpc>
              <a:spcBef>
                <a:spcPts val="0"/>
              </a:spcBef>
              <a:spcAft>
                <a:spcPts val="0"/>
              </a:spcAft>
              <a:buNone/>
            </a:pPr>
            <a:r>
              <a:rPr lang="en-US" sz="1800" b="0" i="1" u="none" strike="noStrike" cap="none" dirty="0">
                <a:solidFill>
                  <a:srgbClr val="000000"/>
                </a:solidFill>
                <a:sym typeface="Arial"/>
              </a:rPr>
              <a:t>Photo by Karl S. Zimmerer </a:t>
            </a:r>
            <a:endParaRPr lang="en-US" dirty="0"/>
          </a:p>
        </p:txBody>
      </p:sp>
    </p:spTree>
    <p:extLst>
      <p:ext uri="{BB962C8B-B14F-4D97-AF65-F5344CB8AC3E}">
        <p14:creationId xmlns:p14="http://schemas.microsoft.com/office/powerpoint/2010/main" val="4178745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sp>
        <p:nvSpPr>
          <p:cNvPr id="140" name="Google Shape;140;p18"/>
          <p:cNvSpPr txBox="1">
            <a:spLocks noGrp="1"/>
          </p:cNvSpPr>
          <p:nvPr>
            <p:ph type="body" idx="1"/>
          </p:nvPr>
        </p:nvSpPr>
        <p:spPr>
          <a:xfrm>
            <a:off x="388200" y="3701757"/>
            <a:ext cx="10708168" cy="258130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lang="en-US" sz="1100" dirty="0"/>
          </a:p>
          <a:p>
            <a:pPr marL="342900" lvl="0" indent="-342900" algn="l" rtl="0">
              <a:lnSpc>
                <a:spcPct val="90000"/>
              </a:lnSpc>
              <a:spcBef>
                <a:spcPts val="1000"/>
              </a:spcBef>
              <a:spcAft>
                <a:spcPts val="0"/>
              </a:spcAft>
              <a:buClr>
                <a:schemeClr val="dk1"/>
              </a:buClr>
              <a:buSzPts val="2800"/>
              <a:buFont typeface="Noto Sans Symbols"/>
              <a:buChar char="✔"/>
            </a:pPr>
            <a:r>
              <a:rPr lang="en-US" sz="2400" dirty="0"/>
              <a:t>Some ethnic and exotic foodstuffs rely on long-distance suppliers because local agriculture lacks the means, markets, or climate to provision them.</a:t>
            </a:r>
          </a:p>
          <a:p>
            <a:pPr marL="342900" lvl="0" indent="-342900" algn="l" rtl="0">
              <a:lnSpc>
                <a:spcPct val="90000"/>
              </a:lnSpc>
              <a:spcBef>
                <a:spcPts val="1000"/>
              </a:spcBef>
              <a:spcAft>
                <a:spcPts val="0"/>
              </a:spcAft>
              <a:buClr>
                <a:schemeClr val="dk1"/>
              </a:buClr>
              <a:buSzPts val="2800"/>
              <a:buFont typeface="Noto Sans Symbols"/>
              <a:buChar char="✔"/>
            </a:pPr>
            <a:r>
              <a:rPr lang="en-US" sz="2400" dirty="0"/>
              <a:t>Supply chains drive standardized and homogenized crops and livestock but do not always suppress local agrobiodiversity (1560).</a:t>
            </a:r>
          </a:p>
          <a:p>
            <a:pPr marL="342900" lvl="0" indent="-342900" algn="l" rtl="0">
              <a:lnSpc>
                <a:spcPct val="90000"/>
              </a:lnSpc>
              <a:spcBef>
                <a:spcPts val="1000"/>
              </a:spcBef>
              <a:spcAft>
                <a:spcPts val="0"/>
              </a:spcAft>
              <a:buClr>
                <a:schemeClr val="dk1"/>
              </a:buClr>
              <a:buSzPts val="2800"/>
              <a:buFont typeface="Noto Sans Symbols"/>
              <a:buChar char="✔"/>
            </a:pPr>
            <a:r>
              <a:rPr lang="en-US" sz="2400" dirty="0"/>
              <a:t>“Food miles” and industrial-style agriculture exacerbate climate change. </a:t>
            </a:r>
          </a:p>
        </p:txBody>
      </p:sp>
      <p:sp>
        <p:nvSpPr>
          <p:cNvPr id="141" name="Google Shape;141;p18"/>
          <p:cNvSpPr txBox="1">
            <a:spLocks noGrp="1"/>
          </p:cNvSpPr>
          <p:nvPr>
            <p:ph type="sldNum" idx="12"/>
          </p:nvPr>
        </p:nvSpPr>
        <p:spPr>
          <a:xfrm>
            <a:off x="8543100" y="632347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pic>
        <p:nvPicPr>
          <p:cNvPr id="143" name="Google Shape;143;p18"/>
          <p:cNvPicPr preferRelativeResize="0"/>
          <p:nvPr/>
        </p:nvPicPr>
        <p:blipFill rotWithShape="1">
          <a:blip r:embed="rId4">
            <a:alphaModFix/>
          </a:blip>
          <a:srcRect/>
          <a:stretch/>
        </p:blipFill>
        <p:spPr>
          <a:xfrm>
            <a:off x="8151313" y="1178007"/>
            <a:ext cx="3526774" cy="1763387"/>
          </a:xfrm>
          <a:prstGeom prst="rect">
            <a:avLst/>
          </a:prstGeom>
          <a:noFill/>
          <a:ln>
            <a:noFill/>
          </a:ln>
        </p:spPr>
      </p:pic>
      <p:sp>
        <p:nvSpPr>
          <p:cNvPr id="144" name="Google Shape;144;p18"/>
          <p:cNvSpPr txBox="1"/>
          <p:nvPr/>
        </p:nvSpPr>
        <p:spPr>
          <a:xfrm>
            <a:off x="8768720" y="3087248"/>
            <a:ext cx="2683747"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100" b="0" i="1" u="none" strike="noStrike" cap="none">
                <a:solidFill>
                  <a:srgbClr val="000000"/>
                </a:solidFill>
                <a:latin typeface="Arial"/>
                <a:ea typeface="Arial"/>
                <a:cs typeface="Arial"/>
                <a:sym typeface="Arial"/>
              </a:rPr>
              <a:t>Unaltered photo by Ewkada</a:t>
            </a:r>
            <a:endParaRPr sz="1100" b="0" i="1"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100" b="0" i="1" u="none" strike="noStrike" cap="none">
                <a:solidFill>
                  <a:srgbClr val="000000"/>
                </a:solidFill>
                <a:latin typeface="Arial"/>
                <a:ea typeface="Arial"/>
                <a:cs typeface="Arial"/>
                <a:sym typeface="Arial"/>
              </a:rPr>
              <a:t>via Wikimedia Commons, </a:t>
            </a:r>
            <a:r>
              <a:rPr lang="en-US" sz="1100" b="0" i="1"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Attribution 3.0</a:t>
            </a:r>
            <a:endParaRPr sz="1100" b="0" i="1" u="none" strike="noStrike" cap="none">
              <a:solidFill>
                <a:srgbClr val="000000"/>
              </a:solidFill>
              <a:latin typeface="Arial"/>
              <a:ea typeface="Arial"/>
              <a:cs typeface="Arial"/>
              <a:sym typeface="Arial"/>
            </a:endParaRPr>
          </a:p>
        </p:txBody>
      </p:sp>
      <p:sp>
        <p:nvSpPr>
          <p:cNvPr id="2" name="Google Shape;140;p18">
            <a:extLst>
              <a:ext uri="{FF2B5EF4-FFF2-40B4-BE49-F238E27FC236}">
                <a16:creationId xmlns:a16="http://schemas.microsoft.com/office/drawing/2014/main" id="{D44EFD4D-6670-AF3E-722D-67CACBFF633C}"/>
              </a:ext>
            </a:extLst>
          </p:cNvPr>
          <p:cNvSpPr txBox="1">
            <a:spLocks/>
          </p:cNvSpPr>
          <p:nvPr/>
        </p:nvSpPr>
        <p:spPr>
          <a:xfrm>
            <a:off x="388200" y="1712864"/>
            <a:ext cx="8154900" cy="258130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SzPts val="3267"/>
              <a:buFont typeface="Arial"/>
              <a:buNone/>
            </a:pPr>
            <a:r>
              <a:rPr lang="en-US" b="1" dirty="0"/>
              <a:t>Urban Food Supply Chains: </a:t>
            </a:r>
            <a:r>
              <a:rPr lang="en-US" dirty="0"/>
              <a:t> </a:t>
            </a:r>
            <a:endParaRPr lang="en-US" sz="2400" dirty="0"/>
          </a:p>
          <a:p>
            <a:pPr marL="342900">
              <a:buSzPts val="2800"/>
              <a:buFont typeface="Noto Sans Symbols"/>
              <a:buChar char="✔"/>
            </a:pPr>
            <a:r>
              <a:rPr lang="en-US" sz="2400" dirty="0"/>
              <a:t>Medium- and long-distance food supply chains include national and international sources.</a:t>
            </a:r>
            <a:endParaRPr lang="en-US" dirty="0"/>
          </a:p>
          <a:p>
            <a:pPr marL="342900">
              <a:buSzPts val="2800"/>
              <a:buFont typeface="Noto Sans Symbols"/>
              <a:buChar char="✔"/>
            </a:pPr>
            <a:r>
              <a:rPr lang="en-US" sz="2400" dirty="0"/>
              <a:t>They increase the volume, diversity, and seasonal availability of food in cities, including among the urban poor.</a:t>
            </a:r>
            <a:endParaRPr lang="en-US" dirty="0"/>
          </a:p>
        </p:txBody>
      </p:sp>
      <p:sp>
        <p:nvSpPr>
          <p:cNvPr id="5" name="Google Shape;120;p3">
            <a:extLst>
              <a:ext uri="{FF2B5EF4-FFF2-40B4-BE49-F238E27FC236}">
                <a16:creationId xmlns:a16="http://schemas.microsoft.com/office/drawing/2014/main" id="{C5735B8D-7B01-6655-4332-C0363346417B}"/>
              </a:ext>
            </a:extLst>
          </p:cNvPr>
          <p:cNvSpPr txBox="1">
            <a:spLocks/>
          </p:cNvSpPr>
          <p:nvPr/>
        </p:nvSpPr>
        <p:spPr>
          <a:xfrm>
            <a:off x="1905000" y="505618"/>
            <a:ext cx="9448800" cy="1053798"/>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000000"/>
              </a:buClr>
              <a:buSzPts val="3600"/>
            </a:pPr>
            <a:r>
              <a:rPr lang="en-US" sz="3800" b="1" dirty="0">
                <a:solidFill>
                  <a:srgbClr val="000000"/>
                </a:solidFill>
                <a:latin typeface="Calibri" panose="020F0502020204030204" pitchFamily="34" charset="0"/>
                <a:ea typeface="Arial"/>
                <a:cs typeface="Calibri" panose="020F0502020204030204" pitchFamily="34" charset="0"/>
                <a:sym typeface="Arial"/>
              </a:rPr>
              <a:t>Zimmerer et al. 2021</a:t>
            </a:r>
            <a:br>
              <a:rPr lang="en-US" sz="2900" b="1" dirty="0">
                <a:solidFill>
                  <a:srgbClr val="000000"/>
                </a:solidFill>
                <a:latin typeface="Calibri" panose="020F0502020204030204" pitchFamily="34" charset="0"/>
                <a:ea typeface="Arial"/>
                <a:cs typeface="Calibri" panose="020F0502020204030204" pitchFamily="34" charset="0"/>
                <a:sym typeface="Arial"/>
              </a:rPr>
            </a:br>
            <a:endParaRPr lang="en-US" sz="3300" dirty="0">
              <a:latin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9"/>
        <p:cNvGrpSpPr/>
        <p:nvPr/>
      </p:nvGrpSpPr>
      <p:grpSpPr>
        <a:xfrm>
          <a:off x="0" y="0"/>
          <a:ext cx="0" cy="0"/>
          <a:chOff x="0" y="0"/>
          <a:chExt cx="0" cy="0"/>
        </a:xfrm>
      </p:grpSpPr>
      <p:sp>
        <p:nvSpPr>
          <p:cNvPr id="152" name="Google Shape;152;p19"/>
          <p:cNvSpPr txBox="1">
            <a:spLocks noGrp="1"/>
          </p:cNvSpPr>
          <p:nvPr>
            <p:ph type="title"/>
          </p:nvPr>
        </p:nvSpPr>
        <p:spPr>
          <a:xfrm>
            <a:off x="4965431" y="481913"/>
            <a:ext cx="6586491" cy="583355"/>
          </a:xfrm>
          <a:prstGeom prst="rect">
            <a:avLst/>
          </a:prstGeom>
        </p:spPr>
        <p:txBody>
          <a:bodyPr spcFirstLastPara="1" lIns="91425" tIns="45700" rIns="91425" bIns="45700" anchor="b" anchorCtr="0">
            <a:normAutofit/>
          </a:bodyPr>
          <a:lstStyle/>
          <a:p>
            <a:pPr marL="0" lvl="0" indent="0" rtl="0">
              <a:spcBef>
                <a:spcPts val="0"/>
              </a:spcBef>
              <a:spcAft>
                <a:spcPts val="0"/>
              </a:spcAft>
              <a:buClr>
                <a:srgbClr val="000000"/>
              </a:buClr>
              <a:buSzPts val="3600"/>
              <a:buNone/>
            </a:pPr>
            <a:r>
              <a:rPr lang="en-US" sz="3200" b="1" dirty="0">
                <a:latin typeface="Arial"/>
                <a:ea typeface="Arial"/>
                <a:cs typeface="Arial"/>
                <a:sym typeface="Arial"/>
              </a:rPr>
              <a:t>Zimmerer et al. 2021</a:t>
            </a:r>
            <a:endParaRPr lang="en-US" sz="3200" dirty="0"/>
          </a:p>
        </p:txBody>
      </p:sp>
      <p:sp>
        <p:nvSpPr>
          <p:cNvPr id="150" name="Google Shape;150;p19"/>
          <p:cNvSpPr txBox="1">
            <a:spLocks noGrp="1"/>
          </p:cNvSpPr>
          <p:nvPr>
            <p:ph type="body" idx="1"/>
          </p:nvPr>
        </p:nvSpPr>
        <p:spPr>
          <a:xfrm>
            <a:off x="4965431" y="1161535"/>
            <a:ext cx="6586489" cy="5062285"/>
          </a:xfrm>
          <a:prstGeom prst="rect">
            <a:avLst/>
          </a:prstGeom>
        </p:spPr>
        <p:txBody>
          <a:bodyPr spcFirstLastPara="1" lIns="91425" tIns="45700" rIns="91425" bIns="45700" anchorCtr="0">
            <a:normAutofit fontScale="92500" lnSpcReduction="20000"/>
          </a:bodyPr>
          <a:lstStyle/>
          <a:p>
            <a:pPr marL="0" lvl="0" indent="0" rtl="0">
              <a:spcBef>
                <a:spcPts val="1000"/>
              </a:spcBef>
              <a:spcAft>
                <a:spcPts val="0"/>
              </a:spcAft>
              <a:buClr>
                <a:schemeClr val="dk1"/>
              </a:buClr>
              <a:buSzPts val="3267"/>
              <a:buNone/>
            </a:pPr>
            <a:r>
              <a:rPr lang="en-US" b="1" dirty="0"/>
              <a:t>Urban Food Access:</a:t>
            </a:r>
            <a:endParaRPr lang="en-US" dirty="0"/>
          </a:p>
          <a:p>
            <a:pPr marL="457200" lvl="0" indent="-457200" rtl="0">
              <a:spcBef>
                <a:spcPts val="1000"/>
              </a:spcBef>
              <a:spcAft>
                <a:spcPts val="0"/>
              </a:spcAft>
              <a:buClr>
                <a:schemeClr val="dk1"/>
              </a:buClr>
              <a:buSzPts val="3267"/>
              <a:buFont typeface="Noto Sans Symbols"/>
              <a:buChar char="✔"/>
            </a:pPr>
            <a:r>
              <a:rPr lang="en-US" dirty="0"/>
              <a:t>1/3 of the global population, including the urban poor, suffers from low dietary diversity (1560).</a:t>
            </a:r>
          </a:p>
          <a:p>
            <a:pPr marL="457200" lvl="0" indent="-457200" rtl="0">
              <a:spcBef>
                <a:spcPts val="1000"/>
              </a:spcBef>
              <a:spcAft>
                <a:spcPts val="0"/>
              </a:spcAft>
              <a:buClr>
                <a:schemeClr val="dk1"/>
              </a:buClr>
              <a:buSzPts val="3267"/>
              <a:buFont typeface="Noto Sans Symbols"/>
              <a:buChar char="✔"/>
            </a:pPr>
            <a:r>
              <a:rPr lang="en-US" dirty="0"/>
              <a:t>Contrastingly, urban “foodie” cultures display extensive diversity and supply for the wealthy.</a:t>
            </a:r>
          </a:p>
          <a:p>
            <a:pPr marL="457200" lvl="0" indent="-457200" rtl="0">
              <a:spcBef>
                <a:spcPts val="1000"/>
              </a:spcBef>
              <a:spcAft>
                <a:spcPts val="0"/>
              </a:spcAft>
              <a:buClr>
                <a:schemeClr val="dk1"/>
              </a:buClr>
              <a:buSzPts val="3267"/>
              <a:buFont typeface="Noto Sans Symbols"/>
              <a:buChar char="✔"/>
            </a:pPr>
            <a:r>
              <a:rPr lang="en-US" dirty="0"/>
              <a:t>Gentrification diminishes low-income urban populations’ access to affordable and varied diets.</a:t>
            </a:r>
          </a:p>
          <a:p>
            <a:pPr marL="457200" lvl="0" indent="-457200" rtl="0">
              <a:spcBef>
                <a:spcPts val="1000"/>
              </a:spcBef>
              <a:spcAft>
                <a:spcPts val="0"/>
              </a:spcAft>
              <a:buClr>
                <a:schemeClr val="dk1"/>
              </a:buClr>
              <a:buSzPts val="3267"/>
              <a:buFont typeface="Noto Sans Symbols"/>
              <a:buChar char="✔"/>
            </a:pPr>
            <a:r>
              <a:rPr lang="en-US" dirty="0"/>
              <a:t>Diverse urban sociocultural groups can support food diversification, even at the production level with linkages to urban and peri-urban farms.</a:t>
            </a:r>
            <a:endParaRPr lang="en-US" b="1" dirty="0"/>
          </a:p>
          <a:p>
            <a:pPr marL="0" lvl="0" indent="0" rtl="0">
              <a:spcBef>
                <a:spcPts val="1000"/>
              </a:spcBef>
              <a:spcAft>
                <a:spcPts val="0"/>
              </a:spcAft>
              <a:buClr>
                <a:schemeClr val="dk1"/>
              </a:buClr>
              <a:buSzPts val="2800"/>
              <a:buNone/>
            </a:pPr>
            <a:endParaRPr lang="en-US" sz="2000" dirty="0"/>
          </a:p>
        </p:txBody>
      </p:sp>
      <p:pic>
        <p:nvPicPr>
          <p:cNvPr id="153" name="Google Shape;153;p19"/>
          <p:cNvPicPr preferRelativeResize="0"/>
          <p:nvPr/>
        </p:nvPicPr>
        <p:blipFill rotWithShape="1">
          <a:blip r:embed="rId3"/>
          <a:srcRect l="11768" r="8711"/>
          <a:stretch/>
        </p:blipFill>
        <p:spPr>
          <a:xfrm>
            <a:off x="20" y="10"/>
            <a:ext cx="4635571" cy="6857990"/>
          </a:xfrm>
          <a:prstGeom prst="rect">
            <a:avLst/>
          </a:prstGeom>
          <a:noFill/>
          <a:effectLst/>
        </p:spPr>
      </p:pic>
      <p:sp>
        <p:nvSpPr>
          <p:cNvPr id="151" name="Google Shape;151;p19"/>
          <p:cNvSpPr txBox="1">
            <a:spLocks noGrp="1"/>
          </p:cNvSpPr>
          <p:nvPr>
            <p:ph type="sldNum" idx="12"/>
          </p:nvPr>
        </p:nvSpPr>
        <p:spPr>
          <a:xfrm>
            <a:off x="10167042" y="6356350"/>
            <a:ext cx="1186758" cy="365125"/>
          </a:xfrm>
          <a:prstGeom prst="rect">
            <a:avLst/>
          </a:prstGeom>
        </p:spPr>
        <p:txBody>
          <a:bodyPr spcFirstLastPara="1" lIns="91425" tIns="45700" rIns="91425" bIns="45700" anchorCtr="0">
            <a:normAutofit/>
          </a:bodyPr>
          <a:lstStyle/>
          <a:p>
            <a:pPr marL="0" lvl="0" indent="0" rtl="0">
              <a:spcBef>
                <a:spcPts val="0"/>
              </a:spcBef>
              <a:spcAft>
                <a:spcPts val="600"/>
              </a:spcAft>
              <a:buSzPts val="1200"/>
              <a:buNone/>
            </a:pPr>
            <a:fld id="{00000000-1234-1234-1234-123412341234}" type="slidenum">
              <a:rPr lang="en-US" smtClean="0"/>
              <a:pPr marL="0" lvl="0" indent="0" rtl="0">
                <a:spcBef>
                  <a:spcPts val="0"/>
                </a:spcBef>
                <a:spcAft>
                  <a:spcPts val="600"/>
                </a:spcAft>
                <a:buSzPts val="1200"/>
                <a:buNone/>
              </a:pPr>
              <a:t>5</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D755B-10A4-6694-7EB7-124C8B4910A6}"/>
              </a:ext>
            </a:extLst>
          </p:cNvPr>
          <p:cNvSpPr>
            <a:spLocks noGrp="1"/>
          </p:cNvSpPr>
          <p:nvPr>
            <p:ph type="title"/>
          </p:nvPr>
        </p:nvSpPr>
        <p:spPr>
          <a:xfrm>
            <a:off x="6504231" y="234778"/>
            <a:ext cx="5291663" cy="710642"/>
          </a:xfrm>
        </p:spPr>
        <p:txBody>
          <a:bodyPr anchor="b">
            <a:normAutofit/>
          </a:bodyPr>
          <a:lstStyle/>
          <a:p>
            <a:r>
              <a:rPr lang="en-US" sz="4000" b="1" dirty="0">
                <a:latin typeface="Arial"/>
                <a:ea typeface="Arial"/>
                <a:cs typeface="Arial"/>
                <a:sym typeface="Arial"/>
              </a:rPr>
              <a:t>Zimmerer et al. 2021</a:t>
            </a:r>
            <a:endParaRPr lang="en-US" sz="4000" dirty="0"/>
          </a:p>
        </p:txBody>
      </p:sp>
      <p:pic>
        <p:nvPicPr>
          <p:cNvPr id="6" name="Google Shape;162;p20">
            <a:extLst>
              <a:ext uri="{FF2B5EF4-FFF2-40B4-BE49-F238E27FC236}">
                <a16:creationId xmlns:a16="http://schemas.microsoft.com/office/drawing/2014/main" id="{C41D50AA-3653-E80A-A36E-61E746CFA042}"/>
              </a:ext>
            </a:extLst>
          </p:cNvPr>
          <p:cNvPicPr preferRelativeResize="0"/>
          <p:nvPr/>
        </p:nvPicPr>
        <p:blipFill rotWithShape="1">
          <a:blip r:embed="rId3"/>
          <a:srcRect l="9404" r="7020" b="-1"/>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p:spPr>
      </p:pic>
      <p:sp>
        <p:nvSpPr>
          <p:cNvPr id="4" name="Slide Number Placeholder 3">
            <a:extLst>
              <a:ext uri="{FF2B5EF4-FFF2-40B4-BE49-F238E27FC236}">
                <a16:creationId xmlns:a16="http://schemas.microsoft.com/office/drawing/2014/main" id="{83D321F0-9A23-1E6D-650A-F91B4F58672C}"/>
              </a:ext>
            </a:extLst>
          </p:cNvPr>
          <p:cNvSpPr>
            <a:spLocks noGrp="1"/>
          </p:cNvSpPr>
          <p:nvPr>
            <p:ph type="sldNum" idx="12"/>
          </p:nvPr>
        </p:nvSpPr>
        <p:spPr>
          <a:xfrm>
            <a:off x="481013" y="6356350"/>
            <a:ext cx="685800" cy="365125"/>
          </a:xfrm>
        </p:spPr>
        <p:txBody>
          <a:bodyPr>
            <a:normAutofit/>
          </a:bodyPr>
          <a:lstStyle/>
          <a:p>
            <a:pPr marL="0" lvl="0" indent="0" algn="l" rtl="0">
              <a:spcBef>
                <a:spcPts val="0"/>
              </a:spcBef>
              <a:spcAft>
                <a:spcPts val="600"/>
              </a:spcAft>
              <a:buNone/>
            </a:pPr>
            <a:fld id="{00000000-1234-1234-1234-123412341234}" type="slidenum">
              <a:rPr lang="en-US">
                <a:solidFill>
                  <a:srgbClr val="FFFFFF"/>
                </a:solidFill>
              </a:rPr>
              <a:pPr marL="0" lvl="0" indent="0" algn="l" rtl="0">
                <a:spcBef>
                  <a:spcPts val="0"/>
                </a:spcBef>
                <a:spcAft>
                  <a:spcPts val="600"/>
                </a:spcAft>
                <a:buNone/>
              </a:pPr>
              <a:t>6</a:t>
            </a:fld>
            <a:endParaRPr lang="en-US">
              <a:solidFill>
                <a:srgbClr val="FFFFFF"/>
              </a:solidFill>
            </a:endParaRPr>
          </a:p>
        </p:txBody>
      </p:sp>
      <p:sp>
        <p:nvSpPr>
          <p:cNvPr id="3" name="Text Placeholder 2">
            <a:extLst>
              <a:ext uri="{FF2B5EF4-FFF2-40B4-BE49-F238E27FC236}">
                <a16:creationId xmlns:a16="http://schemas.microsoft.com/office/drawing/2014/main" id="{6F22122D-B98C-7BC4-4C45-1A48611E3F2E}"/>
              </a:ext>
            </a:extLst>
          </p:cNvPr>
          <p:cNvSpPr>
            <a:spLocks noGrp="1"/>
          </p:cNvSpPr>
          <p:nvPr>
            <p:ph type="body" idx="1"/>
          </p:nvPr>
        </p:nvSpPr>
        <p:spPr>
          <a:xfrm>
            <a:off x="6417734" y="945420"/>
            <a:ext cx="5543607" cy="5422041"/>
          </a:xfrm>
        </p:spPr>
        <p:txBody>
          <a:bodyPr>
            <a:normAutofit fontScale="92500" lnSpcReduction="10000"/>
          </a:bodyPr>
          <a:lstStyle/>
          <a:p>
            <a:pPr marL="457200" lvl="0" indent="-457200" rtl="0">
              <a:spcBef>
                <a:spcPts val="1000"/>
              </a:spcBef>
              <a:spcAft>
                <a:spcPts val="0"/>
              </a:spcAft>
              <a:buClr>
                <a:schemeClr val="dk1"/>
              </a:buClr>
              <a:buSzPts val="3267"/>
              <a:buFont typeface="Noto Sans Symbols"/>
              <a:buChar char="✔"/>
            </a:pPr>
            <a:r>
              <a:rPr lang="en-US" dirty="0"/>
              <a:t>A variety of retail options increases food diversity.</a:t>
            </a:r>
          </a:p>
          <a:p>
            <a:pPr marL="457200" lvl="0" indent="-457200" rtl="0">
              <a:spcBef>
                <a:spcPts val="1000"/>
              </a:spcBef>
              <a:spcAft>
                <a:spcPts val="0"/>
              </a:spcAft>
              <a:buClr>
                <a:schemeClr val="dk1"/>
              </a:buClr>
              <a:buSzPts val="3267"/>
              <a:buFont typeface="Noto Sans Symbols"/>
              <a:buChar char="✔"/>
            </a:pPr>
            <a:r>
              <a:rPr lang="en-US" dirty="0"/>
              <a:t>Outlets include grocery and corner stores, farmer’s markets, CSAs, street vendors, and restaurants. </a:t>
            </a:r>
          </a:p>
          <a:p>
            <a:pPr marL="457200" lvl="0" indent="-457200" rtl="0">
              <a:spcBef>
                <a:spcPts val="1000"/>
              </a:spcBef>
              <a:spcAft>
                <a:spcPts val="0"/>
              </a:spcAft>
              <a:buClr>
                <a:schemeClr val="dk1"/>
              </a:buClr>
              <a:buSzPts val="3267"/>
              <a:buFont typeface="Noto Sans Symbols"/>
              <a:buChar char="✔"/>
            </a:pPr>
            <a:r>
              <a:rPr lang="en-US" dirty="0"/>
              <a:t>The quality, diversity, and affordability of food varies greatly among these retail options, but more options tend to result in higher nutrition and participation in urban agrobiodiversity (1561).</a:t>
            </a:r>
          </a:p>
          <a:p>
            <a:pPr marL="457200" lvl="0" indent="-457200" rtl="0">
              <a:spcBef>
                <a:spcPts val="1000"/>
              </a:spcBef>
              <a:spcAft>
                <a:spcPts val="0"/>
              </a:spcAft>
              <a:buClr>
                <a:schemeClr val="dk1"/>
              </a:buClr>
              <a:buSzPts val="3267"/>
              <a:buFont typeface="Noto Sans Symbols"/>
              <a:buChar char="✔"/>
            </a:pPr>
            <a:r>
              <a:rPr lang="en-US" dirty="0"/>
              <a:t>Poverty-affected urban populations stand to gain the most from development of these four key linkages in agrobiodiversity.</a:t>
            </a:r>
          </a:p>
        </p:txBody>
      </p:sp>
      <p:sp>
        <p:nvSpPr>
          <p:cNvPr id="7" name="Google Shape;163;p20">
            <a:extLst>
              <a:ext uri="{FF2B5EF4-FFF2-40B4-BE49-F238E27FC236}">
                <a16:creationId xmlns:a16="http://schemas.microsoft.com/office/drawing/2014/main" id="{797B4070-5B41-77E7-4652-CEBBE4986590}"/>
              </a:ext>
            </a:extLst>
          </p:cNvPr>
          <p:cNvSpPr txBox="1"/>
          <p:nvPr/>
        </p:nvSpPr>
        <p:spPr>
          <a:xfrm>
            <a:off x="823913" y="6238850"/>
            <a:ext cx="4034117" cy="6001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100" b="0" i="1" u="none" strike="noStrike" cap="none" dirty="0">
                <a:solidFill>
                  <a:schemeClr val="bg1"/>
                </a:solidFill>
                <a:latin typeface="Arial"/>
                <a:ea typeface="Arial"/>
                <a:cs typeface="Arial"/>
                <a:sym typeface="Arial"/>
              </a:rPr>
              <a:t>A banana truck at a local market. </a:t>
            </a:r>
            <a:endParaRPr dirty="0">
              <a:solidFill>
                <a:schemeClr val="bg1"/>
              </a:solidFill>
            </a:endParaRPr>
          </a:p>
          <a:p>
            <a:pPr marL="0" marR="0" lvl="0" indent="0" algn="ctr" rtl="0">
              <a:lnSpc>
                <a:spcPct val="100000"/>
              </a:lnSpc>
              <a:spcBef>
                <a:spcPts val="0"/>
              </a:spcBef>
              <a:spcAft>
                <a:spcPts val="0"/>
              </a:spcAft>
              <a:buNone/>
            </a:pPr>
            <a:r>
              <a:rPr lang="en-US" sz="1100" b="0" i="1" u="none" strike="noStrike" cap="none" dirty="0">
                <a:solidFill>
                  <a:schemeClr val="bg1"/>
                </a:solidFill>
                <a:latin typeface="Arial"/>
                <a:ea typeface="Arial"/>
                <a:cs typeface="Arial"/>
                <a:sym typeface="Arial"/>
              </a:rPr>
              <a:t>Photo by Fran Hogan via Wikimedia Commons,</a:t>
            </a:r>
            <a:endParaRPr dirty="0">
              <a:solidFill>
                <a:schemeClr val="bg1"/>
              </a:solidFill>
            </a:endParaRPr>
          </a:p>
          <a:p>
            <a:pPr marL="0" marR="0" lvl="0" indent="0" algn="ctr" rtl="0">
              <a:lnSpc>
                <a:spcPct val="100000"/>
              </a:lnSpc>
              <a:spcBef>
                <a:spcPts val="0"/>
              </a:spcBef>
              <a:spcAft>
                <a:spcPts val="0"/>
              </a:spcAft>
              <a:buNone/>
            </a:pPr>
            <a:r>
              <a:rPr lang="en-US" sz="1100" b="0" i="1" u="sng" strike="noStrike" cap="none" dirty="0">
                <a:solidFill>
                  <a:schemeClr val="bg1"/>
                </a:solidFill>
                <a:latin typeface="Arial"/>
                <a:ea typeface="Arial"/>
                <a:cs typeface="Arial"/>
                <a:sym typeface="Arial"/>
                <a:hlinkClick r:id="rId4">
                  <a:extLst>
                    <a:ext uri="{A12FA001-AC4F-418D-AE19-62706E023703}">
                      <ahyp:hlinkClr xmlns:ahyp="http://schemas.microsoft.com/office/drawing/2018/hyperlinkcolor" val="tx"/>
                    </a:ext>
                  </a:extLst>
                </a:hlinkClick>
              </a:rPr>
              <a:t>Attribution 4.0</a:t>
            </a:r>
            <a:r>
              <a:rPr lang="en-US" sz="1100" b="0" i="1" u="none" strike="noStrike" cap="none" dirty="0">
                <a:solidFill>
                  <a:schemeClr val="bg1"/>
                </a:solidFill>
                <a:latin typeface="Arial"/>
                <a:ea typeface="Arial"/>
                <a:cs typeface="Arial"/>
                <a:sym typeface="Arial"/>
              </a:rPr>
              <a:t>. </a:t>
            </a:r>
            <a:endParaRPr dirty="0">
              <a:solidFill>
                <a:schemeClr val="bg1"/>
              </a:solidFill>
            </a:endParaRPr>
          </a:p>
        </p:txBody>
      </p:sp>
    </p:spTree>
    <p:extLst>
      <p:ext uri="{BB962C8B-B14F-4D97-AF65-F5344CB8AC3E}">
        <p14:creationId xmlns:p14="http://schemas.microsoft.com/office/powerpoint/2010/main" val="1880494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1"/>
          <p:cNvSpPr txBox="1">
            <a:spLocks noGrp="1"/>
          </p:cNvSpPr>
          <p:nvPr>
            <p:ph type="title"/>
          </p:nvPr>
        </p:nvSpPr>
        <p:spPr>
          <a:xfrm>
            <a:off x="0" y="95341"/>
            <a:ext cx="11976100" cy="67878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2400" b="1" dirty="0"/>
              <a:t>Urbanization and Agrobiodiversity: Leveraging a key nexus for sustainable development</a:t>
            </a:r>
            <a:endParaRPr dirty="0"/>
          </a:p>
        </p:txBody>
      </p:sp>
      <p:sp>
        <p:nvSpPr>
          <p:cNvPr id="170" name="Google Shape;170;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endParaRPr/>
          </a:p>
        </p:txBody>
      </p:sp>
      <p:sp>
        <p:nvSpPr>
          <p:cNvPr id="171" name="Google Shape;1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pic>
        <p:nvPicPr>
          <p:cNvPr id="172" name="Google Shape;172;p21"/>
          <p:cNvPicPr preferRelativeResize="0"/>
          <p:nvPr/>
        </p:nvPicPr>
        <p:blipFill rotWithShape="1">
          <a:blip r:embed="rId3">
            <a:alphaModFix/>
          </a:blip>
          <a:srcRect r="2500"/>
          <a:stretch/>
        </p:blipFill>
        <p:spPr>
          <a:xfrm>
            <a:off x="0" y="681037"/>
            <a:ext cx="12192000" cy="617696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1045</Words>
  <Application>Microsoft Macintosh PowerPoint</Application>
  <PresentationFormat>Widescreen</PresentationFormat>
  <Paragraphs>70</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Noto Sans Symbols</vt:lpstr>
      <vt:lpstr>Office Theme</vt:lpstr>
      <vt:lpstr>Sustainable Development:  Urban Agrobiodiversity  </vt:lpstr>
      <vt:lpstr>The UN’s 17 Sustainable Development  Goals (SDGs)</vt:lpstr>
      <vt:lpstr>Zimmerer et al. 2021  Urbanization and Agrobiodiversity: Leveraging a key nexus for sustainable development</vt:lpstr>
      <vt:lpstr>Zimmerer et al. 2021</vt:lpstr>
      <vt:lpstr>PowerPoint Presentation</vt:lpstr>
      <vt:lpstr>Zimmerer et al. 2021</vt:lpstr>
      <vt:lpstr>Zimmerer et al. 2021</vt:lpstr>
      <vt:lpstr>Urbanization and Agrobiodiversity: Leveraging a key nexus for sustainable development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Development:  Urban Agrobiodiversity  </dc:title>
  <dc:creator>Heidi CM Scott</dc:creator>
  <cp:lastModifiedBy>Alaina Gallagher</cp:lastModifiedBy>
  <cp:revision>1</cp:revision>
  <dcterms:created xsi:type="dcterms:W3CDTF">2022-09-28T11:57:10Z</dcterms:created>
  <dcterms:modified xsi:type="dcterms:W3CDTF">2023-01-17T21:15:36Z</dcterms:modified>
</cp:coreProperties>
</file>