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1"/>
  </p:notesMasterIdLst>
  <p:sldIdLst>
    <p:sldId id="256" r:id="rId2"/>
    <p:sldId id="257" r:id="rId3"/>
    <p:sldId id="266" r:id="rId4"/>
    <p:sldId id="267" r:id="rId5"/>
    <p:sldId id="260" r:id="rId6"/>
    <p:sldId id="261" r:id="rId7"/>
    <p:sldId id="262" r:id="rId8"/>
    <p:sldId id="268"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0cmsuQHljnHASlmpVTfsz2/13E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B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67215"/>
  </p:normalViewPr>
  <p:slideViewPr>
    <p:cSldViewPr snapToGrid="0">
      <p:cViewPr varScale="1">
        <p:scale>
          <a:sx n="78" d="100"/>
          <a:sy n="78" d="100"/>
        </p:scale>
        <p:origin x="1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How does this bike repair store support sustainable transportation, economic well-being, and community cohesion?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dirty="0"/>
              <a:t>This lesson focuses on SDG #12. Learners may benefit from briefly considering how the other goals would support or depend upon our success in implementing Responsible Consumption and Production. For example, how can #12 be synergetic or at odds with #8, Decent Work and Economic Growth and #11 Sustainable Cities and Communities? How does #12 impact the environmental goals in #6, #7, #13, #14, and #15?</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Notes to Instructor: </a:t>
            </a:r>
            <a:r>
              <a:rPr lang="en-US" dirty="0"/>
              <a:t>What are some ways learners can approach reducing the volume of the goods they consume? What existing resources are available to support cultures of shared goods, and second hand and upcycling retail?</a:t>
            </a:r>
          </a:p>
          <a:p>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10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Notes to Instructor: </a:t>
            </a:r>
            <a:r>
              <a:rPr lang="en-US" dirty="0"/>
              <a:t>Do learners wish to contribute any additional systemic change ideas however radical they may seem to today’s status quo? What sectors of service are particularly in need of reform?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228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How have learners already experienced cultures of workaholism in service of corporate profits, versus a reformed culture that achieves a work-life balance as a form of human rights? </a:t>
            </a:r>
            <a:endParaRPr dirty="0"/>
          </a:p>
        </p:txBody>
      </p:sp>
      <p:sp>
        <p:nvSpPr>
          <p:cNvPr id="140" name="Google Shape;1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What public service is most lacking in your region? How do government and community investment versus private and corporate management make a difference in the landscape of public services? </a:t>
            </a:r>
            <a:endParaRPr dirty="0"/>
          </a:p>
        </p:txBody>
      </p:sp>
      <p:sp>
        <p:nvSpPr>
          <p:cNvPr id="149" name="Google Shape;1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Have any learners ever worked for co-ops, reaping their benefits in barter, food, or other tangible goods, rather than all of their work being reduced to an exchange in the money economy? </a:t>
            </a:r>
            <a:endParaRPr dirty="0"/>
          </a:p>
        </p:txBody>
      </p:sp>
      <p:sp>
        <p:nvSpPr>
          <p:cNvPr id="158" name="Google Shape;15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Instructor: </a:t>
            </a:r>
            <a:r>
              <a:rPr lang="en-US" dirty="0"/>
              <a:t>Physical activity has benefits for the body and mind, and cooperative labor enables social cohesion and a shared identity and goals. How can we reform our social goals to value these benefits rather than reduce all jobs to the value of monetary pay? How does a culture obsessed by achieving the upper echelons of pay grades effectively diminish other personal, community, and environmental benefits?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77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Institutional revolutions are bound to be resisted by those who already benefit from the status quo—elites in both the Global North and South. How can synergies between social and ecological progress overcome this structural resistance? What other forms of political and social reform, civil disobedience, and public demonstration have shown the power of the people? What forces, such as mounting climate change disaster, populist uprising, climate migration, and food insecurity, might spur structural changes in global production and consumption? </a:t>
            </a:r>
            <a:endParaRPr dirty="0"/>
          </a:p>
        </p:txBody>
      </p:sp>
      <p:sp>
        <p:nvSpPr>
          <p:cNvPr id="178" name="Google Shape;1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deed.en"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eativecommons.org/licenses/by/2.0/deed.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reativecommons.org/licenses/by/4.0/deed.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297683" y="3413846"/>
            <a:ext cx="6131100" cy="17385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01010"/>
              <a:buNone/>
            </a:pPr>
            <a:r>
              <a:rPr lang="en-US" sz="4400" b="1" dirty="0"/>
              <a:t>Advancing Sustainable Development Goals: </a:t>
            </a:r>
            <a:r>
              <a:rPr lang="en-US" sz="4400" b="1" dirty="0">
                <a:solidFill>
                  <a:srgbClr val="548135"/>
                </a:solidFill>
              </a:rPr>
              <a:t>Systemic Changes to Reduce Consumer Impact</a:t>
            </a:r>
            <a:br>
              <a:rPr lang="en-US" sz="4000" b="1" dirty="0">
                <a:solidFill>
                  <a:srgbClr val="000000"/>
                </a:solidFill>
                <a:latin typeface="Arial"/>
                <a:ea typeface="Arial"/>
                <a:cs typeface="Arial"/>
                <a:sym typeface="Arial"/>
              </a:rPr>
            </a:br>
            <a:endParaRPr lang="en-US" sz="40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15461" y="4822085"/>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6741927" y="539347"/>
            <a:ext cx="5047350" cy="5637406"/>
          </a:xfrm>
          <a:prstGeom prst="rect">
            <a:avLst/>
          </a:prstGeom>
          <a:noFill/>
          <a:ln w="19050" cap="flat" cmpd="sng">
            <a:solidFill>
              <a:schemeClr val="dk1"/>
            </a:solidFill>
            <a:prstDash val="solid"/>
            <a:round/>
            <a:headEnd type="none" w="sm" len="sm"/>
            <a:tailEnd type="none" w="sm" len="sm"/>
          </a:ln>
        </p:spPr>
      </p:pic>
      <p:sp>
        <p:nvSpPr>
          <p:cNvPr id="103" name="Google Shape;103;p1"/>
          <p:cNvSpPr txBox="1"/>
          <p:nvPr/>
        </p:nvSpPr>
        <p:spPr>
          <a:xfrm>
            <a:off x="6200130" y="6239844"/>
            <a:ext cx="6130944"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An open-air community bike repair shop in Nanjing, China.</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Unaltered image by Stougard via Wikimedia Commons,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52BFC5BD-40D6-4CA1-0C94-8EDEB9AD0797}"/>
              </a:ext>
            </a:extLst>
          </p:cNvPr>
          <p:cNvSpPr txBox="1"/>
          <p:nvPr/>
        </p:nvSpPr>
        <p:spPr>
          <a:xfrm>
            <a:off x="297683" y="6433457"/>
            <a:ext cx="1368625" cy="307777"/>
          </a:xfrm>
          <a:prstGeom prst="rect">
            <a:avLst/>
          </a:prstGeom>
          <a:noFill/>
        </p:spPr>
        <p:txBody>
          <a:bodyPr wrap="square" rtlCol="0">
            <a:spAutoFit/>
          </a:bodyPr>
          <a:lstStyle/>
          <a:p>
            <a:r>
              <a:rPr lang="en-US" dirty="0"/>
              <a:t>1/11/23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270243" y="608718"/>
            <a:ext cx="11199342" cy="5288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3600" b="1" dirty="0">
                <a:solidFill>
                  <a:srgbClr val="000000"/>
                </a:solidFill>
                <a:latin typeface="Arial"/>
                <a:ea typeface="Arial"/>
                <a:cs typeface="Arial"/>
                <a:sym typeface="Arial"/>
              </a:rPr>
              <a:t>The UN’s 17 Sustainable </a:t>
            </a:r>
            <a:br>
              <a:rPr lang="en-US" sz="3600" b="1" dirty="0">
                <a:solidFill>
                  <a:srgbClr val="000000"/>
                </a:solidFill>
                <a:latin typeface="Arial"/>
                <a:ea typeface="Arial"/>
                <a:cs typeface="Arial"/>
                <a:sym typeface="Arial"/>
              </a:rPr>
            </a:br>
            <a:r>
              <a:rPr lang="en-US" sz="3600" b="1" dirty="0">
                <a:solidFill>
                  <a:srgbClr val="000000"/>
                </a:solidFill>
                <a:latin typeface="Arial"/>
                <a:ea typeface="Arial"/>
                <a:cs typeface="Arial"/>
                <a:sym typeface="Arial"/>
              </a:rPr>
              <a:t>Development  Goals (SDGs)</a:t>
            </a:r>
            <a:endParaRPr sz="36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13" name="Google Shape;113;p2"/>
          <p:cNvPicPr preferRelativeResize="0"/>
          <p:nvPr/>
        </p:nvPicPr>
        <p:blipFill rotWithShape="1">
          <a:blip r:embed="rId4">
            <a:alphaModFix/>
          </a:blip>
          <a:srcRect/>
          <a:stretch/>
        </p:blipFill>
        <p:spPr>
          <a:xfrm>
            <a:off x="743065" y="1339670"/>
            <a:ext cx="10705869" cy="5381805"/>
          </a:xfrm>
          <a:prstGeom prst="rect">
            <a:avLst/>
          </a:prstGeom>
          <a:noFill/>
          <a:ln>
            <a:noFill/>
          </a:ln>
        </p:spPr>
      </p:pic>
      <p:sp>
        <p:nvSpPr>
          <p:cNvPr id="114" name="Google Shape;114;p2"/>
          <p:cNvSpPr/>
          <p:nvPr/>
        </p:nvSpPr>
        <p:spPr>
          <a:xfrm>
            <a:off x="9652000" y="2971800"/>
            <a:ext cx="2006600" cy="1651000"/>
          </a:xfrm>
          <a:prstGeom prst="roundRect">
            <a:avLst>
              <a:gd name="adj" fmla="val 16667"/>
            </a:avLst>
          </a:prstGeom>
          <a:solidFill>
            <a:srgbClr val="FFD966">
              <a:alpha val="37647"/>
            </a:srgbClr>
          </a:solidFill>
          <a:ln w="444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8C8BE-D4DF-E7D5-FAD7-20468F79647D}"/>
              </a:ext>
            </a:extLst>
          </p:cNvPr>
          <p:cNvSpPr>
            <a:spLocks noGrp="1"/>
          </p:cNvSpPr>
          <p:nvPr>
            <p:ph type="title"/>
          </p:nvPr>
        </p:nvSpPr>
        <p:spPr>
          <a:xfrm>
            <a:off x="827439" y="208756"/>
            <a:ext cx="10515600" cy="1325563"/>
          </a:xfrm>
        </p:spPr>
        <p:txBody>
          <a:bodyPr>
            <a:normAutofit fontScale="90000"/>
          </a:bodyPr>
          <a:lstStyle/>
          <a:p>
            <a:pPr algn="ctr"/>
            <a:r>
              <a:rPr lang="en-US" sz="4000" b="1" dirty="0">
                <a:solidFill>
                  <a:srgbClr val="000000"/>
                </a:solidFill>
                <a:latin typeface="Calibri" panose="020F0502020204030204" pitchFamily="34" charset="0"/>
                <a:ea typeface="Arial"/>
                <a:cs typeface="Calibri" panose="020F0502020204030204" pitchFamily="34" charset="0"/>
                <a:sym typeface="Arial"/>
              </a:rPr>
              <a:t>Bengtsson et al. 2018 </a:t>
            </a:r>
            <a:br>
              <a:rPr lang="en-US" sz="4400" b="1" dirty="0">
                <a:solidFill>
                  <a:srgbClr val="000000"/>
                </a:solidFill>
                <a:latin typeface="Calibri" panose="020F0502020204030204" pitchFamily="34" charset="0"/>
                <a:ea typeface="Arial"/>
                <a:cs typeface="Calibri" panose="020F0502020204030204" pitchFamily="34" charset="0"/>
                <a:sym typeface="Arial"/>
              </a:rPr>
            </a:br>
            <a:r>
              <a:rPr lang="en-US" sz="3300" b="1" dirty="0">
                <a:latin typeface="Calibri" panose="020F0502020204030204" pitchFamily="34" charset="0"/>
                <a:ea typeface="Arial"/>
                <a:cs typeface="Calibri" panose="020F0502020204030204" pitchFamily="34" charset="0"/>
                <a:sym typeface="Arial"/>
              </a:rPr>
              <a:t>Transforming systems of consumption and production for achieving the sustainable development goals</a:t>
            </a:r>
            <a:endParaRPr lang="en-US" sz="33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D6A7863-3CED-0A8A-B053-62394F07726A}"/>
              </a:ext>
            </a:extLst>
          </p:cNvPr>
          <p:cNvSpPr>
            <a:spLocks noGrp="1"/>
          </p:cNvSpPr>
          <p:nvPr>
            <p:ph type="body" idx="1"/>
          </p:nvPr>
        </p:nvSpPr>
        <p:spPr>
          <a:xfrm>
            <a:off x="159341" y="1760245"/>
            <a:ext cx="7176332" cy="4895850"/>
          </a:xfrm>
          <a:solidFill>
            <a:schemeClr val="bg1"/>
          </a:solidFill>
          <a:ln>
            <a:solidFill>
              <a:schemeClr val="bg1"/>
            </a:solidFill>
          </a:ln>
          <a:effectLst/>
        </p:spPr>
        <p:txBody>
          <a:bodyPr>
            <a:normAutofit fontScale="85000" lnSpcReduction="20000"/>
          </a:bodyPr>
          <a:lstStyle/>
          <a:p>
            <a:pPr marL="0" indent="0">
              <a:lnSpc>
                <a:spcPct val="100000"/>
              </a:lnSpc>
              <a:spcBef>
                <a:spcPts val="0"/>
              </a:spcBef>
              <a:buNone/>
            </a:pPr>
            <a:r>
              <a:rPr lang="en-US" sz="3200" b="1" i="0" u="none" strike="noStrike" cap="none" dirty="0">
                <a:solidFill>
                  <a:srgbClr val="000000"/>
                </a:solidFill>
                <a:latin typeface="Calibri" panose="020F0502020204030204" pitchFamily="34" charset="0"/>
                <a:ea typeface="Arial"/>
                <a:cs typeface="Calibri" panose="020F0502020204030204" pitchFamily="34" charset="0"/>
                <a:sym typeface="Arial"/>
              </a:rPr>
              <a:t>Efficiency </a:t>
            </a:r>
            <a:r>
              <a:rPr lang="en-US" sz="3200" b="0" i="0" u="none" strike="noStrike" cap="none" dirty="0">
                <a:solidFill>
                  <a:srgbClr val="000000"/>
                </a:solidFill>
                <a:latin typeface="Calibri" panose="020F0502020204030204" pitchFamily="34" charset="0"/>
                <a:ea typeface="Arial"/>
                <a:cs typeface="Calibri" panose="020F0502020204030204" pitchFamily="34" charset="0"/>
                <a:sym typeface="Arial"/>
              </a:rPr>
              <a:t>versus</a:t>
            </a:r>
            <a:r>
              <a:rPr lang="en-US" sz="3200" b="1" i="0" u="none" strike="noStrike" cap="none" dirty="0">
                <a:solidFill>
                  <a:srgbClr val="000000"/>
                </a:solidFill>
                <a:latin typeface="Calibri" panose="020F0502020204030204" pitchFamily="34" charset="0"/>
                <a:ea typeface="Arial"/>
                <a:cs typeface="Calibri" panose="020F0502020204030204" pitchFamily="34" charset="0"/>
                <a:sym typeface="Arial"/>
              </a:rPr>
              <a:t> Systemic Change</a:t>
            </a:r>
            <a:br>
              <a:rPr lang="en-US" sz="3200" b="1" i="0" u="none" strike="noStrike" cap="none" dirty="0">
                <a:solidFill>
                  <a:srgbClr val="000000"/>
                </a:solidFill>
                <a:latin typeface="+mn-lt"/>
                <a:ea typeface="Arial"/>
                <a:cs typeface="Arial"/>
                <a:sym typeface="Arial"/>
              </a:rPr>
            </a:br>
            <a:endParaRPr lang="en-US" sz="3100" b="1" i="0" u="none" strike="noStrike" cap="none" dirty="0">
              <a:solidFill>
                <a:srgbClr val="000000"/>
              </a:solidFill>
              <a:latin typeface="+mn-lt"/>
              <a:ea typeface="Arial"/>
              <a:cs typeface="Calibri" panose="020F0502020204030204" pitchFamily="34" charset="0"/>
              <a:sym typeface="Arial"/>
            </a:endParaRPr>
          </a:p>
          <a:p>
            <a:pPr marL="0" marR="0" lvl="0" indent="0" algn="l" rtl="0">
              <a:lnSpc>
                <a:spcPct val="100000"/>
              </a:lnSpc>
              <a:spcBef>
                <a:spcPts val="0"/>
              </a:spcBef>
              <a:spcAft>
                <a:spcPts val="0"/>
              </a:spcAft>
              <a:buNone/>
            </a:pPr>
            <a:r>
              <a:rPr lang="en-US" sz="3100" b="1" i="0" u="none" strike="noStrike" cap="none" dirty="0">
                <a:solidFill>
                  <a:srgbClr val="000000"/>
                </a:solidFill>
                <a:latin typeface="Calibri" panose="020F0502020204030204" pitchFamily="34" charset="0"/>
                <a:ea typeface="Arial"/>
                <a:cs typeface="Calibri" panose="020F0502020204030204" pitchFamily="34" charset="0"/>
                <a:sym typeface="Arial"/>
              </a:rPr>
              <a:t>Bengtsson et al. note a bias toward “efficiency” in research and implementation of SD goal #12: </a:t>
            </a:r>
            <a:endParaRPr lang="en-US" sz="31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rPr>
              <a:t>More efficient production methods</a:t>
            </a:r>
            <a:endParaRPr lang="en-US" sz="31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rPr>
              <a:t>Technological advances</a:t>
            </a:r>
            <a:endParaRPr lang="en-US" sz="31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rPr>
              <a:t>Better informed consumers</a:t>
            </a:r>
            <a:endParaRPr lang="en-US" sz="31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None/>
            </a:pPr>
            <a:r>
              <a:rPr lang="en-US" sz="3100" b="1" i="0" u="none" strike="noStrike" cap="none" dirty="0">
                <a:solidFill>
                  <a:srgbClr val="000000"/>
                </a:solidFill>
                <a:latin typeface="Calibri" panose="020F0502020204030204" pitchFamily="34" charset="0"/>
                <a:ea typeface="Arial"/>
                <a:cs typeface="Calibri" panose="020F0502020204030204" pitchFamily="34" charset="0"/>
                <a:sym typeface="Arial"/>
              </a:rPr>
              <a:t>But these efficiencies do not tackle systemic change:</a:t>
            </a:r>
            <a:endParaRPr lang="en-US" sz="31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rPr>
              <a:t>Volumes of elective consumption</a:t>
            </a:r>
            <a:endParaRPr lang="en-US" sz="31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rPr>
              <a:t>Global distribution of consumer goods (wealth bias)</a:t>
            </a:r>
            <a:endParaRPr lang="en-US" sz="31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3100" b="0" i="0" u="none" strike="noStrike" cap="none" dirty="0">
                <a:solidFill>
                  <a:srgbClr val="000000"/>
                </a:solidFill>
                <a:latin typeface="Calibri" panose="020F0502020204030204" pitchFamily="34" charset="0"/>
                <a:ea typeface="Arial"/>
                <a:cs typeface="Calibri" panose="020F0502020204030204" pitchFamily="34" charset="0"/>
                <a:sym typeface="Arial"/>
              </a:rPr>
              <a:t>Social and institutional changes that reduce consumption levels</a:t>
            </a:r>
            <a:endParaRPr lang="en-US" dirty="0"/>
          </a:p>
        </p:txBody>
      </p:sp>
      <p:sp>
        <p:nvSpPr>
          <p:cNvPr id="4" name="Slide Number Placeholder 3">
            <a:extLst>
              <a:ext uri="{FF2B5EF4-FFF2-40B4-BE49-F238E27FC236}">
                <a16:creationId xmlns:a16="http://schemas.microsoft.com/office/drawing/2014/main" id="{F3C1D9D4-BC1F-B426-03FF-29EEECD487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7" name="Rectangle 6">
            <a:extLst>
              <a:ext uri="{FF2B5EF4-FFF2-40B4-BE49-F238E27FC236}">
                <a16:creationId xmlns:a16="http://schemas.microsoft.com/office/drawing/2014/main" id="{0BAE28C9-84B6-8DE2-F4AE-F92C8D375725}"/>
              </a:ext>
            </a:extLst>
          </p:cNvPr>
          <p:cNvSpPr/>
          <p:nvPr/>
        </p:nvSpPr>
        <p:spPr>
          <a:xfrm>
            <a:off x="11148164" y="0"/>
            <a:ext cx="1043836" cy="6858000"/>
          </a:xfrm>
          <a:prstGeom prst="rect">
            <a:avLst/>
          </a:prstGeom>
          <a:solidFill>
            <a:srgbClr val="75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7533CD-7AD3-3814-9087-A4CB7BA504AA}"/>
              </a:ext>
            </a:extLst>
          </p:cNvPr>
          <p:cNvSpPr/>
          <p:nvPr/>
        </p:nvSpPr>
        <p:spPr>
          <a:xfrm>
            <a:off x="7376189" y="2010450"/>
            <a:ext cx="4343400" cy="4343400"/>
          </a:xfrm>
          <a:prstGeom prst="rect">
            <a:avLst/>
          </a:prstGeom>
          <a:solidFill>
            <a:schemeClr val="lt1"/>
          </a:solidFill>
          <a:ln w="47625">
            <a:noFill/>
          </a:ln>
          <a:effectLst>
            <a:outerShdw blurRad="139700" dist="165100" dir="5400000" algn="tr" rotWithShape="0">
              <a:schemeClr val="tx1">
                <a:alpha val="15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25;p3">
            <a:extLst>
              <a:ext uri="{FF2B5EF4-FFF2-40B4-BE49-F238E27FC236}">
                <a16:creationId xmlns:a16="http://schemas.microsoft.com/office/drawing/2014/main" id="{E13EC7E0-53AE-A578-3F7E-DC01D95D26EE}"/>
              </a:ext>
            </a:extLst>
          </p:cNvPr>
          <p:cNvPicPr preferRelativeResize="0"/>
          <p:nvPr/>
        </p:nvPicPr>
        <p:blipFill rotWithShape="1">
          <a:blip r:embed="rId3">
            <a:alphaModFix/>
          </a:blip>
          <a:srcRect/>
          <a:stretch/>
        </p:blipFill>
        <p:spPr>
          <a:xfrm>
            <a:off x="7724034" y="2368858"/>
            <a:ext cx="3647709" cy="3626583"/>
          </a:xfrm>
          <a:prstGeom prst="rect">
            <a:avLst/>
          </a:prstGeom>
          <a:noFill/>
          <a:ln>
            <a:noFill/>
          </a:ln>
        </p:spPr>
      </p:pic>
      <p:sp>
        <p:nvSpPr>
          <p:cNvPr id="9" name="Rectangle 8">
            <a:extLst>
              <a:ext uri="{FF2B5EF4-FFF2-40B4-BE49-F238E27FC236}">
                <a16:creationId xmlns:a16="http://schemas.microsoft.com/office/drawing/2014/main" id="{19B5558E-12BF-7336-562D-B371E6601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83484"/>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9D0BAB6-2DDC-8553-7121-9AD2BE035F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a:solidFill>
            <a:srgbClr val="75B64A"/>
          </a:solidFill>
        </p:grpSpPr>
        <p:sp>
          <p:nvSpPr>
            <p:cNvPr id="11" name="Rectangle 10">
              <a:extLst>
                <a:ext uri="{FF2B5EF4-FFF2-40B4-BE49-F238E27FC236}">
                  <a16:creationId xmlns:a16="http://schemas.microsoft.com/office/drawing/2014/main" id="{6A831FDE-E722-B597-D1B5-BF119BEC1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286E45-754B-0575-9273-075BD6A43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3DF9BDC4-0F0D-6E1F-2A87-F2986DFD5A48}"/>
              </a:ext>
            </a:extLst>
          </p:cNvPr>
          <p:cNvCxnSpPr/>
          <p:nvPr/>
        </p:nvCxnSpPr>
        <p:spPr>
          <a:xfrm>
            <a:off x="583580" y="1603094"/>
            <a:ext cx="10221163" cy="0"/>
          </a:xfrm>
          <a:prstGeom prst="line">
            <a:avLst/>
          </a:prstGeom>
          <a:ln w="28575">
            <a:solidFill>
              <a:srgbClr val="75B64A"/>
            </a:solidFill>
          </a:ln>
        </p:spPr>
        <p:style>
          <a:lnRef idx="1">
            <a:schemeClr val="accent1"/>
          </a:lnRef>
          <a:fillRef idx="0">
            <a:schemeClr val="accent1"/>
          </a:fillRef>
          <a:effectRef idx="0">
            <a:schemeClr val="accent1"/>
          </a:effectRef>
          <a:fontRef idx="minor">
            <a:schemeClr val="tx1"/>
          </a:fontRef>
        </p:style>
      </p:cxnSp>
      <p:sp>
        <p:nvSpPr>
          <p:cNvPr id="15" name="Google Shape;126;p3">
            <a:extLst>
              <a:ext uri="{FF2B5EF4-FFF2-40B4-BE49-F238E27FC236}">
                <a16:creationId xmlns:a16="http://schemas.microsoft.com/office/drawing/2014/main" id="{058A8F81-6AC7-C627-903C-52936EF3D74F}"/>
              </a:ext>
            </a:extLst>
          </p:cNvPr>
          <p:cNvSpPr txBox="1"/>
          <p:nvPr/>
        </p:nvSpPr>
        <p:spPr>
          <a:xfrm>
            <a:off x="8476415" y="6399134"/>
            <a:ext cx="2637378"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1" u="none" strike="noStrike" cap="none" dirty="0">
                <a:solidFill>
                  <a:srgbClr val="000000"/>
                </a:solidFill>
                <a:latin typeface="Calibri" panose="020F0502020204030204" pitchFamily="34" charset="0"/>
                <a:cs typeface="Calibri" panose="020F0502020204030204" pitchFamily="34" charset="0"/>
                <a:sym typeface="Arial"/>
              </a:rPr>
              <a:t>Cropped photo by Jonathan McIntosh </a:t>
            </a:r>
            <a:endParaRPr sz="11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1100" b="0" i="1" u="none" strike="noStrike" cap="none" dirty="0">
                <a:solidFill>
                  <a:srgbClr val="000000"/>
                </a:solidFill>
                <a:latin typeface="Calibri" panose="020F0502020204030204" pitchFamily="34" charset="0"/>
                <a:cs typeface="Calibri" panose="020F0502020204030204" pitchFamily="34" charset="0"/>
                <a:sym typeface="Arial"/>
              </a:rPr>
              <a:t>via Wikimedia Commons, </a:t>
            </a:r>
            <a:r>
              <a:rPr lang="en-US" sz="1100" b="0" i="1" u="sng" strike="noStrike" cap="none" dirty="0">
                <a:solidFill>
                  <a:srgbClr val="000000"/>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Attribution 2.0</a:t>
            </a:r>
            <a:r>
              <a:rPr lang="en-US" sz="1100" b="0" i="1" u="none" strike="noStrike" cap="none" dirty="0">
                <a:solidFill>
                  <a:srgbClr val="000000"/>
                </a:solidFill>
                <a:latin typeface="Calibri" panose="020F0502020204030204" pitchFamily="34" charset="0"/>
                <a:cs typeface="Calibri" panose="020F0502020204030204" pitchFamily="34" charset="0"/>
                <a:sym typeface="Arial"/>
              </a:rPr>
              <a:t>.</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347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5;p17" descr="A group of people dancing&#10;&#10;Description automatically generated with medium confidence">
            <a:extLst>
              <a:ext uri="{FF2B5EF4-FFF2-40B4-BE49-F238E27FC236}">
                <a16:creationId xmlns:a16="http://schemas.microsoft.com/office/drawing/2014/main" id="{EF6467DE-8784-B03C-E418-F9313E9EDEA6}"/>
              </a:ext>
            </a:extLst>
          </p:cNvPr>
          <p:cNvPicPr preferRelativeResize="0"/>
          <p:nvPr/>
        </p:nvPicPr>
        <p:blipFill rotWithShape="1">
          <a:blip r:embed="rId3"/>
          <a:srcRect t="18041" b="19017"/>
          <a:stretch/>
        </p:blipFill>
        <p:spPr>
          <a:xfrm>
            <a:off x="-1" y="10"/>
            <a:ext cx="12192001" cy="4201449"/>
          </a:xfrm>
          <a:prstGeom prst="rect">
            <a:avLst/>
          </a:prstGeom>
          <a:noFill/>
        </p:spPr>
      </p:pic>
      <p:grpSp>
        <p:nvGrpSpPr>
          <p:cNvPr id="26" name="Group 2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7" name="Freeform: Shape 2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4" name="Slide Number Placeholder 3">
            <a:extLst>
              <a:ext uri="{FF2B5EF4-FFF2-40B4-BE49-F238E27FC236}">
                <a16:creationId xmlns:a16="http://schemas.microsoft.com/office/drawing/2014/main" id="{98136800-1368-46DD-C2C7-483F7723E108}"/>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prstClr val="black">
                    <a:tint val="75000"/>
                  </a:prstClr>
                </a:solidFill>
                <a:ea typeface="+mn-ea"/>
                <a:cs typeface="+mn-cs"/>
              </a:rPr>
              <a:pPr>
                <a:spcAft>
                  <a:spcPts val="600"/>
                </a:spcAft>
                <a:buClrTx/>
                <a:buSzTx/>
                <a:defRPr/>
              </a:pPr>
              <a:t>3</a:t>
            </a:fld>
            <a:endParaRPr lang="en-US" kern="1200">
              <a:solidFill>
                <a:prstClr val="black">
                  <a:tint val="75000"/>
                </a:prstClr>
              </a:solidFill>
              <a:ea typeface="+mn-ea"/>
              <a:cs typeface="+mn-cs"/>
            </a:endParaRPr>
          </a:p>
        </p:txBody>
      </p:sp>
      <p:sp>
        <p:nvSpPr>
          <p:cNvPr id="3" name="Text Placeholder 2">
            <a:extLst>
              <a:ext uri="{FF2B5EF4-FFF2-40B4-BE49-F238E27FC236}">
                <a16:creationId xmlns:a16="http://schemas.microsoft.com/office/drawing/2014/main" id="{46DAD20C-30FA-A6A1-41B3-171FC71AA216}"/>
              </a:ext>
            </a:extLst>
          </p:cNvPr>
          <p:cNvSpPr>
            <a:spLocks noGrp="1"/>
          </p:cNvSpPr>
          <p:nvPr>
            <p:ph type="body" idx="1"/>
          </p:nvPr>
        </p:nvSpPr>
        <p:spPr>
          <a:xfrm>
            <a:off x="545756" y="4358517"/>
            <a:ext cx="10464621" cy="2362958"/>
          </a:xfrm>
        </p:spPr>
        <p:txBody>
          <a:bodyPr anchor="ctr">
            <a:normAutofit fontScale="85000" lnSpcReduction="20000"/>
          </a:bodyPr>
          <a:lstStyle/>
          <a:p>
            <a:pPr marL="0" lvl="0" indent="0" algn="l" rtl="0">
              <a:lnSpc>
                <a:spcPct val="90000"/>
              </a:lnSpc>
              <a:spcBef>
                <a:spcPts val="1000"/>
              </a:spcBef>
              <a:spcAft>
                <a:spcPts val="0"/>
              </a:spcAft>
              <a:buClr>
                <a:schemeClr val="dk1"/>
              </a:buClr>
              <a:buSzPts val="3267"/>
              <a:buNone/>
            </a:pPr>
            <a:r>
              <a:rPr lang="en-US" sz="3200" b="1" dirty="0"/>
              <a:t>Critical Action Areas to achieve </a:t>
            </a:r>
            <a:r>
              <a:rPr lang="en-US" sz="3200" b="1" i="1" dirty="0"/>
              <a:t>systemic</a:t>
            </a:r>
            <a:r>
              <a:rPr lang="en-US" sz="3200" b="1" dirty="0"/>
              <a:t> change (p. 1543): </a:t>
            </a:r>
            <a:endParaRPr lang="en-US" sz="3200" dirty="0"/>
          </a:p>
          <a:p>
            <a:pPr marL="457200" lvl="0" indent="-457200" algn="l" rtl="0">
              <a:lnSpc>
                <a:spcPct val="90000"/>
              </a:lnSpc>
              <a:spcBef>
                <a:spcPts val="1000"/>
              </a:spcBef>
              <a:spcAft>
                <a:spcPts val="0"/>
              </a:spcAft>
              <a:buClr>
                <a:schemeClr val="dk1"/>
              </a:buClr>
              <a:buSzPts val="2400"/>
              <a:buFont typeface="Noto Sans Symbols"/>
              <a:buChar char="✔"/>
            </a:pPr>
            <a:r>
              <a:rPr lang="en-US" sz="2900" dirty="0"/>
              <a:t>Curtailed paid labor</a:t>
            </a:r>
            <a:endParaRPr lang="en-US" sz="3200" dirty="0"/>
          </a:p>
          <a:p>
            <a:pPr marL="457200" lvl="0" indent="-457200" algn="l" rtl="0">
              <a:lnSpc>
                <a:spcPct val="90000"/>
              </a:lnSpc>
              <a:spcBef>
                <a:spcPts val="1000"/>
              </a:spcBef>
              <a:spcAft>
                <a:spcPts val="0"/>
              </a:spcAft>
              <a:buClr>
                <a:schemeClr val="dk1"/>
              </a:buClr>
              <a:buSzPts val="2400"/>
              <a:buFont typeface="Noto Sans Symbols"/>
              <a:buChar char="✔"/>
            </a:pPr>
            <a:r>
              <a:rPr lang="en-US" sz="2900" dirty="0"/>
              <a:t>Good quality public services</a:t>
            </a:r>
            <a:endParaRPr lang="en-US" sz="3200" dirty="0"/>
          </a:p>
          <a:p>
            <a:pPr marL="457200" lvl="0" indent="-457200" algn="l" rtl="0">
              <a:lnSpc>
                <a:spcPct val="90000"/>
              </a:lnSpc>
              <a:spcBef>
                <a:spcPts val="1000"/>
              </a:spcBef>
              <a:spcAft>
                <a:spcPts val="0"/>
              </a:spcAft>
              <a:buSzPts val="2400"/>
              <a:buFont typeface="Noto Sans Symbols"/>
              <a:buChar char="✔"/>
            </a:pPr>
            <a:r>
              <a:rPr lang="en-US" sz="2900" dirty="0"/>
              <a:t>Support for cooperatives, worker-owned companies, community ownership, and small-scale businesses rooted in communities </a:t>
            </a:r>
          </a:p>
          <a:p>
            <a:pPr marL="457200" lvl="0" indent="-457200" algn="l" rtl="0">
              <a:lnSpc>
                <a:spcPct val="90000"/>
              </a:lnSpc>
              <a:spcBef>
                <a:spcPts val="1000"/>
              </a:spcBef>
              <a:spcAft>
                <a:spcPts val="0"/>
              </a:spcAft>
              <a:buSzPts val="2400"/>
              <a:buFont typeface="Noto Sans Symbols"/>
              <a:buChar char="✔"/>
            </a:pPr>
            <a:r>
              <a:rPr lang="en-US" sz="2900" dirty="0"/>
              <a:t>Spurring health benefits</a:t>
            </a:r>
          </a:p>
          <a:p>
            <a:endParaRPr lang="en-US" sz="2200" dirty="0"/>
          </a:p>
        </p:txBody>
      </p:sp>
      <p:sp>
        <p:nvSpPr>
          <p:cNvPr id="2" name="Title 1">
            <a:extLst>
              <a:ext uri="{FF2B5EF4-FFF2-40B4-BE49-F238E27FC236}">
                <a16:creationId xmlns:a16="http://schemas.microsoft.com/office/drawing/2014/main" id="{C2BA9C9E-950E-2BAF-C60D-B8AC350BE351}"/>
              </a:ext>
            </a:extLst>
          </p:cNvPr>
          <p:cNvSpPr>
            <a:spLocks noGrp="1"/>
          </p:cNvSpPr>
          <p:nvPr>
            <p:ph type="title"/>
          </p:nvPr>
        </p:nvSpPr>
        <p:spPr>
          <a:xfrm>
            <a:off x="2343620" y="3545754"/>
            <a:ext cx="5647986" cy="562639"/>
          </a:xfrm>
        </p:spPr>
        <p:txBody>
          <a:bodyPr vert="horz" lIns="91440" tIns="45720" rIns="91440" bIns="45720" rtlCol="0" anchor="t">
            <a:normAutofit fontScale="90000"/>
          </a:bodyPr>
          <a:lstStyle/>
          <a:p>
            <a:pPr>
              <a:spcBef>
                <a:spcPct val="0"/>
              </a:spcBef>
            </a:pPr>
            <a:r>
              <a:rPr lang="en-US" sz="4000" b="1" dirty="0">
                <a:solidFill>
                  <a:srgbClr val="000000"/>
                </a:solidFill>
              </a:rPr>
              <a:t>Bengtsson et al. 2018</a:t>
            </a:r>
            <a:endParaRPr lang="en-US" sz="4000" kern="1200" dirty="0">
              <a:solidFill>
                <a:schemeClr val="tx2"/>
              </a:solidFill>
              <a:latin typeface="+mj-lt"/>
              <a:ea typeface="+mj-ea"/>
              <a:cs typeface="+mj-cs"/>
            </a:endParaRPr>
          </a:p>
        </p:txBody>
      </p:sp>
      <p:sp>
        <p:nvSpPr>
          <p:cNvPr id="6" name="Google Shape;136;p17">
            <a:extLst>
              <a:ext uri="{FF2B5EF4-FFF2-40B4-BE49-F238E27FC236}">
                <a16:creationId xmlns:a16="http://schemas.microsoft.com/office/drawing/2014/main" id="{22238979-9CE3-26D1-162E-B1D093697C4F}"/>
              </a:ext>
            </a:extLst>
          </p:cNvPr>
          <p:cNvSpPr txBox="1"/>
          <p:nvPr/>
        </p:nvSpPr>
        <p:spPr>
          <a:xfrm>
            <a:off x="7424051" y="3437200"/>
            <a:ext cx="4764900" cy="523200"/>
          </a:xfrm>
          <a:prstGeom prst="rect">
            <a:avLst/>
          </a:prstGeom>
          <a:solidFill>
            <a:schemeClr val="bg1">
              <a:alpha val="42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Community Tai Chi practice in Beijing. Unaltered photo by Lars </a:t>
            </a:r>
            <a:r>
              <a:rPr lang="en-US" sz="1400" b="0" i="0" u="none" strike="noStrike" cap="none" dirty="0" err="1">
                <a:solidFill>
                  <a:srgbClr val="000000"/>
                </a:solidFill>
                <a:latin typeface="Arial"/>
                <a:ea typeface="Arial"/>
                <a:cs typeface="Arial"/>
                <a:sym typeface="Arial"/>
              </a:rPr>
              <a:t>Mongs</a:t>
            </a:r>
            <a:r>
              <a:rPr lang="en-US" sz="1400" b="0" i="0" u="none" strike="noStrike" cap="none" dirty="0">
                <a:solidFill>
                  <a:srgbClr val="000000"/>
                </a:solidFill>
                <a:latin typeface="Arial"/>
                <a:ea typeface="Arial"/>
                <a:cs typeface="Arial"/>
                <a:sym typeface="Arial"/>
              </a:rPr>
              <a:t> via  Wikimedia Commons, </a:t>
            </a:r>
            <a:r>
              <a:rPr lang="en-US" sz="14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Attribution 4.0</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4239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8"/>
          <p:cNvSpPr txBox="1">
            <a:spLocks noGrp="1"/>
          </p:cNvSpPr>
          <p:nvPr>
            <p:ph type="body" idx="1"/>
          </p:nvPr>
        </p:nvSpPr>
        <p:spPr>
          <a:xfrm>
            <a:off x="317500" y="1818887"/>
            <a:ext cx="11283850" cy="4457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3267"/>
              <a:buNone/>
            </a:pPr>
            <a:r>
              <a:rPr lang="en-US" b="1" dirty="0"/>
              <a:t>Curtailed Paid Labor (p. 1543):</a:t>
            </a:r>
            <a:r>
              <a:rPr lang="en-US" dirty="0"/>
              <a:t> </a:t>
            </a:r>
            <a:endParaRPr sz="2400" dirty="0"/>
          </a:p>
          <a:p>
            <a:pPr marL="342900" lvl="0" indent="-342900" algn="l" rtl="0">
              <a:lnSpc>
                <a:spcPct val="90000"/>
              </a:lnSpc>
              <a:spcBef>
                <a:spcPts val="1000"/>
              </a:spcBef>
              <a:spcAft>
                <a:spcPts val="0"/>
              </a:spcAft>
              <a:buSzPts val="2800"/>
              <a:buFont typeface="Noto Sans Symbols"/>
              <a:buChar char="✔"/>
            </a:pPr>
            <a:r>
              <a:rPr lang="en-US" sz="2400" dirty="0"/>
              <a:t>Enhanced labor productivity due to work culture and technology </a:t>
            </a:r>
            <a:br>
              <a:rPr lang="en-US" sz="2400" dirty="0"/>
            </a:br>
            <a:r>
              <a:rPr lang="en-US" sz="2400" dirty="0"/>
              <a:t>tests ecological limits.</a:t>
            </a:r>
            <a:endParaRPr dirty="0"/>
          </a:p>
          <a:p>
            <a:pPr marL="342900" lvl="0" indent="-342900" algn="l" rtl="0">
              <a:lnSpc>
                <a:spcPct val="90000"/>
              </a:lnSpc>
              <a:spcBef>
                <a:spcPts val="1000"/>
              </a:spcBef>
              <a:spcAft>
                <a:spcPts val="0"/>
              </a:spcAft>
              <a:buSzPts val="2800"/>
              <a:buFont typeface="Noto Sans Symbols"/>
              <a:buChar char="✔"/>
            </a:pPr>
            <a:r>
              <a:rPr lang="en-US" sz="2400" dirty="0"/>
              <a:t>Overwork culture causes stress and burnout, as well as less </a:t>
            </a:r>
            <a:br>
              <a:rPr lang="en-US" sz="2400" dirty="0"/>
            </a:br>
            <a:r>
              <a:rPr lang="en-US" sz="2400" dirty="0"/>
              <a:t>opportunity for underemployed individuals.</a:t>
            </a:r>
            <a:endParaRPr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Improvements in labor productivity could be used to free up time for other activities.</a:t>
            </a:r>
            <a:endParaRPr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Shorter working hours can improve mental and physical health.</a:t>
            </a:r>
            <a:endParaRPr dirty="0"/>
          </a:p>
          <a:p>
            <a:pPr marL="342900" lvl="0" indent="-342900" algn="l" rtl="0">
              <a:lnSpc>
                <a:spcPct val="90000"/>
              </a:lnSpc>
              <a:spcBef>
                <a:spcPts val="1000"/>
              </a:spcBef>
              <a:spcAft>
                <a:spcPts val="0"/>
              </a:spcAft>
              <a:buClr>
                <a:schemeClr val="dk1"/>
              </a:buClr>
              <a:buSzPts val="2800"/>
              <a:buFont typeface="Noto Sans Symbols"/>
              <a:buChar char="✔"/>
            </a:pPr>
            <a:r>
              <a:rPr lang="en-US" sz="2400" dirty="0"/>
              <a:t>Time for other activities can enhance community cohesion and shared goals, like local food production, craft and repair shops, exercise, and meditation. </a:t>
            </a:r>
            <a:endParaRPr dirty="0"/>
          </a:p>
          <a:p>
            <a:pPr marL="0" lvl="0" indent="0" algn="l" rtl="0">
              <a:lnSpc>
                <a:spcPct val="90000"/>
              </a:lnSpc>
              <a:spcBef>
                <a:spcPts val="1000"/>
              </a:spcBef>
              <a:spcAft>
                <a:spcPts val="0"/>
              </a:spcAft>
              <a:buClr>
                <a:schemeClr val="dk1"/>
              </a:buClr>
              <a:buSzPts val="2800"/>
              <a:buNone/>
            </a:pPr>
            <a:endParaRPr dirty="0"/>
          </a:p>
        </p:txBody>
      </p:sp>
      <p:sp>
        <p:nvSpPr>
          <p:cNvPr id="143" name="Google Shape;1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4" name="Google Shape;144;p18"/>
          <p:cNvSpPr txBox="1">
            <a:spLocks noGrp="1"/>
          </p:cNvSpPr>
          <p:nvPr>
            <p:ph type="title"/>
          </p:nvPr>
        </p:nvSpPr>
        <p:spPr>
          <a:xfrm>
            <a:off x="1371600" y="677026"/>
            <a:ext cx="9448800" cy="81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ct val="125000"/>
              <a:buNone/>
            </a:pPr>
            <a:r>
              <a:rPr lang="en-US" sz="3600" b="1" dirty="0">
                <a:solidFill>
                  <a:srgbClr val="000000"/>
                </a:solidFill>
              </a:rPr>
              <a:t>Bengtsson et al. 2018</a:t>
            </a:r>
            <a:endParaRPr sz="3200" b="1" dirty="0"/>
          </a:p>
        </p:txBody>
      </p:sp>
      <p:sp>
        <p:nvSpPr>
          <p:cNvPr id="3" name="Oval 2">
            <a:extLst>
              <a:ext uri="{FF2B5EF4-FFF2-40B4-BE49-F238E27FC236}">
                <a16:creationId xmlns:a16="http://schemas.microsoft.com/office/drawing/2014/main" id="{D12216EA-258D-A795-750F-FFCB039F5D3A}"/>
              </a:ext>
            </a:extLst>
          </p:cNvPr>
          <p:cNvSpPr/>
          <p:nvPr/>
        </p:nvSpPr>
        <p:spPr>
          <a:xfrm>
            <a:off x="8996110" y="1170764"/>
            <a:ext cx="2605240" cy="2605240"/>
          </a:xfrm>
          <a:prstGeom prst="ellipse">
            <a:avLst/>
          </a:prstGeom>
          <a:blipFill>
            <a:blip r:embed="rId4"/>
            <a:stretch>
              <a:fillRect/>
            </a:stretch>
          </a:blipFill>
          <a:ln w="41275">
            <a:solidFill>
              <a:srgbClr val="75B64A"/>
            </a:solidFill>
            <a:extLst>
              <a:ext uri="{C807C97D-BFC1-408E-A445-0C87EB9F89A2}">
                <ask:lineSketchStyleProps xmlns:ask="http://schemas.microsoft.com/office/drawing/2018/sketchyshapes" sd="1219033472">
                  <a:custGeom>
                    <a:avLst/>
                    <a:gdLst>
                      <a:gd name="connsiteX0" fmla="*/ 0 w 2605240"/>
                      <a:gd name="connsiteY0" fmla="*/ 1302620 h 2605240"/>
                      <a:gd name="connsiteX1" fmla="*/ 1302620 w 2605240"/>
                      <a:gd name="connsiteY1" fmla="*/ 0 h 2605240"/>
                      <a:gd name="connsiteX2" fmla="*/ 2605240 w 2605240"/>
                      <a:gd name="connsiteY2" fmla="*/ 1302620 h 2605240"/>
                      <a:gd name="connsiteX3" fmla="*/ 1302620 w 2605240"/>
                      <a:gd name="connsiteY3" fmla="*/ 2605240 h 2605240"/>
                      <a:gd name="connsiteX4" fmla="*/ 0 w 2605240"/>
                      <a:gd name="connsiteY4" fmla="*/ 1302620 h 260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240" h="2605240" fill="none" extrusionOk="0">
                        <a:moveTo>
                          <a:pt x="0" y="1302620"/>
                        </a:moveTo>
                        <a:cubicBezTo>
                          <a:pt x="115620" y="596919"/>
                          <a:pt x="659405" y="-156824"/>
                          <a:pt x="1302620" y="0"/>
                        </a:cubicBezTo>
                        <a:cubicBezTo>
                          <a:pt x="1990711" y="-4797"/>
                          <a:pt x="2487551" y="694006"/>
                          <a:pt x="2605240" y="1302620"/>
                        </a:cubicBezTo>
                        <a:cubicBezTo>
                          <a:pt x="2589785" y="1874651"/>
                          <a:pt x="1939451" y="2720010"/>
                          <a:pt x="1302620" y="2605240"/>
                        </a:cubicBezTo>
                        <a:cubicBezTo>
                          <a:pt x="655595" y="2645768"/>
                          <a:pt x="101913" y="2046541"/>
                          <a:pt x="0" y="1302620"/>
                        </a:cubicBezTo>
                        <a:close/>
                      </a:path>
                      <a:path w="2605240" h="2605240" stroke="0" extrusionOk="0">
                        <a:moveTo>
                          <a:pt x="0" y="1302620"/>
                        </a:moveTo>
                        <a:cubicBezTo>
                          <a:pt x="-142513" y="495297"/>
                          <a:pt x="449802" y="50067"/>
                          <a:pt x="1302620" y="0"/>
                        </a:cubicBezTo>
                        <a:cubicBezTo>
                          <a:pt x="2099128" y="16229"/>
                          <a:pt x="2586023" y="583814"/>
                          <a:pt x="2605240" y="1302620"/>
                        </a:cubicBezTo>
                        <a:cubicBezTo>
                          <a:pt x="2540298" y="2085456"/>
                          <a:pt x="1991915" y="2771733"/>
                          <a:pt x="1302620" y="2605240"/>
                        </a:cubicBezTo>
                        <a:cubicBezTo>
                          <a:pt x="438692" y="2526175"/>
                          <a:pt x="121064" y="2079883"/>
                          <a:pt x="0" y="130262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185" name="Rectangle 18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Google Shape;153;p19"/>
          <p:cNvSpPr txBox="1">
            <a:spLocks noGrp="1"/>
          </p:cNvSpPr>
          <p:nvPr>
            <p:ph type="title"/>
          </p:nvPr>
        </p:nvSpPr>
        <p:spPr>
          <a:xfrm>
            <a:off x="6412120" y="136525"/>
            <a:ext cx="5136412" cy="1135737"/>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000000"/>
              </a:buClr>
              <a:buSzPts val="3600"/>
              <a:buNone/>
            </a:pPr>
            <a:r>
              <a:rPr lang="en-US" sz="3600" b="1" dirty="0"/>
              <a:t>Bengtsson et al. 2018 </a:t>
            </a:r>
            <a:endParaRPr lang="en-US" sz="3600" dirty="0"/>
          </a:p>
        </p:txBody>
      </p:sp>
      <p:pic>
        <p:nvPicPr>
          <p:cNvPr id="154" name="Google Shape;154;p19"/>
          <p:cNvPicPr preferRelativeResize="0"/>
          <p:nvPr/>
        </p:nvPicPr>
        <p:blipFill rotWithShape="1">
          <a:blip r:embed="rId3"/>
          <a:srcRect t="28215" r="1" b="1"/>
          <a:stretch/>
        </p:blipFill>
        <p:spPr>
          <a:xfrm>
            <a:off x="-11232" y="0"/>
            <a:ext cx="5779884" cy="6857990"/>
          </a:xfrm>
          <a:prstGeom prst="rect">
            <a:avLst/>
          </a:prstGeom>
          <a:noFill/>
        </p:spPr>
      </p:pic>
      <p:sp>
        <p:nvSpPr>
          <p:cNvPr id="151" name="Google Shape;151;p19"/>
          <p:cNvSpPr txBox="1">
            <a:spLocks noGrp="1"/>
          </p:cNvSpPr>
          <p:nvPr>
            <p:ph type="body" idx="1"/>
          </p:nvPr>
        </p:nvSpPr>
        <p:spPr>
          <a:xfrm>
            <a:off x="5932326" y="1111185"/>
            <a:ext cx="6096000" cy="5406242"/>
          </a:xfrm>
          <a:prstGeom prst="rect">
            <a:avLst/>
          </a:prstGeom>
        </p:spPr>
        <p:txBody>
          <a:bodyPr spcFirstLastPara="1" lIns="91425" tIns="45700" rIns="91425" bIns="45700" anchorCtr="0">
            <a:normAutofit fontScale="70000" lnSpcReduction="20000"/>
          </a:bodyPr>
          <a:lstStyle/>
          <a:p>
            <a:pPr marL="0" lvl="0" indent="0" rtl="0">
              <a:spcBef>
                <a:spcPts val="1000"/>
              </a:spcBef>
              <a:spcAft>
                <a:spcPts val="0"/>
              </a:spcAft>
              <a:buClr>
                <a:schemeClr val="dk1"/>
              </a:buClr>
              <a:buSzPct val="107103"/>
              <a:buNone/>
            </a:pPr>
            <a:r>
              <a:rPr lang="en-US" sz="3700" b="1" dirty="0"/>
              <a:t>Good Quality Public Services (1543): </a:t>
            </a:r>
            <a:endParaRPr lang="en-US" sz="3700" dirty="0"/>
          </a:p>
          <a:p>
            <a:pPr marL="457200" lvl="0" indent="-414391" rtl="0">
              <a:spcBef>
                <a:spcPts val="1000"/>
              </a:spcBef>
              <a:spcAft>
                <a:spcPts val="0"/>
              </a:spcAft>
              <a:buClr>
                <a:schemeClr val="dk1"/>
              </a:buClr>
              <a:buSzPct val="100000"/>
              <a:buFont typeface="Noto Sans Symbols"/>
              <a:buChar char="✔"/>
            </a:pPr>
            <a:r>
              <a:rPr lang="en-US" sz="3400" dirty="0"/>
              <a:t>Public services are inclusive, support well-being, and limit the need for private consumption.</a:t>
            </a:r>
          </a:p>
          <a:p>
            <a:pPr marL="457200" lvl="0" indent="-414391" rtl="0">
              <a:spcBef>
                <a:spcPts val="1000"/>
              </a:spcBef>
              <a:spcAft>
                <a:spcPts val="0"/>
              </a:spcAft>
              <a:buSzPct val="100000"/>
              <a:buFont typeface="Noto Sans Symbols"/>
              <a:buChar char="✔"/>
            </a:pPr>
            <a:r>
              <a:rPr lang="en-US" sz="3400" dirty="0"/>
              <a:t>Services can be in the form of facilities, like libraries, public parks, gyms, repair centers, and fairs.</a:t>
            </a:r>
          </a:p>
          <a:p>
            <a:pPr marL="457200" lvl="0" indent="-414391" rtl="0">
              <a:spcBef>
                <a:spcPts val="1000"/>
              </a:spcBef>
              <a:spcAft>
                <a:spcPts val="0"/>
              </a:spcAft>
              <a:buSzPct val="100000"/>
              <a:buFont typeface="Noto Sans Symbols"/>
              <a:buChar char="✔"/>
            </a:pPr>
            <a:r>
              <a:rPr lang="en-US" sz="3400" dirty="0"/>
              <a:t>Services can also include education, welfare, public transportation, food assistance, and universal health insurance systems.</a:t>
            </a:r>
          </a:p>
          <a:p>
            <a:pPr marL="457200" lvl="0" indent="-414391" rtl="0">
              <a:spcBef>
                <a:spcPts val="1000"/>
              </a:spcBef>
              <a:spcAft>
                <a:spcPts val="0"/>
              </a:spcAft>
              <a:buClr>
                <a:schemeClr val="dk1"/>
              </a:buClr>
              <a:buSzPct val="100000"/>
              <a:buFont typeface="Noto Sans Symbols"/>
              <a:buChar char="✔"/>
            </a:pPr>
            <a:r>
              <a:rPr lang="en-US" sz="3400" dirty="0"/>
              <a:t>These public services reduce inequality and cultures of elitism that fuel unsustainable consumption and mass global inequality.</a:t>
            </a:r>
          </a:p>
          <a:p>
            <a:pPr marL="457200" lvl="0" indent="-414391" rtl="0">
              <a:spcBef>
                <a:spcPts val="1000"/>
              </a:spcBef>
              <a:spcAft>
                <a:spcPts val="0"/>
              </a:spcAft>
              <a:buClr>
                <a:schemeClr val="dk1"/>
              </a:buClr>
              <a:buSzPct val="100000"/>
              <a:buFont typeface="Noto Sans Symbols"/>
              <a:buChar char="✔"/>
            </a:pPr>
            <a:r>
              <a:rPr lang="en-US" sz="3400" dirty="0"/>
              <a:t>They synergize social progress with ecological sustainability. </a:t>
            </a:r>
          </a:p>
          <a:p>
            <a:pPr marL="483869" lvl="1" indent="0" rtl="0">
              <a:spcBef>
                <a:spcPts val="1000"/>
              </a:spcBef>
              <a:spcAft>
                <a:spcPts val="0"/>
              </a:spcAft>
              <a:buSzPct val="100000"/>
              <a:buNone/>
            </a:pPr>
            <a:endParaRPr lang="en-US" sz="1900" dirty="0"/>
          </a:p>
          <a:p>
            <a:pPr marL="941070" lvl="1" indent="-304800" rtl="0">
              <a:spcBef>
                <a:spcPts val="1000"/>
              </a:spcBef>
              <a:spcAft>
                <a:spcPts val="0"/>
              </a:spcAft>
              <a:buSzPct val="100000"/>
              <a:buFont typeface="Noto Sans Symbols"/>
              <a:buNone/>
            </a:pPr>
            <a:endParaRPr lang="en-US" sz="1900" b="1" dirty="0"/>
          </a:p>
          <a:p>
            <a:pPr marL="0" lvl="0" indent="0" rtl="0">
              <a:spcBef>
                <a:spcPts val="1000"/>
              </a:spcBef>
              <a:spcAft>
                <a:spcPts val="0"/>
              </a:spcAft>
              <a:buClr>
                <a:schemeClr val="dk1"/>
              </a:buClr>
              <a:buSzPct val="100000"/>
              <a:buNone/>
            </a:pPr>
            <a:endParaRPr lang="en-US" sz="1900" dirty="0"/>
          </a:p>
        </p:txBody>
      </p:sp>
      <p:sp>
        <p:nvSpPr>
          <p:cNvPr id="152" name="Google Shape;152;p19"/>
          <p:cNvSpPr txBox="1">
            <a:spLocks noGrp="1"/>
          </p:cNvSpPr>
          <p:nvPr>
            <p:ph type="sldNum" idx="12"/>
          </p:nvPr>
        </p:nvSpPr>
        <p:spPr>
          <a:xfrm>
            <a:off x="8805332" y="6356350"/>
            <a:ext cx="2743200" cy="365125"/>
          </a:xfrm>
          <a:prstGeom prst="rect">
            <a:avLst/>
          </a:prstGeom>
        </p:spPr>
        <p:txBody>
          <a:bodyPr spcFirstLastPara="1" lIns="91425" tIns="45700" rIns="91425" bIns="45700" anchorCtr="0">
            <a:normAutofit/>
          </a:bodyPr>
          <a:lstStyle/>
          <a:p>
            <a:pPr marL="0" lvl="0" indent="0" rtl="0">
              <a:spcBef>
                <a:spcPts val="0"/>
              </a:spcBef>
              <a:spcAft>
                <a:spcPts val="600"/>
              </a:spcAft>
              <a:buSzPts val="1200"/>
              <a:buNone/>
            </a:pPr>
            <a:fld id="{00000000-1234-1234-1234-123412341234}" type="slidenum">
              <a:rPr lang="en-US" smtClean="0"/>
              <a:pPr marL="0" lvl="0" indent="0" rtl="0">
                <a:spcBef>
                  <a:spcPts val="0"/>
                </a:spcBef>
                <a:spcAft>
                  <a:spcPts val="600"/>
                </a:spcAft>
                <a:buSzPts val="1200"/>
                <a:buNone/>
              </a:pPr>
              <a:t>5</a:t>
            </a:fld>
            <a:endParaRPr lang="en-US"/>
          </a:p>
        </p:txBody>
      </p:sp>
      <p:sp>
        <p:nvSpPr>
          <p:cNvPr id="6" name="TextBox 5">
            <a:extLst>
              <a:ext uri="{FF2B5EF4-FFF2-40B4-BE49-F238E27FC236}">
                <a16:creationId xmlns:a16="http://schemas.microsoft.com/office/drawing/2014/main" id="{F4902780-8424-7E74-699D-0CEA7C0DA7AE}"/>
              </a:ext>
            </a:extLst>
          </p:cNvPr>
          <p:cNvSpPr txBox="1"/>
          <p:nvPr/>
        </p:nvSpPr>
        <p:spPr>
          <a:xfrm>
            <a:off x="0" y="5896"/>
            <a:ext cx="5932326" cy="584775"/>
          </a:xfrm>
          <a:prstGeom prst="rect">
            <a:avLst/>
          </a:prstGeom>
          <a:solidFill>
            <a:schemeClr val="bg1">
              <a:alpha val="73000"/>
            </a:schemeClr>
          </a:solidFill>
        </p:spPr>
        <p:txBody>
          <a:bodyPr wrap="square" rtlCol="0">
            <a:spAutoFit/>
          </a:bodyPr>
          <a:lstStyle/>
          <a:p>
            <a:pPr algn="ctr"/>
            <a:r>
              <a:rPr lang="en-US" sz="1600" dirty="0">
                <a:latin typeface="Calibri" panose="020F0502020204030204" pitchFamily="34" charset="0"/>
                <a:cs typeface="Calibri" panose="020F0502020204030204" pitchFamily="34" charset="0"/>
              </a:rPr>
              <a:t>A map showing Scotland’s ScotRail route of operation. </a:t>
            </a:r>
          </a:p>
          <a:p>
            <a:pPr algn="ctr"/>
            <a:r>
              <a:rPr lang="en-US" sz="1600" dirty="0" err="1">
                <a:latin typeface="Calibri" panose="020F0502020204030204" pitchFamily="34" charset="0"/>
                <a:cs typeface="Calibri" panose="020F0502020204030204" pitchFamily="34" charset="0"/>
              </a:rPr>
              <a:t>CnbrbOpenStreetMap</a:t>
            </a:r>
            <a:r>
              <a:rPr lang="en-US" sz="1600" dirty="0">
                <a:latin typeface="Calibri" panose="020F0502020204030204" pitchFamily="34" charset="0"/>
                <a:cs typeface="Calibri" panose="020F0502020204030204" pitchFamily="34" charset="0"/>
              </a:rPr>
              <a:t> contributors, CC0, via Wikimedia Commons</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1" name="Google Shape;16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62" name="Google Shape;162;p20"/>
          <p:cNvSpPr txBox="1">
            <a:spLocks noGrp="1"/>
          </p:cNvSpPr>
          <p:nvPr>
            <p:ph type="title"/>
          </p:nvPr>
        </p:nvSpPr>
        <p:spPr>
          <a:xfrm>
            <a:off x="1905000" y="9525"/>
            <a:ext cx="9448800" cy="1197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rPr>
              <a:t>Bengtsson et al.: </a:t>
            </a:r>
            <a:r>
              <a:rPr lang="en-US" sz="2900" b="1" dirty="0"/>
              <a:t>Transforming systems of consumption and production for achieving the sustainable development goals</a:t>
            </a:r>
            <a:endParaRPr sz="2900" dirty="0"/>
          </a:p>
        </p:txBody>
      </p:sp>
      <p:sp>
        <p:nvSpPr>
          <p:cNvPr id="164" name="Google Shape;164;p20"/>
          <p:cNvSpPr txBox="1"/>
          <p:nvPr/>
        </p:nvSpPr>
        <p:spPr>
          <a:xfrm>
            <a:off x="7912100" y="6194425"/>
            <a:ext cx="43059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Fall Line Farm Co-op, Richmond VA. USDA photo.</a:t>
            </a:r>
            <a:endParaRPr/>
          </a:p>
        </p:txBody>
      </p:sp>
      <p:pic>
        <p:nvPicPr>
          <p:cNvPr id="2" name="Google Shape;163;p20">
            <a:extLst>
              <a:ext uri="{FF2B5EF4-FFF2-40B4-BE49-F238E27FC236}">
                <a16:creationId xmlns:a16="http://schemas.microsoft.com/office/drawing/2014/main" id="{8C40D203-B0CB-1401-FBE6-80B1D9E31A1F}"/>
              </a:ext>
            </a:extLst>
          </p:cNvPr>
          <p:cNvPicPr preferRelativeResize="0"/>
          <p:nvPr/>
        </p:nvPicPr>
        <p:blipFill rotWithShape="1">
          <a:blip r:embed="rId4">
            <a:alphaModFix/>
          </a:blip>
          <a:srcRect b="8653"/>
          <a:stretch/>
        </p:blipFill>
        <p:spPr>
          <a:xfrm>
            <a:off x="7199440" y="10"/>
            <a:ext cx="4992560" cy="6857990"/>
          </a:xfrm>
          <a:prstGeom prst="rect">
            <a:avLst/>
          </a:prstGeom>
          <a:noFill/>
          <a:effectLst/>
        </p:spPr>
      </p:pic>
      <p:pic>
        <p:nvPicPr>
          <p:cNvPr id="4" name="Picture 3" descr="Shape, circle&#10;&#10;Description automatically generated">
            <a:extLst>
              <a:ext uri="{FF2B5EF4-FFF2-40B4-BE49-F238E27FC236}">
                <a16:creationId xmlns:a16="http://schemas.microsoft.com/office/drawing/2014/main" id="{E04C7297-CF76-CB79-0E18-234F5CCA6DD8}"/>
              </a:ext>
            </a:extLst>
          </p:cNvPr>
          <p:cNvPicPr>
            <a:picLocks noChangeAspect="1"/>
          </p:cNvPicPr>
          <p:nvPr/>
        </p:nvPicPr>
        <p:blipFill rotWithShape="1">
          <a:blip r:embed="rId5"/>
          <a:srcRect r="41089" b="67088"/>
          <a:stretch/>
        </p:blipFill>
        <p:spPr>
          <a:xfrm>
            <a:off x="4109" y="0"/>
            <a:ext cx="7195331" cy="2262699"/>
          </a:xfrm>
          <a:prstGeom prst="rect">
            <a:avLst/>
          </a:prstGeom>
        </p:spPr>
      </p:pic>
      <p:pic>
        <p:nvPicPr>
          <p:cNvPr id="5" name="Picture 4" descr="Shape, circle&#10;&#10;Description automatically generated">
            <a:extLst>
              <a:ext uri="{FF2B5EF4-FFF2-40B4-BE49-F238E27FC236}">
                <a16:creationId xmlns:a16="http://schemas.microsoft.com/office/drawing/2014/main" id="{67F18449-CCDD-2E0C-8F49-D6D384328375}"/>
              </a:ext>
            </a:extLst>
          </p:cNvPr>
          <p:cNvPicPr>
            <a:picLocks noChangeAspect="1"/>
          </p:cNvPicPr>
          <p:nvPr/>
        </p:nvPicPr>
        <p:blipFill rotWithShape="1">
          <a:blip r:embed="rId5"/>
          <a:srcRect r="41089" b="67088"/>
          <a:stretch/>
        </p:blipFill>
        <p:spPr>
          <a:xfrm>
            <a:off x="4109" y="9525"/>
            <a:ext cx="7195331" cy="2262699"/>
          </a:xfrm>
          <a:prstGeom prst="rect">
            <a:avLst/>
          </a:prstGeom>
        </p:spPr>
      </p:pic>
      <p:sp>
        <p:nvSpPr>
          <p:cNvPr id="160" name="Google Shape;160;p20"/>
          <p:cNvSpPr txBox="1">
            <a:spLocks noGrp="1"/>
          </p:cNvSpPr>
          <p:nvPr>
            <p:ph type="body" idx="1"/>
          </p:nvPr>
        </p:nvSpPr>
        <p:spPr>
          <a:xfrm>
            <a:off x="115471" y="1734612"/>
            <a:ext cx="7195331" cy="4986863"/>
          </a:xfrm>
          <a:prstGeom prst="rect">
            <a:avLst/>
          </a:prstGeom>
          <a:noFill/>
          <a:ln>
            <a:noFill/>
          </a:ln>
        </p:spPr>
        <p:txBody>
          <a:bodyPr spcFirstLastPara="1" wrap="square" lIns="91425" tIns="45700" rIns="91425" bIns="45700" anchor="t" anchorCtr="0">
            <a:normAutofit fontScale="92500"/>
          </a:bodyPr>
          <a:lstStyle/>
          <a:p>
            <a:pPr marL="0" lvl="0" indent="0" rtl="0">
              <a:lnSpc>
                <a:spcPct val="90000"/>
              </a:lnSpc>
              <a:spcBef>
                <a:spcPts val="1000"/>
              </a:spcBef>
              <a:spcAft>
                <a:spcPts val="0"/>
              </a:spcAft>
              <a:buSzPts val="2800"/>
              <a:buNone/>
            </a:pPr>
            <a:r>
              <a:rPr lang="en-US" b="1" dirty="0"/>
              <a:t>Support for cooperatives, worker-owned companies, community ownership, and small-scale businesses rooted in communities (p. 1543):</a:t>
            </a:r>
            <a:endParaRPr dirty="0"/>
          </a:p>
          <a:p>
            <a:pPr marL="457200" lvl="0" indent="-402167" algn="l" rtl="0">
              <a:lnSpc>
                <a:spcPct val="90000"/>
              </a:lnSpc>
              <a:spcBef>
                <a:spcPts val="1000"/>
              </a:spcBef>
              <a:spcAft>
                <a:spcPts val="0"/>
              </a:spcAft>
              <a:buClr>
                <a:schemeClr val="dk1"/>
              </a:buClr>
              <a:buSzPts val="2400"/>
              <a:buFont typeface="Noto Sans Symbols"/>
              <a:buChar char="✔"/>
            </a:pPr>
            <a:r>
              <a:rPr lang="en-US" dirty="0"/>
              <a:t>Unlike the profit-driven status quo, cooperatives benefit community members rather than anonymous investors and corporate owners </a:t>
            </a:r>
            <a:endParaRPr dirty="0"/>
          </a:p>
          <a:p>
            <a:pPr marL="457200" lvl="0" indent="-402167" algn="l" rtl="0">
              <a:lnSpc>
                <a:spcPct val="90000"/>
              </a:lnSpc>
              <a:spcBef>
                <a:spcPts val="1000"/>
              </a:spcBef>
              <a:spcAft>
                <a:spcPts val="0"/>
              </a:spcAft>
              <a:buClr>
                <a:schemeClr val="dk1"/>
              </a:buClr>
              <a:buSzPts val="2400"/>
              <a:buFont typeface="Noto Sans Symbols"/>
              <a:buChar char="✔"/>
            </a:pPr>
            <a:r>
              <a:rPr lang="en-US" dirty="0"/>
              <a:t>Co-ops support multiple goals: good livelihoods, strong community bonds and trust, reduced need for transportation, and greater responsibility for local environmental impacts.</a:t>
            </a:r>
            <a:endParaRPr dirty="0"/>
          </a:p>
          <a:p>
            <a:pPr marL="457200" lvl="0" indent="-402167" algn="l" rtl="0">
              <a:lnSpc>
                <a:spcPct val="90000"/>
              </a:lnSpc>
              <a:spcBef>
                <a:spcPts val="1000"/>
              </a:spcBef>
              <a:spcAft>
                <a:spcPts val="0"/>
              </a:spcAft>
              <a:buSzPts val="2400"/>
              <a:buFont typeface="Noto Sans Symbols"/>
              <a:buChar char="✔"/>
            </a:pPr>
            <a:r>
              <a:rPr lang="en-US" dirty="0"/>
              <a:t>Positive examples abound when governments support local businesses.</a:t>
            </a:r>
            <a:endParaRPr dirty="0"/>
          </a:p>
        </p:txBody>
      </p:sp>
      <p:sp>
        <p:nvSpPr>
          <p:cNvPr id="8" name="Google Shape;164;p20">
            <a:extLst>
              <a:ext uri="{FF2B5EF4-FFF2-40B4-BE49-F238E27FC236}">
                <a16:creationId xmlns:a16="http://schemas.microsoft.com/office/drawing/2014/main" id="{3BB5066B-A4D6-B439-1338-B8299297E598}"/>
              </a:ext>
            </a:extLst>
          </p:cNvPr>
          <p:cNvSpPr txBox="1"/>
          <p:nvPr/>
        </p:nvSpPr>
        <p:spPr>
          <a:xfrm>
            <a:off x="7199440" y="6356350"/>
            <a:ext cx="4992560" cy="501650"/>
          </a:xfrm>
          <a:prstGeom prst="rect">
            <a:avLst/>
          </a:prstGeom>
          <a:solidFill>
            <a:srgbClr val="000000">
              <a:alpha val="50000"/>
            </a:srgbClr>
          </a:solidFill>
          <a:ln>
            <a:noFill/>
          </a:ln>
        </p:spPr>
        <p:txBody>
          <a:bodyPr spcFirstLastPara="1" wrap="square" lIns="91425" tIns="45700" rIns="91425" bIns="45700" anchor="t" anchorCtr="0">
            <a:noAutofit/>
          </a:bodyPr>
          <a:lstStyle/>
          <a:p>
            <a:pPr marL="0" marR="0" lvl="0" indent="0" algn="ctr" rtl="0">
              <a:spcBef>
                <a:spcPts val="0"/>
              </a:spcBef>
              <a:spcAft>
                <a:spcPts val="600"/>
              </a:spcAft>
              <a:buNone/>
            </a:pPr>
            <a:r>
              <a:rPr lang="en-US" sz="1300" b="0" i="0" u="none" strike="noStrike" cap="none" dirty="0">
                <a:solidFill>
                  <a:srgbClr val="FFFFFF"/>
                </a:solidFill>
                <a:latin typeface="+mn-lt"/>
                <a:ea typeface="+mn-ea"/>
                <a:cs typeface="+mn-cs"/>
                <a:sym typeface="Arial"/>
              </a:rPr>
              <a:t>Fall Line Farm Co-op, Richmond VA. USDA photo.</a:t>
            </a:r>
            <a:endParaRPr lang="en-US" sz="1300" dirty="0">
              <a:solidFill>
                <a:srgbClr val="FFFFFF"/>
              </a:solidFill>
              <a:latin typeface="+mn-lt"/>
              <a:ea typeface="+mn-ea"/>
              <a:cs typeface="+mn-cs"/>
            </a:endParaRPr>
          </a:p>
        </p:txBody>
      </p:sp>
      <p:sp>
        <p:nvSpPr>
          <p:cNvPr id="9" name="Google Shape;144;p18">
            <a:extLst>
              <a:ext uri="{FF2B5EF4-FFF2-40B4-BE49-F238E27FC236}">
                <a16:creationId xmlns:a16="http://schemas.microsoft.com/office/drawing/2014/main" id="{22FE8701-E8F8-FC57-EB5B-5277B2673A77}"/>
              </a:ext>
            </a:extLst>
          </p:cNvPr>
          <p:cNvSpPr txBox="1">
            <a:spLocks/>
          </p:cNvSpPr>
          <p:nvPr/>
        </p:nvSpPr>
        <p:spPr>
          <a:xfrm>
            <a:off x="838200" y="916812"/>
            <a:ext cx="4870537" cy="817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ct val="125000"/>
            </a:pPr>
            <a:r>
              <a:rPr lang="en-US" sz="3600" b="1" dirty="0">
                <a:solidFill>
                  <a:srgbClr val="000000"/>
                </a:solidFill>
              </a:rPr>
              <a:t>Bengtsson et al. 2018</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EC07E4-D1E7-D65A-0BC7-CFC6405C3B50}"/>
              </a:ext>
            </a:extLst>
          </p:cNvPr>
          <p:cNvSpPr>
            <a:spLocks noGrp="1"/>
          </p:cNvSpPr>
          <p:nvPr>
            <p:ph type="title"/>
          </p:nvPr>
        </p:nvSpPr>
        <p:spPr>
          <a:xfrm>
            <a:off x="4749820" y="314429"/>
            <a:ext cx="4081030" cy="773868"/>
          </a:xfrm>
        </p:spPr>
        <p:txBody>
          <a:bodyPr>
            <a:normAutofit/>
          </a:bodyPr>
          <a:lstStyle/>
          <a:p>
            <a:r>
              <a:rPr lang="en-US" sz="3200" b="1" dirty="0">
                <a:solidFill>
                  <a:srgbClr val="000000"/>
                </a:solidFill>
                <a:latin typeface="Calibri" panose="020F0502020204030204" pitchFamily="34" charset="0"/>
                <a:cs typeface="Calibri" panose="020F0502020204030204" pitchFamily="34" charset="0"/>
              </a:rPr>
              <a:t>Bengtsson et al. 2018</a:t>
            </a:r>
            <a:endParaRPr lang="en-US" sz="3200" dirty="0">
              <a:solidFill>
                <a:srgbClr val="FFFFFF"/>
              </a:solidFill>
            </a:endParaRPr>
          </a:p>
        </p:txBody>
      </p:sp>
      <p:pic>
        <p:nvPicPr>
          <p:cNvPr id="6" name="Picture 5" descr="A picture containing person, outdoor, tree, ground&#10;&#10;Description automatically generated">
            <a:extLst>
              <a:ext uri="{FF2B5EF4-FFF2-40B4-BE49-F238E27FC236}">
                <a16:creationId xmlns:a16="http://schemas.microsoft.com/office/drawing/2014/main" id="{80F9FCD6-6407-BD6D-B66F-F14E9483B6AC}"/>
              </a:ext>
            </a:extLst>
          </p:cNvPr>
          <p:cNvPicPr>
            <a:picLocks noChangeAspect="1"/>
          </p:cNvPicPr>
          <p:nvPr/>
        </p:nvPicPr>
        <p:blipFill rotWithShape="1">
          <a:blip r:embed="rId4"/>
          <a:srcRect b="11113"/>
          <a:stretch/>
        </p:blipFill>
        <p:spPr>
          <a:xfrm>
            <a:off x="327546" y="1903956"/>
            <a:ext cx="3442801" cy="4080254"/>
          </a:xfrm>
          <a:prstGeom prst="rect">
            <a:avLst/>
          </a:prstGeom>
        </p:spPr>
      </p:pic>
      <p:pic>
        <p:nvPicPr>
          <p:cNvPr id="5" name="Picture 4" descr="A group of people wearing hardhats and standing in a field&#10;&#10;Description automatically generated with low confidence">
            <a:extLst>
              <a:ext uri="{FF2B5EF4-FFF2-40B4-BE49-F238E27FC236}">
                <a16:creationId xmlns:a16="http://schemas.microsoft.com/office/drawing/2014/main" id="{05ACE441-6E0F-C057-3A36-EB97559DDA82}"/>
              </a:ext>
            </a:extLst>
          </p:cNvPr>
          <p:cNvPicPr>
            <a:picLocks noChangeAspect="1"/>
          </p:cNvPicPr>
          <p:nvPr/>
        </p:nvPicPr>
        <p:blipFill rotWithShape="1">
          <a:blip r:embed="rId5"/>
          <a:srcRect b="11113"/>
          <a:stretch/>
        </p:blipFill>
        <p:spPr>
          <a:xfrm>
            <a:off x="3943050" y="1903955"/>
            <a:ext cx="3442803" cy="4080255"/>
          </a:xfrm>
          <a:prstGeom prst="rect">
            <a:avLst/>
          </a:prstGeom>
        </p:spPr>
      </p:pic>
      <p:sp>
        <p:nvSpPr>
          <p:cNvPr id="3" name="Text Placeholder 2">
            <a:extLst>
              <a:ext uri="{FF2B5EF4-FFF2-40B4-BE49-F238E27FC236}">
                <a16:creationId xmlns:a16="http://schemas.microsoft.com/office/drawing/2014/main" id="{4335C8F2-1D24-4114-94EC-4B82B5914020}"/>
              </a:ext>
            </a:extLst>
          </p:cNvPr>
          <p:cNvSpPr>
            <a:spLocks noGrp="1"/>
          </p:cNvSpPr>
          <p:nvPr>
            <p:ph type="body" idx="1"/>
          </p:nvPr>
        </p:nvSpPr>
        <p:spPr>
          <a:xfrm>
            <a:off x="7385850" y="1615366"/>
            <a:ext cx="4478603" cy="4453003"/>
          </a:xfrm>
        </p:spPr>
        <p:txBody>
          <a:bodyPr anchor="ctr">
            <a:normAutofit lnSpcReduction="10000"/>
          </a:bodyPr>
          <a:lstStyle/>
          <a:p>
            <a:pPr marL="457200" lvl="0" indent="-414867" algn="l" rtl="0">
              <a:lnSpc>
                <a:spcPct val="90000"/>
              </a:lnSpc>
              <a:spcBef>
                <a:spcPts val="1000"/>
              </a:spcBef>
              <a:spcAft>
                <a:spcPts val="0"/>
              </a:spcAft>
              <a:buClr>
                <a:schemeClr val="dk1"/>
              </a:buClr>
              <a:buSzPts val="2600"/>
              <a:buFont typeface="Noto Sans Symbols"/>
              <a:buChar char="✔"/>
            </a:pPr>
            <a:endParaRPr lang="en-US" sz="2400" dirty="0"/>
          </a:p>
          <a:p>
            <a:pPr marL="457200" lvl="0" indent="-414867" algn="l" rtl="0">
              <a:lnSpc>
                <a:spcPct val="90000"/>
              </a:lnSpc>
              <a:spcBef>
                <a:spcPts val="1000"/>
              </a:spcBef>
              <a:spcAft>
                <a:spcPts val="0"/>
              </a:spcAft>
              <a:buClr>
                <a:schemeClr val="dk1"/>
              </a:buClr>
              <a:buSzPts val="2600"/>
              <a:buFont typeface="Noto Sans Symbols"/>
              <a:buChar char="✔"/>
            </a:pPr>
            <a:r>
              <a:rPr lang="en-US" sz="2400" dirty="0"/>
              <a:t>Liberation of labor from long sedentary work hours enables the move toward active lifestyles and occupations</a:t>
            </a:r>
          </a:p>
          <a:p>
            <a:pPr marL="457200" lvl="0" indent="-414867" algn="l" rtl="0">
              <a:lnSpc>
                <a:spcPct val="90000"/>
              </a:lnSpc>
              <a:spcBef>
                <a:spcPts val="1000"/>
              </a:spcBef>
              <a:spcAft>
                <a:spcPts val="0"/>
              </a:spcAft>
              <a:buClr>
                <a:schemeClr val="dk1"/>
              </a:buClr>
              <a:buSzPts val="2600"/>
              <a:buFont typeface="Noto Sans Symbols"/>
              <a:buChar char="✔"/>
            </a:pPr>
            <a:r>
              <a:rPr lang="en-US" sz="2400" dirty="0"/>
              <a:t>Diversified food and local food production provide dietary benefits.</a:t>
            </a:r>
          </a:p>
          <a:p>
            <a:pPr marL="457200" lvl="0" indent="-414867" algn="l" rtl="0">
              <a:lnSpc>
                <a:spcPct val="90000"/>
              </a:lnSpc>
              <a:spcBef>
                <a:spcPts val="1000"/>
              </a:spcBef>
              <a:spcAft>
                <a:spcPts val="0"/>
              </a:spcAft>
              <a:buClr>
                <a:schemeClr val="dk1"/>
              </a:buClr>
              <a:buSzPts val="2600"/>
              <a:buFont typeface="Noto Sans Symbols"/>
              <a:buChar char="✔"/>
            </a:pPr>
            <a:r>
              <a:rPr lang="en-US" sz="2400" dirty="0"/>
              <a:t>There are findings of mental health and social benefits from work within a community that has shared goals. </a:t>
            </a:r>
            <a:endParaRPr lang="en-US" sz="2400" b="1" dirty="0"/>
          </a:p>
          <a:p>
            <a:endParaRPr lang="en-US" sz="2400" dirty="0">
              <a:solidFill>
                <a:srgbClr val="FFFFFF"/>
              </a:solidFill>
            </a:endParaRPr>
          </a:p>
        </p:txBody>
      </p:sp>
      <p:sp>
        <p:nvSpPr>
          <p:cNvPr id="4" name="Slide Number Placeholder 3">
            <a:extLst>
              <a:ext uri="{FF2B5EF4-FFF2-40B4-BE49-F238E27FC236}">
                <a16:creationId xmlns:a16="http://schemas.microsoft.com/office/drawing/2014/main" id="{06543699-FFA5-27C7-5C29-D115BEAD7BBB}"/>
              </a:ext>
            </a:extLst>
          </p:cNvPr>
          <p:cNvSpPr>
            <a:spLocks noGrp="1"/>
          </p:cNvSpPr>
          <p:nvPr>
            <p:ph type="sldNum" idx="12"/>
          </p:nvPr>
        </p:nvSpPr>
        <p:spPr>
          <a:xfrm>
            <a:off x="10655806" y="6535157"/>
            <a:ext cx="813463" cy="274320"/>
          </a:xfrm>
        </p:spPr>
        <p:txBody>
          <a:bodyPr>
            <a:noAutofit/>
          </a:bodyPr>
          <a:lstStyle/>
          <a:p>
            <a:pPr marL="0" lvl="0" indent="0" rtl="0">
              <a:lnSpc>
                <a:spcPct val="90000"/>
              </a:lnSpc>
              <a:spcBef>
                <a:spcPts val="0"/>
              </a:spcBef>
              <a:spcAft>
                <a:spcPts val="600"/>
              </a:spcAft>
              <a:buNone/>
            </a:pPr>
            <a:fld id="{00000000-1234-1234-1234-123412341234}" type="slidenum">
              <a:rPr lang="en-US">
                <a:solidFill>
                  <a:schemeClr val="tx1">
                    <a:lumMod val="50000"/>
                    <a:lumOff val="50000"/>
                  </a:schemeClr>
                </a:solidFill>
              </a:rPr>
              <a:pPr marL="0" lvl="0" indent="0" rtl="0">
                <a:lnSpc>
                  <a:spcPct val="90000"/>
                </a:lnSpc>
                <a:spcBef>
                  <a:spcPts val="0"/>
                </a:spcBef>
                <a:spcAft>
                  <a:spcPts val="600"/>
                </a:spcAft>
                <a:buNone/>
              </a:pPr>
              <a:t>7</a:t>
            </a:fld>
            <a:endParaRPr lang="en-US" dirty="0">
              <a:solidFill>
                <a:schemeClr val="tx1">
                  <a:lumMod val="50000"/>
                  <a:lumOff val="50000"/>
                </a:schemeClr>
              </a:solidFill>
            </a:endParaRPr>
          </a:p>
        </p:txBody>
      </p:sp>
      <p:sp>
        <p:nvSpPr>
          <p:cNvPr id="14" name="TextBox 13">
            <a:extLst>
              <a:ext uri="{FF2B5EF4-FFF2-40B4-BE49-F238E27FC236}">
                <a16:creationId xmlns:a16="http://schemas.microsoft.com/office/drawing/2014/main" id="{124D0CAD-EFF7-5647-0C7A-EDC9FF1441D4}"/>
              </a:ext>
            </a:extLst>
          </p:cNvPr>
          <p:cNvSpPr txBox="1"/>
          <p:nvPr/>
        </p:nvSpPr>
        <p:spPr>
          <a:xfrm>
            <a:off x="4173980" y="1375301"/>
            <a:ext cx="7175169" cy="480131"/>
          </a:xfrm>
          <a:prstGeom prst="rect">
            <a:avLst/>
          </a:prstGeom>
          <a:noFill/>
        </p:spPr>
        <p:txBody>
          <a:bodyPr wrap="square">
            <a:spAutoFit/>
          </a:bodyPr>
          <a:lstStyle/>
          <a:p>
            <a:pPr marL="0" lvl="0" indent="0" algn="l" rtl="0">
              <a:lnSpc>
                <a:spcPct val="90000"/>
              </a:lnSpc>
              <a:spcBef>
                <a:spcPts val="1000"/>
              </a:spcBef>
              <a:spcAft>
                <a:spcPts val="0"/>
              </a:spcAft>
              <a:buSzPts val="2800"/>
              <a:buNone/>
            </a:pPr>
            <a:r>
              <a:rPr lang="en-US" sz="2800" b="1" dirty="0">
                <a:latin typeface="Calibri" panose="020F0502020204030204" pitchFamily="34" charset="0"/>
                <a:cs typeface="Calibri" panose="020F0502020204030204" pitchFamily="34" charset="0"/>
              </a:rPr>
              <a:t>Spurring Health Benefits (p. 1544):</a:t>
            </a:r>
            <a:endParaRPr lang="en-US" sz="28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167212A-E7C1-ED7D-E6BD-DFD7E0A336A4}"/>
              </a:ext>
            </a:extLst>
          </p:cNvPr>
          <p:cNvSpPr txBox="1"/>
          <p:nvPr/>
        </p:nvSpPr>
        <p:spPr>
          <a:xfrm>
            <a:off x="475989" y="6162805"/>
            <a:ext cx="6688899" cy="523220"/>
          </a:xfrm>
          <a:prstGeom prst="rect">
            <a:avLst/>
          </a:prstGeom>
          <a:noFill/>
        </p:spPr>
        <p:txBody>
          <a:bodyPr wrap="square" rtlCol="0">
            <a:spAutoFit/>
          </a:bodyPr>
          <a:lstStyle/>
          <a:p>
            <a:pPr algn="ctr"/>
            <a:r>
              <a:rPr lang="en-US" dirty="0"/>
              <a:t>Volunteer restoration efforts in El </a:t>
            </a:r>
            <a:r>
              <a:rPr lang="en-US" dirty="0" err="1"/>
              <a:t>Yunque</a:t>
            </a:r>
            <a:r>
              <a:rPr lang="en-US" dirty="0"/>
              <a:t> National Forest</a:t>
            </a:r>
          </a:p>
          <a:p>
            <a:pPr algn="ctr"/>
            <a:r>
              <a:rPr lang="en-US" dirty="0"/>
              <a:t>Photos: U.S. Forest Service</a:t>
            </a:r>
          </a:p>
        </p:txBody>
      </p:sp>
    </p:spTree>
    <p:extLst>
      <p:ext uri="{BB962C8B-B14F-4D97-AF65-F5344CB8AC3E}">
        <p14:creationId xmlns:p14="http://schemas.microsoft.com/office/powerpoint/2010/main" val="160560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2"/>
          <p:cNvSpPr txBox="1">
            <a:spLocks noGrp="1"/>
          </p:cNvSpPr>
          <p:nvPr>
            <p:ph type="body" idx="1"/>
          </p:nvPr>
        </p:nvSpPr>
        <p:spPr>
          <a:xfrm>
            <a:off x="556174" y="1539875"/>
            <a:ext cx="7492200" cy="481647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2800"/>
              <a:buNone/>
            </a:pPr>
            <a:r>
              <a:rPr lang="en-US" sz="3200" b="1" dirty="0"/>
              <a:t>A new social order beyond consumerism and ecological bankruptcy (p. 1544) may require:</a:t>
            </a:r>
            <a:endParaRPr lang="en-US" sz="3200" dirty="0"/>
          </a:p>
          <a:p>
            <a:pPr marL="457200" lvl="0" indent="-414867" algn="l" rtl="0">
              <a:lnSpc>
                <a:spcPct val="90000"/>
              </a:lnSpc>
              <a:spcBef>
                <a:spcPts val="1000"/>
              </a:spcBef>
              <a:spcAft>
                <a:spcPts val="0"/>
              </a:spcAft>
              <a:buClr>
                <a:schemeClr val="dk1"/>
              </a:buClr>
              <a:buSzPts val="2600"/>
              <a:buFont typeface="Noto Sans Symbols"/>
              <a:buChar char="✔"/>
            </a:pPr>
            <a:r>
              <a:rPr lang="en-US" sz="3200" dirty="0"/>
              <a:t>Private philanthropy that supports responsible capitalism</a:t>
            </a:r>
          </a:p>
          <a:p>
            <a:pPr marL="457200" lvl="0" indent="-414867" algn="l" rtl="0">
              <a:lnSpc>
                <a:spcPct val="90000"/>
              </a:lnSpc>
              <a:spcBef>
                <a:spcPts val="1000"/>
              </a:spcBef>
              <a:spcAft>
                <a:spcPts val="0"/>
              </a:spcAft>
              <a:buClr>
                <a:schemeClr val="dk1"/>
              </a:buClr>
              <a:buSzPts val="2600"/>
              <a:buFont typeface="Noto Sans Symbols"/>
              <a:buChar char="✔"/>
            </a:pPr>
            <a:r>
              <a:rPr lang="en-US" sz="3200" dirty="0"/>
              <a:t>“Just transitions” supported by partnerships among academics, environmental justice advocates, community organizers, labor rights</a:t>
            </a:r>
          </a:p>
          <a:p>
            <a:pPr marL="457200" lvl="0" indent="-414867" algn="l" rtl="0">
              <a:lnSpc>
                <a:spcPct val="90000"/>
              </a:lnSpc>
              <a:spcBef>
                <a:spcPts val="1000"/>
              </a:spcBef>
              <a:spcAft>
                <a:spcPts val="0"/>
              </a:spcAft>
              <a:buClr>
                <a:schemeClr val="dk1"/>
              </a:buClr>
              <a:buSzPts val="2600"/>
              <a:buFont typeface="Noto Sans Symbols"/>
              <a:buChar char="✔"/>
            </a:pPr>
            <a:r>
              <a:rPr lang="en-US" sz="3200" dirty="0"/>
              <a:t>Cities as incubators of scalable and transferrable innovations that support citizen-led transformations</a:t>
            </a:r>
            <a:endParaRPr lang="en-US" sz="3600" dirty="0"/>
          </a:p>
        </p:txBody>
      </p:sp>
      <p:sp>
        <p:nvSpPr>
          <p:cNvPr id="181" name="Google Shape;18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8</a:t>
            </a:fld>
            <a:endParaRPr lang="en-US"/>
          </a:p>
        </p:txBody>
      </p:sp>
      <p:pic>
        <p:nvPicPr>
          <p:cNvPr id="183" name="Google Shape;183;p22"/>
          <p:cNvPicPr preferRelativeResize="0"/>
          <p:nvPr/>
        </p:nvPicPr>
        <p:blipFill rotWithShape="1">
          <a:blip r:embed="rId4">
            <a:alphaModFix/>
          </a:blip>
          <a:srcRect l="19961" r="22047" b="12413"/>
          <a:stretch/>
        </p:blipFill>
        <p:spPr>
          <a:xfrm>
            <a:off x="8474528" y="1877786"/>
            <a:ext cx="2547257" cy="4980214"/>
          </a:xfrm>
          <a:prstGeom prst="rect">
            <a:avLst/>
          </a:prstGeom>
          <a:noFill/>
          <a:ln>
            <a:noFill/>
          </a:ln>
        </p:spPr>
      </p:pic>
      <p:sp>
        <p:nvSpPr>
          <p:cNvPr id="5" name="Google Shape;182;p22">
            <a:extLst>
              <a:ext uri="{FF2B5EF4-FFF2-40B4-BE49-F238E27FC236}">
                <a16:creationId xmlns:a16="http://schemas.microsoft.com/office/drawing/2014/main" id="{BAFCF28D-18C1-1DAD-6E07-DF61EEB77931}"/>
              </a:ext>
            </a:extLst>
          </p:cNvPr>
          <p:cNvSpPr txBox="1">
            <a:spLocks noGrp="1"/>
          </p:cNvSpPr>
          <p:nvPr>
            <p:ph type="title"/>
          </p:nvPr>
        </p:nvSpPr>
        <p:spPr>
          <a:xfrm>
            <a:off x="1300844" y="21431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3600" b="1" dirty="0">
                <a:solidFill>
                  <a:srgbClr val="000000"/>
                </a:solidFill>
              </a:rPr>
              <a:t>Bengtsson et al. 2018</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1144</Words>
  <Application>Microsoft Macintosh PowerPoint</Application>
  <PresentationFormat>Widescreen</PresentationFormat>
  <Paragraphs>91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Noto Sans Symbols</vt:lpstr>
      <vt:lpstr>Office Theme</vt:lpstr>
      <vt:lpstr>Advancing Sustainable Development Goals: Systemic Changes to Reduce Consumer Impact </vt:lpstr>
      <vt:lpstr>The UN’s 17 Sustainable  Development  Goals (SDGs)</vt:lpstr>
      <vt:lpstr>Bengtsson et al. 2018  Transforming systems of consumption and production for achieving the sustainable development goals</vt:lpstr>
      <vt:lpstr>Bengtsson et al. 2018</vt:lpstr>
      <vt:lpstr>Bengtsson et al. 2018</vt:lpstr>
      <vt:lpstr>Bengtsson et al. 2018 </vt:lpstr>
      <vt:lpstr>Bengtsson et al.: Transforming systems of consumption and production for achieving the sustainable development goals</vt:lpstr>
      <vt:lpstr>Bengtsson et al. 2018</vt:lpstr>
      <vt:lpstr>Bengtsson et al.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Sustainable Development Goals: Systemic Changes to Reduce Consumer Impact </dc:title>
  <dc:creator>Heidi CM Scott</dc:creator>
  <cp:lastModifiedBy>Alaina Gallagher</cp:lastModifiedBy>
  <cp:revision>1</cp:revision>
  <dcterms:created xsi:type="dcterms:W3CDTF">2022-09-28T11:57:10Z</dcterms:created>
  <dcterms:modified xsi:type="dcterms:W3CDTF">2023-01-11T20:20:08Z</dcterms:modified>
</cp:coreProperties>
</file>