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56" r:id="rId2"/>
    <p:sldId id="257" r:id="rId3"/>
    <p:sldId id="269" r:id="rId4"/>
    <p:sldId id="258"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JybDX31GaanBIaGYQN5EpLpiI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0"/>
    <p:restoredTop sz="87755" autoAdjust="0"/>
  </p:normalViewPr>
  <p:slideViewPr>
    <p:cSldViewPr snapToGrid="0" snapToObjects="1">
      <p:cViewPr varScale="1">
        <p:scale>
          <a:sx n="107" d="100"/>
          <a:sy n="107" d="100"/>
        </p:scale>
        <p:origin x="5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i="1" dirty="0"/>
              <a:t>Notes to Instructor: </a:t>
            </a:r>
            <a:r>
              <a:rPr lang="en-US" sz="1400" dirty="0"/>
              <a:t>This lesson focusses on SDG #5. Learners may benefit from briefly considering how the other goals would support or depend upon our success in implementing Gender Equality. For example, how does #5 inherently overlap with #1, #2, #3, and #4? How do the environmental goals of #6, #7, #11, #12, #13, #14, and #15 resonate with Gender Equality? What’s the role of strong institutions (#16) and partnerships (#17) in making gains on gender equality in the developing world? </a:t>
            </a:r>
            <a:endParaRPr sz="1400" dirty="0"/>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Notes to Instructor: </a:t>
            </a:r>
            <a:r>
              <a:rPr lang="en-US" dirty="0"/>
              <a:t>Many of these challenges may be interesting to discuss in more depth with learners. They might consider how deeply seeded cultural inequalities have been reinforced by patriarchal and colonial histories. Marked successes result from girls’ education and access to birth control, as a starting point. Educating boys and men about gender equality is an important companion to empowering girls. And intersectionality is a fascinating multi-identity social dynamic that may help reveal how women experience inequality differently from one another. </a:t>
            </a:r>
            <a:endParaRPr dirty="0"/>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03551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Notes to Instructor: </a:t>
            </a:r>
            <a:r>
              <a:rPr lang="en-US" dirty="0"/>
              <a:t>How do some of these technologies help women prepare for a climate changed present and future? How might some technology actually exacerbate environmental impacts? </a:t>
            </a:r>
            <a:endParaRPr dirty="0"/>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Notes to Instructor: </a:t>
            </a:r>
            <a:r>
              <a:rPr lang="en-US" dirty="0"/>
              <a:t>Note that local, small-scale aquaculture run by women with domestic duties can measurably improve the nutrition in a household as well as its income. In all three sectors, changes in the gender balance of leadership and governance are priorities that have the potential to make a difference in women’s empowerment. How can communities work to include women in important roles, and how will that impact the potential of girls who are in danger of becoming pregnant or child brides? </a:t>
            </a:r>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03769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Notes to Instructor: </a:t>
            </a:r>
            <a:r>
              <a:rPr lang="en-US" dirty="0"/>
              <a:t>Gender stereotypes endure and delimit women’s ability to work outside the home. What are some methods to change a patriarchal culture to greater value women as equal workers in many occupations? How can men be taught to feel good about gender equality? </a:t>
            </a:r>
            <a:endParaRPr dirty="0"/>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66001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oi.org/10.1088/1748-9326/ab2f57" TargetMode="External"/><Relationship Id="rId5" Type="http://schemas.openxmlformats.org/officeDocument/2006/relationships/hyperlink" Target="https://creativecommons.org/licenses/by-sa/4.0/"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reativecommons.org/licenses/by/4.0/deed.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r>
              <a:rPr lang="en-US" dirty="0"/>
              <a:t>	</a:t>
            </a:r>
          </a:p>
        </p:txBody>
      </p:sp>
      <p:sp>
        <p:nvSpPr>
          <p:cNvPr id="90" name="Google Shape;90;p1"/>
          <p:cNvSpPr txBox="1">
            <a:spLocks noGrp="1"/>
          </p:cNvSpPr>
          <p:nvPr>
            <p:ph type="ctrTitle"/>
          </p:nvPr>
        </p:nvSpPr>
        <p:spPr>
          <a:xfrm>
            <a:off x="2073244" y="734830"/>
            <a:ext cx="9716033" cy="1738461"/>
          </a:xfrm>
          <a:prstGeom prst="rect">
            <a:avLst/>
          </a:prstGeom>
          <a:noFill/>
          <a:ln>
            <a:noFill/>
          </a:ln>
        </p:spPr>
        <p:txBody>
          <a:bodyPr spcFirstLastPara="1" wrap="square" lIns="91425" tIns="45700" rIns="91425" bIns="45700" anchor="b" anchorCtr="0">
            <a:noAutofit/>
          </a:bodyPr>
          <a:lstStyle/>
          <a:p>
            <a:pPr>
              <a:buClr>
                <a:srgbClr val="000000"/>
              </a:buClr>
              <a:buSzPts val="4000"/>
            </a:pPr>
            <a:r>
              <a:rPr lang="en-US" sz="3400" b="1" dirty="0"/>
              <a:t>Advancing Sustainable Development Goals: </a:t>
            </a:r>
            <a:br>
              <a:rPr lang="en-US" sz="3400" b="1" dirty="0"/>
            </a:br>
            <a:r>
              <a:rPr lang="en-US" sz="3400" b="1" dirty="0">
                <a:solidFill>
                  <a:schemeClr val="accent6">
                    <a:lumMod val="75000"/>
                  </a:schemeClr>
                </a:solidFill>
              </a:rPr>
              <a:t>Gender Equality and </a:t>
            </a:r>
            <a:br>
              <a:rPr lang="en-US" sz="3400" b="1" dirty="0">
                <a:solidFill>
                  <a:schemeClr val="accent6">
                    <a:lumMod val="75000"/>
                  </a:schemeClr>
                </a:solidFill>
              </a:rPr>
            </a:br>
            <a:r>
              <a:rPr lang="en-US" sz="3400" b="1" dirty="0">
                <a:solidFill>
                  <a:schemeClr val="accent6">
                    <a:lumMod val="75000"/>
                  </a:schemeClr>
                </a:solidFill>
              </a:rPr>
              <a:t>Environmental Health</a:t>
            </a:r>
            <a:r>
              <a:rPr lang="en-US" sz="3400" b="1" dirty="0">
                <a:solidFill>
                  <a:srgbClr val="76923C"/>
                </a:solidFill>
                <a:latin typeface="Arial"/>
                <a:ea typeface="Arial"/>
                <a:cs typeface="Arial"/>
                <a:sym typeface="Arial"/>
              </a:rPr>
              <a:t> </a:t>
            </a:r>
            <a:br>
              <a:rPr lang="en-US" sz="3400" b="1" dirty="0">
                <a:solidFill>
                  <a:srgbClr val="000000"/>
                </a:solidFill>
                <a:latin typeface="Arial"/>
                <a:ea typeface="Arial"/>
                <a:cs typeface="Arial"/>
                <a:sym typeface="Arial"/>
              </a:rPr>
            </a:br>
            <a:endParaRPr sz="3400" dirty="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224593" y="371420"/>
            <a:ext cx="2721477" cy="956079"/>
          </a:xfrm>
          <a:prstGeom prst="rect">
            <a:avLst/>
          </a:prstGeom>
          <a:noFill/>
          <a:ln>
            <a:noFill/>
          </a:ln>
        </p:spPr>
      </p:pic>
      <p:grpSp>
        <p:nvGrpSpPr>
          <p:cNvPr id="97" name="Google Shape;97;p1"/>
          <p:cNvGrpSpPr/>
          <p:nvPr/>
        </p:nvGrpSpPr>
        <p:grpSpPr>
          <a:xfrm rot="10800000" flipH="1">
            <a:off x="14657" y="4607738"/>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a:blip r:embed="rId4"/>
          <a:stretch>
            <a:fillRect/>
          </a:stretch>
        </p:blipFill>
        <p:spPr>
          <a:xfrm>
            <a:off x="3152028" y="2077305"/>
            <a:ext cx="6647006" cy="4671725"/>
          </a:xfrm>
          <a:prstGeom prst="rect">
            <a:avLst/>
          </a:prstGeom>
          <a:noFill/>
          <a:ln w="19050">
            <a:solidFill>
              <a:schemeClr val="tx1"/>
            </a:solidFill>
          </a:ln>
        </p:spPr>
      </p:pic>
      <p:sp>
        <p:nvSpPr>
          <p:cNvPr id="2" name="TextBox 1">
            <a:extLst>
              <a:ext uri="{FF2B5EF4-FFF2-40B4-BE49-F238E27FC236}">
                <a16:creationId xmlns:a16="http://schemas.microsoft.com/office/drawing/2014/main" id="{D9A71184-5CB6-C344-8DB6-60D7CABB952D}"/>
              </a:ext>
            </a:extLst>
          </p:cNvPr>
          <p:cNvSpPr txBox="1"/>
          <p:nvPr/>
        </p:nvSpPr>
        <p:spPr>
          <a:xfrm>
            <a:off x="6383255" y="6250509"/>
            <a:ext cx="3415931" cy="523220"/>
          </a:xfrm>
          <a:prstGeom prst="rect">
            <a:avLst/>
          </a:prstGeom>
          <a:solidFill>
            <a:srgbClr val="FFFFFF">
              <a:alpha val="72549"/>
            </a:srgbClr>
          </a:solidFill>
        </p:spPr>
        <p:txBody>
          <a:bodyPr wrap="square" rtlCol="0">
            <a:spAutoFit/>
          </a:bodyPr>
          <a:lstStyle/>
          <a:p>
            <a:pPr algn="ctr"/>
            <a:r>
              <a:rPr lang="en-US" dirty="0"/>
              <a:t>A woman in Ghana at a USAID event.</a:t>
            </a:r>
          </a:p>
          <a:p>
            <a:pPr algn="ctr"/>
            <a:r>
              <a:rPr lang="en-US" dirty="0"/>
              <a:t>Public Domain courtesy of USAID.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1111411" y="494454"/>
            <a:ext cx="11199342" cy="528814"/>
          </a:xfrm>
          <a:prstGeom prst="rect">
            <a:avLst/>
          </a:prstGeom>
          <a:noFill/>
          <a:ln>
            <a:noFill/>
          </a:ln>
        </p:spPr>
        <p:txBody>
          <a:bodyPr spcFirstLastPara="1" wrap="square" lIns="91425" tIns="45700" rIns="91425" bIns="45700" anchor="ctr" anchorCtr="0">
            <a:noAutofit/>
          </a:bodyPr>
          <a:lstStyle/>
          <a:p>
            <a:pPr lvl="0" algn="ctr">
              <a:buClr>
                <a:srgbClr val="000000"/>
              </a:buClr>
              <a:buSzPts val="3600"/>
            </a:pPr>
            <a:r>
              <a:rPr lang="en-US" sz="2800" b="1" dirty="0">
                <a:solidFill>
                  <a:srgbClr val="000000"/>
                </a:solidFill>
                <a:latin typeface="Arial"/>
                <a:cs typeface="Arial"/>
                <a:sym typeface="Arial"/>
              </a:rPr>
              <a:t>The UN’s 17 Sustainable </a:t>
            </a:r>
            <a:br>
              <a:rPr lang="en-US" sz="2800" b="1" dirty="0">
                <a:solidFill>
                  <a:srgbClr val="000000"/>
                </a:solidFill>
                <a:latin typeface="Arial"/>
                <a:cs typeface="Arial"/>
                <a:sym typeface="Arial"/>
              </a:rPr>
            </a:br>
            <a:r>
              <a:rPr lang="en-US" sz="2800" b="1" dirty="0">
                <a:solidFill>
                  <a:srgbClr val="000000"/>
                </a:solidFill>
                <a:latin typeface="Arial"/>
                <a:cs typeface="Arial"/>
                <a:sym typeface="Arial"/>
              </a:rPr>
              <a:t>Development Goals (SDGs)</a:t>
            </a:r>
            <a:endParaRPr sz="28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79E63B93-C6A7-6E4F-BC13-A29800A5125A}"/>
              </a:ext>
            </a:extLst>
          </p:cNvPr>
          <p:cNvPicPr>
            <a:picLocks noChangeAspect="1"/>
          </p:cNvPicPr>
          <p:nvPr/>
        </p:nvPicPr>
        <p:blipFill>
          <a:blip r:embed="rId4"/>
          <a:stretch>
            <a:fillRect/>
          </a:stretch>
        </p:blipFill>
        <p:spPr>
          <a:xfrm>
            <a:off x="838200" y="1112369"/>
            <a:ext cx="10705869" cy="5381805"/>
          </a:xfrm>
          <a:prstGeom prst="rect">
            <a:avLst/>
          </a:prstGeom>
        </p:spPr>
      </p:pic>
      <p:sp>
        <p:nvSpPr>
          <p:cNvPr id="4" name="Rounded Rectangle 3">
            <a:extLst>
              <a:ext uri="{FF2B5EF4-FFF2-40B4-BE49-F238E27FC236}">
                <a16:creationId xmlns:a16="http://schemas.microsoft.com/office/drawing/2014/main" id="{16C17A19-8B19-F149-B9A1-45931AD9400F}"/>
              </a:ext>
            </a:extLst>
          </p:cNvPr>
          <p:cNvSpPr/>
          <p:nvPr/>
        </p:nvSpPr>
        <p:spPr>
          <a:xfrm>
            <a:off x="7988300" y="1112369"/>
            <a:ext cx="1739900" cy="1795931"/>
          </a:xfrm>
          <a:prstGeom prst="roundRect">
            <a:avLst/>
          </a:prstGeom>
          <a:solidFill>
            <a:schemeClr val="accent4">
              <a:lumMod val="40000"/>
              <a:lumOff val="60000"/>
              <a:alpha val="34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2" name="Google Shape;1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pic>
        <p:nvPicPr>
          <p:cNvPr id="10" name="Picture 9">
            <a:extLst>
              <a:ext uri="{FF2B5EF4-FFF2-40B4-BE49-F238E27FC236}">
                <a16:creationId xmlns:a16="http://schemas.microsoft.com/office/drawing/2014/main" id="{3B578550-463E-FE4B-820C-2B48476F4259}"/>
              </a:ext>
            </a:extLst>
          </p:cNvPr>
          <p:cNvPicPr>
            <a:picLocks noChangeAspect="1"/>
          </p:cNvPicPr>
          <p:nvPr/>
        </p:nvPicPr>
        <p:blipFill>
          <a:blip r:embed="rId4"/>
          <a:stretch>
            <a:fillRect/>
          </a:stretch>
        </p:blipFill>
        <p:spPr>
          <a:xfrm>
            <a:off x="7049248" y="2287267"/>
            <a:ext cx="4884108" cy="3252892"/>
          </a:xfrm>
          <a:prstGeom prst="rect">
            <a:avLst/>
          </a:prstGeom>
        </p:spPr>
      </p:pic>
      <p:sp>
        <p:nvSpPr>
          <p:cNvPr id="11" name="TextBox 10">
            <a:extLst>
              <a:ext uri="{FF2B5EF4-FFF2-40B4-BE49-F238E27FC236}">
                <a16:creationId xmlns:a16="http://schemas.microsoft.com/office/drawing/2014/main" id="{1FEBC1EE-B9AE-494A-823C-A56215E5EFB4}"/>
              </a:ext>
            </a:extLst>
          </p:cNvPr>
          <p:cNvSpPr txBox="1"/>
          <p:nvPr/>
        </p:nvSpPr>
        <p:spPr>
          <a:xfrm>
            <a:off x="8122799" y="5584805"/>
            <a:ext cx="3718802" cy="954107"/>
          </a:xfrm>
          <a:prstGeom prst="rect">
            <a:avLst/>
          </a:prstGeom>
          <a:noFill/>
        </p:spPr>
        <p:txBody>
          <a:bodyPr wrap="square" rtlCol="0">
            <a:spAutoFit/>
          </a:bodyPr>
          <a:lstStyle/>
          <a:p>
            <a:pPr algn="ctr"/>
            <a:r>
              <a:rPr lang="en-US" i="1" dirty="0"/>
              <a:t>School girl in Ghana holds a SDG placard. </a:t>
            </a:r>
          </a:p>
          <a:p>
            <a:pPr algn="ctr"/>
            <a:r>
              <a:rPr lang="en-US" i="1" dirty="0"/>
              <a:t>Photo by </a:t>
            </a:r>
            <a:r>
              <a:rPr lang="en-US" i="1" dirty="0" err="1"/>
              <a:t>Fquasie</a:t>
            </a:r>
            <a:r>
              <a:rPr lang="en-US" i="1" dirty="0"/>
              <a:t> via Wikimedia Commons, </a:t>
            </a:r>
            <a:r>
              <a:rPr lang="en-US" i="1" u="sng" dirty="0">
                <a:hlinkClick r:id="rId5"/>
              </a:rPr>
              <a:t>Attribution 4.0</a:t>
            </a:r>
            <a:r>
              <a:rPr lang="en-US" i="1" dirty="0"/>
              <a:t>. </a:t>
            </a:r>
            <a:endParaRPr lang="en-US" dirty="0"/>
          </a:p>
          <a:p>
            <a:endParaRPr lang="en-US" dirty="0"/>
          </a:p>
        </p:txBody>
      </p:sp>
      <p:sp>
        <p:nvSpPr>
          <p:cNvPr id="8" name="Google Shape;108;p2">
            <a:extLst>
              <a:ext uri="{FF2B5EF4-FFF2-40B4-BE49-F238E27FC236}">
                <a16:creationId xmlns:a16="http://schemas.microsoft.com/office/drawing/2014/main" id="{381923CB-474E-E3C3-3369-228A1200D6D2}"/>
              </a:ext>
            </a:extLst>
          </p:cNvPr>
          <p:cNvSpPr txBox="1">
            <a:spLocks noGrp="1"/>
          </p:cNvSpPr>
          <p:nvPr>
            <p:ph type="title"/>
          </p:nvPr>
        </p:nvSpPr>
        <p:spPr>
          <a:xfrm>
            <a:off x="1638794" y="863260"/>
            <a:ext cx="10365499" cy="652462"/>
          </a:xfrm>
          <a:prstGeom prst="rect">
            <a:avLst/>
          </a:prstGeom>
          <a:noFill/>
          <a:ln>
            <a:noFill/>
          </a:ln>
        </p:spPr>
        <p:txBody>
          <a:bodyPr spcFirstLastPara="1" wrap="square" lIns="91425" tIns="45700" rIns="91425" bIns="45700" anchor="ctr" anchorCtr="0">
            <a:normAutofit fontScale="90000"/>
          </a:bodyPr>
          <a:lstStyle/>
          <a:p>
            <a:pPr lvl="0" algn="ctr">
              <a:buClr>
                <a:srgbClr val="000000"/>
              </a:buClr>
              <a:buSzPts val="3600"/>
            </a:pPr>
            <a:r>
              <a:rPr lang="en-US" sz="3600" b="1" dirty="0">
                <a:solidFill>
                  <a:srgbClr val="000000"/>
                </a:solidFill>
                <a:cs typeface="Arial"/>
                <a:sym typeface="Arial"/>
              </a:rPr>
              <a:t>Call &amp; Sellers 2019 </a:t>
            </a:r>
            <a:br>
              <a:rPr lang="en-US" sz="2900" b="1" dirty="0">
                <a:solidFill>
                  <a:srgbClr val="000000"/>
                </a:solidFill>
                <a:cs typeface="Arial"/>
                <a:sym typeface="Arial"/>
              </a:rPr>
            </a:br>
            <a:r>
              <a:rPr lang="en-US" sz="2900" b="1" dirty="0"/>
              <a:t>How does gendered vulnerability shape the adoption and impact of sustainable livelihood interventions in an era of global climate change?</a:t>
            </a:r>
            <a:br>
              <a:rPr lang="en-US" sz="2900" b="1" dirty="0"/>
            </a:br>
            <a:endParaRPr sz="2900" dirty="0"/>
          </a:p>
        </p:txBody>
      </p:sp>
      <p:sp>
        <p:nvSpPr>
          <p:cNvPr id="9" name="TextBox 8">
            <a:extLst>
              <a:ext uri="{FF2B5EF4-FFF2-40B4-BE49-F238E27FC236}">
                <a16:creationId xmlns:a16="http://schemas.microsoft.com/office/drawing/2014/main" id="{0326CDF5-B718-DA91-B0C1-16D570BC4A09}"/>
              </a:ext>
            </a:extLst>
          </p:cNvPr>
          <p:cNvSpPr txBox="1"/>
          <p:nvPr/>
        </p:nvSpPr>
        <p:spPr>
          <a:xfrm>
            <a:off x="5069271" y="1571683"/>
            <a:ext cx="3252814" cy="292388"/>
          </a:xfrm>
          <a:prstGeom prst="rect">
            <a:avLst/>
          </a:prstGeom>
          <a:noFill/>
        </p:spPr>
        <p:txBody>
          <a:bodyPr wrap="none" rtlCol="0">
            <a:spAutoFit/>
          </a:bodyPr>
          <a:lstStyle/>
          <a:p>
            <a:r>
              <a:rPr lang="en-US" sz="1300" dirty="0">
                <a:hlinkClick r:id="rId6"/>
              </a:rPr>
              <a:t>https://doi.org/10.1088/1748-9326/ab2f57</a:t>
            </a:r>
            <a:endParaRPr lang="en-US" sz="1300" dirty="0"/>
          </a:p>
        </p:txBody>
      </p:sp>
      <p:sp>
        <p:nvSpPr>
          <p:cNvPr id="2" name="TextBox 1">
            <a:extLst>
              <a:ext uri="{FF2B5EF4-FFF2-40B4-BE49-F238E27FC236}">
                <a16:creationId xmlns:a16="http://schemas.microsoft.com/office/drawing/2014/main" id="{389677D8-7407-080D-C7EC-DE8223FBBFB8}"/>
              </a:ext>
            </a:extLst>
          </p:cNvPr>
          <p:cNvSpPr txBox="1"/>
          <p:nvPr/>
        </p:nvSpPr>
        <p:spPr>
          <a:xfrm>
            <a:off x="393879" y="2286912"/>
            <a:ext cx="6375044" cy="5324535"/>
          </a:xfrm>
          <a:prstGeom prst="rect">
            <a:avLst/>
          </a:prstGeom>
          <a:noFill/>
        </p:spPr>
        <p:txBody>
          <a:bodyPr wrap="square" numCol="2" rtlCol="0">
            <a:spAutoFit/>
          </a:bodyPr>
          <a:lstStyle/>
          <a:p>
            <a:r>
              <a:rPr lang="en-US" sz="2400" b="1" dirty="0">
                <a:latin typeface="Calibri" panose="020F0502020204030204" pitchFamily="34" charset="0"/>
                <a:cs typeface="Calibri" panose="020F0502020204030204" pitchFamily="34" charset="0"/>
              </a:rPr>
              <a:t>Problems</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Discrimination; stereotypes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Domestic violence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Poverty; poor nutrition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Lack of education &amp; family planning</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Intersectionality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Patriarchy; colonial history</a:t>
            </a:r>
          </a:p>
          <a:p>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Solutions: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Gender equality education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Rebalanced gender duties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Contraceptives and family planning support</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Financing for women’s entrepreneurship</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Governance roles for women</a:t>
            </a:r>
            <a:endParaRPr lang="en-US" b="1" dirty="0"/>
          </a:p>
          <a:p>
            <a:pPr marL="285750" indent="-285750">
              <a:buFont typeface="Arial" panose="020B0604020202020204" pitchFamily="34" charset="0"/>
              <a:buChar char="•"/>
            </a:pPr>
            <a:endParaRPr lang="en-US" b="1" dirty="0"/>
          </a:p>
        </p:txBody>
      </p:sp>
      <p:sp>
        <p:nvSpPr>
          <p:cNvPr id="12" name="TextBox 11">
            <a:extLst>
              <a:ext uri="{FF2B5EF4-FFF2-40B4-BE49-F238E27FC236}">
                <a16:creationId xmlns:a16="http://schemas.microsoft.com/office/drawing/2014/main" id="{D3DD571C-C3C4-C418-5EFE-0FB3BDCA0939}"/>
              </a:ext>
            </a:extLst>
          </p:cNvPr>
          <p:cNvSpPr txBox="1"/>
          <p:nvPr/>
        </p:nvSpPr>
        <p:spPr>
          <a:xfrm>
            <a:off x="783772" y="1796803"/>
            <a:ext cx="4136571"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Women’s Inequality:</a:t>
            </a:r>
          </a:p>
        </p:txBody>
      </p:sp>
    </p:spTree>
    <p:extLst>
      <p:ext uri="{BB962C8B-B14F-4D97-AF65-F5344CB8AC3E}">
        <p14:creationId xmlns:p14="http://schemas.microsoft.com/office/powerpoint/2010/main" val="220470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2" name="Google Shape;1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4" name="TextBox 3">
            <a:extLst>
              <a:ext uri="{FF2B5EF4-FFF2-40B4-BE49-F238E27FC236}">
                <a16:creationId xmlns:a16="http://schemas.microsoft.com/office/drawing/2014/main" id="{7D92139E-9157-C144-9C1C-79443E84A03B}"/>
              </a:ext>
            </a:extLst>
          </p:cNvPr>
          <p:cNvSpPr txBox="1"/>
          <p:nvPr/>
        </p:nvSpPr>
        <p:spPr>
          <a:xfrm>
            <a:off x="491432" y="1753358"/>
            <a:ext cx="6696975" cy="4298613"/>
          </a:xfrm>
          <a:prstGeom prst="rect">
            <a:avLst/>
          </a:prstGeom>
          <a:noFill/>
        </p:spPr>
        <p:txBody>
          <a:bodyPr wrap="square" rtlCol="0">
            <a:spAutoFit/>
          </a:bodyPr>
          <a:lstStyle/>
          <a:p>
            <a:pPr>
              <a:spcAft>
                <a:spcPts val="1000"/>
              </a:spcAft>
            </a:pPr>
            <a:r>
              <a:rPr lang="en-US" sz="2400" b="1" dirty="0">
                <a:latin typeface="Calibri" panose="020F0502020204030204" pitchFamily="34" charset="0"/>
                <a:cs typeface="Calibri" panose="020F0502020204030204" pitchFamily="34" charset="0"/>
              </a:rPr>
              <a:t>Agriculture:</a:t>
            </a:r>
            <a:endParaRPr lang="en-US" sz="2400" dirty="0">
              <a:latin typeface="Calibri" panose="020F0502020204030204" pitchFamily="34" charset="0"/>
              <a:cs typeface="Calibri" panose="020F0502020204030204" pitchFamily="34" charset="0"/>
            </a:endParaRPr>
          </a:p>
          <a:p>
            <a:pPr marL="342900" indent="-342900">
              <a:lnSpc>
                <a:spcPct val="80000"/>
              </a:lnSpc>
              <a:spcAft>
                <a:spcPts val="10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Climate-smart agriculture: No-till planting, intercropping, biodiverse vegetated strips, soil bunds, landscaping to reduce runoff, climate adapted crops</a:t>
            </a:r>
          </a:p>
          <a:p>
            <a:pPr marL="342900" indent="-342900">
              <a:lnSpc>
                <a:spcPct val="80000"/>
              </a:lnSpc>
              <a:spcAft>
                <a:spcPts val="10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Agricultural technology: advanced seeds, fertilizer, methods and education for best practices</a:t>
            </a:r>
          </a:p>
          <a:p>
            <a:pPr marL="342900" indent="-342900">
              <a:lnSpc>
                <a:spcPct val="80000"/>
              </a:lnSpc>
              <a:spcAft>
                <a:spcPts val="10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Land access, ownership, and financing for women</a:t>
            </a:r>
          </a:p>
          <a:p>
            <a:pPr marL="342900" indent="-342900">
              <a:lnSpc>
                <a:spcPct val="8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Farmer’s organizations with dedicated leadership and governance roles for women </a:t>
            </a:r>
            <a:endParaRPr lang="en-US" sz="2000" b="1" dirty="0"/>
          </a:p>
          <a:p>
            <a:pPr marL="342900" indent="-342900">
              <a:buFont typeface="Wingdings" pitchFamily="2" charset="2"/>
              <a:buChar char="ü"/>
            </a:pPr>
            <a:endParaRPr lang="en-US" sz="2400" b="1" dirty="0"/>
          </a:p>
        </p:txBody>
      </p:sp>
      <p:pic>
        <p:nvPicPr>
          <p:cNvPr id="10" name="Picture 9">
            <a:extLst>
              <a:ext uri="{FF2B5EF4-FFF2-40B4-BE49-F238E27FC236}">
                <a16:creationId xmlns:a16="http://schemas.microsoft.com/office/drawing/2014/main" id="{3B578550-463E-FE4B-820C-2B48476F4259}"/>
              </a:ext>
            </a:extLst>
          </p:cNvPr>
          <p:cNvPicPr>
            <a:picLocks noChangeAspect="1"/>
          </p:cNvPicPr>
          <p:nvPr/>
        </p:nvPicPr>
        <p:blipFill>
          <a:blip r:embed="rId4"/>
          <a:stretch>
            <a:fillRect/>
          </a:stretch>
        </p:blipFill>
        <p:spPr>
          <a:xfrm>
            <a:off x="7517081" y="0"/>
            <a:ext cx="4674919" cy="6895507"/>
          </a:xfrm>
          <a:prstGeom prst="rect">
            <a:avLst/>
          </a:prstGeom>
        </p:spPr>
      </p:pic>
      <p:sp>
        <p:nvSpPr>
          <p:cNvPr id="11" name="TextBox 10">
            <a:extLst>
              <a:ext uri="{FF2B5EF4-FFF2-40B4-BE49-F238E27FC236}">
                <a16:creationId xmlns:a16="http://schemas.microsoft.com/office/drawing/2014/main" id="{1FEBC1EE-B9AE-494A-823C-A56215E5EFB4}"/>
              </a:ext>
            </a:extLst>
          </p:cNvPr>
          <p:cNvSpPr txBox="1"/>
          <p:nvPr/>
        </p:nvSpPr>
        <p:spPr>
          <a:xfrm>
            <a:off x="8174429" y="5857322"/>
            <a:ext cx="3360222" cy="738664"/>
          </a:xfrm>
          <a:prstGeom prst="rect">
            <a:avLst/>
          </a:prstGeom>
          <a:solidFill>
            <a:srgbClr val="FFFFFF">
              <a:alpha val="76078"/>
            </a:srgbClr>
          </a:solidFill>
        </p:spPr>
        <p:txBody>
          <a:bodyPr wrap="square" rtlCol="0">
            <a:spAutoFit/>
          </a:bodyPr>
          <a:lstStyle/>
          <a:p>
            <a:pPr algn="ctr"/>
            <a:r>
              <a:rPr lang="en-US" i="1" dirty="0"/>
              <a:t>Woman pounding sorghum in Ghana. </a:t>
            </a:r>
          </a:p>
          <a:p>
            <a:pPr algn="ctr"/>
            <a:r>
              <a:rPr lang="en-US" i="1" dirty="0"/>
              <a:t>Photo by Ibn Shiraz via Wikimedia </a:t>
            </a:r>
          </a:p>
          <a:p>
            <a:pPr algn="ctr"/>
            <a:r>
              <a:rPr lang="en-US" i="1" dirty="0"/>
              <a:t>Commons, </a:t>
            </a:r>
            <a:r>
              <a:rPr lang="en-US" i="1" u="sng" dirty="0">
                <a:hlinkClick r:id="rId5"/>
              </a:rPr>
              <a:t>Attribution 4.0</a:t>
            </a:r>
            <a:r>
              <a:rPr lang="en-US" i="1" dirty="0"/>
              <a:t>.</a:t>
            </a:r>
            <a:endParaRPr lang="en-US" dirty="0"/>
          </a:p>
        </p:txBody>
      </p:sp>
      <p:sp>
        <p:nvSpPr>
          <p:cNvPr id="5" name="Google Shape;108;p2">
            <a:extLst>
              <a:ext uri="{FF2B5EF4-FFF2-40B4-BE49-F238E27FC236}">
                <a16:creationId xmlns:a16="http://schemas.microsoft.com/office/drawing/2014/main" id="{47E4B39E-F9BB-FF7B-040E-03CDA9EE4FDB}"/>
              </a:ext>
            </a:extLst>
          </p:cNvPr>
          <p:cNvSpPr txBox="1">
            <a:spLocks/>
          </p:cNvSpPr>
          <p:nvPr/>
        </p:nvSpPr>
        <p:spPr>
          <a:xfrm>
            <a:off x="1448674" y="947007"/>
            <a:ext cx="5569643" cy="652462"/>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ts val="3600"/>
            </a:pPr>
            <a:r>
              <a:rPr lang="en-US" sz="3200" b="1" dirty="0">
                <a:solidFill>
                  <a:srgbClr val="000000"/>
                </a:solidFill>
                <a:cs typeface="Arial"/>
                <a:sym typeface="Arial"/>
              </a:rPr>
              <a:t>Call &amp; Sellers 2019</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38" name="Rectangle 1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08;p2">
            <a:extLst>
              <a:ext uri="{FF2B5EF4-FFF2-40B4-BE49-F238E27FC236}">
                <a16:creationId xmlns:a16="http://schemas.microsoft.com/office/drawing/2014/main" id="{7C051AF2-C4BF-7C4E-82C5-A5D61E21CCB8}"/>
              </a:ext>
            </a:extLst>
          </p:cNvPr>
          <p:cNvSpPr txBox="1">
            <a:spLocks noGrp="1"/>
          </p:cNvSpPr>
          <p:nvPr>
            <p:ph type="title"/>
          </p:nvPr>
        </p:nvSpPr>
        <p:spPr>
          <a:xfrm>
            <a:off x="542108" y="742658"/>
            <a:ext cx="3670663" cy="890158"/>
          </a:xfrm>
          <a:prstGeom prst="rect">
            <a:avLst/>
          </a:prstGeom>
        </p:spPr>
        <p:txBody>
          <a:bodyPr spcFirstLastPara="1" vert="horz" lIns="91440" tIns="45720" rIns="91440" bIns="45720" rtlCol="0" anchor="b" anchorCtr="0">
            <a:normAutofit/>
          </a:bodyPr>
          <a:lstStyle/>
          <a:p>
            <a:pPr lvl="0" algn="ctr">
              <a:spcBef>
                <a:spcPct val="0"/>
              </a:spcBef>
              <a:buClr>
                <a:srgbClr val="000000"/>
              </a:buClr>
              <a:buSzPts val="3600"/>
            </a:pPr>
            <a:r>
              <a:rPr lang="en-US" sz="3200" b="1" kern="1200" dirty="0">
                <a:latin typeface="Calibri" panose="020F0502020204030204" pitchFamily="34" charset="0"/>
                <a:ea typeface="+mj-ea"/>
                <a:cs typeface="Calibri" panose="020F0502020204030204" pitchFamily="34" charset="0"/>
                <a:sym typeface="Arial"/>
              </a:rPr>
              <a:t>Call &amp; Sellers 2019</a:t>
            </a:r>
            <a:endParaRPr lang="en-US" sz="1800" kern="1200" dirty="0">
              <a:latin typeface="+mj-lt"/>
              <a:ea typeface="+mj-ea"/>
              <a:cs typeface="+mj-cs"/>
            </a:endParaRPr>
          </a:p>
        </p:txBody>
      </p:sp>
      <p:pic>
        <p:nvPicPr>
          <p:cNvPr id="5" name="Picture 4">
            <a:extLst>
              <a:ext uri="{FF2B5EF4-FFF2-40B4-BE49-F238E27FC236}">
                <a16:creationId xmlns:a16="http://schemas.microsoft.com/office/drawing/2014/main" id="{4C1DAB34-6AB9-3E4A-BF49-40B1C5A0B156}"/>
              </a:ext>
            </a:extLst>
          </p:cNvPr>
          <p:cNvPicPr>
            <a:picLocks noChangeAspect="1"/>
          </p:cNvPicPr>
          <p:nvPr/>
        </p:nvPicPr>
        <p:blipFill rotWithShape="1">
          <a:blip r:embed="rId3"/>
          <a:srcRect l="8695" r="24352" b="-1"/>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2" name="Google Shape;122;p3"/>
          <p:cNvSpPr txBox="1">
            <a:spLocks noGrp="1"/>
          </p:cNvSpPr>
          <p:nvPr>
            <p:ph type="sldNum" idx="12"/>
          </p:nvPr>
        </p:nvSpPr>
        <p:spPr>
          <a:xfrm>
            <a:off x="10439400" y="6356350"/>
            <a:ext cx="914400" cy="365125"/>
          </a:xfrm>
          <a:prstGeom prst="rect">
            <a:avLst/>
          </a:prstGeom>
        </p:spPr>
        <p:txBody>
          <a:bodyPr spcFirstLastPara="1" vert="horz" lIns="91440" tIns="45720" rIns="91440" bIns="45720" rtlCol="0" anchorCtr="0">
            <a:normAutofit/>
          </a:bodyPr>
          <a:lstStyle/>
          <a:p>
            <a:pPr>
              <a:spcAft>
                <a:spcPts val="600"/>
              </a:spcAft>
              <a:buClrTx/>
              <a:defRPr/>
            </a:pPr>
            <a:fld id="{00000000-1234-1234-1234-123412341234}" type="slidenum">
              <a:rPr lang="en-US" kern="1200">
                <a:solidFill>
                  <a:srgbClr val="FFFFFF"/>
                </a:solidFill>
                <a:ea typeface="+mn-ea"/>
                <a:cs typeface="+mn-cs"/>
              </a:rPr>
              <a:pPr>
                <a:spcAft>
                  <a:spcPts val="600"/>
                </a:spcAft>
                <a:buClrTx/>
                <a:defRPr/>
              </a:pPr>
              <a:t>4</a:t>
            </a:fld>
            <a:endParaRPr lang="en-US" kern="1200">
              <a:solidFill>
                <a:srgbClr val="FFFFFF"/>
              </a:solidFill>
              <a:ea typeface="+mn-ea"/>
              <a:cs typeface="+mn-cs"/>
            </a:endParaRPr>
          </a:p>
        </p:txBody>
      </p:sp>
      <p:sp>
        <p:nvSpPr>
          <p:cNvPr id="4" name="Google Shape;121;p3">
            <a:extLst>
              <a:ext uri="{FF2B5EF4-FFF2-40B4-BE49-F238E27FC236}">
                <a16:creationId xmlns:a16="http://schemas.microsoft.com/office/drawing/2014/main" id="{DDBB4597-B3F6-2277-3AF8-D1244A37D459}"/>
              </a:ext>
            </a:extLst>
          </p:cNvPr>
          <p:cNvSpPr txBox="1">
            <a:spLocks/>
          </p:cNvSpPr>
          <p:nvPr/>
        </p:nvSpPr>
        <p:spPr>
          <a:xfrm>
            <a:off x="406187" y="2013462"/>
            <a:ext cx="4818956" cy="439345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ct val="116666"/>
              <a:buFont typeface="Arial"/>
              <a:buNone/>
            </a:pPr>
            <a:r>
              <a:rPr lang="en-US" b="1" dirty="0"/>
              <a:t>Fishing and Aquaculture: </a:t>
            </a:r>
          </a:p>
          <a:p>
            <a:pPr marL="342900">
              <a:buSzPct val="100000"/>
            </a:pPr>
            <a:r>
              <a:rPr lang="en-US" sz="2600" dirty="0"/>
              <a:t>Marine Protected Areas: Equality of access and women’s governance</a:t>
            </a:r>
          </a:p>
          <a:p>
            <a:pPr marL="342900">
              <a:buSzPct val="100000"/>
            </a:pPr>
            <a:r>
              <a:rPr lang="en-US" sz="2600" dirty="0"/>
              <a:t>Aquaculture: Women-targeted training, financing, technical support</a:t>
            </a:r>
          </a:p>
          <a:p>
            <a:pPr marL="342900">
              <a:buSzPct val="100000"/>
            </a:pPr>
            <a:r>
              <a:rPr lang="en-US" sz="2600" dirty="0"/>
              <a:t>Aquaculture design and species that work with local, small-scale operations</a:t>
            </a:r>
          </a:p>
          <a:p>
            <a:pPr marL="342900">
              <a:buSzPct val="100000"/>
            </a:pPr>
            <a:r>
              <a:rPr lang="en-US" sz="2600" dirty="0"/>
              <a:t>Leadership opportunities for women in fishery and aquaculture organizations</a:t>
            </a:r>
          </a:p>
          <a:p>
            <a:pPr marL="0" indent="0">
              <a:buSzPct val="100000"/>
              <a:buFont typeface="Arial"/>
              <a:buNone/>
            </a:pPr>
            <a:endParaRPr lang="en-US" dirty="0"/>
          </a:p>
        </p:txBody>
      </p:sp>
      <p:sp>
        <p:nvSpPr>
          <p:cNvPr id="11" name="TextBox 10">
            <a:extLst>
              <a:ext uri="{FF2B5EF4-FFF2-40B4-BE49-F238E27FC236}">
                <a16:creationId xmlns:a16="http://schemas.microsoft.com/office/drawing/2014/main" id="{AA702BA3-2F5D-78AA-ECE9-0B8B953FFB86}"/>
              </a:ext>
            </a:extLst>
          </p:cNvPr>
          <p:cNvSpPr txBox="1"/>
          <p:nvPr/>
        </p:nvSpPr>
        <p:spPr>
          <a:xfrm>
            <a:off x="3218213" y="2553195"/>
            <a:ext cx="184731" cy="307777"/>
          </a:xfrm>
          <a:prstGeom prst="rect">
            <a:avLst/>
          </a:prstGeom>
          <a:noFill/>
        </p:spPr>
        <p:txBody>
          <a:bodyPr wrap="none" rtlCol="0">
            <a:spAutoFit/>
          </a:bodyPr>
          <a:lstStyle/>
          <a:p>
            <a:endParaRPr lang="en-US" dirty="0"/>
          </a:p>
        </p:txBody>
      </p:sp>
      <p:cxnSp>
        <p:nvCxnSpPr>
          <p:cNvPr id="14" name="Straight Connector 13">
            <a:extLst>
              <a:ext uri="{FF2B5EF4-FFF2-40B4-BE49-F238E27FC236}">
                <a16:creationId xmlns:a16="http://schemas.microsoft.com/office/drawing/2014/main" id="{1FEC38C1-3763-248F-1F4A-21FC3E0D3232}"/>
              </a:ext>
            </a:extLst>
          </p:cNvPr>
          <p:cNvCxnSpPr>
            <a:cxnSpLocks/>
          </p:cNvCxnSpPr>
          <p:nvPr/>
        </p:nvCxnSpPr>
        <p:spPr>
          <a:xfrm>
            <a:off x="542108" y="1632816"/>
            <a:ext cx="372509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C1F63DA-1779-FAB5-2F90-E19AF83095F2}"/>
              </a:ext>
            </a:extLst>
          </p:cNvPr>
          <p:cNvSpPr>
            <a:spLocks noGrp="1"/>
          </p:cNvSpPr>
          <p:nvPr>
            <p:ph type="body" idx="1"/>
          </p:nvPr>
        </p:nvSpPr>
        <p:spPr>
          <a:xfrm>
            <a:off x="6413312" y="6131005"/>
            <a:ext cx="4483288" cy="551829"/>
          </a:xfrm>
          <a:solidFill>
            <a:srgbClr val="FFFFFF">
              <a:alpha val="51765"/>
            </a:srgbClr>
          </a:solidFill>
        </p:spPr>
        <p:txBody>
          <a:bodyPr vert="horz" lIns="91440" tIns="45720" rIns="91440" bIns="45720" rtlCol="0">
            <a:normAutofit fontScale="92500" lnSpcReduction="20000"/>
          </a:bodyPr>
          <a:lstStyle/>
          <a:p>
            <a:pPr marL="228600" indent="0">
              <a:spcBef>
                <a:spcPts val="0"/>
              </a:spcBef>
              <a:buNone/>
            </a:pPr>
            <a:r>
              <a:rPr lang="en-US" sz="1400" kern="1200" dirty="0">
                <a:latin typeface="Calibri" panose="020F0502020204030204" pitchFamily="34" charset="0"/>
                <a:ea typeface="+mn-ea"/>
                <a:cs typeface="Calibri" panose="020F0502020204030204" pitchFamily="34" charset="0"/>
              </a:rPr>
              <a:t>Woman fishing in the Mekong, Don Det, Laos. </a:t>
            </a:r>
          </a:p>
          <a:p>
            <a:pPr marL="228600" indent="0">
              <a:spcBef>
                <a:spcPts val="0"/>
              </a:spcBef>
              <a:buNone/>
            </a:pPr>
            <a:r>
              <a:rPr lang="en-US" sz="1400" kern="1200" dirty="0">
                <a:latin typeface="Calibri" panose="020F0502020204030204" pitchFamily="34" charset="0"/>
                <a:ea typeface="+mn-ea"/>
                <a:cs typeface="Calibri" panose="020F0502020204030204" pitchFamily="34" charset="0"/>
              </a:rPr>
              <a:t>Picture by Basile Moran via Wikimedia Commons, </a:t>
            </a:r>
            <a:r>
              <a:rPr lang="en-US" sz="1400" kern="1200" dirty="0">
                <a:latin typeface="Calibri" panose="020F0502020204030204" pitchFamily="34" charset="0"/>
                <a:ea typeface="+mn-ea"/>
                <a:cs typeface="Calibri" panose="020F0502020204030204" pitchFamily="34" charset="0"/>
                <a:hlinkClick r:id="rId4"/>
              </a:rPr>
              <a:t>Attribution 4.0</a:t>
            </a:r>
            <a:endParaRPr lang="en-US" sz="1400"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0108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p:nvSpPr>
          <p:cNvPr id="141" name="Rectangle 133">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BD3C7A-889E-9B46-8B52-671F91CEF83A}"/>
              </a:ext>
            </a:extLst>
          </p:cNvPr>
          <p:cNvPicPr>
            <a:picLocks noChangeAspect="1"/>
          </p:cNvPicPr>
          <p:nvPr/>
        </p:nvPicPr>
        <p:blipFill rotWithShape="1">
          <a:blip r:embed="rId3"/>
          <a:srcRect l="3598" r="12937"/>
          <a:stretch/>
        </p:blipFill>
        <p:spPr>
          <a:xfrm>
            <a:off x="4559968" y="10"/>
            <a:ext cx="7632032" cy="6857990"/>
          </a:xfrm>
          <a:prstGeom prst="rect">
            <a:avLst/>
          </a:prstGeom>
        </p:spPr>
      </p:pic>
      <p:sp useBgFill="1">
        <p:nvSpPr>
          <p:cNvPr id="136" name="Freeform: Shape 135">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6" name="Google Shape;108;p2">
            <a:extLst>
              <a:ext uri="{FF2B5EF4-FFF2-40B4-BE49-F238E27FC236}">
                <a16:creationId xmlns:a16="http://schemas.microsoft.com/office/drawing/2014/main" id="{92F63B40-21FF-D54E-8F1D-8093BFDDCF3B}"/>
              </a:ext>
            </a:extLst>
          </p:cNvPr>
          <p:cNvSpPr txBox="1">
            <a:spLocks noGrp="1"/>
          </p:cNvSpPr>
          <p:nvPr>
            <p:ph type="title"/>
          </p:nvPr>
        </p:nvSpPr>
        <p:spPr>
          <a:xfrm>
            <a:off x="329972" y="626774"/>
            <a:ext cx="4037138" cy="1492132"/>
          </a:xfrm>
          <a:prstGeom prst="rect">
            <a:avLst/>
          </a:prstGeom>
        </p:spPr>
        <p:txBody>
          <a:bodyPr spcFirstLastPara="1" vert="horz" lIns="91440" tIns="45720" rIns="91440" bIns="45720" rtlCol="0" anchor="t" anchorCtr="0">
            <a:normAutofit/>
          </a:bodyPr>
          <a:lstStyle/>
          <a:p>
            <a:pPr lvl="0">
              <a:spcBef>
                <a:spcPct val="0"/>
              </a:spcBef>
              <a:buClr>
                <a:srgbClr val="000000"/>
              </a:buClr>
              <a:buSzPts val="3600"/>
            </a:pPr>
            <a:r>
              <a:rPr lang="en-US" sz="3400" b="1" kern="1200" dirty="0">
                <a:solidFill>
                  <a:schemeClr val="tx1"/>
                </a:solidFill>
                <a:latin typeface="+mj-lt"/>
                <a:ea typeface="+mj-ea"/>
                <a:cs typeface="+mj-cs"/>
                <a:sym typeface="Arial"/>
              </a:rPr>
              <a:t>Call &amp; Sellers 2019</a:t>
            </a:r>
            <a:br>
              <a:rPr lang="en-US" sz="3400" b="1" kern="1200" dirty="0">
                <a:solidFill>
                  <a:schemeClr val="tx1"/>
                </a:solidFill>
                <a:latin typeface="+mj-lt"/>
                <a:ea typeface="+mj-ea"/>
                <a:cs typeface="+mj-cs"/>
              </a:rPr>
            </a:br>
            <a:endParaRPr lang="en-US" sz="3400" b="1"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4C5AE023-BAF1-9141-A88A-5D9E0A31CC98}"/>
              </a:ext>
            </a:extLst>
          </p:cNvPr>
          <p:cNvSpPr txBox="1"/>
          <p:nvPr/>
        </p:nvSpPr>
        <p:spPr>
          <a:xfrm>
            <a:off x="5273956" y="6243660"/>
            <a:ext cx="5520239" cy="477815"/>
          </a:xfrm>
          <a:prstGeom prst="rect">
            <a:avLst/>
          </a:prstGeom>
          <a:solidFill>
            <a:srgbClr val="FFFFFF">
              <a:alpha val="64314"/>
            </a:srgbClr>
          </a:solidFill>
        </p:spPr>
        <p:txBody>
          <a:bodyPr vert="horz" lIns="91440" tIns="45720" rIns="91440" bIns="45720" rtlCol="0">
            <a:normAutofit/>
          </a:bodyPr>
          <a:lstStyle/>
          <a:p>
            <a:pPr>
              <a:lnSpc>
                <a:spcPct val="90000"/>
              </a:lnSpc>
              <a:spcBef>
                <a:spcPts val="1000"/>
              </a:spcBef>
            </a:pPr>
            <a:r>
              <a:rPr lang="en-US" kern="1200" dirty="0">
                <a:latin typeface="Calibri" panose="020F0502020204030204" pitchFamily="34" charset="0"/>
                <a:ea typeface="+mn-ea"/>
                <a:cs typeface="Calibri" panose="020F0502020204030204" pitchFamily="34" charset="0"/>
              </a:rPr>
              <a:t>A woman in South Africa gathers firewood. </a:t>
            </a:r>
            <a:br>
              <a:rPr lang="en-US" kern="1200" dirty="0">
                <a:latin typeface="Calibri" panose="020F0502020204030204" pitchFamily="34" charset="0"/>
                <a:ea typeface="+mn-ea"/>
                <a:cs typeface="Calibri" panose="020F0502020204030204" pitchFamily="34" charset="0"/>
              </a:rPr>
            </a:br>
            <a:r>
              <a:rPr lang="en-US" kern="1200" dirty="0">
                <a:latin typeface="Calibri" panose="020F0502020204030204" pitchFamily="34" charset="0"/>
                <a:ea typeface="+mn-ea"/>
                <a:cs typeface="Calibri" panose="020F0502020204030204" pitchFamily="34" charset="0"/>
              </a:rPr>
              <a:t>Photo by </a:t>
            </a:r>
            <a:r>
              <a:rPr lang="en-US" kern="1200" dirty="0" err="1">
                <a:latin typeface="Calibri" panose="020F0502020204030204" pitchFamily="34" charset="0"/>
                <a:ea typeface="+mn-ea"/>
                <a:cs typeface="Calibri" panose="020F0502020204030204" pitchFamily="34" charset="0"/>
              </a:rPr>
              <a:t>Mindseed</a:t>
            </a:r>
            <a:r>
              <a:rPr lang="en-US" kern="1200" dirty="0">
                <a:latin typeface="Calibri" panose="020F0502020204030204" pitchFamily="34" charset="0"/>
                <a:ea typeface="+mn-ea"/>
                <a:cs typeface="Calibri" panose="020F0502020204030204" pitchFamily="34" charset="0"/>
              </a:rPr>
              <a:t> Design via Wikimedia Commons, </a:t>
            </a:r>
            <a:r>
              <a:rPr lang="en-US" kern="1200" dirty="0">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Attribution 4.0</a:t>
            </a:r>
            <a:r>
              <a:rPr lang="en-US" kern="1200" dirty="0">
                <a:latin typeface="Calibri" panose="020F0502020204030204" pitchFamily="34" charset="0"/>
                <a:ea typeface="+mn-ea"/>
                <a:cs typeface="Calibri" panose="020F0502020204030204" pitchFamily="34" charset="0"/>
              </a:rPr>
              <a:t>.</a:t>
            </a:r>
          </a:p>
        </p:txBody>
      </p:sp>
      <p:sp>
        <p:nvSpPr>
          <p:cNvPr id="122" name="Google Shape;122;p3"/>
          <p:cNvSpPr txBox="1">
            <a:spLocks noGrp="1"/>
          </p:cNvSpPr>
          <p:nvPr>
            <p:ph type="sldNum" idx="12"/>
          </p:nvPr>
        </p:nvSpPr>
        <p:spPr>
          <a:xfrm>
            <a:off x="8800838" y="6375679"/>
            <a:ext cx="2624400" cy="345796"/>
          </a:xfrm>
          <a:prstGeom prst="rect">
            <a:avLst/>
          </a:prstGeom>
        </p:spPr>
        <p:txBody>
          <a:bodyPr spcFirstLastPara="1" vert="horz" lIns="91440" tIns="45720" rIns="91440" bIns="45720" rtlCol="0" anchor="ctr" anchorCtr="0">
            <a:normAutofit/>
          </a:bodyPr>
          <a:lstStyle/>
          <a:p>
            <a:pPr>
              <a:lnSpc>
                <a:spcPct val="90000"/>
              </a:lnSpc>
              <a:spcAft>
                <a:spcPts val="600"/>
              </a:spcAft>
              <a:buClrTx/>
              <a:defRPr/>
            </a:pPr>
            <a:fld id="{00000000-1234-1234-1234-123412341234}" type="slidenum">
              <a:rPr lang="en-US" kern="1200">
                <a:solidFill>
                  <a:srgbClr val="FFFFFF"/>
                </a:solidFill>
                <a:ea typeface="+mn-ea"/>
                <a:cs typeface="+mn-cs"/>
              </a:rPr>
              <a:pPr>
                <a:lnSpc>
                  <a:spcPct val="90000"/>
                </a:lnSpc>
                <a:spcAft>
                  <a:spcPts val="600"/>
                </a:spcAft>
                <a:buClrTx/>
                <a:defRPr/>
              </a:pPr>
              <a:t>5</a:t>
            </a:fld>
            <a:endParaRPr lang="en-US" kern="1200" dirty="0">
              <a:solidFill>
                <a:srgbClr val="FFFFFF"/>
              </a:solidFill>
              <a:ea typeface="+mn-ea"/>
              <a:cs typeface="+mn-cs"/>
            </a:endParaRPr>
          </a:p>
        </p:txBody>
      </p:sp>
      <p:sp>
        <p:nvSpPr>
          <p:cNvPr id="8" name="Google Shape;121;p3">
            <a:extLst>
              <a:ext uri="{FF2B5EF4-FFF2-40B4-BE49-F238E27FC236}">
                <a16:creationId xmlns:a16="http://schemas.microsoft.com/office/drawing/2014/main" id="{761BE1D3-0D24-19D5-8985-4B5EAFE907AB}"/>
              </a:ext>
            </a:extLst>
          </p:cNvPr>
          <p:cNvSpPr txBox="1">
            <a:spLocks noGrp="1"/>
          </p:cNvSpPr>
          <p:nvPr>
            <p:ph type="body" idx="1"/>
          </p:nvPr>
        </p:nvSpPr>
        <p:spPr>
          <a:xfrm>
            <a:off x="58429" y="1404322"/>
            <a:ext cx="4505822" cy="519173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ct val="116666"/>
              <a:buNone/>
            </a:pPr>
            <a:r>
              <a:rPr lang="en-US" b="1" dirty="0"/>
              <a:t>Forestry:</a:t>
            </a:r>
            <a:r>
              <a:rPr lang="en-US" dirty="0"/>
              <a:t> </a:t>
            </a:r>
            <a:endParaRPr lang="en-US" sz="2400" dirty="0"/>
          </a:p>
          <a:p>
            <a:pPr marL="342900">
              <a:buSzPct val="116666"/>
            </a:pPr>
            <a:r>
              <a:rPr lang="en-US" sz="2400" dirty="0"/>
              <a:t>Enhanced support and profitability for traditional women’s roles: Gathering food and fuel</a:t>
            </a:r>
          </a:p>
          <a:p>
            <a:pPr marL="342900">
              <a:buSzPct val="116666"/>
            </a:pPr>
            <a:r>
              <a:rPr lang="en-US" sz="2400" dirty="0"/>
              <a:t>Challenging gendered exclusion from profitable timber and hunting roles</a:t>
            </a:r>
          </a:p>
          <a:p>
            <a:pPr marL="342900">
              <a:buSzPct val="116666"/>
            </a:pPr>
            <a:r>
              <a:rPr lang="en-US" sz="2400" dirty="0"/>
              <a:t>Forest governance: Achieving a critical mass of women participants and leaders</a:t>
            </a:r>
          </a:p>
          <a:p>
            <a:pPr marL="342900">
              <a:buSzPct val="116666"/>
            </a:pPr>
            <a:r>
              <a:rPr lang="en-US" sz="2400" dirty="0"/>
              <a:t>Pay-to-preserve ecosystem services: Educate and empower women to preserve forests and reduce emissions </a:t>
            </a:r>
          </a:p>
          <a:p>
            <a:pPr marL="0" lvl="0" indent="0" algn="l" rtl="0">
              <a:lnSpc>
                <a:spcPct val="90000"/>
              </a:lnSpc>
              <a:spcBef>
                <a:spcPts val="1000"/>
              </a:spcBef>
              <a:spcAft>
                <a:spcPts val="0"/>
              </a:spcAft>
              <a:buClr>
                <a:schemeClr val="dk1"/>
              </a:buClr>
              <a:buSzPct val="116666"/>
              <a:buNone/>
            </a:pPr>
            <a:endParaRPr lang="en-US" sz="2400" dirty="0"/>
          </a:p>
          <a:p>
            <a:pPr marL="0" lvl="0" indent="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211734334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748</Words>
  <Application>Microsoft Macintosh PowerPoint</Application>
  <PresentationFormat>Widescreen</PresentationFormat>
  <Paragraphs>65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Advancing Sustainable Development Goals:  Gender Equality and  Environmental Health  </vt:lpstr>
      <vt:lpstr>The UN’s 17 Sustainable  Development Goals (SDGs)</vt:lpstr>
      <vt:lpstr>Call &amp; Sellers 2019  How does gendered vulnerability shape the adoption and impact of sustainable livelihood interventions in an era of global climate change? </vt:lpstr>
      <vt:lpstr>PowerPoint Presentation</vt:lpstr>
      <vt:lpstr>Call &amp; Sellers 2019</vt:lpstr>
      <vt:lpstr>Call &amp; Sellers 2019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Agriculture Lesson 1:  Resistance, Resilience, and Transformation</dc:title>
  <dc:creator>Heidi CM Scott</dc:creator>
  <cp:lastModifiedBy>Alaina Gallagher</cp:lastModifiedBy>
  <cp:revision>169</cp:revision>
  <dcterms:created xsi:type="dcterms:W3CDTF">2022-09-28T11:57:10Z</dcterms:created>
  <dcterms:modified xsi:type="dcterms:W3CDTF">2023-01-17T15:57:00Z</dcterms:modified>
</cp:coreProperties>
</file>