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iE+Vku6uRLyRgpJdfLJMS2xH1A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60A59A-70EE-40F8-8F69-6C9F864B24BB}">
  <a:tblStyle styleId="{E160A59A-70EE-40F8-8F69-6C9F864B24BB}"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685" autoAdjust="0"/>
  </p:normalViewPr>
  <p:slideViewPr>
    <p:cSldViewPr snapToGrid="0">
      <p:cViewPr varScale="1">
        <p:scale>
          <a:sx n="57" d="100"/>
          <a:sy n="57" d="100"/>
        </p:scale>
        <p:origin x="99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1"/>
              <a:t>Notes for Instructors: </a:t>
            </a:r>
            <a:r>
              <a:rPr lang="en-US"/>
              <a:t>This is to introduce the learners to the Land Matrix database. Have them open laptops and follow along as you go through steps 1–3. </a:t>
            </a:r>
            <a:endParaRPr b="1"/>
          </a:p>
        </p:txBody>
      </p:sp>
      <p:sp>
        <p:nvSpPr>
          <p:cNvPr id="185" name="Google Shape;18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a:t>Note to Instructors</a:t>
            </a:r>
            <a:r>
              <a:rPr lang="en-US"/>
              <a:t>: Instruct learners to navigate to the left-side dropdown menu and enter these settings. Be sure the learners know that if they leave the Land Matrix database, some of the filters may revert back to the original settings, so they should make sure they are set correctly each time they use the database.</a:t>
            </a:r>
            <a:endParaRPr/>
          </a:p>
        </p:txBody>
      </p:sp>
      <p:sp>
        <p:nvSpPr>
          <p:cNvPr id="203" name="Google Shape;20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Note to instructor: Tell learners the following:</a:t>
            </a:r>
            <a:endParaRPr/>
          </a:p>
          <a:p>
            <a:pPr marL="457200" lvl="0" indent="-304800" algn="l" rtl="0">
              <a:lnSpc>
                <a:spcPct val="100000"/>
              </a:lnSpc>
              <a:spcBef>
                <a:spcPts val="0"/>
              </a:spcBef>
              <a:spcAft>
                <a:spcPts val="0"/>
              </a:spcAft>
              <a:buSzPts val="1200"/>
              <a:buFont typeface="Calibri"/>
              <a:buAutoNum type="arabicPeriod"/>
            </a:pPr>
            <a:r>
              <a:rPr lang="en-US"/>
              <a:t>For some countries and some information, e.g., textual information, you may need to use Google Translate</a:t>
            </a:r>
            <a:endParaRPr/>
          </a:p>
          <a:p>
            <a:pPr marL="457200" lvl="0" indent="-304800" algn="l" rtl="0">
              <a:lnSpc>
                <a:spcPct val="100000"/>
              </a:lnSpc>
              <a:spcBef>
                <a:spcPts val="0"/>
              </a:spcBef>
              <a:spcAft>
                <a:spcPts val="0"/>
              </a:spcAft>
              <a:buSzPts val="1200"/>
              <a:buFont typeface="Calibri"/>
              <a:buAutoNum type="arabicPeriod"/>
            </a:pPr>
            <a:r>
              <a:rPr lang="en-US"/>
              <a:t>The amount of information available varies greatly between deals; to find information-rich deals, first, quickly check out 10–15 deals to see that they include information for all of the categories in bold. </a:t>
            </a:r>
            <a:endParaRPr/>
          </a:p>
          <a:p>
            <a:pPr marL="457200" marR="0" lvl="0" indent="-304800" algn="l" rtl="0">
              <a:lnSpc>
                <a:spcPct val="100000"/>
              </a:lnSpc>
              <a:spcBef>
                <a:spcPts val="0"/>
              </a:spcBef>
              <a:spcAft>
                <a:spcPts val="0"/>
              </a:spcAft>
              <a:buSzPts val="1200"/>
              <a:buFont typeface="Calibri"/>
              <a:buAutoNum type="arabicPeriod"/>
            </a:pPr>
            <a:r>
              <a:rPr lang="en-US" b="1"/>
              <a:t>If a deal and it does not include information on one of the categories in bold, then leave that deal and select another. </a:t>
            </a:r>
            <a:endParaRPr/>
          </a:p>
          <a:p>
            <a:pPr marL="457200" marR="0" lvl="0" indent="-304800" algn="l" rtl="0">
              <a:lnSpc>
                <a:spcPct val="100000"/>
              </a:lnSpc>
              <a:spcBef>
                <a:spcPts val="0"/>
              </a:spcBef>
              <a:spcAft>
                <a:spcPts val="0"/>
              </a:spcAft>
              <a:buSzPts val="1200"/>
              <a:buFont typeface="Calibri"/>
              <a:buAutoNum type="arabicPeriod"/>
            </a:pPr>
            <a:r>
              <a:rPr lang="en-US"/>
              <a:t>The non-bolded categories are included because the more information that you can get, the better. For example, if you find information on the duration of an agreement, note this, because, for instance, a 50-year agreement may be much more problematic than a 5-year agreement. </a:t>
            </a:r>
            <a:endParaRPr/>
          </a:p>
          <a:p>
            <a:pPr marL="228600" lvl="0" indent="-152400" algn="l" rtl="0">
              <a:lnSpc>
                <a:spcPct val="100000"/>
              </a:lnSpc>
              <a:spcBef>
                <a:spcPts val="0"/>
              </a:spcBef>
              <a:spcAft>
                <a:spcPts val="0"/>
              </a:spcAft>
              <a:buClr>
                <a:schemeClr val="dk1"/>
              </a:buClr>
              <a:buSzPts val="1200"/>
              <a:buFont typeface="Calibri"/>
              <a:buNone/>
            </a:pPr>
            <a:endParaRPr/>
          </a:p>
        </p:txBody>
      </p:sp>
      <p:sp>
        <p:nvSpPr>
          <p:cNvPr id="214" name="Google Shape;21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87af575fa2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187af575fa2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1"/>
              <a:t>Notes to Instructor: </a:t>
            </a:r>
            <a:r>
              <a:rPr lang="en-US" b="0"/>
              <a:t>The amount and type of information available for each deal is highly variable—make sure to emphasize that fact; so, for some countries, they may not be able to address each question. These are guiding questions, but learners should feel free to add additional topics as they find new information. </a:t>
            </a:r>
            <a:endParaRPr b="0"/>
          </a:p>
        </p:txBody>
      </p:sp>
      <p:sp>
        <p:nvSpPr>
          <p:cNvPr id="226" name="Google Shape;226;g187af575fa2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a:t>Notes to Instructor</a:t>
            </a:r>
            <a:r>
              <a:rPr lang="en-US"/>
              <a:t>: Under potential benefits, the “government revenue” refers to the fact that often purchases require payment of different amounts to governments in order to acquire the land rights. In theory, some of this money should trickle down to citizens and thus create the potential benefit of “economic development/job creation” </a:t>
            </a:r>
            <a:endParaRPr/>
          </a:p>
        </p:txBody>
      </p:sp>
      <p:sp>
        <p:nvSpPr>
          <p:cNvPr id="105" name="Google Shape;10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i="1"/>
              <a:t>Notes to Instructor</a:t>
            </a:r>
            <a:r>
              <a:rPr lang="en-US" i="0"/>
              <a:t>: Graph is in hectares (= 2.5 acres or 0.01 km2). Alert the learners that as they do research, the details of the deals are important to consider because each one can be unique. </a:t>
            </a:r>
            <a:endParaRPr i="1"/>
          </a:p>
          <a:p>
            <a:pPr marL="457200" marR="0" lvl="0" indent="-228600" algn="l" rtl="0">
              <a:lnSpc>
                <a:spcPct val="100000"/>
              </a:lnSpc>
              <a:spcBef>
                <a:spcPts val="0"/>
              </a:spcBef>
              <a:spcAft>
                <a:spcPts val="0"/>
              </a:spcAft>
              <a:buSzPts val="1400"/>
              <a:buNone/>
            </a:pPr>
            <a:endParaRPr/>
          </a:p>
        </p:txBody>
      </p:sp>
      <p:sp>
        <p:nvSpPr>
          <p:cNvPr id="119" name="Google Shape;11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a:t>Notes to Instructor</a:t>
            </a:r>
            <a:r>
              <a:rPr lang="en-US" i="0"/>
              <a:t>: Graph is in hectares (= 2.5 acres or 0.01 km2). Alert the learners that as they do research, the details of the deals are important to consider because each one can be unique. </a:t>
            </a:r>
            <a:endParaRPr i="1"/>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i="1" dirty="0">
                <a:latin typeface="Calibri"/>
                <a:ea typeface="Calibri"/>
                <a:cs typeface="Calibri"/>
                <a:sym typeface="Calibri"/>
              </a:rPr>
              <a:t>Note to Instructor: </a:t>
            </a:r>
            <a:r>
              <a:rPr lang="en-US" i="0" dirty="0">
                <a:latin typeface="Calibri"/>
                <a:ea typeface="Calibri"/>
                <a:cs typeface="Calibri"/>
                <a:sym typeface="Calibri"/>
              </a:rPr>
              <a:t>The photo is from a region in Uganda where </a:t>
            </a:r>
            <a:r>
              <a:rPr lang="en-US" i="0" u="none" dirty="0">
                <a:solidFill>
                  <a:schemeClr val="tx1"/>
                </a:solidFill>
                <a:uFill>
                  <a:noFill/>
                </a:uFill>
                <a:latin typeface="Calibri"/>
                <a:ea typeface="Calibri"/>
                <a:cs typeface="Calibri"/>
                <a:sym typeface="Calibri"/>
              </a:rPr>
              <a:t>Oxfam reported in 2011, </a:t>
            </a:r>
            <a:r>
              <a:rPr lang="en-US" i="0" dirty="0">
                <a:latin typeface="Calibri"/>
                <a:ea typeface="Calibri"/>
                <a:cs typeface="Calibri"/>
                <a:sym typeface="Calibri"/>
              </a:rPr>
              <a:t>that, </a:t>
            </a:r>
            <a:r>
              <a:rPr lang="en-US" dirty="0"/>
              <a:t>“</a:t>
            </a:r>
            <a:r>
              <a:rPr lang="en-US" b="0" i="0" dirty="0">
                <a:latin typeface="Calibri"/>
                <a:ea typeface="Calibri"/>
                <a:cs typeface="Calibri"/>
                <a:sym typeface="Calibri"/>
              </a:rPr>
              <a:t>at least 22,500 people lost their homes and land to make way for a British timber company, the New Forests Company (NFC). </a:t>
            </a:r>
            <a:r>
              <a:rPr lang="en-US" b="0" i="0" strike="noStrike" dirty="0">
                <a:latin typeface="Calibri"/>
                <a:ea typeface="Calibri"/>
                <a:cs typeface="Calibri"/>
                <a:sym typeface="Calibri"/>
              </a:rPr>
              <a:t>Villagers told Oxfam that some evictions resulted in physical violence, and destruction of property, crops and livestock.</a:t>
            </a:r>
            <a:r>
              <a:rPr lang="en-US" b="0" i="0" dirty="0">
                <a:latin typeface="Calibri"/>
                <a:ea typeface="Calibri"/>
                <a:cs typeface="Calibri"/>
                <a:sym typeface="Calibri"/>
              </a:rPr>
              <a:t> Many have been left destitute, without enough food or money to send their children to school. They have received no compensation or alternative land. NFC denies that it was responsible for any evictions.</a:t>
            </a:r>
            <a:r>
              <a:rPr lang="en-US" dirty="0"/>
              <a:t>”</a:t>
            </a:r>
            <a:endParaRPr i="1"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dirty="0"/>
          </a:p>
        </p:txBody>
      </p:sp>
      <p:sp>
        <p:nvSpPr>
          <p:cNvPr id="141" name="Google Shape;14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i="1"/>
          </a:p>
        </p:txBody>
      </p:sp>
      <p:sp>
        <p:nvSpPr>
          <p:cNvPr id="152" name="Google Shape;15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a:t>Notes to Instructor</a:t>
            </a:r>
            <a:r>
              <a:rPr lang="en-US" i="0"/>
              <a:t>: </a:t>
            </a:r>
            <a:r>
              <a:rPr lang="en-US"/>
              <a:t>You may wish to only mention a few of these. These questions are not assigned to the students to answer, but rather are used here to demonstrate the types of questions researchers have been asking in this context. They may help learners “get in the mindset” and develop their own questions about LSLAs. </a:t>
            </a:r>
            <a:endParaRPr i="1"/>
          </a:p>
        </p:txBody>
      </p:sp>
      <p:sp>
        <p:nvSpPr>
          <p:cNvPr id="160" name="Google Shape;16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1"/>
              <a:t>Notes to Instructor: </a:t>
            </a:r>
            <a:r>
              <a:rPr lang="en-US"/>
              <a:t>This slide is meant to give the learners the goal, for today, as well as where they are going with the lesson as they finish all parts. </a:t>
            </a:r>
            <a:endParaRPr/>
          </a:p>
        </p:txBody>
      </p:sp>
      <p:sp>
        <p:nvSpPr>
          <p:cNvPr id="168" name="Google Shape;16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87af575fa2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187af575fa2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1"/>
              <a:t>Notes to Instructor: </a:t>
            </a:r>
            <a:r>
              <a:rPr lang="en-US"/>
              <a:t>Here is where you assign groups to the pairs of countries highlighted in the same color (e.g., Argentina &amp; Sudan). The purpose of showing this slide is also to emphasize the different geographic regions for the countries in each pair, as well as, the differences in personal income and climate.  </a:t>
            </a:r>
            <a:endParaRPr/>
          </a:p>
          <a:p>
            <a:pPr marL="457200" lvl="0" indent="0" algn="l" rtl="0">
              <a:lnSpc>
                <a:spcPct val="100000"/>
              </a:lnSpc>
              <a:spcBef>
                <a:spcPts val="0"/>
              </a:spcBef>
              <a:spcAft>
                <a:spcPts val="0"/>
              </a:spcAft>
              <a:buNone/>
            </a:pPr>
            <a:r>
              <a:rPr lang="en-US" i="1"/>
              <a:t> </a:t>
            </a:r>
            <a:r>
              <a:rPr lang="en-US"/>
              <a:t> </a:t>
            </a:r>
            <a:endParaRPr/>
          </a:p>
          <a:p>
            <a:pPr marL="0" lvl="0" indent="0" algn="l" rtl="0">
              <a:lnSpc>
                <a:spcPct val="100000"/>
              </a:lnSpc>
              <a:spcBef>
                <a:spcPts val="0"/>
              </a:spcBef>
              <a:spcAft>
                <a:spcPts val="0"/>
              </a:spcAft>
              <a:buNone/>
            </a:pPr>
            <a:endParaRPr/>
          </a:p>
        </p:txBody>
      </p:sp>
      <p:sp>
        <p:nvSpPr>
          <p:cNvPr id="177" name="Google Shape;177;g187af575fa2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landmatrix.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landmatrix.org/resources/land-matrix-analytical-report-iii-taking-stock-of-the-global-land-rus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landmatrix.org/resources/land-matrix-analytical-report-iii-taking-stock-of-the-global-land-rush/" TargetMode="Externa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oxfamamerica.org/explore/stories/land-grabs-push-thousands-further-into-poverty/" TargetMode="External"/><Relationship Id="rId5" Type="http://schemas.openxmlformats.org/officeDocument/2006/relationships/hyperlink" Target="https://doi.org/10.48350/156861" TargetMode="External"/><Relationship Id="rId4" Type="http://schemas.openxmlformats.org/officeDocument/2006/relationships/hyperlink" Target="https://data.opendevelopmentmekong.net/dataset/matri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boris.unibe.ch/id/eprint/11104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weatherbase.com/" TargetMode="External"/><Relationship Id="rId5" Type="http://schemas.openxmlformats.org/officeDocument/2006/relationships/hyperlink" Target="https://www.nationmaster.com/country-info/stats/Geography/Area/Land" TargetMode="External"/><Relationship Id="rId4" Type="http://schemas.openxmlformats.org/officeDocument/2006/relationships/hyperlink" Target="http://data.un.org/Data.aspx?q=GdP&amp;d=SNAAMA&amp;f=grID%3A101%3BcurrID%3AUSD%3BpcFlag%3A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
          <p:cNvSpPr/>
          <p:nvPr/>
        </p:nvSpPr>
        <p:spPr>
          <a:xfrm>
            <a:off x="0"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 name="Google Shape;86;p1"/>
          <p:cNvSpPr/>
          <p:nvPr/>
        </p:nvSpPr>
        <p:spPr>
          <a:xfrm>
            <a:off x="305"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87" name="Google Shape;87;p1"/>
          <p:cNvGrpSpPr/>
          <p:nvPr/>
        </p:nvGrpSpPr>
        <p:grpSpPr>
          <a:xfrm flipH="1">
            <a:off x="9676747" y="0"/>
            <a:ext cx="2514948" cy="2174333"/>
            <a:chOff x="-305" y="-4155"/>
            <a:chExt cx="2514948" cy="2174333"/>
          </a:xfrm>
        </p:grpSpPr>
        <p:sp>
          <p:nvSpPr>
            <p:cNvPr id="88" name="Google Shape;88;p1"/>
            <p:cNvSpPr/>
            <p:nvPr/>
          </p:nvSpPr>
          <p:spPr>
            <a:xfrm>
              <a:off x="-305" y="0"/>
              <a:ext cx="2514948" cy="2170178"/>
            </a:xfrm>
            <a:custGeom>
              <a:avLst/>
              <a:gdLst/>
              <a:ahLst/>
              <a:cxnLst/>
              <a:rect l="l" t="t" r="r" b="b"/>
              <a:pathLst>
                <a:path w="2514948" h="2170178" extrusionOk="0">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
            <p:cNvSpPr/>
            <p:nvPr/>
          </p:nvSpPr>
          <p:spPr>
            <a:xfrm>
              <a:off x="-305" y="-4155"/>
              <a:ext cx="2493062" cy="1947896"/>
            </a:xfrm>
            <a:custGeom>
              <a:avLst/>
              <a:gdLst/>
              <a:ahLst/>
              <a:cxnLst/>
              <a:rect l="l" t="t" r="r" b="b"/>
              <a:pathLst>
                <a:path w="2493062" h="1947896" extrusionOk="0">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305" y="0"/>
              <a:ext cx="2501089" cy="1972702"/>
            </a:xfrm>
            <a:custGeom>
              <a:avLst/>
              <a:gdLst/>
              <a:ahLst/>
              <a:cxnLst/>
              <a:rect l="l" t="t" r="r" b="b"/>
              <a:pathLst>
                <a:path w="2501089" h="1972702" extrusionOk="0">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Calibri"/>
                <a:ea typeface="Calibri"/>
                <a:cs typeface="Calibri"/>
                <a:sym typeface="Calibri"/>
              </a:endParaRPr>
            </a:p>
          </p:txBody>
        </p:sp>
        <p:sp>
          <p:nvSpPr>
            <p:cNvPr id="91" name="Google Shape;91;p1"/>
            <p:cNvSpPr/>
            <p:nvPr/>
          </p:nvSpPr>
          <p:spPr>
            <a:xfrm>
              <a:off x="305" y="1"/>
              <a:ext cx="2491105" cy="1943661"/>
            </a:xfrm>
            <a:custGeom>
              <a:avLst/>
              <a:gdLst/>
              <a:ahLst/>
              <a:cxnLst/>
              <a:rect l="l" t="t" r="r" b="b"/>
              <a:pathLst>
                <a:path w="2491105" h="1943661" extrusionOk="0">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2" name="Google Shape;92;p1" descr="A picture containing text, clipart&#10;&#10;Description automatically generated"/>
          <p:cNvPicPr preferRelativeResize="0"/>
          <p:nvPr/>
        </p:nvPicPr>
        <p:blipFill rotWithShape="1">
          <a:blip r:embed="rId3">
            <a:alphaModFix/>
          </a:blip>
          <a:srcRect/>
          <a:stretch/>
        </p:blipFill>
        <p:spPr>
          <a:xfrm>
            <a:off x="402723" y="539346"/>
            <a:ext cx="3421356" cy="1248796"/>
          </a:xfrm>
          <a:prstGeom prst="rect">
            <a:avLst/>
          </a:prstGeom>
          <a:noFill/>
          <a:ln>
            <a:noFill/>
          </a:ln>
        </p:spPr>
      </p:pic>
      <p:grpSp>
        <p:nvGrpSpPr>
          <p:cNvPr id="93" name="Google Shape;93;p1"/>
          <p:cNvGrpSpPr/>
          <p:nvPr/>
        </p:nvGrpSpPr>
        <p:grpSpPr>
          <a:xfrm rot="10800000" flipH="1">
            <a:off x="-305" y="4322879"/>
            <a:ext cx="3378428" cy="2535121"/>
            <a:chOff x="-305" y="-1"/>
            <a:chExt cx="3832880" cy="2876136"/>
          </a:xfrm>
        </p:grpSpPr>
        <p:sp>
          <p:nvSpPr>
            <p:cNvPr id="94" name="Google Shape;94;p1"/>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1"/>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1"/>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8" name="Google Shape;9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11/30/22</a:t>
            </a:r>
            <a:endParaRPr/>
          </a:p>
        </p:txBody>
      </p:sp>
      <p:sp>
        <p:nvSpPr>
          <p:cNvPr id="99" name="Google Shape;99;p1"/>
          <p:cNvSpPr txBox="1"/>
          <p:nvPr/>
        </p:nvSpPr>
        <p:spPr>
          <a:xfrm>
            <a:off x="555566" y="4164562"/>
            <a:ext cx="10640754" cy="775845"/>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lt1"/>
              </a:buClr>
              <a:buSzPts val="4000"/>
              <a:buFont typeface="Calibri"/>
              <a:buNone/>
            </a:pPr>
            <a:r>
              <a:rPr lang="en-US" sz="4000" b="0" i="0" u="none" strike="noStrike" cap="none">
                <a:solidFill>
                  <a:schemeClr val="lt1"/>
                </a:solidFill>
                <a:latin typeface="Calibri"/>
                <a:ea typeface="Calibri"/>
                <a:cs typeface="Calibri"/>
                <a:sym typeface="Calibri"/>
              </a:rPr>
              <a:t>Land Scale Land Acquisitions </a:t>
            </a:r>
            <a:endParaRPr sz="1400" b="0" i="0" u="none" strike="noStrike" cap="none">
              <a:solidFill>
                <a:srgbClr val="000000"/>
              </a:solidFill>
              <a:latin typeface="Arial"/>
              <a:ea typeface="Arial"/>
              <a:cs typeface="Arial"/>
              <a:sym typeface="Arial"/>
            </a:endParaRPr>
          </a:p>
        </p:txBody>
      </p:sp>
      <p:pic>
        <p:nvPicPr>
          <p:cNvPr id="100" name="Google Shape;100;p1" descr="A picture containing outdoor, sky, grass, tree&#10;&#10;Description automatically generated"/>
          <p:cNvPicPr preferRelativeResize="0"/>
          <p:nvPr/>
        </p:nvPicPr>
        <p:blipFill rotWithShape="1">
          <a:blip r:embed="rId4">
            <a:alphaModFix/>
          </a:blip>
          <a:srcRect/>
          <a:stretch/>
        </p:blipFill>
        <p:spPr>
          <a:xfrm>
            <a:off x="4185168" y="2575072"/>
            <a:ext cx="5242960" cy="3495614"/>
          </a:xfrm>
          <a:prstGeom prst="rect">
            <a:avLst/>
          </a:prstGeom>
          <a:noFill/>
          <a:ln>
            <a:noFill/>
          </a:ln>
        </p:spPr>
      </p:pic>
      <p:sp>
        <p:nvSpPr>
          <p:cNvPr id="101" name="Google Shape;101;p1"/>
          <p:cNvSpPr txBox="1"/>
          <p:nvPr/>
        </p:nvSpPr>
        <p:spPr>
          <a:xfrm>
            <a:off x="1681464" y="1690016"/>
            <a:ext cx="10640754" cy="775845"/>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Large-Scale Land Acquisitions (LSLAs)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sp>
        <p:nvSpPr>
          <p:cNvPr id="187" name="Google Shape;18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grpSp>
        <p:nvGrpSpPr>
          <p:cNvPr id="188" name="Google Shape;188;p9"/>
          <p:cNvGrpSpPr/>
          <p:nvPr/>
        </p:nvGrpSpPr>
        <p:grpSpPr>
          <a:xfrm>
            <a:off x="2034157" y="1470254"/>
            <a:ext cx="8685506" cy="923330"/>
            <a:chOff x="916269" y="1776388"/>
            <a:chExt cx="8685506" cy="923330"/>
          </a:xfrm>
        </p:grpSpPr>
        <p:sp>
          <p:nvSpPr>
            <p:cNvPr id="189" name="Google Shape;189;p9"/>
            <p:cNvSpPr txBox="1"/>
            <p:nvPr/>
          </p:nvSpPr>
          <p:spPr>
            <a:xfrm>
              <a:off x="3184901" y="2038650"/>
              <a:ext cx="592939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70C0"/>
                  </a:solidFill>
                  <a:latin typeface="Calibri"/>
                  <a:ea typeface="Calibri"/>
                  <a:cs typeface="Calibri"/>
                  <a:sym typeface="Calibri"/>
                </a:rPr>
                <a:t>https://landmatrix.org/about/lslas-whats-the-big-deal/</a:t>
              </a:r>
              <a:endParaRPr sz="1400" b="0" i="0" u="none" strike="noStrike" cap="none">
                <a:solidFill>
                  <a:srgbClr val="000000"/>
                </a:solidFill>
                <a:latin typeface="Arial"/>
                <a:ea typeface="Arial"/>
                <a:cs typeface="Arial"/>
                <a:sym typeface="Arial"/>
              </a:endParaRPr>
            </a:p>
          </p:txBody>
        </p:sp>
        <p:sp>
          <p:nvSpPr>
            <p:cNvPr id="190" name="Google Shape;190;p9"/>
            <p:cNvSpPr txBox="1"/>
            <p:nvPr/>
          </p:nvSpPr>
          <p:spPr>
            <a:xfrm>
              <a:off x="916269" y="1776388"/>
              <a:ext cx="8685506" cy="92333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800"/>
                <a:buFont typeface="Calibri"/>
                <a:buAutoNum type="arabicPeriod"/>
              </a:pPr>
              <a:r>
                <a:rPr lang="en-US" sz="1800" b="0" i="0" u="none" strike="noStrike" cap="none">
                  <a:solidFill>
                    <a:schemeClr val="dk1"/>
                  </a:solidFill>
                  <a:latin typeface="Calibri"/>
                  <a:ea typeface="Calibri"/>
                  <a:cs typeface="Calibri"/>
                  <a:sym typeface="Calibri"/>
                </a:rPr>
                <a:t>Navigate to </a:t>
              </a:r>
              <a:r>
                <a:rPr lang="en-US" sz="18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Landmatrix.org</a:t>
              </a:r>
              <a:r>
                <a:rPr lang="en-US" sz="1800" b="0" i="0" u="none" strike="noStrike" cap="none">
                  <a:solidFill>
                    <a:schemeClr val="dk1"/>
                  </a:solidFill>
                  <a:latin typeface="Calibri"/>
                  <a:ea typeface="Calibri"/>
                  <a:cs typeface="Calibri"/>
                  <a:sym typeface="Calibri"/>
                </a:rPr>
                <a:t> and then click on </a:t>
              </a:r>
              <a:r>
                <a:rPr lang="en-US" sz="1800" b="1" i="0" u="none" strike="noStrike" cap="none">
                  <a:solidFill>
                    <a:srgbClr val="FF9933"/>
                  </a:solidFill>
                  <a:latin typeface="Calibri"/>
                  <a:ea typeface="Calibri"/>
                  <a:cs typeface="Calibri"/>
                  <a:sym typeface="Calibri"/>
                </a:rPr>
                <a:t>Large Scale Land Acquisitions </a:t>
              </a:r>
              <a:r>
                <a:rPr lang="en-US" sz="1800" b="0" i="0" u="none" strike="noStrike" cap="none">
                  <a:solidFill>
                    <a:schemeClr val="dk1"/>
                  </a:solidFill>
                  <a:latin typeface="Calibri"/>
                  <a:ea typeface="Calibri"/>
                  <a:cs typeface="Calibri"/>
                  <a:sym typeface="Calibri"/>
                </a:rPr>
                <a:t>which is in the first paragraph”</a:t>
              </a:r>
              <a:endParaRPr sz="1800" b="1" i="0" u="none" strike="noStrike" cap="none">
                <a:solidFill>
                  <a:srgbClr val="FF9933"/>
                </a:solidFill>
                <a:latin typeface="Calibri"/>
                <a:ea typeface="Calibri"/>
                <a:cs typeface="Calibri"/>
                <a:sym typeface="Calibri"/>
              </a:endParaRPr>
            </a:p>
            <a:p>
              <a:pPr marL="342900" marR="0" lvl="0" indent="-228600" algn="l" rtl="0">
                <a:lnSpc>
                  <a:spcPct val="100000"/>
                </a:lnSpc>
                <a:spcBef>
                  <a:spcPts val="0"/>
                </a:spcBef>
                <a:spcAft>
                  <a:spcPts val="0"/>
                </a:spcAft>
                <a:buClr>
                  <a:schemeClr val="dk1"/>
                </a:buClr>
                <a:buSzPts val="1800"/>
                <a:buFont typeface="Calibri"/>
                <a:buNone/>
              </a:pPr>
              <a:endParaRPr sz="1800" b="1" i="0" u="none" strike="noStrike" cap="none">
                <a:solidFill>
                  <a:srgbClr val="FF9933"/>
                </a:solidFill>
                <a:latin typeface="Calibri"/>
                <a:ea typeface="Calibri"/>
                <a:cs typeface="Calibri"/>
                <a:sym typeface="Calibri"/>
              </a:endParaRPr>
            </a:p>
          </p:txBody>
        </p:sp>
      </p:grpSp>
      <p:sp>
        <p:nvSpPr>
          <p:cNvPr id="191" name="Google Shape;191;p9"/>
          <p:cNvSpPr txBox="1"/>
          <p:nvPr/>
        </p:nvSpPr>
        <p:spPr>
          <a:xfrm>
            <a:off x="632922" y="2339869"/>
            <a:ext cx="868550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2. At the top left, click on “Data” and then on “Deals”</a:t>
            </a:r>
            <a:endParaRPr sz="1800" b="1" i="0" u="none" strike="noStrike" cap="none">
              <a:solidFill>
                <a:srgbClr val="FF9933"/>
              </a:solidFill>
              <a:latin typeface="Calibri"/>
              <a:ea typeface="Calibri"/>
              <a:cs typeface="Calibri"/>
              <a:sym typeface="Calibri"/>
            </a:endParaRPr>
          </a:p>
          <a:p>
            <a:pPr marL="342900" marR="0" lvl="0" indent="-228600" algn="l" rtl="0">
              <a:lnSpc>
                <a:spcPct val="100000"/>
              </a:lnSpc>
              <a:spcBef>
                <a:spcPts val="0"/>
              </a:spcBef>
              <a:spcAft>
                <a:spcPts val="0"/>
              </a:spcAft>
              <a:buClr>
                <a:schemeClr val="dk1"/>
              </a:buClr>
              <a:buSzPts val="1800"/>
              <a:buFont typeface="Calibri"/>
              <a:buNone/>
            </a:pPr>
            <a:endParaRPr sz="1800" b="1" i="0" u="none" strike="noStrike" cap="none">
              <a:solidFill>
                <a:srgbClr val="FF9933"/>
              </a:solidFill>
              <a:latin typeface="Calibri"/>
              <a:ea typeface="Calibri"/>
              <a:cs typeface="Calibri"/>
              <a:sym typeface="Calibri"/>
            </a:endParaRPr>
          </a:p>
        </p:txBody>
      </p:sp>
      <p:pic>
        <p:nvPicPr>
          <p:cNvPr id="192" name="Google Shape;192;p9" descr="A screenshot of a computer&#10;&#10;Description automatically generated"/>
          <p:cNvPicPr preferRelativeResize="0"/>
          <p:nvPr/>
        </p:nvPicPr>
        <p:blipFill rotWithShape="1">
          <a:blip r:embed="rId5">
            <a:alphaModFix/>
          </a:blip>
          <a:srcRect/>
          <a:stretch/>
        </p:blipFill>
        <p:spPr>
          <a:xfrm>
            <a:off x="632922" y="3365829"/>
            <a:ext cx="5774301" cy="3248044"/>
          </a:xfrm>
          <a:prstGeom prst="rect">
            <a:avLst/>
          </a:prstGeom>
          <a:noFill/>
          <a:ln w="9525" cap="flat" cmpd="sng">
            <a:solidFill>
              <a:srgbClr val="AEABAB"/>
            </a:solidFill>
            <a:prstDash val="solid"/>
            <a:round/>
            <a:headEnd type="none" w="sm" len="sm"/>
            <a:tailEnd type="none" w="sm" len="sm"/>
          </a:ln>
        </p:spPr>
      </p:pic>
      <p:sp>
        <p:nvSpPr>
          <p:cNvPr id="193" name="Google Shape;193;p9"/>
          <p:cNvSpPr txBox="1"/>
          <p:nvPr/>
        </p:nvSpPr>
        <p:spPr>
          <a:xfrm>
            <a:off x="632922" y="2876278"/>
            <a:ext cx="29761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3. Below is what you will see: </a:t>
            </a:r>
            <a:endParaRPr sz="1400" b="0" i="0" u="none" strike="noStrike" cap="none">
              <a:solidFill>
                <a:srgbClr val="000000"/>
              </a:solidFill>
              <a:latin typeface="Arial"/>
              <a:ea typeface="Arial"/>
              <a:cs typeface="Arial"/>
              <a:sym typeface="Arial"/>
            </a:endParaRPr>
          </a:p>
        </p:txBody>
      </p:sp>
      <p:grpSp>
        <p:nvGrpSpPr>
          <p:cNvPr id="194" name="Google Shape;194;p9"/>
          <p:cNvGrpSpPr/>
          <p:nvPr/>
        </p:nvGrpSpPr>
        <p:grpSpPr>
          <a:xfrm>
            <a:off x="5718295" y="2257458"/>
            <a:ext cx="6402603" cy="1614343"/>
            <a:chOff x="6096000" y="2248290"/>
            <a:chExt cx="6707272" cy="1614343"/>
          </a:xfrm>
        </p:grpSpPr>
        <p:pic>
          <p:nvPicPr>
            <p:cNvPr id="195" name="Google Shape;195;p9" descr="Graphical user interface&#10;&#10;Description automatically generated"/>
            <p:cNvPicPr preferRelativeResize="0"/>
            <p:nvPr/>
          </p:nvPicPr>
          <p:blipFill rotWithShape="1">
            <a:blip r:embed="rId6">
              <a:alphaModFix/>
            </a:blip>
            <a:srcRect/>
            <a:stretch/>
          </p:blipFill>
          <p:spPr>
            <a:xfrm>
              <a:off x="6236455" y="2248290"/>
              <a:ext cx="6566817" cy="1614343"/>
            </a:xfrm>
            <a:prstGeom prst="rect">
              <a:avLst/>
            </a:prstGeom>
            <a:noFill/>
            <a:ln w="9525" cap="flat" cmpd="sng">
              <a:solidFill>
                <a:srgbClr val="AEABAB"/>
              </a:solidFill>
              <a:prstDash val="solid"/>
              <a:round/>
              <a:headEnd type="none" w="sm" len="sm"/>
              <a:tailEnd type="none" w="sm" len="sm"/>
            </a:ln>
          </p:spPr>
        </p:pic>
        <p:cxnSp>
          <p:nvCxnSpPr>
            <p:cNvPr id="196" name="Google Shape;196;p9"/>
            <p:cNvCxnSpPr/>
            <p:nvPr/>
          </p:nvCxnSpPr>
          <p:spPr>
            <a:xfrm>
              <a:off x="6096000" y="2638028"/>
              <a:ext cx="1043874" cy="0"/>
            </a:xfrm>
            <a:prstGeom prst="straightConnector1">
              <a:avLst/>
            </a:prstGeom>
            <a:noFill/>
            <a:ln w="19050" cap="flat" cmpd="sng">
              <a:solidFill>
                <a:srgbClr val="FF0000"/>
              </a:solidFill>
              <a:prstDash val="solid"/>
              <a:miter lim="800000"/>
              <a:headEnd type="none" w="sm" len="sm"/>
              <a:tailEnd type="triangle" w="med" len="med"/>
            </a:ln>
          </p:spPr>
        </p:cxnSp>
        <p:sp>
          <p:nvSpPr>
            <p:cNvPr id="197" name="Google Shape;197;p9"/>
            <p:cNvSpPr/>
            <p:nvPr/>
          </p:nvSpPr>
          <p:spPr>
            <a:xfrm>
              <a:off x="7280329" y="2256490"/>
              <a:ext cx="366793" cy="17847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98" name="Google Shape;198;p9" descr="Diagram, engineering drawing&#10;&#10;Description automatically generated"/>
          <p:cNvPicPr preferRelativeResize="0"/>
          <p:nvPr/>
        </p:nvPicPr>
        <p:blipFill rotWithShape="1">
          <a:blip r:embed="rId7">
            <a:alphaModFix/>
          </a:blip>
          <a:srcRect/>
          <a:stretch/>
        </p:blipFill>
        <p:spPr>
          <a:xfrm>
            <a:off x="3876541" y="556287"/>
            <a:ext cx="1159491" cy="771588"/>
          </a:xfrm>
          <a:prstGeom prst="rect">
            <a:avLst/>
          </a:prstGeom>
          <a:noFill/>
          <a:ln>
            <a:noFill/>
          </a:ln>
        </p:spPr>
      </p:pic>
      <p:sp>
        <p:nvSpPr>
          <p:cNvPr id="199" name="Google Shape;199;p9"/>
          <p:cNvSpPr txBox="1"/>
          <p:nvPr/>
        </p:nvSpPr>
        <p:spPr>
          <a:xfrm>
            <a:off x="5131550" y="446975"/>
            <a:ext cx="390995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Using the Database </a:t>
            </a:r>
            <a:endParaRPr sz="3200" b="1"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
        <p:cNvGrpSpPr/>
        <p:nvPr/>
      </p:nvGrpSpPr>
      <p:grpSpPr>
        <a:xfrm>
          <a:off x="0" y="0"/>
          <a:ext cx="0" cy="0"/>
          <a:chOff x="0" y="0"/>
          <a:chExt cx="0" cy="0"/>
        </a:xfrm>
      </p:grpSpPr>
      <p:sp>
        <p:nvSpPr>
          <p:cNvPr id="205" name="Google Shape;205;p10"/>
          <p:cNvSpPr txBox="1">
            <a:spLocks noGrp="1"/>
          </p:cNvSpPr>
          <p:nvPr>
            <p:ph type="body" idx="1"/>
          </p:nvPr>
        </p:nvSpPr>
        <p:spPr>
          <a:xfrm>
            <a:off x="546100" y="1446696"/>
            <a:ext cx="10950000" cy="50799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chemeClr val="dk1"/>
              </a:buClr>
              <a:buSzPts val="2400"/>
              <a:buNone/>
            </a:pPr>
            <a:r>
              <a:rPr lang="en-US" sz="2400" b="1">
                <a:latin typeface="Calibri"/>
                <a:ea typeface="Calibri"/>
                <a:cs typeface="Calibri"/>
                <a:sym typeface="Calibri"/>
              </a:rPr>
              <a:t>Choose these filters from dropdown menus on left side of screen</a:t>
            </a:r>
            <a:r>
              <a:rPr lang="en-US"/>
              <a:t> </a:t>
            </a:r>
            <a:r>
              <a:rPr lang="en-US" sz="2400" b="1">
                <a:solidFill>
                  <a:srgbClr val="FF0000"/>
                </a:solidFill>
                <a:latin typeface="Calibri"/>
                <a:ea typeface="Calibri"/>
                <a:cs typeface="Calibri"/>
                <a:sym typeface="Calibri"/>
              </a:rPr>
              <a:t>each time </a:t>
            </a:r>
            <a:r>
              <a:rPr lang="en-US" sz="2400" b="1">
                <a:latin typeface="Calibri"/>
                <a:ea typeface="Calibri"/>
                <a:cs typeface="Calibri"/>
                <a:sym typeface="Calibri"/>
              </a:rPr>
              <a:t>you use the database. </a:t>
            </a:r>
            <a:endParaRPr sz="2400" b="1">
              <a:latin typeface="Calibri"/>
              <a:ea typeface="Calibri"/>
              <a:cs typeface="Calibri"/>
              <a:sym typeface="Calibri"/>
            </a:endParaRPr>
          </a:p>
          <a:p>
            <a:pPr marL="342900" marR="0" lvl="0" indent="-342900" algn="l" rtl="0">
              <a:lnSpc>
                <a:spcPct val="107000"/>
              </a:lnSpc>
              <a:spcBef>
                <a:spcPts val="0"/>
              </a:spcBef>
              <a:spcAft>
                <a:spcPts val="0"/>
              </a:spcAft>
              <a:buSzPts val="1800"/>
              <a:buFont typeface="Calibri"/>
              <a:buAutoNum type="arabicPeriod"/>
            </a:pPr>
            <a:r>
              <a:rPr lang="en-US" sz="1800" b="1">
                <a:latin typeface="Calibri"/>
                <a:ea typeface="Calibri"/>
                <a:cs typeface="Calibri"/>
                <a:sym typeface="Calibri"/>
              </a:rPr>
              <a:t>Land Matrix Region</a:t>
            </a:r>
            <a:r>
              <a:rPr lang="en-US" sz="1800">
                <a:latin typeface="Calibri"/>
                <a:ea typeface="Calibri"/>
                <a:cs typeface="Calibri"/>
                <a:sym typeface="Calibri"/>
              </a:rPr>
              <a:t> </a:t>
            </a:r>
            <a:r>
              <a:rPr lang="en-US" sz="1800"/>
              <a:t>–</a:t>
            </a:r>
            <a:r>
              <a:rPr lang="en-US" sz="1800">
                <a:latin typeface="Calibri"/>
                <a:ea typeface="Calibri"/>
                <a:cs typeface="Calibri"/>
                <a:sym typeface="Calibri"/>
              </a:rPr>
              <a:t> Select </a:t>
            </a:r>
            <a:r>
              <a:rPr lang="en-US" sz="1800" b="1">
                <a:latin typeface="Calibri"/>
                <a:ea typeface="Calibri"/>
                <a:cs typeface="Calibri"/>
                <a:sym typeface="Calibri"/>
              </a:rPr>
              <a:t>Global</a:t>
            </a:r>
            <a:r>
              <a:rPr lang="en-US" sz="1800">
                <a:latin typeface="Calibri"/>
                <a:ea typeface="Calibri"/>
                <a:cs typeface="Calibri"/>
                <a:sym typeface="Calibri"/>
              </a:rPr>
              <a:t>.</a:t>
            </a:r>
            <a:endParaRPr/>
          </a:p>
          <a:p>
            <a:pPr marL="342900" marR="0" lvl="0" indent="-342900" algn="l" rtl="0">
              <a:lnSpc>
                <a:spcPct val="107000"/>
              </a:lnSpc>
              <a:spcBef>
                <a:spcPts val="0"/>
              </a:spcBef>
              <a:spcAft>
                <a:spcPts val="0"/>
              </a:spcAft>
              <a:buSzPts val="1800"/>
              <a:buFont typeface="Calibri"/>
              <a:buAutoNum type="arabicPeriod"/>
            </a:pPr>
            <a:r>
              <a:rPr lang="en-US" sz="1800" b="1">
                <a:latin typeface="Calibri"/>
                <a:ea typeface="Calibri"/>
                <a:cs typeface="Calibri"/>
                <a:sym typeface="Calibri"/>
              </a:rPr>
              <a:t>Country </a:t>
            </a:r>
            <a:r>
              <a:rPr lang="en-US" sz="1800"/>
              <a:t>– Select one of your assigned countries at a time.</a:t>
            </a:r>
            <a:endParaRPr sz="1800" b="1">
              <a:latin typeface="Calibri"/>
              <a:ea typeface="Calibri"/>
              <a:cs typeface="Calibri"/>
              <a:sym typeface="Calibri"/>
            </a:endParaRPr>
          </a:p>
          <a:p>
            <a:pPr marL="342900" marR="0" lvl="0" indent="-342900" algn="l" rtl="0">
              <a:lnSpc>
                <a:spcPct val="107000"/>
              </a:lnSpc>
              <a:spcBef>
                <a:spcPts val="0"/>
              </a:spcBef>
              <a:spcAft>
                <a:spcPts val="0"/>
              </a:spcAft>
              <a:buSzPts val="1800"/>
              <a:buFont typeface="Calibri"/>
              <a:buAutoNum type="arabicPeriod"/>
            </a:pPr>
            <a:r>
              <a:rPr lang="en-US" sz="1800" b="1">
                <a:latin typeface="Calibri"/>
                <a:ea typeface="Calibri"/>
                <a:cs typeface="Calibri"/>
                <a:sym typeface="Calibri"/>
              </a:rPr>
              <a:t>Deal Size </a:t>
            </a:r>
            <a:r>
              <a:rPr lang="en-US" sz="1800">
                <a:latin typeface="Calibri"/>
                <a:ea typeface="Calibri"/>
                <a:cs typeface="Calibri"/>
                <a:sym typeface="Calibri"/>
              </a:rPr>
              <a:t>–</a:t>
            </a:r>
            <a:r>
              <a:rPr lang="en-US" sz="1800" b="1">
                <a:latin typeface="Calibri"/>
                <a:ea typeface="Calibri"/>
                <a:cs typeface="Calibri"/>
                <a:sym typeface="Calibri"/>
              </a:rPr>
              <a:t> </a:t>
            </a:r>
            <a:r>
              <a:rPr lang="en-US" sz="1800">
                <a:latin typeface="Calibri"/>
                <a:ea typeface="Calibri"/>
                <a:cs typeface="Calibri"/>
                <a:sym typeface="Calibri"/>
              </a:rPr>
              <a:t>Leave blank so that all are shown.</a:t>
            </a:r>
            <a:endParaRPr sz="1800" b="1">
              <a:latin typeface="Calibri"/>
              <a:ea typeface="Calibri"/>
              <a:cs typeface="Calibri"/>
              <a:sym typeface="Calibri"/>
            </a:endParaRPr>
          </a:p>
          <a:p>
            <a:pPr marL="342900" marR="0" lvl="0" indent="-342900" algn="l" rtl="0">
              <a:lnSpc>
                <a:spcPct val="107000"/>
              </a:lnSpc>
              <a:spcBef>
                <a:spcPts val="0"/>
              </a:spcBef>
              <a:spcAft>
                <a:spcPts val="0"/>
              </a:spcAft>
              <a:buSzPts val="1800"/>
              <a:buFont typeface="Calibri"/>
              <a:buAutoNum type="arabicPeriod"/>
            </a:pPr>
            <a:r>
              <a:rPr lang="en-US" sz="1800" b="1">
                <a:latin typeface="Calibri"/>
                <a:ea typeface="Calibri"/>
                <a:cs typeface="Calibri"/>
                <a:sym typeface="Calibri"/>
              </a:rPr>
              <a:t>Negotiation Status –</a:t>
            </a:r>
            <a:r>
              <a:rPr lang="en-US" sz="1800">
                <a:latin typeface="Calibri"/>
                <a:ea typeface="Calibri"/>
                <a:cs typeface="Calibri"/>
                <a:sym typeface="Calibri"/>
              </a:rPr>
              <a:t> </a:t>
            </a:r>
            <a:r>
              <a:rPr lang="en-US" sz="1800"/>
              <a:t>S</a:t>
            </a:r>
            <a:r>
              <a:rPr lang="en-US" sz="1800">
                <a:latin typeface="Calibri"/>
                <a:ea typeface="Calibri"/>
                <a:cs typeface="Calibri"/>
                <a:sym typeface="Calibri"/>
              </a:rPr>
              <a:t>elect </a:t>
            </a:r>
            <a:r>
              <a:rPr lang="en-US" sz="1800" b="1">
                <a:latin typeface="Calibri"/>
                <a:ea typeface="Calibri"/>
                <a:cs typeface="Calibri"/>
                <a:sym typeface="Calibri"/>
              </a:rPr>
              <a:t>Concluded</a:t>
            </a:r>
            <a:r>
              <a:rPr lang="en-US" sz="1800">
                <a:latin typeface="Calibri"/>
                <a:ea typeface="Calibri"/>
                <a:cs typeface="Calibri"/>
                <a:sym typeface="Calibri"/>
              </a:rPr>
              <a:t> </a:t>
            </a:r>
            <a:r>
              <a:rPr lang="en-US" sz="1800"/>
              <a:t>and</a:t>
            </a:r>
            <a:r>
              <a:rPr lang="en-US" sz="1800">
                <a:latin typeface="Calibri"/>
                <a:ea typeface="Calibri"/>
                <a:cs typeface="Calibri"/>
                <a:sym typeface="Calibri"/>
              </a:rPr>
              <a:t> </a:t>
            </a:r>
            <a:r>
              <a:rPr lang="en-US" sz="1800" b="1">
                <a:latin typeface="Calibri"/>
                <a:ea typeface="Calibri"/>
                <a:cs typeface="Calibri"/>
                <a:sym typeface="Calibri"/>
              </a:rPr>
              <a:t>Contract Signed.</a:t>
            </a:r>
            <a:endParaRPr sz="1800">
              <a:latin typeface="Calibri"/>
              <a:ea typeface="Calibri"/>
              <a:cs typeface="Calibri"/>
              <a:sym typeface="Calibri"/>
            </a:endParaRPr>
          </a:p>
          <a:p>
            <a:pPr marL="342900" marR="0" lvl="0" indent="-342900" algn="l" rtl="0">
              <a:lnSpc>
                <a:spcPct val="107000"/>
              </a:lnSpc>
              <a:spcBef>
                <a:spcPts val="0"/>
              </a:spcBef>
              <a:spcAft>
                <a:spcPts val="0"/>
              </a:spcAft>
              <a:buSzPts val="1800"/>
              <a:buFont typeface="Calibri"/>
              <a:buAutoNum type="arabicPeriod"/>
            </a:pPr>
            <a:r>
              <a:rPr lang="en-US" sz="1800" b="1">
                <a:latin typeface="Calibri"/>
                <a:ea typeface="Calibri"/>
                <a:cs typeface="Calibri"/>
                <a:sym typeface="Calibri"/>
              </a:rPr>
              <a:t>Nature of the Deal –</a:t>
            </a:r>
            <a:r>
              <a:rPr lang="en-US" sz="1800">
                <a:latin typeface="Calibri"/>
                <a:ea typeface="Calibri"/>
                <a:cs typeface="Calibri"/>
                <a:sym typeface="Calibri"/>
              </a:rPr>
              <a:t> Select </a:t>
            </a:r>
            <a:r>
              <a:rPr lang="en-US" sz="1800" b="1">
                <a:latin typeface="Calibri"/>
                <a:ea typeface="Calibri"/>
                <a:cs typeface="Calibri"/>
                <a:sym typeface="Calibri"/>
              </a:rPr>
              <a:t>Outright</a:t>
            </a:r>
            <a:r>
              <a:rPr lang="en-US" sz="1800">
                <a:latin typeface="Calibri"/>
                <a:ea typeface="Calibri"/>
                <a:cs typeface="Calibri"/>
                <a:sym typeface="Calibri"/>
              </a:rPr>
              <a:t> </a:t>
            </a:r>
            <a:r>
              <a:rPr lang="en-US" sz="1800" b="1">
                <a:latin typeface="Calibri"/>
                <a:ea typeface="Calibri"/>
                <a:cs typeface="Calibri"/>
                <a:sym typeface="Calibri"/>
              </a:rPr>
              <a:t>Purchase</a:t>
            </a:r>
            <a:r>
              <a:rPr lang="en-US" sz="1800">
                <a:latin typeface="Calibri"/>
                <a:ea typeface="Calibri"/>
                <a:cs typeface="Calibri"/>
                <a:sym typeface="Calibri"/>
              </a:rPr>
              <a:t> and </a:t>
            </a:r>
            <a:r>
              <a:rPr lang="en-US" sz="1800" b="1">
                <a:latin typeface="Calibri"/>
                <a:ea typeface="Calibri"/>
                <a:cs typeface="Calibri"/>
                <a:sym typeface="Calibri"/>
              </a:rPr>
              <a:t>Lease. </a:t>
            </a:r>
            <a:endParaRPr/>
          </a:p>
          <a:p>
            <a:pPr marL="342900" marR="0" lvl="0" indent="-342900" algn="l" rtl="0">
              <a:lnSpc>
                <a:spcPct val="107000"/>
              </a:lnSpc>
              <a:spcBef>
                <a:spcPts val="0"/>
              </a:spcBef>
              <a:spcAft>
                <a:spcPts val="0"/>
              </a:spcAft>
              <a:buSzPts val="1800"/>
              <a:buAutoNum type="arabicPeriod"/>
            </a:pPr>
            <a:r>
              <a:rPr lang="en-US" sz="1800" b="1">
                <a:latin typeface="Calibri"/>
                <a:ea typeface="Calibri"/>
                <a:cs typeface="Calibri"/>
                <a:sym typeface="Calibri"/>
              </a:rPr>
              <a:t>Investor </a:t>
            </a:r>
            <a:r>
              <a:rPr lang="en-US" sz="1800">
                <a:latin typeface="Calibri"/>
                <a:ea typeface="Calibri"/>
                <a:cs typeface="Calibri"/>
                <a:sym typeface="Calibri"/>
              </a:rPr>
              <a:t>– Leave blank for now (can change later as desired).</a:t>
            </a:r>
            <a:endParaRPr/>
          </a:p>
          <a:p>
            <a:pPr marL="342900" marR="0" lvl="0" indent="-342900" algn="l" rtl="0">
              <a:lnSpc>
                <a:spcPct val="107000"/>
              </a:lnSpc>
              <a:spcBef>
                <a:spcPts val="0"/>
              </a:spcBef>
              <a:spcAft>
                <a:spcPts val="0"/>
              </a:spcAft>
              <a:buSzPts val="1800"/>
              <a:buAutoNum type="arabicPeriod"/>
            </a:pPr>
            <a:r>
              <a:rPr lang="en-US" sz="1800" b="1">
                <a:latin typeface="Calibri"/>
                <a:ea typeface="Calibri"/>
                <a:cs typeface="Calibri"/>
                <a:sym typeface="Calibri"/>
              </a:rPr>
              <a:t>Year of Initiation </a:t>
            </a:r>
            <a:r>
              <a:rPr lang="en-US" sz="1800">
                <a:latin typeface="Calibri"/>
                <a:ea typeface="Calibri"/>
                <a:cs typeface="Calibri"/>
                <a:sym typeface="Calibri"/>
              </a:rPr>
              <a:t>– Leave blank to include all. </a:t>
            </a:r>
            <a:endParaRPr/>
          </a:p>
          <a:p>
            <a:pPr marL="342900" marR="0" lvl="0" indent="-342900" algn="l" rtl="0">
              <a:lnSpc>
                <a:spcPct val="107000"/>
              </a:lnSpc>
              <a:spcBef>
                <a:spcPts val="0"/>
              </a:spcBef>
              <a:spcAft>
                <a:spcPts val="0"/>
              </a:spcAft>
              <a:buSzPts val="1800"/>
              <a:buAutoNum type="arabicPeriod"/>
            </a:pPr>
            <a:r>
              <a:rPr lang="en-US" sz="1800" b="1">
                <a:latin typeface="Calibri"/>
                <a:ea typeface="Calibri"/>
                <a:cs typeface="Calibri"/>
                <a:sym typeface="Calibri"/>
              </a:rPr>
              <a:t>Implementation Status </a:t>
            </a:r>
            <a:r>
              <a:rPr lang="en-US" sz="1800">
                <a:latin typeface="Calibri"/>
                <a:ea typeface="Calibri"/>
                <a:cs typeface="Calibri"/>
                <a:sym typeface="Calibri"/>
              </a:rPr>
              <a:t>– Select </a:t>
            </a:r>
            <a:r>
              <a:rPr lang="en-US" sz="1800" b="1">
                <a:latin typeface="Calibri"/>
                <a:ea typeface="Calibri"/>
                <a:cs typeface="Calibri"/>
                <a:sym typeface="Calibri"/>
              </a:rPr>
              <a:t>In Operation. </a:t>
            </a:r>
            <a:endParaRPr/>
          </a:p>
          <a:p>
            <a:pPr marL="342900" marR="0" lvl="0" indent="-342900" algn="l" rtl="0">
              <a:lnSpc>
                <a:spcPct val="107000"/>
              </a:lnSpc>
              <a:spcBef>
                <a:spcPts val="0"/>
              </a:spcBef>
              <a:spcAft>
                <a:spcPts val="0"/>
              </a:spcAft>
              <a:buSzPts val="1800"/>
              <a:buAutoNum type="arabicPeriod"/>
            </a:pPr>
            <a:r>
              <a:rPr lang="en-US" sz="1800" b="1">
                <a:latin typeface="Calibri"/>
                <a:ea typeface="Calibri"/>
                <a:cs typeface="Calibri"/>
                <a:sym typeface="Calibri"/>
              </a:rPr>
              <a:t>Intention of Investment </a:t>
            </a:r>
            <a:r>
              <a:rPr lang="en-US" sz="1800">
                <a:latin typeface="Calibri"/>
                <a:ea typeface="Calibri"/>
                <a:cs typeface="Calibri"/>
                <a:sym typeface="Calibri"/>
              </a:rPr>
              <a:t>– Select all categories of agriculture </a:t>
            </a:r>
            <a:br>
              <a:rPr lang="en-US" sz="1800">
                <a:latin typeface="Calibri"/>
                <a:ea typeface="Calibri"/>
                <a:cs typeface="Calibri"/>
                <a:sym typeface="Calibri"/>
              </a:rPr>
            </a:br>
            <a:r>
              <a:rPr lang="en-US" sz="1800">
                <a:latin typeface="Calibri"/>
                <a:ea typeface="Calibri"/>
                <a:cs typeface="Calibri"/>
                <a:sym typeface="Calibri"/>
              </a:rPr>
              <a:t>(</a:t>
            </a:r>
            <a:r>
              <a:rPr lang="en-US" sz="1800" b="1">
                <a:latin typeface="Calibri"/>
                <a:ea typeface="Calibri"/>
                <a:cs typeface="Calibri"/>
                <a:sym typeface="Calibri"/>
              </a:rPr>
              <a:t>biofuel, food crops, fodder, livestock, non-food agriculture </a:t>
            </a:r>
            <a:br>
              <a:rPr lang="en-US" sz="1800" b="1">
                <a:latin typeface="Calibri"/>
                <a:ea typeface="Calibri"/>
                <a:cs typeface="Calibri"/>
                <a:sym typeface="Calibri"/>
              </a:rPr>
            </a:br>
            <a:r>
              <a:rPr lang="en-US" sz="1800" b="1">
                <a:latin typeface="Calibri"/>
                <a:ea typeface="Calibri"/>
                <a:cs typeface="Calibri"/>
                <a:sym typeface="Calibri"/>
              </a:rPr>
              <a:t>commodities; agriculture unspecified</a:t>
            </a:r>
            <a:r>
              <a:rPr lang="en-US" sz="1800">
                <a:latin typeface="Calibri"/>
                <a:ea typeface="Calibri"/>
                <a:cs typeface="Calibri"/>
                <a:sym typeface="Calibri"/>
              </a:rPr>
              <a:t>) Uncheck everything else.  </a:t>
            </a:r>
            <a:endParaRPr/>
          </a:p>
          <a:p>
            <a:pPr marL="0" marR="0" lvl="0" indent="0" algn="l" rtl="0">
              <a:lnSpc>
                <a:spcPct val="107000"/>
              </a:lnSpc>
              <a:spcBef>
                <a:spcPts val="0"/>
              </a:spcBef>
              <a:spcAft>
                <a:spcPts val="0"/>
              </a:spcAft>
              <a:buClr>
                <a:srgbClr val="FF9933"/>
              </a:buClr>
              <a:buSzPts val="1800"/>
              <a:buNone/>
            </a:pPr>
            <a:r>
              <a:rPr lang="en-US" sz="1800" b="1">
                <a:latin typeface="Calibri"/>
                <a:ea typeface="Calibri"/>
                <a:cs typeface="Calibri"/>
                <a:sym typeface="Calibri"/>
              </a:rPr>
              <a:t>10. Produce </a:t>
            </a:r>
            <a:r>
              <a:rPr lang="en-US" sz="1800">
                <a:latin typeface="Calibri"/>
                <a:ea typeface="Calibri"/>
                <a:cs typeface="Calibri"/>
                <a:sym typeface="Calibri"/>
              </a:rPr>
              <a:t>– Leave blank.</a:t>
            </a:r>
            <a:endParaRPr/>
          </a:p>
          <a:p>
            <a:pPr marL="0" marR="0" lvl="0" indent="0" algn="l" rtl="0">
              <a:lnSpc>
                <a:spcPct val="107000"/>
              </a:lnSpc>
              <a:spcBef>
                <a:spcPts val="0"/>
              </a:spcBef>
              <a:spcAft>
                <a:spcPts val="0"/>
              </a:spcAft>
              <a:buClr>
                <a:srgbClr val="FF9933"/>
              </a:buClr>
              <a:buSzPts val="1800"/>
              <a:buNone/>
            </a:pPr>
            <a:r>
              <a:rPr lang="en-US" sz="1800" b="1">
                <a:latin typeface="Calibri"/>
                <a:ea typeface="Calibri"/>
                <a:cs typeface="Calibri"/>
                <a:sym typeface="Calibri"/>
              </a:rPr>
              <a:t>11. Scope</a:t>
            </a:r>
            <a:r>
              <a:rPr lang="en-US" sz="1800">
                <a:latin typeface="Calibri"/>
                <a:ea typeface="Calibri"/>
                <a:cs typeface="Calibri"/>
                <a:sym typeface="Calibri"/>
              </a:rPr>
              <a:t> – </a:t>
            </a:r>
            <a:r>
              <a:rPr lang="en-US" sz="1800"/>
              <a:t>S</a:t>
            </a:r>
            <a:r>
              <a:rPr lang="en-US" sz="1800">
                <a:latin typeface="Calibri"/>
                <a:ea typeface="Calibri"/>
                <a:cs typeface="Calibri"/>
                <a:sym typeface="Calibri"/>
              </a:rPr>
              <a:t>elect </a:t>
            </a:r>
            <a:r>
              <a:rPr lang="en-US" sz="1800" b="1">
                <a:latin typeface="Calibri"/>
                <a:ea typeface="Calibri"/>
                <a:cs typeface="Calibri"/>
                <a:sym typeface="Calibri"/>
              </a:rPr>
              <a:t>Transnational.</a:t>
            </a:r>
            <a:r>
              <a:rPr lang="en-US" sz="1800">
                <a:latin typeface="Calibri"/>
                <a:ea typeface="Calibri"/>
                <a:cs typeface="Calibri"/>
                <a:sym typeface="Calibri"/>
              </a:rPr>
              <a:t> </a:t>
            </a:r>
            <a:endParaRPr/>
          </a:p>
          <a:p>
            <a:pPr marL="0" marR="0" lvl="0" indent="0" algn="l" rtl="0">
              <a:lnSpc>
                <a:spcPct val="107000"/>
              </a:lnSpc>
              <a:spcBef>
                <a:spcPts val="0"/>
              </a:spcBef>
              <a:spcAft>
                <a:spcPts val="0"/>
              </a:spcAft>
              <a:buClr>
                <a:srgbClr val="FF9933"/>
              </a:buClr>
              <a:buSzPts val="1800"/>
              <a:buNone/>
            </a:pPr>
            <a:r>
              <a:rPr lang="en-US" sz="1800" b="1">
                <a:latin typeface="Calibri"/>
                <a:ea typeface="Calibri"/>
                <a:cs typeface="Calibri"/>
                <a:sym typeface="Calibri"/>
              </a:rPr>
              <a:t>12. Forest Concession </a:t>
            </a:r>
            <a:r>
              <a:rPr lang="en-US" sz="1800">
                <a:latin typeface="Calibri"/>
                <a:ea typeface="Calibri"/>
                <a:cs typeface="Calibri"/>
                <a:sym typeface="Calibri"/>
              </a:rPr>
              <a:t>– Select </a:t>
            </a:r>
            <a:r>
              <a:rPr lang="en-US" sz="1800" b="1">
                <a:latin typeface="Calibri"/>
                <a:ea typeface="Calibri"/>
                <a:cs typeface="Calibri"/>
                <a:sym typeface="Calibri"/>
              </a:rPr>
              <a:t>Excluded.</a:t>
            </a:r>
            <a:endParaRPr sz="1800">
              <a:latin typeface="Calibri"/>
              <a:ea typeface="Calibri"/>
              <a:cs typeface="Calibri"/>
              <a:sym typeface="Calibri"/>
            </a:endParaRPr>
          </a:p>
        </p:txBody>
      </p:sp>
      <p:grpSp>
        <p:nvGrpSpPr>
          <p:cNvPr id="206" name="Google Shape;206;p10"/>
          <p:cNvGrpSpPr/>
          <p:nvPr/>
        </p:nvGrpSpPr>
        <p:grpSpPr>
          <a:xfrm>
            <a:off x="6893884" y="2245015"/>
            <a:ext cx="4846320" cy="3166289"/>
            <a:chOff x="7244080" y="1838960"/>
            <a:chExt cx="4846320" cy="3166289"/>
          </a:xfrm>
        </p:grpSpPr>
        <p:pic>
          <p:nvPicPr>
            <p:cNvPr id="207" name="Google Shape;207;p10" descr="A screenshot of a computer&#10;&#10;Description automatically generated"/>
            <p:cNvPicPr preferRelativeResize="0"/>
            <p:nvPr/>
          </p:nvPicPr>
          <p:blipFill rotWithShape="1">
            <a:blip r:embed="rId4">
              <a:alphaModFix/>
            </a:blip>
            <a:srcRect/>
            <a:stretch/>
          </p:blipFill>
          <p:spPr>
            <a:xfrm>
              <a:off x="7559040" y="2215225"/>
              <a:ext cx="4531360" cy="2790024"/>
            </a:xfrm>
            <a:prstGeom prst="rect">
              <a:avLst/>
            </a:prstGeom>
            <a:noFill/>
            <a:ln w="9525" cap="flat" cmpd="sng">
              <a:solidFill>
                <a:srgbClr val="AEABAB"/>
              </a:solidFill>
              <a:prstDash val="solid"/>
              <a:round/>
              <a:headEnd type="none" w="sm" len="sm"/>
              <a:tailEnd type="none" w="sm" len="sm"/>
            </a:ln>
          </p:spPr>
        </p:pic>
        <p:cxnSp>
          <p:nvCxnSpPr>
            <p:cNvPr id="208" name="Google Shape;208;p10"/>
            <p:cNvCxnSpPr/>
            <p:nvPr/>
          </p:nvCxnSpPr>
          <p:spPr>
            <a:xfrm>
              <a:off x="7244080" y="1838960"/>
              <a:ext cx="426720" cy="579120"/>
            </a:xfrm>
            <a:prstGeom prst="straightConnector1">
              <a:avLst/>
            </a:prstGeom>
            <a:noFill/>
            <a:ln w="19050" cap="flat" cmpd="sng">
              <a:solidFill>
                <a:srgbClr val="FF0000"/>
              </a:solidFill>
              <a:prstDash val="solid"/>
              <a:miter lim="800000"/>
              <a:headEnd type="none" w="sm" len="sm"/>
              <a:tailEnd type="triangle" w="med" len="med"/>
            </a:ln>
          </p:spPr>
        </p:cxnSp>
      </p:grpSp>
      <p:sp>
        <p:nvSpPr>
          <p:cNvPr id="209" name="Google Shape;209;p10"/>
          <p:cNvSpPr txBox="1"/>
          <p:nvPr/>
        </p:nvSpPr>
        <p:spPr>
          <a:xfrm>
            <a:off x="5131550" y="446975"/>
            <a:ext cx="390995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Using the Database </a:t>
            </a:r>
            <a:endParaRPr sz="3200" b="1" i="0" u="none" strike="noStrike" cap="none">
              <a:solidFill>
                <a:srgbClr val="000000"/>
              </a:solidFill>
              <a:latin typeface="Arial"/>
              <a:ea typeface="Arial"/>
              <a:cs typeface="Arial"/>
              <a:sym typeface="Arial"/>
            </a:endParaRPr>
          </a:p>
        </p:txBody>
      </p:sp>
      <p:pic>
        <p:nvPicPr>
          <p:cNvPr id="210" name="Google Shape;210;p10" descr="Diagram, engineering drawing&#10;&#10;Description automatically generated"/>
          <p:cNvPicPr preferRelativeResize="0"/>
          <p:nvPr/>
        </p:nvPicPr>
        <p:blipFill rotWithShape="1">
          <a:blip r:embed="rId5">
            <a:alphaModFix/>
          </a:blip>
          <a:srcRect/>
          <a:stretch/>
        </p:blipFill>
        <p:spPr>
          <a:xfrm>
            <a:off x="3876541" y="556287"/>
            <a:ext cx="1159491" cy="7715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
        <p:nvSpPr>
          <p:cNvPr id="216" name="Google Shape;21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pic>
        <p:nvPicPr>
          <p:cNvPr id="217" name="Google Shape;217;p11" descr="A screenshot of a computer&#10;&#10;Description automatically generated"/>
          <p:cNvPicPr preferRelativeResize="0">
            <a:picLocks noGrp="1"/>
          </p:cNvPicPr>
          <p:nvPr>
            <p:ph type="body" idx="1"/>
          </p:nvPr>
        </p:nvPicPr>
        <p:blipFill rotWithShape="1">
          <a:blip r:embed="rId4">
            <a:alphaModFix/>
          </a:blip>
          <a:srcRect/>
          <a:stretch/>
        </p:blipFill>
        <p:spPr>
          <a:xfrm>
            <a:off x="6468133" y="2587161"/>
            <a:ext cx="4832400" cy="3669300"/>
          </a:xfrm>
          <a:prstGeom prst="rect">
            <a:avLst/>
          </a:prstGeom>
          <a:noFill/>
          <a:ln w="9525" cap="flat" cmpd="sng">
            <a:solidFill>
              <a:srgbClr val="AEABAB"/>
            </a:solidFill>
            <a:prstDash val="solid"/>
            <a:round/>
            <a:headEnd type="none" w="sm" len="sm"/>
            <a:tailEnd type="none" w="sm" len="sm"/>
          </a:ln>
        </p:spPr>
      </p:pic>
      <p:sp>
        <p:nvSpPr>
          <p:cNvPr id="218" name="Google Shape;218;p11"/>
          <p:cNvSpPr txBox="1"/>
          <p:nvPr/>
        </p:nvSpPr>
        <p:spPr>
          <a:xfrm>
            <a:off x="278244" y="1561755"/>
            <a:ext cx="630765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Collect data using main side (right) of screen</a:t>
            </a:r>
            <a:endParaRPr sz="1400" b="0" i="0" u="none" strike="noStrike" cap="none">
              <a:solidFill>
                <a:srgbClr val="000000"/>
              </a:solidFill>
              <a:latin typeface="Arial"/>
              <a:ea typeface="Arial"/>
              <a:cs typeface="Arial"/>
              <a:sym typeface="Arial"/>
            </a:endParaRPr>
          </a:p>
        </p:txBody>
      </p:sp>
      <p:sp>
        <p:nvSpPr>
          <p:cNvPr id="219" name="Google Shape;219;p11"/>
          <p:cNvSpPr txBox="1"/>
          <p:nvPr/>
        </p:nvSpPr>
        <p:spPr>
          <a:xfrm>
            <a:off x="382445" y="2023420"/>
            <a:ext cx="9111900" cy="416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chemeClr val="dk1"/>
                </a:solidFill>
                <a:latin typeface="Calibri"/>
                <a:ea typeface="Calibri"/>
                <a:cs typeface="Calibri"/>
                <a:sym typeface="Calibri"/>
              </a:rPr>
              <a:t>Collect data on the number and size range of deals for each of the two countries assigned as well as the following ite</a:t>
            </a:r>
            <a:r>
              <a:rPr lang="en-US" sz="1800">
                <a:solidFill>
                  <a:schemeClr val="dk1"/>
                </a:solidFill>
                <a:latin typeface="Calibri"/>
                <a:ea typeface="Calibri"/>
                <a:cs typeface="Calibri"/>
                <a:sym typeface="Calibri"/>
              </a:rPr>
              <a:t>ms in bold</a:t>
            </a:r>
            <a:r>
              <a:rPr lang="en-US" sz="1800" b="0" i="0" u="none" strike="noStrike" cap="none">
                <a:solidFill>
                  <a:schemeClr val="dk1"/>
                </a:solidFill>
                <a:latin typeface="Calibri"/>
                <a:ea typeface="Calibri"/>
                <a:cs typeface="Calibri"/>
                <a:sym typeface="Calibri"/>
              </a:rPr>
              <a:t> for at least 5 deals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collect information, if provided, for non-bold categories)</a:t>
            </a:r>
            <a:r>
              <a:rPr lang="en-US" sz="1800" b="0" i="0" u="none" strike="noStrike" cap="none">
                <a:solidFill>
                  <a:schemeClr val="dk1"/>
                </a:solidFill>
                <a:latin typeface="Calibri"/>
                <a:ea typeface="Calibri"/>
                <a:cs typeface="Calibri"/>
                <a:sym typeface="Calibri"/>
              </a:rPr>
              <a:t>:</a:t>
            </a:r>
            <a:endParaRPr/>
          </a:p>
          <a:p>
            <a:pPr marL="742950" marR="0" lvl="1" indent="-285750" algn="l" rtl="0">
              <a:lnSpc>
                <a:spcPct val="107000"/>
              </a:lnSpc>
              <a:spcBef>
                <a:spcPts val="0"/>
              </a:spcBef>
              <a:spcAft>
                <a:spcPts val="0"/>
              </a:spcAft>
              <a:buClr>
                <a:schemeClr val="dk1"/>
              </a:buClr>
              <a:buSzPts val="1800"/>
              <a:buFont typeface="Arial"/>
              <a:buChar char="•"/>
            </a:pPr>
            <a:r>
              <a:rPr lang="en-US" sz="1800" b="1" i="0" u="sng" strike="noStrike" cap="none">
                <a:solidFill>
                  <a:schemeClr val="dk1"/>
                </a:solidFill>
                <a:latin typeface="Calibri"/>
                <a:ea typeface="Calibri"/>
                <a:cs typeface="Calibri"/>
                <a:sym typeface="Calibri"/>
              </a:rPr>
              <a:t>General Info</a:t>
            </a:r>
            <a:r>
              <a:rPr lang="en-US" sz="1800" b="0" i="0" u="none" strike="noStrike" cap="none">
                <a:solidFill>
                  <a:schemeClr val="dk1"/>
                </a:solidFill>
                <a:latin typeface="Calibri"/>
                <a:ea typeface="Calibri"/>
                <a:cs typeface="Calibri"/>
                <a:sym typeface="Calibri"/>
              </a:rPr>
              <a:t>: </a:t>
            </a:r>
            <a:r>
              <a:rPr lang="en-US" sz="1800" b="1" i="0" u="sng" strike="noStrike" cap="none">
                <a:solidFill>
                  <a:schemeClr val="dk1"/>
                </a:solidFill>
                <a:latin typeface="Calibri"/>
                <a:ea typeface="Calibri"/>
                <a:cs typeface="Calibri"/>
                <a:sym typeface="Calibri"/>
              </a:rPr>
              <a:t>Size of Deal</a:t>
            </a:r>
            <a:r>
              <a:rPr lang="en-US" sz="1800" b="0" i="0" u="none" strike="noStrike" cap="none">
                <a:solidFill>
                  <a:schemeClr val="dk1"/>
                </a:solidFill>
                <a:latin typeface="Calibri"/>
                <a:ea typeface="Calibri"/>
                <a:cs typeface="Calibri"/>
                <a:sym typeface="Calibri"/>
              </a:rPr>
              <a:t>, </a:t>
            </a:r>
            <a:r>
              <a:rPr lang="en-US" sz="1800" b="1" i="0" u="sng" strike="noStrike" cap="none">
                <a:solidFill>
                  <a:schemeClr val="dk1"/>
                </a:solidFill>
                <a:latin typeface="Calibri"/>
                <a:ea typeface="Calibri"/>
                <a:cs typeface="Calibri"/>
                <a:sym typeface="Calibri"/>
              </a:rPr>
              <a:t>Nature of the Deal</a:t>
            </a:r>
            <a:r>
              <a:rPr lang="en-US" sz="1800" b="1" i="0" u="none" strike="noStrike" cap="none">
                <a:solidFill>
                  <a:schemeClr val="dk1"/>
                </a:solidFill>
                <a:latin typeface="Calibri"/>
                <a:ea typeface="Calibri"/>
                <a:cs typeface="Calibri"/>
                <a:sym typeface="Calibri"/>
              </a:rPr>
              <a:t>, </a:t>
            </a:r>
            <a:endParaRPr/>
          </a:p>
          <a:p>
            <a:pPr marL="457200" marR="0" lvl="8" indent="0" algn="l" rtl="0">
              <a:lnSpc>
                <a:spcPct val="107000"/>
              </a:lnSpc>
              <a:spcBef>
                <a:spcPts val="0"/>
              </a:spcBef>
              <a:spcAft>
                <a:spcPts val="0"/>
              </a:spcAft>
              <a:buNone/>
            </a:pPr>
            <a:r>
              <a:rPr lang="en-US" sz="1800" b="1" i="0" u="none" strike="noStrike" cap="none">
                <a:solidFill>
                  <a:schemeClr val="dk1"/>
                </a:solidFill>
                <a:latin typeface="Calibri"/>
                <a:ea typeface="Calibri"/>
                <a:cs typeface="Calibri"/>
                <a:sym typeface="Calibri"/>
              </a:rPr>
              <a:t>      </a:t>
            </a:r>
            <a:r>
              <a:rPr lang="en-US" sz="1800" b="1" i="0" u="sng" strike="noStrike" cap="none">
                <a:solidFill>
                  <a:schemeClr val="dk1"/>
                </a:solidFill>
                <a:latin typeface="Calibri"/>
                <a:ea typeface="Calibri"/>
                <a:cs typeface="Calibri"/>
                <a:sym typeface="Calibri"/>
              </a:rPr>
              <a:t>Intention of Investment</a:t>
            </a:r>
            <a:r>
              <a:rPr lang="en-US" sz="1800" b="1" i="0" u="none" strike="noStrike" cap="none">
                <a:solidFill>
                  <a:schemeClr val="dk1"/>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Purchase </a:t>
            </a:r>
            <a:r>
              <a:rPr lang="en-US" sz="1800">
                <a:solidFill>
                  <a:schemeClr val="dk1"/>
                </a:solidFill>
                <a:latin typeface="Calibri"/>
                <a:ea typeface="Calibri"/>
                <a:cs typeface="Calibri"/>
                <a:sym typeface="Calibri"/>
              </a:rPr>
              <a:t>vs</a:t>
            </a:r>
            <a:r>
              <a:rPr lang="en-US" sz="1800" b="0" i="0" u="none" strike="noStrike" cap="none">
                <a:solidFill>
                  <a:schemeClr val="dk1"/>
                </a:solidFill>
                <a:latin typeface="Calibri"/>
                <a:ea typeface="Calibri"/>
                <a:cs typeface="Calibri"/>
                <a:sym typeface="Calibri"/>
              </a:rPr>
              <a:t> Lease</a:t>
            </a:r>
            <a:r>
              <a:rPr lang="en-US" sz="1800">
                <a:solidFill>
                  <a:schemeClr val="dk1"/>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&amp; </a:t>
            </a:r>
            <a:r>
              <a:rPr lang="en-US" sz="1800">
                <a:solidFill>
                  <a:schemeClr val="dk1"/>
                </a:solidFill>
                <a:latin typeface="Calibri"/>
                <a:ea typeface="Calibri"/>
                <a:cs typeface="Calibri"/>
                <a:sym typeface="Calibri"/>
              </a:rPr>
              <a:t>Price</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457200" marR="0" lvl="8" indent="0" algn="l" rtl="0">
              <a:lnSpc>
                <a:spcPct val="107000"/>
              </a:lnSpc>
              <a:spcBef>
                <a:spcPts val="0"/>
              </a:spcBef>
              <a:spcAft>
                <a:spcPts val="0"/>
              </a:spcAft>
              <a:buNone/>
            </a:pPr>
            <a:r>
              <a:rPr lang="en-US" sz="1800">
                <a:solidFill>
                  <a:schemeClr val="dk1"/>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Duration of Lease </a:t>
            </a:r>
            <a:endParaRPr/>
          </a:p>
          <a:p>
            <a:pPr marL="742950" marR="0" lvl="8" indent="-285750" algn="l" rtl="0">
              <a:lnSpc>
                <a:spcPct val="107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Employment</a:t>
            </a:r>
            <a:endParaRPr sz="1800" b="1" i="0" u="none" strike="noStrike" cap="none">
              <a:solidFill>
                <a:schemeClr val="dk1"/>
              </a:solidFill>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1800"/>
              <a:buFont typeface="Arial"/>
              <a:buChar char="•"/>
            </a:pPr>
            <a:r>
              <a:rPr lang="en-US" sz="1800" b="1" i="0" u="sng" strike="noStrike" cap="none">
                <a:solidFill>
                  <a:schemeClr val="dk1"/>
                </a:solidFill>
                <a:latin typeface="Calibri"/>
                <a:ea typeface="Calibri"/>
                <a:cs typeface="Calibri"/>
                <a:sym typeface="Calibri"/>
              </a:rPr>
              <a:t>Investors</a:t>
            </a:r>
            <a:endParaRPr sz="1800" b="1" i="0" u="sng" strike="noStrike" cap="none">
              <a:solidFill>
                <a:schemeClr val="dk1"/>
              </a:solidFill>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Data Sources</a:t>
            </a:r>
            <a:endParaRPr sz="1800">
              <a:solidFill>
                <a:schemeClr val="dk1"/>
              </a:solidFill>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Local Communities/Indigenous Peoples</a:t>
            </a:r>
            <a:endParaRPr sz="1800" b="0" i="0" u="none" strike="noStrike" cap="none">
              <a:solidFill>
                <a:schemeClr val="dk1"/>
              </a:solidFill>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Former Land Use </a:t>
            </a:r>
            <a:endParaRPr/>
          </a:p>
          <a:p>
            <a:pPr marL="742950" marR="0" lvl="1" indent="-285750" algn="l" rtl="0">
              <a:lnSpc>
                <a:spcPct val="107000"/>
              </a:lnSpc>
              <a:spcBef>
                <a:spcPts val="0"/>
              </a:spcBef>
              <a:spcAft>
                <a:spcPts val="0"/>
              </a:spcAft>
              <a:buClr>
                <a:schemeClr val="dk1"/>
              </a:buClr>
              <a:buSzPts val="1800"/>
              <a:buFont typeface="Arial"/>
              <a:buChar char="•"/>
            </a:pPr>
            <a:r>
              <a:rPr lang="en-US" sz="1800" b="1" i="0" u="sng" strike="noStrike" cap="none">
                <a:solidFill>
                  <a:schemeClr val="dk1"/>
                </a:solidFill>
                <a:latin typeface="Calibri"/>
                <a:ea typeface="Calibri"/>
                <a:cs typeface="Calibri"/>
                <a:sym typeface="Calibri"/>
              </a:rPr>
              <a:t>Produce</a:t>
            </a:r>
            <a:endParaRPr sz="1800" b="0" i="0" u="none" strike="noStrike" cap="none">
              <a:solidFill>
                <a:schemeClr val="dk1"/>
              </a:solidFill>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Water</a:t>
            </a:r>
            <a:endParaRPr sz="1400" b="0" i="0" u="none" strike="noStrike" cap="none">
              <a:solidFill>
                <a:srgbClr val="000000"/>
              </a:solidFill>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Gender </a:t>
            </a:r>
            <a:endParaRPr sz="1400" b="0" i="0" u="none" strike="noStrike" cap="none">
              <a:solidFill>
                <a:srgbClr val="000000"/>
              </a:solidFill>
              <a:latin typeface="Calibri"/>
              <a:ea typeface="Calibri"/>
              <a:cs typeface="Calibri"/>
              <a:sym typeface="Calibri"/>
            </a:endParaRPr>
          </a:p>
        </p:txBody>
      </p:sp>
      <p:cxnSp>
        <p:nvCxnSpPr>
          <p:cNvPr id="220" name="Google Shape;220;p11"/>
          <p:cNvCxnSpPr/>
          <p:nvPr/>
        </p:nvCxnSpPr>
        <p:spPr>
          <a:xfrm>
            <a:off x="6024880" y="1792587"/>
            <a:ext cx="3321000" cy="981300"/>
          </a:xfrm>
          <a:prstGeom prst="bentConnector3">
            <a:avLst>
              <a:gd name="adj1" fmla="val 100175"/>
            </a:avLst>
          </a:prstGeom>
          <a:noFill/>
          <a:ln w="19050" cap="flat" cmpd="sng">
            <a:solidFill>
              <a:srgbClr val="FF0000"/>
            </a:solidFill>
            <a:prstDash val="solid"/>
            <a:miter lim="800000"/>
            <a:headEnd type="none" w="sm" len="sm"/>
            <a:tailEnd type="triangle" w="med" len="med"/>
          </a:ln>
        </p:spPr>
      </p:cxnSp>
      <p:sp>
        <p:nvSpPr>
          <p:cNvPr id="221" name="Google Shape;221;p11"/>
          <p:cNvSpPr txBox="1"/>
          <p:nvPr/>
        </p:nvSpPr>
        <p:spPr>
          <a:xfrm>
            <a:off x="5131550" y="446975"/>
            <a:ext cx="390995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Gathering Data </a:t>
            </a:r>
            <a:endParaRPr sz="3200" b="1" i="0" u="none" strike="noStrike" cap="none">
              <a:solidFill>
                <a:srgbClr val="000000"/>
              </a:solidFill>
              <a:latin typeface="Arial"/>
              <a:ea typeface="Arial"/>
              <a:cs typeface="Arial"/>
              <a:sym typeface="Arial"/>
            </a:endParaRPr>
          </a:p>
        </p:txBody>
      </p:sp>
      <p:pic>
        <p:nvPicPr>
          <p:cNvPr id="222" name="Google Shape;222;p11" descr="Diagram, engineering drawing&#10;&#10;Description automatically generated"/>
          <p:cNvPicPr preferRelativeResize="0"/>
          <p:nvPr/>
        </p:nvPicPr>
        <p:blipFill rotWithShape="1">
          <a:blip r:embed="rId5">
            <a:alphaModFix/>
          </a:blip>
          <a:srcRect/>
          <a:stretch/>
        </p:blipFill>
        <p:spPr>
          <a:xfrm>
            <a:off x="3876541" y="556287"/>
            <a:ext cx="1159491" cy="77158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7"/>
        <p:cNvGrpSpPr/>
        <p:nvPr/>
      </p:nvGrpSpPr>
      <p:grpSpPr>
        <a:xfrm>
          <a:off x="0" y="0"/>
          <a:ext cx="0" cy="0"/>
          <a:chOff x="0" y="0"/>
          <a:chExt cx="0" cy="0"/>
        </a:xfrm>
      </p:grpSpPr>
      <p:sp>
        <p:nvSpPr>
          <p:cNvPr id="228" name="Google Shape;228;g187af575fa2_0_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229" name="Google Shape;229;g187af575fa2_0_17"/>
          <p:cNvSpPr txBox="1"/>
          <p:nvPr/>
        </p:nvSpPr>
        <p:spPr>
          <a:xfrm>
            <a:off x="1747950" y="1107263"/>
            <a:ext cx="86961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 </a:t>
            </a:r>
            <a:r>
              <a:rPr lang="en-US" sz="2200" b="1" i="0" u="none" strike="noStrike" cap="none">
                <a:solidFill>
                  <a:schemeClr val="dk1"/>
                </a:solidFill>
                <a:latin typeface="Calibri"/>
                <a:ea typeface="Calibri"/>
                <a:cs typeface="Calibri"/>
                <a:sym typeface="Calibri"/>
              </a:rPr>
              <a:t>Gather quantitative data to address as many questions as possible:</a:t>
            </a:r>
            <a:endParaRPr sz="2200" b="1" i="0" u="none" strike="noStrike" cap="none">
              <a:solidFill>
                <a:schemeClr val="dk1"/>
              </a:solidFill>
              <a:latin typeface="Arial"/>
              <a:ea typeface="Arial"/>
              <a:cs typeface="Arial"/>
              <a:sym typeface="Arial"/>
            </a:endParaRPr>
          </a:p>
        </p:txBody>
      </p:sp>
      <p:graphicFrame>
        <p:nvGraphicFramePr>
          <p:cNvPr id="230" name="Google Shape;230;g187af575fa2_0_17"/>
          <p:cNvGraphicFramePr/>
          <p:nvPr/>
        </p:nvGraphicFramePr>
        <p:xfrm>
          <a:off x="421038" y="1630475"/>
          <a:ext cx="11349925" cy="5018198"/>
        </p:xfrm>
        <a:graphic>
          <a:graphicData uri="http://schemas.openxmlformats.org/drawingml/2006/table">
            <a:tbl>
              <a:tblPr firstRow="1" bandRow="1">
                <a:noFill/>
                <a:tableStyleId>{E160A59A-70EE-40F8-8F69-6C9F864B24BB}</a:tableStyleId>
              </a:tblPr>
              <a:tblGrid>
                <a:gridCol w="11349925">
                  <a:extLst>
                    <a:ext uri="{9D8B030D-6E8A-4147-A177-3AD203B41FA5}">
                      <a16:colId xmlns:a16="http://schemas.microsoft.com/office/drawing/2014/main" val="20000"/>
                    </a:ext>
                  </a:extLst>
                </a:gridCol>
              </a:tblGrid>
              <a:tr h="459950">
                <a:tc>
                  <a:txBody>
                    <a:bodyPr/>
                    <a:lstStyle/>
                    <a:p>
                      <a:pPr marL="342900" marR="0" lvl="0" indent="-342900" algn="l" rtl="0">
                        <a:lnSpc>
                          <a:spcPct val="107000"/>
                        </a:lnSpc>
                        <a:spcBef>
                          <a:spcPts val="0"/>
                        </a:spcBef>
                        <a:spcAft>
                          <a:spcPts val="0"/>
                        </a:spcAft>
                        <a:buClr>
                          <a:schemeClr val="dk1"/>
                        </a:buClr>
                        <a:buSzPts val="2200"/>
                        <a:buFont typeface="Arial"/>
                        <a:buChar char="•"/>
                      </a:pPr>
                      <a:r>
                        <a:rPr lang="en-US" sz="2000" b="0" u="none" strike="noStrike" cap="none">
                          <a:latin typeface="Calibri"/>
                          <a:ea typeface="Calibri"/>
                          <a:cs typeface="Calibri"/>
                          <a:sym typeface="Calibri"/>
                        </a:rPr>
                        <a:t>Do you see any patterns between the number or size of land deals and the average income in the countries?</a:t>
                      </a:r>
                      <a:endParaRPr sz="2000" b="0" u="none" strike="noStrike" cap="none"/>
                    </a:p>
                  </a:txBody>
                  <a:tcPr marL="91450" marR="91450" marT="45725" marB="45725"/>
                </a:tc>
                <a:extLst>
                  <a:ext uri="{0D108BD9-81ED-4DB2-BD59-A6C34878D82A}">
                    <a16:rowId xmlns:a16="http://schemas.microsoft.com/office/drawing/2014/main" val="10000"/>
                  </a:ext>
                </a:extLst>
              </a:tr>
              <a:tr h="459950">
                <a:tc>
                  <a:txBody>
                    <a:bodyPr/>
                    <a:lstStyle/>
                    <a:p>
                      <a:pPr marL="457200" marR="0" lvl="0" indent="-317500" algn="l" rtl="0">
                        <a:lnSpc>
                          <a:spcPct val="107000"/>
                        </a:lnSpc>
                        <a:spcBef>
                          <a:spcPts val="0"/>
                        </a:spcBef>
                        <a:spcAft>
                          <a:spcPts val="0"/>
                        </a:spcAft>
                        <a:buSzPts val="1400"/>
                        <a:buChar char="●"/>
                      </a:pPr>
                      <a:r>
                        <a:rPr lang="en-US" sz="2000">
                          <a:latin typeface="Calibri"/>
                          <a:ea typeface="Calibri"/>
                          <a:cs typeface="Calibri"/>
                          <a:sym typeface="Calibri"/>
                        </a:rPr>
                        <a:t>How do crop types, climate, and rainfall interact to contribute to desirability of land for acquisition? </a:t>
                      </a:r>
                      <a:endParaRPr sz="2000"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459950">
                <a:tc>
                  <a:txBody>
                    <a:bodyPr/>
                    <a:lstStyle/>
                    <a:p>
                      <a:pPr marL="342900" marR="0" lvl="0" indent="-342900" algn="l" rtl="0">
                        <a:lnSpc>
                          <a:spcPct val="107000"/>
                        </a:lnSpc>
                        <a:spcBef>
                          <a:spcPts val="0"/>
                        </a:spcBef>
                        <a:spcAft>
                          <a:spcPts val="0"/>
                        </a:spcAft>
                        <a:buClr>
                          <a:schemeClr val="dk1"/>
                        </a:buClr>
                        <a:buSzPts val="2200"/>
                        <a:buFont typeface="Arial"/>
                        <a:buChar char="•"/>
                      </a:pPr>
                      <a:r>
                        <a:rPr lang="en-US" sz="2000" u="none" strike="noStrike" cap="none">
                          <a:latin typeface="Calibri"/>
                          <a:ea typeface="Calibri"/>
                          <a:cs typeface="Calibri"/>
                          <a:sym typeface="Calibri"/>
                        </a:rPr>
                        <a:t>Where are the investors from (both the parent company and the investors/lenders)?  What is their net worth (if you can find that information online)? </a:t>
                      </a:r>
                      <a:endParaRPr sz="2000" b="0" i="0" u="none" strike="noStrike" cap="none">
                        <a:solidFill>
                          <a:srgbClr val="000000"/>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459950">
                <a:tc>
                  <a:txBody>
                    <a:bodyPr/>
                    <a:lstStyle/>
                    <a:p>
                      <a:pPr marL="342900" marR="0" lvl="0" indent="-342900" algn="l" rtl="0">
                        <a:lnSpc>
                          <a:spcPct val="107000"/>
                        </a:lnSpc>
                        <a:spcBef>
                          <a:spcPts val="0"/>
                        </a:spcBef>
                        <a:spcAft>
                          <a:spcPts val="0"/>
                        </a:spcAft>
                        <a:buClr>
                          <a:schemeClr val="dk1"/>
                        </a:buClr>
                        <a:buSzPts val="2200"/>
                        <a:buFont typeface="Arial"/>
                        <a:buChar char="•"/>
                      </a:pPr>
                      <a:r>
                        <a:rPr lang="en-US" sz="2000" u="none" strike="noStrike" cap="none">
                          <a:latin typeface="Calibri"/>
                          <a:ea typeface="Calibri"/>
                          <a:cs typeface="Calibri"/>
                          <a:sym typeface="Calibri"/>
                        </a:rPr>
                        <a:t>Did most of the LSLAs involve outright purchases of the land or leasing and why might this be important to local people in the country?</a:t>
                      </a:r>
                      <a:endParaRPr sz="2000" u="none" strike="noStrike" cap="none"/>
                    </a:p>
                  </a:txBody>
                  <a:tcPr marL="91450" marR="91450" marT="45725" marB="45725"/>
                </a:tc>
                <a:extLst>
                  <a:ext uri="{0D108BD9-81ED-4DB2-BD59-A6C34878D82A}">
                    <a16:rowId xmlns:a16="http://schemas.microsoft.com/office/drawing/2014/main" val="10003"/>
                  </a:ext>
                </a:extLst>
              </a:tr>
              <a:tr h="459950">
                <a:tc>
                  <a:txBody>
                    <a:bodyPr/>
                    <a:lstStyle/>
                    <a:p>
                      <a:pPr marL="342900" marR="0" lvl="0" indent="-342900" algn="l" rtl="0">
                        <a:lnSpc>
                          <a:spcPct val="107000"/>
                        </a:lnSpc>
                        <a:spcBef>
                          <a:spcPts val="0"/>
                        </a:spcBef>
                        <a:spcAft>
                          <a:spcPts val="0"/>
                        </a:spcAft>
                        <a:buClr>
                          <a:schemeClr val="dk1"/>
                        </a:buClr>
                        <a:buSzPts val="2200"/>
                        <a:buFont typeface="Arial"/>
                        <a:buChar char="•"/>
                      </a:pPr>
                      <a:r>
                        <a:rPr lang="en-US" sz="2000" u="none" strike="noStrike" cap="none">
                          <a:latin typeface="Calibri"/>
                          <a:ea typeface="Calibri"/>
                          <a:cs typeface="Calibri"/>
                          <a:sym typeface="Calibri"/>
                        </a:rPr>
                        <a:t>What was the most common intention on the part of the investor (i.e., type of agricultural commodity)? How much of this is in use domestically vs. being exported? </a:t>
                      </a:r>
                      <a:endParaRPr sz="2000" u="none" strike="noStrike" cap="none"/>
                    </a:p>
                  </a:txBody>
                  <a:tcPr marL="91450" marR="91450" marT="45725" marB="45725"/>
                </a:tc>
                <a:extLst>
                  <a:ext uri="{0D108BD9-81ED-4DB2-BD59-A6C34878D82A}">
                    <a16:rowId xmlns:a16="http://schemas.microsoft.com/office/drawing/2014/main" val="10004"/>
                  </a:ext>
                </a:extLst>
              </a:tr>
              <a:tr h="459950">
                <a:tc>
                  <a:txBody>
                    <a:bodyPr/>
                    <a:lstStyle/>
                    <a:p>
                      <a:pPr marL="342900" marR="0" lvl="0" indent="-342900" algn="l" rtl="0">
                        <a:lnSpc>
                          <a:spcPct val="107000"/>
                        </a:lnSpc>
                        <a:spcBef>
                          <a:spcPts val="0"/>
                        </a:spcBef>
                        <a:spcAft>
                          <a:spcPts val="0"/>
                        </a:spcAft>
                        <a:buClr>
                          <a:schemeClr val="dk1"/>
                        </a:buClr>
                        <a:buSzPts val="2200"/>
                        <a:buFont typeface="Arial"/>
                        <a:buChar char="•"/>
                      </a:pPr>
                      <a:r>
                        <a:rPr lang="en-US" sz="2000" u="none" strike="noStrike" cap="none">
                          <a:latin typeface="Calibri"/>
                          <a:ea typeface="Calibri"/>
                          <a:cs typeface="Calibri"/>
                          <a:sym typeface="Calibri"/>
                        </a:rPr>
                        <a:t>How often is irrigation involved on the land acquired and</a:t>
                      </a:r>
                      <a:r>
                        <a:rPr lang="en-US" sz="2000" u="none" strike="noStrike" cap="none"/>
                        <a:t> </a:t>
                      </a:r>
                      <a:r>
                        <a:rPr lang="en-US" sz="2000" u="none" strike="noStrike" cap="none">
                          <a:latin typeface="Calibri"/>
                          <a:ea typeface="Calibri"/>
                          <a:cs typeface="Calibri"/>
                          <a:sym typeface="Calibri"/>
                        </a:rPr>
                        <a:t>what can be said about groundwater or surface water sources?</a:t>
                      </a:r>
                      <a:endParaRPr sz="2000" u="none" strike="noStrike" cap="none"/>
                    </a:p>
                  </a:txBody>
                  <a:tcPr marL="91450" marR="91450" marT="45725" marB="45725"/>
                </a:tc>
                <a:extLst>
                  <a:ext uri="{0D108BD9-81ED-4DB2-BD59-A6C34878D82A}">
                    <a16:rowId xmlns:a16="http://schemas.microsoft.com/office/drawing/2014/main" val="10005"/>
                  </a:ext>
                </a:extLst>
              </a:tr>
              <a:tr h="459950">
                <a:tc>
                  <a:txBody>
                    <a:bodyPr/>
                    <a:lstStyle/>
                    <a:p>
                      <a:pPr marL="342900" marR="0" lvl="0" indent="-342900" algn="l" rtl="0">
                        <a:lnSpc>
                          <a:spcPct val="100000"/>
                        </a:lnSpc>
                        <a:spcBef>
                          <a:spcPts val="0"/>
                        </a:spcBef>
                        <a:spcAft>
                          <a:spcPts val="0"/>
                        </a:spcAft>
                        <a:buClr>
                          <a:srgbClr val="000000"/>
                        </a:buClr>
                        <a:buSzPts val="2000"/>
                        <a:buFont typeface="Arial"/>
                        <a:buChar char="•"/>
                      </a:pPr>
                      <a:r>
                        <a:rPr lang="en-US" sz="2000" u="none" strike="noStrike" cap="none">
                          <a:latin typeface="Calibri"/>
                          <a:ea typeface="Calibri"/>
                          <a:cs typeface="Calibri"/>
                          <a:sym typeface="Calibri"/>
                        </a:rPr>
                        <a:t>Were jobs created for local people? Do they work for the company?</a:t>
                      </a:r>
                      <a:endParaRPr/>
                    </a:p>
                  </a:txBody>
                  <a:tcPr marL="91450" marR="91450" marT="45725" marB="45725"/>
                </a:tc>
                <a:extLst>
                  <a:ext uri="{0D108BD9-81ED-4DB2-BD59-A6C34878D82A}">
                    <a16:rowId xmlns:a16="http://schemas.microsoft.com/office/drawing/2014/main" val="10006"/>
                  </a:ext>
                </a:extLst>
              </a:tr>
              <a:tr h="459950">
                <a:tc>
                  <a:txBody>
                    <a:bodyPr/>
                    <a:lstStyle/>
                    <a:p>
                      <a:pPr marL="342900" marR="0" lvl="0" indent="-342900" algn="l" rtl="0">
                        <a:lnSpc>
                          <a:spcPct val="100000"/>
                        </a:lnSpc>
                        <a:spcBef>
                          <a:spcPts val="0"/>
                        </a:spcBef>
                        <a:spcAft>
                          <a:spcPts val="0"/>
                        </a:spcAft>
                        <a:buClr>
                          <a:srgbClr val="000000"/>
                        </a:buClr>
                        <a:buSzPts val="2000"/>
                        <a:buFont typeface="Arial"/>
                        <a:buChar char="•"/>
                      </a:pPr>
                      <a:r>
                        <a:rPr lang="en-US" sz="2000" u="none" strike="noStrike" cap="none">
                          <a:latin typeface="Calibri"/>
                          <a:ea typeface="Calibri"/>
                          <a:cs typeface="Calibri"/>
                          <a:sym typeface="Calibri"/>
                        </a:rPr>
                        <a:t>Is there evidence of conflict or impacts on the local people?</a:t>
                      </a:r>
                      <a:endParaRPr/>
                    </a:p>
                  </a:txBody>
                  <a:tcPr marL="91450" marR="91450" marT="45725" marB="45725"/>
                </a:tc>
                <a:extLst>
                  <a:ext uri="{0D108BD9-81ED-4DB2-BD59-A6C34878D82A}">
                    <a16:rowId xmlns:a16="http://schemas.microsoft.com/office/drawing/2014/main" val="10007"/>
                  </a:ext>
                </a:extLst>
              </a:tr>
            </a:tbl>
          </a:graphicData>
        </a:graphic>
      </p:graphicFrame>
      <p:pic>
        <p:nvPicPr>
          <p:cNvPr id="231" name="Google Shape;231;g187af575fa2_0_17" descr="Diagram, engineering drawing&#10;&#10;Description automatically generated"/>
          <p:cNvPicPr preferRelativeResize="0"/>
          <p:nvPr/>
        </p:nvPicPr>
        <p:blipFill rotWithShape="1">
          <a:blip r:embed="rId4">
            <a:alphaModFix/>
          </a:blip>
          <a:srcRect/>
          <a:stretch/>
        </p:blipFill>
        <p:spPr>
          <a:xfrm>
            <a:off x="5516267" y="392262"/>
            <a:ext cx="1159491" cy="7715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
        <p:nvSpPr>
          <p:cNvPr id="107" name="Google Shape;107;p4"/>
          <p:cNvSpPr txBox="1"/>
          <p:nvPr/>
        </p:nvSpPr>
        <p:spPr>
          <a:xfrm>
            <a:off x="3649012" y="191182"/>
            <a:ext cx="6557997" cy="128111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800" b="1" i="0" u="none" strike="noStrike" cap="none">
                <a:solidFill>
                  <a:schemeClr val="dk1"/>
                </a:solidFill>
                <a:latin typeface="Calibri"/>
                <a:ea typeface="Calibri"/>
                <a:cs typeface="Calibri"/>
                <a:sym typeface="Calibri"/>
              </a:rPr>
              <a:t>Background on the “Global Land Rush”</a:t>
            </a:r>
            <a:endParaRPr sz="1400" b="0" i="0" u="none" strike="noStrike" cap="none">
              <a:solidFill>
                <a:srgbClr val="000000"/>
              </a:solidFill>
              <a:latin typeface="Arial"/>
              <a:ea typeface="Arial"/>
              <a:cs typeface="Arial"/>
              <a:sym typeface="Arial"/>
            </a:endParaRPr>
          </a:p>
        </p:txBody>
      </p:sp>
      <p:sp>
        <p:nvSpPr>
          <p:cNvPr id="108" name="Google Shape;108;p4"/>
          <p:cNvSpPr txBox="1"/>
          <p:nvPr/>
        </p:nvSpPr>
        <p:spPr>
          <a:xfrm>
            <a:off x="1279555" y="1319359"/>
            <a:ext cx="4194496" cy="2095638"/>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Potential Benefits to Local Region: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285750" marR="0" lvl="0" indent="-285750" algn="l" rtl="0">
              <a:lnSpc>
                <a:spcPct val="107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Government revenue </a:t>
            </a:r>
            <a:endParaRPr sz="1400" b="0" i="0" u="none" strike="noStrike" cap="none">
              <a:solidFill>
                <a:srgbClr val="000000"/>
              </a:solidFill>
              <a:latin typeface="Arial"/>
              <a:ea typeface="Arial"/>
              <a:cs typeface="Arial"/>
              <a:sym typeface="Arial"/>
            </a:endParaRPr>
          </a:p>
          <a:p>
            <a:pPr marL="285750" marR="0" lvl="0"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Economic development/job creation </a:t>
            </a:r>
            <a:endParaRPr sz="1400" b="0" i="0" u="none" strike="noStrike" cap="none">
              <a:solidFill>
                <a:srgbClr val="000000"/>
              </a:solidFill>
              <a:latin typeface="Arial"/>
              <a:ea typeface="Arial"/>
              <a:cs typeface="Arial"/>
              <a:sym typeface="Arial"/>
            </a:endParaRPr>
          </a:p>
          <a:p>
            <a:pPr marL="285750" marR="0" lvl="0"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Infrastructure provisions</a:t>
            </a:r>
            <a:endParaRPr sz="1400" b="0" i="0" u="none" strike="noStrike" cap="none">
              <a:solidFill>
                <a:srgbClr val="000000"/>
              </a:solidFill>
              <a:latin typeface="Arial"/>
              <a:ea typeface="Arial"/>
              <a:cs typeface="Arial"/>
              <a:sym typeface="Arial"/>
            </a:endParaRPr>
          </a:p>
          <a:p>
            <a:pPr marL="285750" marR="0" lvl="0"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Technology transfer</a:t>
            </a:r>
            <a:endParaRPr sz="1800" b="0" i="0" u="none" strike="noStrike" cap="none">
              <a:solidFill>
                <a:schemeClr val="dk1"/>
              </a:solidFill>
              <a:latin typeface="Calibri"/>
              <a:ea typeface="Calibri"/>
              <a:cs typeface="Calibri"/>
              <a:sym typeface="Calibri"/>
            </a:endParaRPr>
          </a:p>
        </p:txBody>
      </p:sp>
      <p:sp>
        <p:nvSpPr>
          <p:cNvPr id="109" name="Google Shape;109;p4"/>
          <p:cNvSpPr txBox="1"/>
          <p:nvPr/>
        </p:nvSpPr>
        <p:spPr>
          <a:xfrm>
            <a:off x="6322206" y="1328707"/>
            <a:ext cx="4194496" cy="2095638"/>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Potential Impacts to Local Region: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285750" marR="0" lvl="0" indent="-285750" algn="l" rtl="0">
              <a:lnSpc>
                <a:spcPct val="107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Loss of access to land</a:t>
            </a:r>
            <a:endParaRPr sz="1400" b="0" i="0" u="none" strike="noStrike" cap="none">
              <a:solidFill>
                <a:srgbClr val="000000"/>
              </a:solidFill>
              <a:latin typeface="Arial"/>
              <a:ea typeface="Arial"/>
              <a:cs typeface="Arial"/>
              <a:sym typeface="Arial"/>
            </a:endParaRPr>
          </a:p>
          <a:p>
            <a:pPr marL="285750" marR="0" lvl="0"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Loss of forest</a:t>
            </a:r>
            <a:endParaRPr sz="1400" b="0" i="0" u="none" strike="noStrike" cap="none">
              <a:solidFill>
                <a:srgbClr val="000000"/>
              </a:solidFill>
              <a:latin typeface="Arial"/>
              <a:ea typeface="Arial"/>
              <a:cs typeface="Arial"/>
              <a:sym typeface="Arial"/>
            </a:endParaRPr>
          </a:p>
          <a:p>
            <a:pPr marL="285750" marR="0" lvl="0"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Labor disputes</a:t>
            </a:r>
            <a:endParaRPr sz="1400" b="0" i="0" u="none" strike="noStrike" cap="none">
              <a:solidFill>
                <a:srgbClr val="000000"/>
              </a:solidFill>
              <a:latin typeface="Arial"/>
              <a:ea typeface="Arial"/>
              <a:cs typeface="Arial"/>
              <a:sym typeface="Arial"/>
            </a:endParaRPr>
          </a:p>
          <a:p>
            <a:pPr marL="285750" marR="0" lvl="0" indent="-285750" algn="l" rtl="0">
              <a:lnSpc>
                <a:spcPct val="107000"/>
              </a:lnSpc>
              <a:spcBef>
                <a:spcPts val="8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Lack of compliance with contracts</a:t>
            </a:r>
            <a:endParaRPr sz="1800" b="0" i="0" u="none" strike="noStrike" cap="none">
              <a:solidFill>
                <a:schemeClr val="dk1"/>
              </a:solidFill>
              <a:latin typeface="Calibri"/>
              <a:ea typeface="Calibri"/>
              <a:cs typeface="Calibri"/>
              <a:sym typeface="Calibri"/>
            </a:endParaRPr>
          </a:p>
        </p:txBody>
      </p:sp>
      <p:grpSp>
        <p:nvGrpSpPr>
          <p:cNvPr id="110" name="Google Shape;110;p4"/>
          <p:cNvGrpSpPr/>
          <p:nvPr/>
        </p:nvGrpSpPr>
        <p:grpSpPr>
          <a:xfrm>
            <a:off x="6322206" y="3493407"/>
            <a:ext cx="4194494" cy="2980188"/>
            <a:chOff x="6337446" y="3493406"/>
            <a:chExt cx="4107034" cy="2925373"/>
          </a:xfrm>
        </p:grpSpPr>
        <p:pic>
          <p:nvPicPr>
            <p:cNvPr id="111" name="Google Shape;111;p4" descr="A group of people holding signs&#10;&#10;Description automatically generated with low confidence"/>
            <p:cNvPicPr preferRelativeResize="0"/>
            <p:nvPr/>
          </p:nvPicPr>
          <p:blipFill rotWithShape="1">
            <a:blip r:embed="rId4">
              <a:alphaModFix/>
            </a:blip>
            <a:srcRect/>
            <a:stretch/>
          </p:blipFill>
          <p:spPr>
            <a:xfrm>
              <a:off x="6337446" y="3493406"/>
              <a:ext cx="4107034" cy="2925373"/>
            </a:xfrm>
            <a:prstGeom prst="rect">
              <a:avLst/>
            </a:prstGeom>
            <a:noFill/>
            <a:ln>
              <a:noFill/>
            </a:ln>
          </p:spPr>
        </p:pic>
        <p:sp>
          <p:nvSpPr>
            <p:cNvPr id="112" name="Google Shape;112;p4"/>
            <p:cNvSpPr txBox="1"/>
            <p:nvPr/>
          </p:nvSpPr>
          <p:spPr>
            <a:xfrm>
              <a:off x="9093716" y="6127175"/>
              <a:ext cx="104753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Credit: Oxfam</a:t>
              </a:r>
              <a:endParaRPr sz="1400" b="0" i="0" u="none" strike="noStrike" cap="none">
                <a:solidFill>
                  <a:srgbClr val="000000"/>
                </a:solidFill>
                <a:latin typeface="Arial"/>
                <a:ea typeface="Arial"/>
                <a:cs typeface="Arial"/>
                <a:sym typeface="Arial"/>
              </a:endParaRPr>
            </a:p>
          </p:txBody>
        </p:sp>
      </p:grpSp>
      <p:grpSp>
        <p:nvGrpSpPr>
          <p:cNvPr id="113" name="Google Shape;113;p4"/>
          <p:cNvGrpSpPr/>
          <p:nvPr/>
        </p:nvGrpSpPr>
        <p:grpSpPr>
          <a:xfrm>
            <a:off x="1279554" y="3474711"/>
            <a:ext cx="4194495" cy="2980188"/>
            <a:chOff x="1279554" y="3424345"/>
            <a:chExt cx="4194495" cy="2980188"/>
          </a:xfrm>
        </p:grpSpPr>
        <p:pic>
          <p:nvPicPr>
            <p:cNvPr id="114" name="Google Shape;114;p4" descr="A picture containing outdoor, sky, ground, truck&#10;&#10;Description automatically generated"/>
            <p:cNvPicPr preferRelativeResize="0"/>
            <p:nvPr/>
          </p:nvPicPr>
          <p:blipFill rotWithShape="1">
            <a:blip r:embed="rId5">
              <a:alphaModFix/>
            </a:blip>
            <a:srcRect/>
            <a:stretch/>
          </p:blipFill>
          <p:spPr>
            <a:xfrm>
              <a:off x="1279554" y="3424345"/>
              <a:ext cx="4194495" cy="2980188"/>
            </a:xfrm>
            <a:prstGeom prst="rect">
              <a:avLst/>
            </a:prstGeom>
            <a:noFill/>
            <a:ln>
              <a:noFill/>
            </a:ln>
          </p:spPr>
        </p:pic>
        <p:sp>
          <p:nvSpPr>
            <p:cNvPr id="115" name="Google Shape;115;p4"/>
            <p:cNvSpPr txBox="1"/>
            <p:nvPr/>
          </p:nvSpPr>
          <p:spPr>
            <a:xfrm>
              <a:off x="3772546" y="6031286"/>
              <a:ext cx="156754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Credit: Africa Renewal</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600"/>
              </a:spcAft>
              <a:buSzPts val="1200"/>
              <a:buNone/>
            </a:pPr>
            <a:fld id="{00000000-1234-1234-1234-123412341234}" type="slidenum">
              <a:rPr lang="en-US">
                <a:solidFill>
                  <a:srgbClr val="FFFFFF"/>
                </a:solidFill>
                <a:latin typeface="Arial"/>
                <a:ea typeface="Arial"/>
                <a:cs typeface="Arial"/>
                <a:sym typeface="Arial"/>
              </a:rPr>
              <a:t>2</a:t>
            </a:fld>
            <a:endParaRPr>
              <a:solidFill>
                <a:srgbClr val="FFFFFF"/>
              </a:solidFill>
              <a:latin typeface="Arial"/>
              <a:ea typeface="Arial"/>
              <a:cs typeface="Arial"/>
              <a:sym typeface="Arial"/>
            </a:endParaRPr>
          </a:p>
        </p:txBody>
      </p:sp>
      <p:pic>
        <p:nvPicPr>
          <p:cNvPr id="122" name="Google Shape;122;p7" descr="Chart&#10;&#10;Description automatically generated"/>
          <p:cNvPicPr preferRelativeResize="0"/>
          <p:nvPr/>
        </p:nvPicPr>
        <p:blipFill rotWithShape="1">
          <a:blip r:embed="rId3">
            <a:alphaModFix/>
          </a:blip>
          <a:srcRect b="28544"/>
          <a:stretch/>
        </p:blipFill>
        <p:spPr>
          <a:xfrm>
            <a:off x="416250" y="37168"/>
            <a:ext cx="11230060" cy="4836483"/>
          </a:xfrm>
          <a:prstGeom prst="rect">
            <a:avLst/>
          </a:prstGeom>
          <a:noFill/>
          <a:ln>
            <a:noFill/>
          </a:ln>
        </p:spPr>
      </p:pic>
      <p:sp>
        <p:nvSpPr>
          <p:cNvPr id="123" name="Google Shape;123;p7"/>
          <p:cNvSpPr txBox="1"/>
          <p:nvPr/>
        </p:nvSpPr>
        <p:spPr>
          <a:xfrm>
            <a:off x="0" y="0"/>
            <a:ext cx="12300559" cy="523220"/>
          </a:xfrm>
          <a:prstGeom prst="rect">
            <a:avLst/>
          </a:prstGeom>
          <a:noFill/>
          <a:ln>
            <a:noFill/>
          </a:ln>
        </p:spPr>
        <p:txBody>
          <a:bodyPr spcFirstLastPara="1" wrap="square" lIns="91425" tIns="45700" rIns="91425" bIns="45700" anchor="t" anchorCtr="0">
            <a:spAutoFit/>
          </a:bodyPr>
          <a:lstStyle/>
          <a:p>
            <a:pPr marL="11113" marR="0" lvl="0" indent="0" algn="ctr" rtl="0">
              <a:lnSpc>
                <a:spcPct val="100000"/>
              </a:lnSpc>
              <a:spcBef>
                <a:spcPts val="0"/>
              </a:spcBef>
              <a:spcAft>
                <a:spcPts val="0"/>
              </a:spcAft>
              <a:buNone/>
            </a:pPr>
            <a:r>
              <a:rPr lang="en-US" sz="1400" b="1" i="0" u="none" strike="noStrike" cap="none">
                <a:solidFill>
                  <a:schemeClr val="accent6"/>
                </a:solidFill>
                <a:latin typeface="Arial"/>
                <a:ea typeface="Arial"/>
                <a:cs typeface="Arial"/>
                <a:sym typeface="Arial"/>
              </a:rPr>
              <a:t>Figure 0.1: </a:t>
            </a:r>
            <a:r>
              <a:rPr lang="en-US" sz="1400" b="0" i="0" u="none" strike="noStrike" cap="none">
                <a:solidFill>
                  <a:srgbClr val="000000"/>
                </a:solidFill>
                <a:latin typeface="Arial"/>
                <a:ea typeface="Arial"/>
                <a:cs typeface="Arial"/>
                <a:sym typeface="Arial"/>
              </a:rPr>
              <a:t>Cumulative global contract size of concluded deals over time and size under production (left axis) and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share of concluded size under production (right axis)</a:t>
            </a:r>
            <a:endParaRPr/>
          </a:p>
        </p:txBody>
      </p:sp>
      <p:pic>
        <p:nvPicPr>
          <p:cNvPr id="124" name="Google Shape;124;p7" descr="Chart&#10;&#10;Description automatically generated"/>
          <p:cNvPicPr preferRelativeResize="0"/>
          <p:nvPr/>
        </p:nvPicPr>
        <p:blipFill rotWithShape="1">
          <a:blip r:embed="rId3">
            <a:alphaModFix/>
          </a:blip>
          <a:srcRect l="-1" t="84647" r="6543" b="731"/>
          <a:stretch/>
        </p:blipFill>
        <p:spPr>
          <a:xfrm>
            <a:off x="753044" y="4950595"/>
            <a:ext cx="10893266" cy="1027134"/>
          </a:xfrm>
          <a:prstGeom prst="rect">
            <a:avLst/>
          </a:prstGeom>
          <a:noFill/>
          <a:ln>
            <a:noFill/>
          </a:ln>
        </p:spPr>
      </p:pic>
      <p:sp>
        <p:nvSpPr>
          <p:cNvPr id="125" name="Google Shape;125;p7"/>
          <p:cNvSpPr txBox="1"/>
          <p:nvPr/>
        </p:nvSpPr>
        <p:spPr>
          <a:xfrm>
            <a:off x="5523975" y="4796707"/>
            <a:ext cx="125260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Year</a:t>
            </a:r>
            <a:endParaRPr/>
          </a:p>
        </p:txBody>
      </p:sp>
      <p:sp>
        <p:nvSpPr>
          <p:cNvPr id="126" name="Google Shape;126;p7"/>
          <p:cNvSpPr txBox="1"/>
          <p:nvPr/>
        </p:nvSpPr>
        <p:spPr>
          <a:xfrm>
            <a:off x="272844" y="6003349"/>
            <a:ext cx="11646312" cy="5770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0" i="0" u="none" strike="noStrike" cap="none">
                <a:solidFill>
                  <a:srgbClr val="58595B"/>
                </a:solidFill>
                <a:latin typeface="Helvetica Neue"/>
                <a:ea typeface="Helvetica Neue"/>
                <a:cs typeface="Helvetica Neue"/>
                <a:sym typeface="Helvetica Neue"/>
              </a:rPr>
              <a:t>Notes: Calculations based on Land Matrix data. The lines show the upper and lower bound of the share of contract size (excl. failed deals) in production. The bars show the absolute size per negotiation status per year. Note that in addition to the accumulative size in production by 2020 there is an additional size in production without year information between 1.6 (lower bound) and 8.2 (upper bound) million hectares.</a:t>
            </a:r>
            <a:endParaRPr sz="1400" b="0" i="0" u="none" strike="noStrike" cap="none">
              <a:solidFill>
                <a:srgbClr val="000000"/>
              </a:solidFill>
              <a:latin typeface="Arial"/>
              <a:ea typeface="Arial"/>
              <a:cs typeface="Arial"/>
              <a:sym typeface="Arial"/>
            </a:endParaRPr>
          </a:p>
        </p:txBody>
      </p:sp>
      <p:sp>
        <p:nvSpPr>
          <p:cNvPr id="127" name="Google Shape;127;p7"/>
          <p:cNvSpPr txBox="1"/>
          <p:nvPr/>
        </p:nvSpPr>
        <p:spPr>
          <a:xfrm>
            <a:off x="556042" y="6596846"/>
            <a:ext cx="11188471" cy="2615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Image source: Land Matrix Analytical Report III (2021)  </a:t>
            </a:r>
            <a:r>
              <a:rPr lang="en-US" sz="11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https://landmatrix.org/resources/land-matrix-analytical-report-iii-taking-stock-of-the-global-land-rush/</a:t>
            </a:r>
            <a:endParaRPr sz="1400" b="0" i="0" u="none" strike="noStrike" cap="none">
              <a:solidFill>
                <a:srgbClr val="000000"/>
              </a:solidFill>
              <a:latin typeface="Arial"/>
              <a:ea typeface="Arial"/>
              <a:cs typeface="Arial"/>
              <a:sym typeface="Arial"/>
            </a:endParaRPr>
          </a:p>
        </p:txBody>
      </p:sp>
      <p:pic>
        <p:nvPicPr>
          <p:cNvPr id="128" name="Google Shape;128;p7" descr="Chart&#10;&#10;Description automatically generated"/>
          <p:cNvPicPr preferRelativeResize="0"/>
          <p:nvPr/>
        </p:nvPicPr>
        <p:blipFill rotWithShape="1">
          <a:blip r:embed="rId3">
            <a:alphaModFix/>
          </a:blip>
          <a:srcRect b="28544"/>
          <a:stretch/>
        </p:blipFill>
        <p:spPr>
          <a:xfrm>
            <a:off x="416250" y="0"/>
            <a:ext cx="11230060" cy="483648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2"/>
          <p:cNvSpPr txBox="1">
            <a:spLocks noGrp="1"/>
          </p:cNvSpPr>
          <p:nvPr>
            <p:ph type="body" idx="1"/>
          </p:nvPr>
        </p:nvSpPr>
        <p:spPr>
          <a:xfrm>
            <a:off x="194806" y="1407641"/>
            <a:ext cx="5299343" cy="5271534"/>
          </a:xfrm>
          <a:prstGeom prst="rect">
            <a:avLst/>
          </a:prstGeom>
          <a:solidFill>
            <a:srgbClr val="E1EFD8"/>
          </a:solid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US" sz="2000">
                <a:latin typeface="Calibri"/>
                <a:ea typeface="Calibri"/>
                <a:cs typeface="Calibri"/>
                <a:sym typeface="Calibri"/>
              </a:rPr>
              <a:t>Addition of new deals peaked in 2002</a:t>
            </a:r>
            <a:endParaRPr sz="2000">
              <a:latin typeface="Calibri"/>
              <a:ea typeface="Calibri"/>
              <a:cs typeface="Calibri"/>
              <a:sym typeface="Calibri"/>
            </a:endParaRPr>
          </a:p>
          <a:p>
            <a:pPr marL="457200" lvl="1" indent="0" algn="l" rtl="0">
              <a:lnSpc>
                <a:spcPct val="90000"/>
              </a:lnSpc>
              <a:spcBef>
                <a:spcPts val="500"/>
              </a:spcBef>
              <a:spcAft>
                <a:spcPts val="0"/>
              </a:spcAft>
              <a:buClr>
                <a:schemeClr val="dk1"/>
              </a:buClr>
              <a:buSzPts val="1400"/>
              <a:buNone/>
            </a:pPr>
            <a:r>
              <a:rPr lang="en-US" sz="2000">
                <a:latin typeface="Calibri"/>
                <a:ea typeface="Calibri"/>
                <a:cs typeface="Calibri"/>
                <a:sym typeface="Calibri"/>
              </a:rPr>
              <a:t>(shown by area in graph)</a:t>
            </a:r>
            <a:endParaRPr sz="22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2200"/>
              <a:buChar char="•"/>
            </a:pPr>
            <a:r>
              <a:rPr lang="en-US" sz="2000">
                <a:latin typeface="Calibri"/>
                <a:ea typeface="Calibri"/>
                <a:cs typeface="Calibri"/>
                <a:sym typeface="Calibri"/>
              </a:rPr>
              <a:t>Slow down occurred due to:</a:t>
            </a:r>
            <a:endParaRPr sz="2000">
              <a:latin typeface="Calibri"/>
              <a:ea typeface="Calibri"/>
              <a:cs typeface="Calibri"/>
              <a:sym typeface="Calibri"/>
            </a:endParaRPr>
          </a:p>
          <a:p>
            <a:pPr marL="685800" lvl="1" indent="-228600" algn="l" rtl="0">
              <a:lnSpc>
                <a:spcPct val="90000"/>
              </a:lnSpc>
              <a:spcBef>
                <a:spcPts val="500"/>
              </a:spcBef>
              <a:spcAft>
                <a:spcPts val="0"/>
              </a:spcAft>
              <a:buClr>
                <a:schemeClr val="dk1"/>
              </a:buClr>
              <a:buSzPts val="1800"/>
              <a:buChar char="•"/>
            </a:pPr>
            <a:r>
              <a:rPr lang="en-US" sz="2000">
                <a:latin typeface="Calibri"/>
                <a:ea typeface="Calibri"/>
                <a:cs typeface="Calibri"/>
                <a:sym typeface="Calibri"/>
              </a:rPr>
              <a:t>Country moratoriums on foreign purchases</a:t>
            </a:r>
            <a:endParaRPr sz="2000">
              <a:latin typeface="Calibri"/>
              <a:ea typeface="Calibri"/>
              <a:cs typeface="Calibri"/>
              <a:sym typeface="Calibri"/>
            </a:endParaRPr>
          </a:p>
          <a:p>
            <a:pPr marL="685800" lvl="1" indent="-228600" algn="l" rtl="0">
              <a:lnSpc>
                <a:spcPct val="90000"/>
              </a:lnSpc>
              <a:spcBef>
                <a:spcPts val="500"/>
              </a:spcBef>
              <a:spcAft>
                <a:spcPts val="0"/>
              </a:spcAft>
              <a:buClr>
                <a:schemeClr val="dk1"/>
              </a:buClr>
              <a:buSzPts val="1800"/>
              <a:buChar char="•"/>
            </a:pPr>
            <a:r>
              <a:rPr lang="en-US" sz="2000">
                <a:latin typeface="Calibri"/>
                <a:ea typeface="Calibri"/>
                <a:cs typeface="Calibri"/>
                <a:sym typeface="Calibri"/>
              </a:rPr>
              <a:t>Less demand for biofuels</a:t>
            </a:r>
            <a:endParaRPr sz="2000">
              <a:latin typeface="Calibri"/>
              <a:ea typeface="Calibri"/>
              <a:cs typeface="Calibri"/>
              <a:sym typeface="Calibri"/>
            </a:endParaRPr>
          </a:p>
          <a:p>
            <a:pPr marL="685800" lvl="1" indent="-228600" algn="l" rtl="0">
              <a:lnSpc>
                <a:spcPct val="120000"/>
              </a:lnSpc>
              <a:spcBef>
                <a:spcPts val="500"/>
              </a:spcBef>
              <a:spcAft>
                <a:spcPts val="0"/>
              </a:spcAft>
              <a:buClr>
                <a:schemeClr val="dk1"/>
              </a:buClr>
              <a:buSzPts val="1800"/>
              <a:buChar char="•"/>
            </a:pPr>
            <a:r>
              <a:rPr lang="en-US" sz="2000">
                <a:latin typeface="Calibri"/>
                <a:ea typeface="Calibri"/>
                <a:cs typeface="Calibri"/>
                <a:sym typeface="Calibri"/>
              </a:rPr>
              <a:t>Post-COVID increase expected in some countries, including Indonesia and India</a:t>
            </a:r>
            <a:endParaRPr sz="22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2200"/>
              <a:buChar char="•"/>
            </a:pPr>
            <a:r>
              <a:rPr lang="en-US" sz="2000" b="0" i="0" u="none" strike="noStrike">
                <a:latin typeface="Calibri"/>
                <a:ea typeface="Calibri"/>
                <a:cs typeface="Calibri"/>
                <a:sym typeface="Calibri"/>
              </a:rPr>
              <a:t>Global Land Rush is complicated due to the involvement of:</a:t>
            </a:r>
            <a:endParaRPr sz="2000">
              <a:latin typeface="Calibri"/>
              <a:ea typeface="Calibri"/>
              <a:cs typeface="Calibri"/>
              <a:sym typeface="Calibri"/>
            </a:endParaRPr>
          </a:p>
          <a:p>
            <a:pPr marL="685800" lvl="1" indent="-228600" algn="l" rtl="0">
              <a:lnSpc>
                <a:spcPct val="110000"/>
              </a:lnSpc>
              <a:spcBef>
                <a:spcPts val="500"/>
              </a:spcBef>
              <a:spcAft>
                <a:spcPts val="0"/>
              </a:spcAft>
              <a:buClr>
                <a:schemeClr val="dk1"/>
              </a:buClr>
              <a:buSzPts val="1800"/>
              <a:buChar char="•"/>
            </a:pPr>
            <a:r>
              <a:rPr lang="en-US" sz="2000">
                <a:latin typeface="Calibri"/>
                <a:ea typeface="Calibri"/>
                <a:cs typeface="Calibri"/>
                <a:sym typeface="Calibri"/>
              </a:rPr>
              <a:t>Many countries, each with different conditions</a:t>
            </a:r>
            <a:endParaRPr sz="2000">
              <a:latin typeface="Calibri"/>
              <a:ea typeface="Calibri"/>
              <a:cs typeface="Calibri"/>
              <a:sym typeface="Calibri"/>
            </a:endParaRPr>
          </a:p>
          <a:p>
            <a:pPr marL="685800" lvl="1" indent="-228600" algn="l" rtl="0">
              <a:lnSpc>
                <a:spcPct val="90000"/>
              </a:lnSpc>
              <a:spcBef>
                <a:spcPts val="500"/>
              </a:spcBef>
              <a:spcAft>
                <a:spcPts val="0"/>
              </a:spcAft>
              <a:buClr>
                <a:schemeClr val="dk1"/>
              </a:buClr>
              <a:buSzPts val="1800"/>
              <a:buChar char="•"/>
            </a:pPr>
            <a:r>
              <a:rPr lang="en-US" sz="2000" b="0" i="0" u="none" strike="noStrike">
                <a:latin typeface="Calibri"/>
                <a:ea typeface="Calibri"/>
                <a:cs typeface="Calibri"/>
                <a:sym typeface="Calibri"/>
              </a:rPr>
              <a:t>Many actors with different investment motives</a:t>
            </a:r>
            <a:endParaRPr sz="2000">
              <a:latin typeface="Calibri"/>
              <a:ea typeface="Calibri"/>
              <a:cs typeface="Calibri"/>
              <a:sym typeface="Calibri"/>
            </a:endParaRPr>
          </a:p>
          <a:p>
            <a:pPr marL="685800" lvl="1" indent="-228600" algn="l" rtl="0">
              <a:lnSpc>
                <a:spcPct val="90000"/>
              </a:lnSpc>
              <a:spcBef>
                <a:spcPts val="500"/>
              </a:spcBef>
              <a:spcAft>
                <a:spcPts val="0"/>
              </a:spcAft>
              <a:buClr>
                <a:schemeClr val="dk1"/>
              </a:buClr>
              <a:buSzPts val="1800"/>
              <a:buChar char="•"/>
            </a:pPr>
            <a:r>
              <a:rPr lang="en-US" sz="2000">
                <a:latin typeface="Calibri"/>
                <a:ea typeface="Calibri"/>
                <a:cs typeface="Calibri"/>
                <a:sym typeface="Calibri"/>
              </a:rPr>
              <a:t>Each deal having specific characteristics</a:t>
            </a:r>
            <a:endParaRPr sz="2000">
              <a:latin typeface="Calibri"/>
              <a:ea typeface="Calibri"/>
              <a:cs typeface="Calibri"/>
              <a:sym typeface="Calibri"/>
            </a:endParaRPr>
          </a:p>
        </p:txBody>
      </p:sp>
      <p:pic>
        <p:nvPicPr>
          <p:cNvPr id="135" name="Google Shape;135;p2" descr="Chart&#10;&#10;Description automatically generated"/>
          <p:cNvPicPr preferRelativeResize="0"/>
          <p:nvPr/>
        </p:nvPicPr>
        <p:blipFill rotWithShape="1">
          <a:blip r:embed="rId4">
            <a:alphaModFix/>
          </a:blip>
          <a:srcRect/>
          <a:stretch/>
        </p:blipFill>
        <p:spPr>
          <a:xfrm>
            <a:off x="5554766" y="1407641"/>
            <a:ext cx="6654683" cy="4775316"/>
          </a:xfrm>
          <a:prstGeom prst="rect">
            <a:avLst/>
          </a:prstGeom>
          <a:noFill/>
          <a:ln w="9525" cap="flat" cmpd="sng">
            <a:solidFill>
              <a:srgbClr val="AEABAB"/>
            </a:solidFill>
            <a:prstDash val="solid"/>
            <a:round/>
            <a:headEnd type="none" w="sm" len="sm"/>
            <a:tailEnd type="none" w="sm" len="sm"/>
          </a:ln>
        </p:spPr>
      </p:pic>
      <p:sp>
        <p:nvSpPr>
          <p:cNvPr id="136" name="Google Shape;136;p2"/>
          <p:cNvSpPr txBox="1"/>
          <p:nvPr/>
        </p:nvSpPr>
        <p:spPr>
          <a:xfrm>
            <a:off x="5824690" y="6129088"/>
            <a:ext cx="6114834"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Image source: Land Matrix Analytical Report III (2021)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https://landmatrix.org/resources/land-matrix-analytical-report-iii-taking-stock-of-the-global-land-rush/</a:t>
            </a:r>
            <a:endParaRPr sz="1400" b="0" i="0" u="none" strike="noStrike" cap="none">
              <a:solidFill>
                <a:srgbClr val="000000"/>
              </a:solidFill>
              <a:latin typeface="Arial"/>
              <a:ea typeface="Arial"/>
              <a:cs typeface="Arial"/>
              <a:sym typeface="Arial"/>
            </a:endParaRPr>
          </a:p>
        </p:txBody>
      </p:sp>
      <p:sp>
        <p:nvSpPr>
          <p:cNvPr id="137" name="Google Shape;137;p2"/>
          <p:cNvSpPr txBox="1"/>
          <p:nvPr/>
        </p:nvSpPr>
        <p:spPr>
          <a:xfrm>
            <a:off x="3649012" y="178825"/>
            <a:ext cx="6557997" cy="128111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800" b="1" i="0" u="none" strike="noStrike" cap="none">
                <a:solidFill>
                  <a:schemeClr val="dk1"/>
                </a:solidFill>
                <a:latin typeface="Calibri"/>
                <a:ea typeface="Calibri"/>
                <a:cs typeface="Calibri"/>
                <a:sym typeface="Calibri"/>
              </a:rPr>
              <a:t>Background on the “Global Land Rush”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2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4" name="Google Shape;144;p24" descr="A picture containing person, hand&#10;&#10;Description automatically generated"/>
          <p:cNvPicPr preferRelativeResize="0"/>
          <p:nvPr/>
        </p:nvPicPr>
        <p:blipFill rotWithShape="1">
          <a:blip r:embed="rId3">
            <a:alphaModFix/>
          </a:blip>
          <a:srcRect l="7859" r="20999" b="-1"/>
          <a:stretch/>
        </p:blipFill>
        <p:spPr>
          <a:xfrm>
            <a:off x="6448622" y="0"/>
            <a:ext cx="5765979" cy="5410199"/>
          </a:xfrm>
          <a:custGeom>
            <a:avLst/>
            <a:gdLst/>
            <a:ahLst/>
            <a:cxnLst/>
            <a:rect l="l" t="t" r="r" b="b"/>
            <a:pathLst>
              <a:path w="7308978" h="6858000" extrusionOk="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ln>
            <a:noFill/>
          </a:ln>
        </p:spPr>
      </p:pic>
      <p:sp>
        <p:nvSpPr>
          <p:cNvPr id="145" name="Google Shape;145;p24"/>
          <p:cNvSpPr txBox="1">
            <a:spLocks noGrp="1"/>
          </p:cNvSpPr>
          <p:nvPr>
            <p:ph type="body" idx="1"/>
          </p:nvPr>
        </p:nvSpPr>
        <p:spPr>
          <a:xfrm>
            <a:off x="182880" y="1066801"/>
            <a:ext cx="6740434" cy="4256313"/>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2400"/>
              <a:buFont typeface="Arial"/>
              <a:buChar char="•"/>
            </a:pPr>
            <a:r>
              <a:rPr lang="en-US" sz="2400"/>
              <a:t>There is a huge lack of transparency on land governance issues, especially regarding: </a:t>
            </a:r>
            <a:endParaRPr/>
          </a:p>
          <a:p>
            <a:pPr marL="922338" lvl="0" indent="-347663" algn="l" rtl="0">
              <a:lnSpc>
                <a:spcPct val="90000"/>
              </a:lnSpc>
              <a:spcBef>
                <a:spcPts val="1000"/>
              </a:spcBef>
              <a:spcAft>
                <a:spcPts val="0"/>
              </a:spcAft>
              <a:buSzPts val="1800"/>
              <a:buFont typeface="Courier New"/>
              <a:buChar char="o"/>
            </a:pPr>
            <a:r>
              <a:rPr lang="en-US" sz="2400"/>
              <a:t>Planning and decision-making processes</a:t>
            </a:r>
            <a:endParaRPr/>
          </a:p>
          <a:p>
            <a:pPr marL="922338" lvl="0" indent="-347663" algn="l" rtl="0">
              <a:lnSpc>
                <a:spcPct val="90000"/>
              </a:lnSpc>
              <a:spcBef>
                <a:spcPts val="1000"/>
              </a:spcBef>
              <a:spcAft>
                <a:spcPts val="0"/>
              </a:spcAft>
              <a:buSzPts val="1800"/>
              <a:buFont typeface="Courier New"/>
              <a:buChar char="o"/>
            </a:pPr>
            <a:r>
              <a:rPr lang="en-US" sz="2400"/>
              <a:t>Contractual agreements</a:t>
            </a:r>
            <a:endParaRPr/>
          </a:p>
          <a:p>
            <a:pPr marL="922338" lvl="0" indent="-347663" algn="l" rtl="0">
              <a:lnSpc>
                <a:spcPct val="90000"/>
              </a:lnSpc>
              <a:spcBef>
                <a:spcPts val="1000"/>
              </a:spcBef>
              <a:spcAft>
                <a:spcPts val="0"/>
              </a:spcAft>
              <a:buSzPts val="1800"/>
              <a:buFont typeface="Courier New"/>
              <a:buChar char="o"/>
            </a:pPr>
            <a:r>
              <a:rPr lang="en-US" sz="2400"/>
              <a:t>Level of community involvement</a:t>
            </a:r>
            <a:endParaRPr/>
          </a:p>
          <a:p>
            <a:pPr marL="922338" lvl="0" indent="-347663" algn="l" rtl="0">
              <a:lnSpc>
                <a:spcPct val="90000"/>
              </a:lnSpc>
              <a:spcBef>
                <a:spcPts val="1000"/>
              </a:spcBef>
              <a:spcAft>
                <a:spcPts val="0"/>
              </a:spcAft>
              <a:buSzPts val="1800"/>
              <a:buFont typeface="Courier New"/>
              <a:buChar char="o"/>
            </a:pPr>
            <a:r>
              <a:rPr lang="en-US" sz="2400"/>
              <a:t>Levels of local compensation, if any </a:t>
            </a:r>
            <a:endParaRPr/>
          </a:p>
          <a:p>
            <a:pPr marL="461962" lvl="0" indent="-342900" algn="l" rtl="0">
              <a:lnSpc>
                <a:spcPct val="90000"/>
              </a:lnSpc>
              <a:spcBef>
                <a:spcPts val="1000"/>
              </a:spcBef>
              <a:spcAft>
                <a:spcPts val="0"/>
              </a:spcAft>
              <a:buSzPts val="2400"/>
              <a:buFont typeface="Arial"/>
              <a:buChar char="•"/>
            </a:pPr>
            <a:r>
              <a:rPr lang="en-US" sz="2400"/>
              <a:t>Little is known about the short-term and expected long-term effects of the investments</a:t>
            </a:r>
            <a:endParaRPr/>
          </a:p>
          <a:p>
            <a:pPr marL="457200" lvl="0" indent="-228600" algn="l" rtl="0">
              <a:lnSpc>
                <a:spcPct val="90000"/>
              </a:lnSpc>
              <a:spcBef>
                <a:spcPts val="1000"/>
              </a:spcBef>
              <a:spcAft>
                <a:spcPts val="0"/>
              </a:spcAft>
              <a:buClr>
                <a:schemeClr val="dk1"/>
              </a:buClr>
              <a:buSzPts val="1800"/>
              <a:buNone/>
            </a:pPr>
            <a:endParaRPr sz="2000">
              <a:latin typeface="Calibri"/>
              <a:ea typeface="Calibri"/>
              <a:cs typeface="Calibri"/>
              <a:sym typeface="Calibri"/>
            </a:endParaRPr>
          </a:p>
          <a:p>
            <a:pPr marL="457200" lvl="0" indent="-228600" algn="l" rtl="0">
              <a:lnSpc>
                <a:spcPct val="90000"/>
              </a:lnSpc>
              <a:spcBef>
                <a:spcPts val="1000"/>
              </a:spcBef>
              <a:spcAft>
                <a:spcPts val="0"/>
              </a:spcAft>
              <a:buClr>
                <a:schemeClr val="dk1"/>
              </a:buClr>
              <a:buSzPts val="1800"/>
              <a:buNone/>
            </a:pPr>
            <a:endParaRPr sz="2000"/>
          </a:p>
        </p:txBody>
      </p:sp>
      <p:sp>
        <p:nvSpPr>
          <p:cNvPr id="146" name="Google Shape;146;p24"/>
          <p:cNvSpPr txBox="1">
            <a:spLocks noGrp="1"/>
          </p:cNvSpPr>
          <p:nvPr>
            <p:ph type="sldNum" idx="12"/>
          </p:nvPr>
        </p:nvSpPr>
        <p:spPr>
          <a:xfrm>
            <a:off x="9081136"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600"/>
              </a:spcAft>
              <a:buSzPts val="1200"/>
              <a:buNone/>
            </a:pPr>
            <a:fld id="{00000000-1234-1234-1234-123412341234}" type="slidenum">
              <a:rPr lang="en-US">
                <a:solidFill>
                  <a:schemeClr val="lt1"/>
                </a:solidFill>
              </a:rPr>
              <a:t>4</a:t>
            </a:fld>
            <a:endParaRPr>
              <a:solidFill>
                <a:schemeClr val="lt1"/>
              </a:solidFill>
            </a:endParaRPr>
          </a:p>
        </p:txBody>
      </p:sp>
      <p:sp>
        <p:nvSpPr>
          <p:cNvPr id="147" name="Google Shape;147;p24"/>
          <p:cNvSpPr txBox="1">
            <a:spLocks noGrp="1"/>
          </p:cNvSpPr>
          <p:nvPr>
            <p:ph type="title"/>
          </p:nvPr>
        </p:nvSpPr>
        <p:spPr>
          <a:xfrm>
            <a:off x="99536" y="204788"/>
            <a:ext cx="8154778" cy="124301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800" b="1">
                <a:solidFill>
                  <a:schemeClr val="dk1"/>
                </a:solidFill>
                <a:latin typeface="Calibri"/>
                <a:ea typeface="Calibri"/>
                <a:cs typeface="Calibri"/>
                <a:sym typeface="Calibri"/>
              </a:rPr>
              <a:t>Background on the “Global Land Rush”</a:t>
            </a:r>
            <a:endParaRPr/>
          </a:p>
        </p:txBody>
      </p:sp>
      <p:sp>
        <p:nvSpPr>
          <p:cNvPr id="148" name="Google Shape;148;p24"/>
          <p:cNvSpPr txBox="1"/>
          <p:nvPr/>
        </p:nvSpPr>
        <p:spPr>
          <a:xfrm>
            <a:off x="160279" y="5323114"/>
            <a:ext cx="12031800" cy="160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Calibri"/>
                <a:ea typeface="Calibri"/>
                <a:cs typeface="Calibri"/>
                <a:sym typeface="Calibri"/>
              </a:rPr>
              <a:t>Key information Sources: </a:t>
            </a:r>
            <a:endParaRPr dirty="0"/>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1. </a:t>
            </a:r>
            <a:r>
              <a:rPr lang="en-US" sz="1200" b="0" i="0" u="none" strike="noStrike" cap="none" dirty="0" err="1">
                <a:solidFill>
                  <a:schemeClr val="dk1"/>
                </a:solidFill>
                <a:latin typeface="Calibri"/>
                <a:ea typeface="Calibri"/>
                <a:cs typeface="Calibri"/>
                <a:sym typeface="Calibri"/>
              </a:rPr>
              <a:t>Anseeuw</a:t>
            </a:r>
            <a:r>
              <a:rPr lang="en-US" sz="1200" b="0" i="0" u="none" strike="noStrike" cap="none" dirty="0">
                <a:solidFill>
                  <a:schemeClr val="dk1"/>
                </a:solidFill>
                <a:latin typeface="Calibri"/>
                <a:ea typeface="Calibri"/>
                <a:cs typeface="Calibri"/>
                <a:sym typeface="Calibri"/>
              </a:rPr>
              <a:t>, W., </a:t>
            </a:r>
            <a:r>
              <a:rPr lang="en-US" sz="1200" b="0" i="0" u="none" strike="noStrike" cap="none" dirty="0" err="1">
                <a:solidFill>
                  <a:schemeClr val="dk1"/>
                </a:solidFill>
                <a:latin typeface="Calibri"/>
                <a:ea typeface="Calibri"/>
                <a:cs typeface="Calibri"/>
                <a:sym typeface="Calibri"/>
              </a:rPr>
              <a:t>Boche</a:t>
            </a:r>
            <a:r>
              <a:rPr lang="en-US" sz="1200" b="0" i="0" u="none" strike="noStrike" cap="none" dirty="0">
                <a:solidFill>
                  <a:schemeClr val="dk1"/>
                </a:solidFill>
                <a:latin typeface="Calibri"/>
                <a:ea typeface="Calibri"/>
                <a:cs typeface="Calibri"/>
                <a:sym typeface="Calibri"/>
              </a:rPr>
              <a:t>, M., </a:t>
            </a:r>
            <a:r>
              <a:rPr lang="en-US" sz="1200" b="0" i="0" u="none" strike="noStrike" cap="none" dirty="0" err="1">
                <a:solidFill>
                  <a:schemeClr val="dk1"/>
                </a:solidFill>
                <a:latin typeface="Calibri"/>
                <a:ea typeface="Calibri"/>
                <a:cs typeface="Calibri"/>
                <a:sym typeface="Calibri"/>
              </a:rPr>
              <a:t>Breu</a:t>
            </a:r>
            <a:r>
              <a:rPr lang="en-US" sz="1200" b="0" i="0" u="none" strike="noStrike" cap="none" dirty="0">
                <a:solidFill>
                  <a:schemeClr val="dk1"/>
                </a:solidFill>
                <a:latin typeface="Calibri"/>
                <a:ea typeface="Calibri"/>
                <a:cs typeface="Calibri"/>
                <a:sym typeface="Calibri"/>
              </a:rPr>
              <a:t>, T., Giger, M., Lay, J., Messerli, P., &amp; Nolte, K. (2013). Transnational Land Deals for Agriculture in the Global South. Analytical Report Based on the Land Matrix   Database. CDE/CIRAD/GIGA. Bern/Montpellier/Hamburg. </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https://data.opendevelopmentmekong.net/dataset/matrix</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200" b="0" i="0" u="none" strike="noStrike" cap="none" dirty="0">
                <a:solidFill>
                  <a:schemeClr val="dk1"/>
                </a:solidFill>
                <a:latin typeface="Calibri"/>
                <a:ea typeface="Calibri"/>
                <a:cs typeface="Calibri"/>
                <a:sym typeface="Calibri"/>
              </a:rPr>
              <a:t>2. Lay, J., </a:t>
            </a:r>
            <a:r>
              <a:rPr lang="en-US" sz="1200" b="0" i="0" u="none" strike="noStrike" cap="none" dirty="0" err="1">
                <a:solidFill>
                  <a:schemeClr val="dk1"/>
                </a:solidFill>
                <a:latin typeface="Calibri"/>
                <a:ea typeface="Calibri"/>
                <a:cs typeface="Calibri"/>
                <a:sym typeface="Calibri"/>
              </a:rPr>
              <a:t>Anseeuw</a:t>
            </a:r>
            <a:r>
              <a:rPr lang="en-US" sz="1200" b="0" i="0" u="none" strike="noStrike" cap="none" dirty="0">
                <a:solidFill>
                  <a:schemeClr val="dk1"/>
                </a:solidFill>
                <a:latin typeface="Calibri"/>
                <a:ea typeface="Calibri"/>
                <a:cs typeface="Calibri"/>
                <a:sym typeface="Calibri"/>
              </a:rPr>
              <a:t>, W., Eckert, S., </a:t>
            </a:r>
            <a:r>
              <a:rPr lang="en-US" sz="1200" b="0" i="0" u="none" strike="noStrike" cap="none" dirty="0" err="1">
                <a:solidFill>
                  <a:schemeClr val="dk1"/>
                </a:solidFill>
                <a:latin typeface="Calibri"/>
                <a:ea typeface="Calibri"/>
                <a:cs typeface="Calibri"/>
                <a:sym typeface="Calibri"/>
              </a:rPr>
              <a:t>Flachsbarth</a:t>
            </a:r>
            <a:r>
              <a:rPr lang="en-US" sz="1200" b="0" i="0" u="none" strike="noStrike" cap="none" dirty="0">
                <a:solidFill>
                  <a:schemeClr val="dk1"/>
                </a:solidFill>
                <a:latin typeface="Calibri"/>
                <a:ea typeface="Calibri"/>
                <a:cs typeface="Calibri"/>
                <a:sym typeface="Calibri"/>
              </a:rPr>
              <a:t>, I., Kubitza, C., Nolte, K., &amp; Giger, M. (2021). Taking stock of the global land rush: Few development benefits, many human and environmental risks. Analytical Report III. Bern, Montpellier, Hamburg, Pretoria: Centre for Development and Environment. </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https://doi.org/10.48350/156861</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3. Oxfam. (2011, September 12). </a:t>
            </a:r>
            <a:r>
              <a:rPr lang="en-US" sz="1200" i="1" dirty="0">
                <a:solidFill>
                  <a:schemeClr val="dk1"/>
                </a:solidFill>
                <a:latin typeface="Calibri"/>
                <a:ea typeface="Calibri"/>
                <a:cs typeface="Calibri"/>
                <a:sym typeface="Calibri"/>
              </a:rPr>
              <a:t>Land grabs push thousands further into poverty. </a:t>
            </a:r>
            <a:r>
              <a:rPr lang="en-US" sz="1200" dirty="0" err="1">
                <a:solidFill>
                  <a:schemeClr val="dk1"/>
                </a:solidFill>
                <a:latin typeface="Calibri"/>
                <a:ea typeface="Calibri"/>
                <a:cs typeface="Calibri"/>
                <a:sym typeface="Calibri"/>
              </a:rPr>
              <a:t>Oxfamamerica</a:t>
            </a:r>
            <a:r>
              <a:rPr lang="en-US" sz="1200" dirty="0">
                <a:solidFill>
                  <a:schemeClr val="dk1"/>
                </a:solidFill>
                <a:latin typeface="Calibri"/>
                <a:ea typeface="Calibri"/>
                <a:cs typeface="Calibri"/>
                <a:sym typeface="Calibri"/>
              </a:rPr>
              <a:t>. </a:t>
            </a:r>
            <a:r>
              <a:rPr lang="en-US" sz="12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https://www.oxfamamerica.org/explore/stories/land-grabs-push-thousands-further-into-poverty/</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sp>
        <p:nvSpPr>
          <p:cNvPr id="154" name="Google Shape;154;p25"/>
          <p:cNvSpPr txBox="1"/>
          <p:nvPr/>
        </p:nvSpPr>
        <p:spPr>
          <a:xfrm>
            <a:off x="3649012" y="178825"/>
            <a:ext cx="6557997" cy="128111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800" b="1" i="0" u="none" strike="noStrike" cap="none">
                <a:solidFill>
                  <a:schemeClr val="dk1"/>
                </a:solidFill>
                <a:latin typeface="Calibri"/>
                <a:ea typeface="Calibri"/>
                <a:cs typeface="Calibri"/>
                <a:sym typeface="Calibri"/>
              </a:rPr>
              <a:t>Background on the “Global Land Rush”</a:t>
            </a:r>
            <a:endParaRPr sz="1400" b="0" i="0" u="none" strike="noStrike" cap="none">
              <a:solidFill>
                <a:srgbClr val="000000"/>
              </a:solidFill>
              <a:latin typeface="Arial"/>
              <a:ea typeface="Arial"/>
              <a:cs typeface="Arial"/>
              <a:sym typeface="Arial"/>
            </a:endParaRPr>
          </a:p>
        </p:txBody>
      </p:sp>
      <p:pic>
        <p:nvPicPr>
          <p:cNvPr id="155" name="Google Shape;155;p25" descr="A person wearing a hat&#10;&#10;Description automatically generated with medium confidence"/>
          <p:cNvPicPr preferRelativeResize="0"/>
          <p:nvPr/>
        </p:nvPicPr>
        <p:blipFill rotWithShape="1">
          <a:blip r:embed="rId4">
            <a:alphaModFix/>
          </a:blip>
          <a:srcRect/>
          <a:stretch/>
        </p:blipFill>
        <p:spPr>
          <a:xfrm>
            <a:off x="125532" y="2015522"/>
            <a:ext cx="4516745" cy="3513024"/>
          </a:xfrm>
          <a:prstGeom prst="rect">
            <a:avLst/>
          </a:prstGeom>
          <a:noFill/>
          <a:ln>
            <a:noFill/>
          </a:ln>
        </p:spPr>
      </p:pic>
      <p:sp>
        <p:nvSpPr>
          <p:cNvPr id="156" name="Google Shape;156;p25"/>
          <p:cNvSpPr txBox="1"/>
          <p:nvPr/>
        </p:nvSpPr>
        <p:spPr>
          <a:xfrm>
            <a:off x="4897972" y="1776036"/>
            <a:ext cx="7168496" cy="4602993"/>
          </a:xfrm>
          <a:prstGeom prst="rect">
            <a:avLst/>
          </a:prstGeom>
          <a:solidFill>
            <a:srgbClr val="E1EFD8"/>
          </a:solid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200"/>
              <a:buFont typeface="Arial"/>
              <a:buChar char="•"/>
            </a:pPr>
            <a:r>
              <a:rPr lang="en-US" sz="2400" b="0" i="0" u="none" strike="noStrike" cap="none">
                <a:solidFill>
                  <a:schemeClr val="dk1"/>
                </a:solidFill>
                <a:latin typeface="Calibri"/>
                <a:ea typeface="Calibri"/>
                <a:cs typeface="Calibri"/>
                <a:sym typeface="Calibri"/>
              </a:rPr>
              <a:t>Many small-farm holders in developing countries use land that has been considered common property for a long time; this is also called “customary land.” </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200"/>
              <a:buFont typeface="Arial"/>
              <a:buChar char="•"/>
            </a:pPr>
            <a:r>
              <a:rPr lang="en-US" sz="2400" b="0" i="0" u="none" strike="noStrike" cap="none">
                <a:solidFill>
                  <a:schemeClr val="dk1"/>
                </a:solidFill>
                <a:latin typeface="Calibri"/>
                <a:ea typeface="Calibri"/>
                <a:cs typeface="Calibri"/>
                <a:sym typeface="Calibri"/>
              </a:rPr>
              <a:t>Investors may make deals with individual landowners or with government (“state”) entities. </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200"/>
              <a:buFont typeface="Arial"/>
              <a:buChar char="•"/>
            </a:pPr>
            <a:r>
              <a:rPr lang="en-US" sz="2400" b="0" i="0" u="none" strike="noStrike" cap="none">
                <a:solidFill>
                  <a:schemeClr val="dk1"/>
                </a:solidFill>
                <a:latin typeface="Calibri"/>
                <a:ea typeface="Calibri"/>
                <a:cs typeface="Calibri"/>
                <a:sym typeface="Calibri"/>
              </a:rPr>
              <a:t>In many countries, the state has converted customary land into state-owned land and then de</a:t>
            </a:r>
            <a:r>
              <a:rPr lang="en-US" sz="2400">
                <a:solidFill>
                  <a:schemeClr val="dk1"/>
                </a:solidFill>
                <a:latin typeface="Calibri"/>
                <a:ea typeface="Calibri"/>
                <a:cs typeface="Calibri"/>
                <a:sym typeface="Calibri"/>
              </a:rPr>
              <a:t>nied</a:t>
            </a:r>
            <a:r>
              <a:rPr lang="en-US" sz="2400" b="0" i="0" u="none" strike="noStrike" cap="none">
                <a:solidFill>
                  <a:schemeClr val="dk1"/>
                </a:solidFill>
                <a:latin typeface="Calibri"/>
                <a:ea typeface="Calibri"/>
                <a:cs typeface="Calibri"/>
                <a:sym typeface="Calibri"/>
              </a:rPr>
              <a:t> access to resources, often in collaboration with investors.</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200"/>
              <a:buFont typeface="Arial"/>
              <a:buChar char="•"/>
            </a:pPr>
            <a:r>
              <a:rPr lang="en-US" sz="2400" b="0" i="0" u="none" strike="noStrike" cap="none">
                <a:solidFill>
                  <a:schemeClr val="dk1"/>
                </a:solidFill>
                <a:latin typeface="Calibri"/>
                <a:ea typeface="Calibri"/>
                <a:cs typeface="Calibri"/>
                <a:sym typeface="Calibri"/>
              </a:rPr>
              <a:t>When state actors are involved, funds received by the government may or may not benefit the local people/public.</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
        <p:nvSpPr>
          <p:cNvPr id="162" name="Google Shape;162;p6"/>
          <p:cNvSpPr txBox="1"/>
          <p:nvPr/>
        </p:nvSpPr>
        <p:spPr>
          <a:xfrm>
            <a:off x="4266988" y="243254"/>
            <a:ext cx="5466300" cy="1281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2200"/>
              <a:buFont typeface="Calibri"/>
              <a:buNone/>
            </a:pPr>
            <a:r>
              <a:rPr lang="en-US" sz="2800" b="1" i="0" u="none" strike="noStrike" cap="none">
                <a:solidFill>
                  <a:schemeClr val="dk1"/>
                </a:solidFill>
                <a:latin typeface="Calibri"/>
                <a:ea typeface="Calibri"/>
                <a:cs typeface="Calibri"/>
                <a:sym typeface="Calibri"/>
              </a:rPr>
              <a:t>Types of Questions Researchers Have Asked </a:t>
            </a:r>
            <a:endParaRPr sz="1800" b="1" i="0" u="none" strike="noStrike" cap="none">
              <a:solidFill>
                <a:srgbClr val="000000"/>
              </a:solidFill>
              <a:latin typeface="Arial"/>
              <a:ea typeface="Arial"/>
              <a:cs typeface="Arial"/>
              <a:sym typeface="Arial"/>
            </a:endParaRPr>
          </a:p>
        </p:txBody>
      </p:sp>
      <p:sp>
        <p:nvSpPr>
          <p:cNvPr id="163" name="Google Shape;163;p6"/>
          <p:cNvSpPr txBox="1"/>
          <p:nvPr/>
        </p:nvSpPr>
        <p:spPr>
          <a:xfrm>
            <a:off x="472698" y="6627346"/>
            <a:ext cx="1153073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Source: </a:t>
            </a:r>
            <a:r>
              <a:rPr lang="en-US" sz="1000" b="0" i="0" u="none" strike="noStrike" cap="none">
                <a:solidFill>
                  <a:schemeClr val="dk1"/>
                </a:solidFill>
                <a:latin typeface="Calibri"/>
                <a:ea typeface="Calibri"/>
                <a:cs typeface="Calibri"/>
                <a:sym typeface="Calibri"/>
              </a:rPr>
              <a:t>Hett,C.; Nanhthavong, V.; Kenny-Lazar, M., Phouangphet, K. (2017) “Good or bad land deal? A methodology to assess the quality of land concessions and leases in Laos.”  </a:t>
            </a:r>
            <a:r>
              <a:rPr lang="en-US" sz="10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https://boris.unibe.ch/id/eprint/111041</a:t>
            </a:r>
            <a:endParaRPr sz="1000" b="0" i="0" u="none" strike="noStrike" cap="none">
              <a:solidFill>
                <a:schemeClr val="dk1"/>
              </a:solidFill>
              <a:latin typeface="Calibri"/>
              <a:ea typeface="Calibri"/>
              <a:cs typeface="Calibri"/>
              <a:sym typeface="Calibri"/>
            </a:endParaRPr>
          </a:p>
          <a:p>
            <a:pPr marL="228600" marR="0" lvl="0" indent="-165100" algn="l" rtl="0">
              <a:lnSpc>
                <a:spcPct val="100000"/>
              </a:lnSpc>
              <a:spcBef>
                <a:spcPts val="0"/>
              </a:spcBef>
              <a:spcAft>
                <a:spcPts val="0"/>
              </a:spcAft>
              <a:buClr>
                <a:schemeClr val="dk1"/>
              </a:buClr>
              <a:buSzPts val="1000"/>
              <a:buFont typeface="Calibri"/>
              <a:buNone/>
            </a:pPr>
            <a:endParaRPr sz="1000" b="0" i="0" u="none" strike="noStrike" cap="none">
              <a:solidFill>
                <a:schemeClr val="dk1"/>
              </a:solidFill>
              <a:latin typeface="Calibri"/>
              <a:ea typeface="Calibri"/>
              <a:cs typeface="Calibri"/>
              <a:sym typeface="Calibri"/>
            </a:endParaRPr>
          </a:p>
        </p:txBody>
      </p:sp>
      <p:graphicFrame>
        <p:nvGraphicFramePr>
          <p:cNvPr id="164" name="Google Shape;164;p6"/>
          <p:cNvGraphicFramePr/>
          <p:nvPr/>
        </p:nvGraphicFramePr>
        <p:xfrm>
          <a:off x="511445" y="1524254"/>
          <a:ext cx="11349925" cy="4862850"/>
        </p:xfrm>
        <a:graphic>
          <a:graphicData uri="http://schemas.openxmlformats.org/drawingml/2006/table">
            <a:tbl>
              <a:tblPr firstRow="1" bandRow="1">
                <a:noFill/>
                <a:tableStyleId>{E160A59A-70EE-40F8-8F69-6C9F864B24BB}</a:tableStyleId>
              </a:tblPr>
              <a:tblGrid>
                <a:gridCol w="11349925">
                  <a:extLst>
                    <a:ext uri="{9D8B030D-6E8A-4147-A177-3AD203B41FA5}">
                      <a16:colId xmlns:a16="http://schemas.microsoft.com/office/drawing/2014/main" val="20000"/>
                    </a:ext>
                  </a:extLst>
                </a:gridCol>
              </a:tblGrid>
              <a:tr h="459950">
                <a:tc>
                  <a:txBody>
                    <a:bodyPr/>
                    <a:lstStyle/>
                    <a:p>
                      <a:pPr marL="431800" marR="0" lvl="0" indent="-342900" algn="l" rtl="0">
                        <a:lnSpc>
                          <a:spcPct val="100000"/>
                        </a:lnSpc>
                        <a:spcBef>
                          <a:spcPts val="0"/>
                        </a:spcBef>
                        <a:spcAft>
                          <a:spcPts val="0"/>
                        </a:spcAft>
                        <a:buClr>
                          <a:srgbClr val="000000"/>
                        </a:buClr>
                        <a:buSzPts val="2200"/>
                        <a:buFont typeface="Arial"/>
                        <a:buChar char="•"/>
                      </a:pPr>
                      <a:r>
                        <a:rPr lang="en-US" sz="2000" b="0" u="none" strike="noStrike" cap="none">
                          <a:latin typeface="Calibri"/>
                          <a:ea typeface="Calibri"/>
                          <a:cs typeface="Calibri"/>
                          <a:sym typeface="Calibri"/>
                        </a:rPr>
                        <a:t>Have forests been cleared illegally due to the acquisition?</a:t>
                      </a:r>
                      <a:endParaRPr/>
                    </a:p>
                  </a:txBody>
                  <a:tcPr marL="91450" marR="91450" marT="45725" marB="45725"/>
                </a:tc>
                <a:extLst>
                  <a:ext uri="{0D108BD9-81ED-4DB2-BD59-A6C34878D82A}">
                    <a16:rowId xmlns:a16="http://schemas.microsoft.com/office/drawing/2014/main" val="10000"/>
                  </a:ext>
                </a:extLst>
              </a:tr>
              <a:tr h="459950">
                <a:tc>
                  <a:txBody>
                    <a:bodyPr/>
                    <a:lstStyle/>
                    <a:p>
                      <a:pPr marL="431800" marR="0" lvl="0" indent="-342900" algn="l" rtl="0">
                        <a:lnSpc>
                          <a:spcPct val="100000"/>
                        </a:lnSpc>
                        <a:spcBef>
                          <a:spcPts val="0"/>
                        </a:spcBef>
                        <a:spcAft>
                          <a:spcPts val="0"/>
                        </a:spcAft>
                        <a:buClr>
                          <a:srgbClr val="000000"/>
                        </a:buClr>
                        <a:buSzPts val="2200"/>
                        <a:buFont typeface="Arial"/>
                        <a:buChar char="•"/>
                      </a:pPr>
                      <a:r>
                        <a:rPr lang="en-US" sz="2000" b="0" i="0" u="none" strike="noStrike" cap="none">
                          <a:solidFill>
                            <a:srgbClr val="000000"/>
                          </a:solidFill>
                          <a:latin typeface="Calibri"/>
                          <a:ea typeface="Calibri"/>
                          <a:cs typeface="Calibri"/>
                          <a:sym typeface="Calibri"/>
                        </a:rPr>
                        <a:t>Has the project impacted the number of livestock in the surrounding village?</a:t>
                      </a:r>
                      <a:endParaRPr/>
                    </a:p>
                  </a:txBody>
                  <a:tcPr marL="91450" marR="91450" marT="45725" marB="45725"/>
                </a:tc>
                <a:extLst>
                  <a:ext uri="{0D108BD9-81ED-4DB2-BD59-A6C34878D82A}">
                    <a16:rowId xmlns:a16="http://schemas.microsoft.com/office/drawing/2014/main" val="10001"/>
                  </a:ext>
                </a:extLst>
              </a:tr>
              <a:tr h="459950">
                <a:tc>
                  <a:txBody>
                    <a:bodyPr/>
                    <a:lstStyle/>
                    <a:p>
                      <a:pPr marL="409575" marR="0" lvl="0" indent="-333375" algn="l" rtl="0">
                        <a:lnSpc>
                          <a:spcPct val="100000"/>
                        </a:lnSpc>
                        <a:spcBef>
                          <a:spcPts val="0"/>
                        </a:spcBef>
                        <a:spcAft>
                          <a:spcPts val="0"/>
                        </a:spcAft>
                        <a:buClr>
                          <a:srgbClr val="000000"/>
                        </a:buClr>
                        <a:buSzPts val="2000"/>
                        <a:buFont typeface="Arial"/>
                        <a:buChar char="•"/>
                      </a:pPr>
                      <a:r>
                        <a:rPr lang="en-US" sz="2000" u="none" strike="noStrike" cap="none">
                          <a:latin typeface="Calibri"/>
                          <a:ea typeface="Calibri"/>
                          <a:cs typeface="Calibri"/>
                          <a:sym typeface="Calibri"/>
                        </a:rPr>
                        <a:t>Has the contract been violated?</a:t>
                      </a:r>
                      <a:endParaRPr/>
                    </a:p>
                  </a:txBody>
                  <a:tcPr marL="91450" marR="91450" marT="45725" marB="45725"/>
                </a:tc>
                <a:extLst>
                  <a:ext uri="{0D108BD9-81ED-4DB2-BD59-A6C34878D82A}">
                    <a16:rowId xmlns:a16="http://schemas.microsoft.com/office/drawing/2014/main" val="10002"/>
                  </a:ext>
                </a:extLst>
              </a:tr>
              <a:tr h="459950">
                <a:tc>
                  <a:txBody>
                    <a:bodyPr/>
                    <a:lstStyle/>
                    <a:p>
                      <a:pPr marL="409575" marR="0" lvl="0" indent="-333375" algn="l" rtl="0">
                        <a:lnSpc>
                          <a:spcPct val="100000"/>
                        </a:lnSpc>
                        <a:spcBef>
                          <a:spcPts val="0"/>
                        </a:spcBef>
                        <a:spcAft>
                          <a:spcPts val="0"/>
                        </a:spcAft>
                        <a:buClr>
                          <a:srgbClr val="000000"/>
                        </a:buClr>
                        <a:buSzPts val="2000"/>
                        <a:buFont typeface="Arial"/>
                        <a:buChar char="•"/>
                      </a:pPr>
                      <a:r>
                        <a:rPr lang="en-US" sz="2000" u="none" strike="noStrike" cap="none">
                          <a:latin typeface="Calibri"/>
                          <a:ea typeface="Calibri"/>
                          <a:cs typeface="Calibri"/>
                          <a:sym typeface="Calibri"/>
                        </a:rPr>
                        <a:t>Was the whole village informed of the project before it was approved?</a:t>
                      </a:r>
                      <a:endParaRPr/>
                    </a:p>
                  </a:txBody>
                  <a:tcPr marL="91450" marR="91450" marT="45725" marB="45725"/>
                </a:tc>
                <a:extLst>
                  <a:ext uri="{0D108BD9-81ED-4DB2-BD59-A6C34878D82A}">
                    <a16:rowId xmlns:a16="http://schemas.microsoft.com/office/drawing/2014/main" val="10003"/>
                  </a:ext>
                </a:extLst>
              </a:tr>
              <a:tr h="459950">
                <a:tc>
                  <a:txBody>
                    <a:bodyPr/>
                    <a:lstStyle/>
                    <a:p>
                      <a:pPr marL="409575" marR="0" lvl="0" indent="-333375" algn="l" rtl="0">
                        <a:lnSpc>
                          <a:spcPct val="100000"/>
                        </a:lnSpc>
                        <a:spcBef>
                          <a:spcPts val="0"/>
                        </a:spcBef>
                        <a:spcAft>
                          <a:spcPts val="0"/>
                        </a:spcAft>
                        <a:buClr>
                          <a:srgbClr val="000000"/>
                        </a:buClr>
                        <a:buSzPts val="2000"/>
                        <a:buFont typeface="Arial"/>
                        <a:buChar char="•"/>
                      </a:pPr>
                      <a:r>
                        <a:rPr lang="en-US" sz="2000" u="none" strike="noStrike" cap="none">
                          <a:latin typeface="Calibri"/>
                          <a:ea typeface="Calibri"/>
                          <a:cs typeface="Calibri"/>
                          <a:sym typeface="Calibri"/>
                        </a:rPr>
                        <a:t>How many households lost land and were they compensated?</a:t>
                      </a:r>
                      <a:endParaRPr sz="2000"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459950">
                <a:tc>
                  <a:txBody>
                    <a:bodyPr/>
                    <a:lstStyle/>
                    <a:p>
                      <a:pPr marL="409575" marR="0" lvl="0" indent="-333375" algn="l" rtl="0">
                        <a:lnSpc>
                          <a:spcPct val="100000"/>
                        </a:lnSpc>
                        <a:spcBef>
                          <a:spcPts val="0"/>
                        </a:spcBef>
                        <a:spcAft>
                          <a:spcPts val="0"/>
                        </a:spcAft>
                        <a:buClr>
                          <a:srgbClr val="000000"/>
                        </a:buClr>
                        <a:buSzPts val="2000"/>
                        <a:buFont typeface="Arial"/>
                        <a:buChar char="•"/>
                      </a:pPr>
                      <a:r>
                        <a:rPr lang="en-US" sz="2000" u="none" strike="noStrike" cap="none">
                          <a:latin typeface="Calibri"/>
                          <a:ea typeface="Calibri"/>
                          <a:cs typeface="Calibri"/>
                          <a:sym typeface="Calibri"/>
                        </a:rPr>
                        <a:t>What amount of promised infrastructure has been built and to what degree were locals involved and then have access? </a:t>
                      </a:r>
                      <a:endParaRPr/>
                    </a:p>
                  </a:txBody>
                  <a:tcPr marL="91450" marR="91450" marT="45725" marB="45725"/>
                </a:tc>
                <a:extLst>
                  <a:ext uri="{0D108BD9-81ED-4DB2-BD59-A6C34878D82A}">
                    <a16:rowId xmlns:a16="http://schemas.microsoft.com/office/drawing/2014/main" val="10005"/>
                  </a:ext>
                </a:extLst>
              </a:tr>
              <a:tr h="459950">
                <a:tc>
                  <a:txBody>
                    <a:bodyPr/>
                    <a:lstStyle/>
                    <a:p>
                      <a:pPr marL="409575" marR="0" lvl="0" indent="-333375" algn="l" rtl="0">
                        <a:lnSpc>
                          <a:spcPct val="100000"/>
                        </a:lnSpc>
                        <a:spcBef>
                          <a:spcPts val="0"/>
                        </a:spcBef>
                        <a:spcAft>
                          <a:spcPts val="0"/>
                        </a:spcAft>
                        <a:buClr>
                          <a:srgbClr val="000000"/>
                        </a:buClr>
                        <a:buSzPts val="2000"/>
                        <a:buFont typeface="Arial"/>
                        <a:buChar char="•"/>
                      </a:pPr>
                      <a:r>
                        <a:rPr lang="en-US" sz="2000" u="none" strike="noStrike" cap="none">
                          <a:latin typeface="Calibri"/>
                          <a:ea typeface="Calibri"/>
                          <a:cs typeface="Calibri"/>
                          <a:sym typeface="Calibri"/>
                        </a:rPr>
                        <a:t>Has there been a change in natural resources (e.g., water) important to the livelihoods of the local people? </a:t>
                      </a:r>
                      <a:endParaRPr/>
                    </a:p>
                  </a:txBody>
                  <a:tcPr marL="91450" marR="91450" marT="45725" marB="45725"/>
                </a:tc>
                <a:extLst>
                  <a:ext uri="{0D108BD9-81ED-4DB2-BD59-A6C34878D82A}">
                    <a16:rowId xmlns:a16="http://schemas.microsoft.com/office/drawing/2014/main" val="10006"/>
                  </a:ext>
                </a:extLst>
              </a:tr>
              <a:tr h="459950">
                <a:tc>
                  <a:txBody>
                    <a:bodyPr/>
                    <a:lstStyle/>
                    <a:p>
                      <a:pPr marL="409575" marR="0" lvl="0" indent="-333375" algn="l" rtl="0">
                        <a:lnSpc>
                          <a:spcPct val="100000"/>
                        </a:lnSpc>
                        <a:spcBef>
                          <a:spcPts val="0"/>
                        </a:spcBef>
                        <a:spcAft>
                          <a:spcPts val="0"/>
                        </a:spcAft>
                        <a:buClr>
                          <a:srgbClr val="000000"/>
                        </a:buClr>
                        <a:buSzPts val="2000"/>
                        <a:buFont typeface="Arial"/>
                        <a:buChar char="•"/>
                      </a:pPr>
                      <a:r>
                        <a:rPr lang="en-US" sz="2000" u="none" strike="noStrike" cap="none">
                          <a:latin typeface="Calibri"/>
                          <a:ea typeface="Calibri"/>
                          <a:cs typeface="Calibri"/>
                          <a:sym typeface="Calibri"/>
                        </a:rPr>
                        <a:t>Are the workers local people? And if so, are any underage? Are both local men and women provided employment opportunities?</a:t>
                      </a:r>
                      <a:endParaRPr/>
                    </a:p>
                  </a:txBody>
                  <a:tcPr marL="91450" marR="91450" marT="45725" marB="45725"/>
                </a:tc>
                <a:extLst>
                  <a:ext uri="{0D108BD9-81ED-4DB2-BD59-A6C34878D82A}">
                    <a16:rowId xmlns:a16="http://schemas.microsoft.com/office/drawing/2014/main" val="10007"/>
                  </a:ext>
                </a:extLst>
              </a:tr>
              <a:tr h="459950">
                <a:tc>
                  <a:txBody>
                    <a:bodyPr/>
                    <a:lstStyle/>
                    <a:p>
                      <a:pPr marL="409575" marR="0" lvl="0" indent="-333375" algn="l" rtl="0">
                        <a:lnSpc>
                          <a:spcPct val="100000"/>
                        </a:lnSpc>
                        <a:spcBef>
                          <a:spcPts val="0"/>
                        </a:spcBef>
                        <a:spcAft>
                          <a:spcPts val="0"/>
                        </a:spcAft>
                        <a:buClr>
                          <a:srgbClr val="000000"/>
                        </a:buClr>
                        <a:buSzPts val="2000"/>
                        <a:buFont typeface="Arial"/>
                        <a:buChar char="•"/>
                      </a:pPr>
                      <a:r>
                        <a:rPr lang="en-US" sz="2000" u="none" strike="noStrike" cap="none">
                          <a:latin typeface="Calibri"/>
                          <a:ea typeface="Calibri"/>
                          <a:cs typeface="Calibri"/>
                          <a:sym typeface="Calibri"/>
                        </a:rPr>
                        <a:t>Has food security changed as a result of the project? </a:t>
                      </a:r>
                      <a:endParaRPr/>
                    </a:p>
                  </a:txBody>
                  <a:tcPr marL="91450" marR="91450" marT="45725" marB="45725"/>
                </a:tc>
                <a:extLst>
                  <a:ext uri="{0D108BD9-81ED-4DB2-BD59-A6C34878D82A}">
                    <a16:rowId xmlns:a16="http://schemas.microsoft.com/office/drawing/2014/main" val="10008"/>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
        <p:nvSpPr>
          <p:cNvPr id="170" name="Google Shape;17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
        <p:nvSpPr>
          <p:cNvPr id="171" name="Google Shape;171;p8"/>
          <p:cNvSpPr txBox="1"/>
          <p:nvPr/>
        </p:nvSpPr>
        <p:spPr>
          <a:xfrm>
            <a:off x="5569650" y="477150"/>
            <a:ext cx="230072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Lesson Goals </a:t>
            </a:r>
            <a:endParaRPr sz="2800" b="1" i="0" u="none" strike="noStrike" cap="none">
              <a:solidFill>
                <a:srgbClr val="000000"/>
              </a:solidFill>
              <a:latin typeface="Arial"/>
              <a:ea typeface="Arial"/>
              <a:cs typeface="Arial"/>
              <a:sym typeface="Arial"/>
            </a:endParaRPr>
          </a:p>
        </p:txBody>
      </p:sp>
      <p:sp>
        <p:nvSpPr>
          <p:cNvPr id="172" name="Google Shape;172;p8"/>
          <p:cNvSpPr/>
          <p:nvPr/>
        </p:nvSpPr>
        <p:spPr>
          <a:xfrm>
            <a:off x="452176" y="1336431"/>
            <a:ext cx="11344589" cy="2092569"/>
          </a:xfrm>
          <a:prstGeom prst="roundRect">
            <a:avLst>
              <a:gd name="adj" fmla="val 16667"/>
            </a:avLst>
          </a:prstGeom>
          <a:solidFill>
            <a:srgbClr val="E1EFD8"/>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114300" marR="0" lvl="0" indent="0" algn="l" rtl="0">
              <a:lnSpc>
                <a:spcPct val="107000"/>
              </a:lnSpc>
              <a:spcBef>
                <a:spcPts val="0"/>
              </a:spcBef>
              <a:spcAft>
                <a:spcPts val="0"/>
              </a:spcAft>
              <a:buClr>
                <a:srgbClr val="000000"/>
              </a:buClr>
              <a:buSzPts val="2000"/>
              <a:buFont typeface="Arial"/>
              <a:buNone/>
            </a:pPr>
            <a:r>
              <a:rPr lang="en-US" sz="2000" b="1" i="0" u="none" strike="noStrike" cap="none" dirty="0">
                <a:solidFill>
                  <a:schemeClr val="dk1"/>
                </a:solidFill>
                <a:latin typeface="Calibri"/>
                <a:ea typeface="Calibri"/>
                <a:cs typeface="Calibri"/>
                <a:sym typeface="Calibri"/>
              </a:rPr>
              <a:t>Today’s Goal: </a:t>
            </a:r>
            <a:r>
              <a:rPr lang="en-US" sz="1800" b="0" i="0" u="none" strike="noStrike" cap="none" dirty="0">
                <a:solidFill>
                  <a:schemeClr val="dk1"/>
                </a:solidFill>
                <a:latin typeface="Calibri"/>
                <a:ea typeface="Calibri"/>
                <a:cs typeface="Calibri"/>
                <a:sym typeface="Calibri"/>
              </a:rPr>
              <a:t>To use an open-access database on LSLAs to gather data on the number of deals that have been made in a country and specific characteristics of those deals, including for example: who the investors were, the size range (land area) of the deals, and the intention of the investment.  </a:t>
            </a:r>
            <a:endParaRPr dirty="0"/>
          </a:p>
          <a:p>
            <a:pPr marL="114300" marR="0" lvl="0" indent="0" algn="l" rtl="0">
              <a:lnSpc>
                <a:spcPct val="107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a:p>
            <a:pPr marL="114300" marR="0" lvl="0" indent="0" algn="l" rtl="0">
              <a:lnSpc>
                <a:spcPct val="107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Working in groups, each will collect data on deals in each of two countries that are similar in size (by area) but are on different continents and</a:t>
            </a:r>
            <a:r>
              <a:rPr lang="en-US" sz="1800" dirty="0">
                <a:solidFill>
                  <a:schemeClr val="dk1"/>
                </a:solidFill>
                <a:latin typeface="Calibri"/>
                <a:ea typeface="Calibri"/>
                <a:cs typeface="Calibri"/>
                <a:sym typeface="Calibri"/>
              </a:rPr>
              <a:t> have</a:t>
            </a:r>
            <a:r>
              <a:rPr lang="en-US" sz="1800" b="0" i="0" u="none" strike="noStrike" cap="none" dirty="0">
                <a:solidFill>
                  <a:schemeClr val="dk1"/>
                </a:solidFill>
                <a:latin typeface="Calibri"/>
                <a:ea typeface="Calibri"/>
                <a:cs typeface="Calibri"/>
                <a:sym typeface="Calibri"/>
              </a:rPr>
              <a:t> very different income levels.  </a:t>
            </a:r>
            <a:endParaRPr dirty="0"/>
          </a:p>
          <a:p>
            <a:pPr marL="0" marR="0" lvl="0" indent="0" algn="ctr"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p:txBody>
      </p:sp>
      <p:sp>
        <p:nvSpPr>
          <p:cNvPr id="173" name="Google Shape;173;p8"/>
          <p:cNvSpPr/>
          <p:nvPr/>
        </p:nvSpPr>
        <p:spPr>
          <a:xfrm>
            <a:off x="452176" y="3647552"/>
            <a:ext cx="11344589" cy="2708798"/>
          </a:xfrm>
          <a:prstGeom prst="roundRect">
            <a:avLst>
              <a:gd name="adj" fmla="val 16667"/>
            </a:avLst>
          </a:prstGeom>
          <a:solidFill>
            <a:srgbClr val="E1EFD8"/>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114300" marR="0" lvl="0" indent="0" algn="l" rtl="0">
              <a:lnSpc>
                <a:spcPct val="107000"/>
              </a:lnSpc>
              <a:spcBef>
                <a:spcPts val="0"/>
              </a:spcBef>
              <a:spcAft>
                <a:spcPts val="0"/>
              </a:spcAft>
              <a:buClr>
                <a:srgbClr val="000000"/>
              </a:buClr>
              <a:buSzPts val="2000"/>
              <a:buFont typeface="Arial"/>
              <a:buNone/>
            </a:pPr>
            <a:r>
              <a:rPr lang="en-US" sz="2000" b="1" i="0" u="none" strike="noStrike" cap="none" dirty="0">
                <a:solidFill>
                  <a:schemeClr val="dk1"/>
                </a:solidFill>
                <a:latin typeface="Calibri"/>
                <a:ea typeface="Calibri"/>
                <a:cs typeface="Calibri"/>
                <a:sym typeface="Calibri"/>
              </a:rPr>
              <a:t>Lesson Goal: </a:t>
            </a:r>
            <a:r>
              <a:rPr lang="en-US" sz="1800" b="0" i="0" u="none" strike="noStrike" cap="none" dirty="0">
                <a:solidFill>
                  <a:schemeClr val="dk1"/>
                </a:solidFill>
                <a:latin typeface="Calibri"/>
                <a:ea typeface="Calibri"/>
                <a:cs typeface="Calibri"/>
                <a:sym typeface="Calibri"/>
              </a:rPr>
              <a:t>Data gathering will continue as homework, and </a:t>
            </a:r>
            <a:r>
              <a:rPr lang="en-US" sz="1800" b="0" i="0" u="sng" strike="noStrike" cap="none" dirty="0">
                <a:solidFill>
                  <a:schemeClr val="dk1"/>
                </a:solidFill>
                <a:latin typeface="Calibri"/>
                <a:ea typeface="Calibri"/>
                <a:cs typeface="Calibri"/>
                <a:sym typeface="Calibri"/>
              </a:rPr>
              <a:t>in the next session (Part 2)</a:t>
            </a:r>
            <a:r>
              <a:rPr lang="en-US" sz="1800" b="0" i="0" u="none" strike="noStrike" cap="none" dirty="0">
                <a:solidFill>
                  <a:schemeClr val="dk1"/>
                </a:solidFill>
                <a:latin typeface="Calibri"/>
                <a:ea typeface="Calibri"/>
                <a:cs typeface="Calibri"/>
                <a:sym typeface="Calibri"/>
              </a:rPr>
              <a:t>, groups will meet to summarize their finding in the contex</a:t>
            </a:r>
            <a:r>
              <a:rPr lang="en-US" sz="1800" dirty="0">
                <a:solidFill>
                  <a:schemeClr val="dk1"/>
                </a:solidFill>
                <a:latin typeface="Calibri"/>
                <a:ea typeface="Calibri"/>
                <a:cs typeface="Calibri"/>
                <a:sym typeface="Calibri"/>
              </a:rPr>
              <a:t>t of key questions</a:t>
            </a:r>
            <a:r>
              <a:rPr lang="en-US" sz="1800" b="0" i="0" u="none" strike="noStrike" cap="none" dirty="0">
                <a:solidFill>
                  <a:schemeClr val="dk1"/>
                </a:solidFill>
                <a:latin typeface="Calibri"/>
                <a:ea typeface="Calibri"/>
                <a:cs typeface="Calibri"/>
                <a:sym typeface="Calibri"/>
              </a:rPr>
              <a:t> and report out to all. After that, learners will receive instructions to work as </a:t>
            </a:r>
            <a:r>
              <a:rPr lang="en-US" sz="1800" dirty="0">
                <a:solidFill>
                  <a:schemeClr val="dk1"/>
                </a:solidFill>
                <a:latin typeface="Calibri"/>
                <a:ea typeface="Calibri"/>
                <a:cs typeface="Calibri"/>
                <a:sym typeface="Calibri"/>
              </a:rPr>
              <a:t>groups or independently to </a:t>
            </a:r>
            <a:r>
              <a:rPr lang="en-US" sz="1800" b="0" i="0" u="none" strike="noStrike" cap="none" dirty="0">
                <a:solidFill>
                  <a:schemeClr val="dk1"/>
                </a:solidFill>
                <a:latin typeface="Calibri"/>
                <a:ea typeface="Calibri"/>
                <a:cs typeface="Calibri"/>
                <a:sym typeface="Calibri"/>
              </a:rPr>
              <a:t>gather qualitative information from texts (literature, web, news, etc.) to deepen </a:t>
            </a:r>
            <a:r>
              <a:rPr lang="en-US" sz="1800" dirty="0">
                <a:solidFill>
                  <a:schemeClr val="dk1"/>
                </a:solidFill>
                <a:latin typeface="Calibri"/>
                <a:ea typeface="Calibri"/>
                <a:cs typeface="Calibri"/>
                <a:sym typeface="Calibri"/>
              </a:rPr>
              <a:t>their</a:t>
            </a:r>
            <a:r>
              <a:rPr lang="en-US" sz="1800" b="0" i="0" u="none" strike="noStrike" cap="none" dirty="0">
                <a:solidFill>
                  <a:schemeClr val="dk1"/>
                </a:solidFill>
                <a:latin typeface="Calibri"/>
                <a:ea typeface="Calibri"/>
                <a:cs typeface="Calibri"/>
                <a:sym typeface="Calibri"/>
              </a:rPr>
              <a:t> understanding of the nature and impact of LSLAs in their assigned countries. </a:t>
            </a:r>
            <a:endParaRPr dirty="0"/>
          </a:p>
          <a:p>
            <a:pPr marL="114300" marR="0" lvl="0" indent="0" algn="l" rtl="0">
              <a:lnSpc>
                <a:spcPct val="107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a:p>
            <a:pPr marL="114300" marR="0" lvl="0" indent="0" algn="l" rtl="0">
              <a:lnSpc>
                <a:spcPct val="107000"/>
              </a:lnSpc>
              <a:spcBef>
                <a:spcPts val="0"/>
              </a:spcBef>
              <a:spcAft>
                <a:spcPts val="0"/>
              </a:spcAft>
              <a:buClr>
                <a:srgbClr val="000000"/>
              </a:buClr>
              <a:buSzPts val="1800"/>
              <a:buFont typeface="Arial"/>
              <a:buNone/>
            </a:pPr>
            <a:r>
              <a:rPr lang="en-US" sz="1800" dirty="0">
                <a:solidFill>
                  <a:schemeClr val="dk1"/>
                </a:solidFill>
                <a:latin typeface="Calibri"/>
                <a:ea typeface="Calibri"/>
                <a:cs typeface="Calibri"/>
                <a:sym typeface="Calibri"/>
              </a:rPr>
              <a:t>Lastly, in the</a:t>
            </a:r>
            <a:r>
              <a:rPr lang="en-US" sz="1800" b="0" i="0" strike="noStrike" cap="none" dirty="0">
                <a:solidFill>
                  <a:schemeClr val="dk1"/>
                </a:solidFill>
                <a:latin typeface="Calibri"/>
                <a:ea typeface="Calibri"/>
                <a:cs typeface="Calibri"/>
                <a:sym typeface="Calibri"/>
              </a:rPr>
              <a:t> </a:t>
            </a:r>
            <a:r>
              <a:rPr lang="en-US" sz="1800" b="0" i="0" u="sng" strike="noStrike" cap="none" dirty="0">
                <a:solidFill>
                  <a:schemeClr val="dk1"/>
                </a:solidFill>
                <a:latin typeface="Calibri"/>
                <a:ea typeface="Calibri"/>
                <a:cs typeface="Calibri"/>
                <a:sym typeface="Calibri"/>
              </a:rPr>
              <a:t>final session (Part 3),</a:t>
            </a:r>
            <a:r>
              <a:rPr lang="en-US" sz="1800" b="0" i="0" u="none" strike="noStrike" cap="none" dirty="0">
                <a:solidFill>
                  <a:schemeClr val="dk1"/>
                </a:solidFill>
                <a:latin typeface="Calibri"/>
                <a:ea typeface="Calibri"/>
                <a:cs typeface="Calibri"/>
                <a:sym typeface="Calibri"/>
              </a:rPr>
              <a:t> participants </a:t>
            </a:r>
            <a:r>
              <a:rPr lang="en-US" sz="1800" dirty="0">
                <a:solidFill>
                  <a:schemeClr val="dk1"/>
                </a:solidFill>
                <a:latin typeface="Calibri"/>
                <a:ea typeface="Calibri"/>
                <a:cs typeface="Calibri"/>
                <a:sym typeface="Calibri"/>
              </a:rPr>
              <a:t>will wrap up their textual research independently or in groups </a:t>
            </a:r>
            <a:r>
              <a:rPr lang="en-US" sz="1800" b="0" i="0" u="none" strike="noStrike" cap="none" dirty="0">
                <a:solidFill>
                  <a:schemeClr val="dk1"/>
                </a:solidFill>
                <a:latin typeface="Calibri"/>
                <a:ea typeface="Calibri"/>
                <a:cs typeface="Calibri"/>
                <a:sym typeface="Calibri"/>
              </a:rPr>
              <a:t>and being developing their key points for an editorial on LSLAs that would be suitable for an outlet such as </a:t>
            </a:r>
            <a:r>
              <a:rPr lang="en-US" sz="1800" b="0" i="1" u="none" strike="noStrike" cap="none" dirty="0">
                <a:solidFill>
                  <a:schemeClr val="dk1"/>
                </a:solidFill>
                <a:latin typeface="Calibri"/>
                <a:ea typeface="Calibri"/>
                <a:cs typeface="Calibri"/>
                <a:sym typeface="Calibri"/>
              </a:rPr>
              <a:t>The New York Times</a:t>
            </a:r>
            <a:r>
              <a:rPr lang="en-US" sz="1800" b="0" i="0" u="none" strike="noStrike" cap="none" dirty="0">
                <a:solidFill>
                  <a:schemeClr val="dk1"/>
                </a:solidFill>
                <a:latin typeface="Calibri"/>
                <a:ea typeface="Calibri"/>
                <a:cs typeface="Calibri"/>
                <a:sym typeface="Calibri"/>
              </a:rPr>
              <a:t>. The participants will select an angle to focus on for the piece. Examples include, water rights, economics, </a:t>
            </a:r>
            <a:r>
              <a:rPr lang="en-US" sz="1800" dirty="0">
                <a:solidFill>
                  <a:schemeClr val="dk1"/>
                </a:solidFill>
                <a:latin typeface="Calibri"/>
                <a:ea typeface="Calibri"/>
                <a:cs typeface="Calibri"/>
                <a:sym typeface="Calibri"/>
              </a:rPr>
              <a:t>p</a:t>
            </a:r>
            <a:r>
              <a:rPr lang="en-US" sz="1800" b="0" i="0" u="none" strike="noStrike" cap="none" dirty="0">
                <a:solidFill>
                  <a:schemeClr val="dk1"/>
                </a:solidFill>
                <a:latin typeface="Calibri"/>
                <a:ea typeface="Calibri"/>
                <a:cs typeface="Calibri"/>
                <a:sym typeface="Calibri"/>
              </a:rPr>
              <a:t>urchase vs. lease, etc. The editorial will be written independently and will be completed as homework. </a:t>
            </a:r>
            <a:endParaRPr sz="1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g187af575fa2_0_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180" name="Google Shape;180;g187af575fa2_0_28"/>
          <p:cNvSpPr txBox="1"/>
          <p:nvPr/>
        </p:nvSpPr>
        <p:spPr>
          <a:xfrm>
            <a:off x="4631800" y="424075"/>
            <a:ext cx="41808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Focal Countries for Lesson</a:t>
            </a:r>
            <a:endParaRPr sz="2800" b="1" i="0" u="none" strike="noStrike" cap="none">
              <a:solidFill>
                <a:srgbClr val="000000"/>
              </a:solidFill>
              <a:latin typeface="Arial"/>
              <a:ea typeface="Arial"/>
              <a:cs typeface="Arial"/>
              <a:sym typeface="Arial"/>
            </a:endParaRPr>
          </a:p>
        </p:txBody>
      </p:sp>
      <p:graphicFrame>
        <p:nvGraphicFramePr>
          <p:cNvPr id="181" name="Google Shape;181;g187af575fa2_0_28"/>
          <p:cNvGraphicFramePr/>
          <p:nvPr/>
        </p:nvGraphicFramePr>
        <p:xfrm>
          <a:off x="200666" y="1148184"/>
          <a:ext cx="11841025" cy="5373385"/>
        </p:xfrm>
        <a:graphic>
          <a:graphicData uri="http://schemas.openxmlformats.org/drawingml/2006/table">
            <a:tbl>
              <a:tblPr firstRow="1" bandRow="1">
                <a:noFill/>
                <a:tableStyleId>{E160A59A-70EE-40F8-8F69-6C9F864B24BB}</a:tableStyleId>
              </a:tblPr>
              <a:tblGrid>
                <a:gridCol w="1322025">
                  <a:extLst>
                    <a:ext uri="{9D8B030D-6E8A-4147-A177-3AD203B41FA5}">
                      <a16:colId xmlns:a16="http://schemas.microsoft.com/office/drawing/2014/main" val="20000"/>
                    </a:ext>
                  </a:extLst>
                </a:gridCol>
                <a:gridCol w="1381150">
                  <a:extLst>
                    <a:ext uri="{9D8B030D-6E8A-4147-A177-3AD203B41FA5}">
                      <a16:colId xmlns:a16="http://schemas.microsoft.com/office/drawing/2014/main" val="20001"/>
                    </a:ext>
                  </a:extLst>
                </a:gridCol>
                <a:gridCol w="1399900">
                  <a:extLst>
                    <a:ext uri="{9D8B030D-6E8A-4147-A177-3AD203B41FA5}">
                      <a16:colId xmlns:a16="http://schemas.microsoft.com/office/drawing/2014/main" val="20002"/>
                    </a:ext>
                  </a:extLst>
                </a:gridCol>
                <a:gridCol w="1399900">
                  <a:extLst>
                    <a:ext uri="{9D8B030D-6E8A-4147-A177-3AD203B41FA5}">
                      <a16:colId xmlns:a16="http://schemas.microsoft.com/office/drawing/2014/main" val="20003"/>
                    </a:ext>
                  </a:extLst>
                </a:gridCol>
                <a:gridCol w="1399900">
                  <a:extLst>
                    <a:ext uri="{9D8B030D-6E8A-4147-A177-3AD203B41FA5}">
                      <a16:colId xmlns:a16="http://schemas.microsoft.com/office/drawing/2014/main" val="20004"/>
                    </a:ext>
                  </a:extLst>
                </a:gridCol>
                <a:gridCol w="1399900">
                  <a:extLst>
                    <a:ext uri="{9D8B030D-6E8A-4147-A177-3AD203B41FA5}">
                      <a16:colId xmlns:a16="http://schemas.microsoft.com/office/drawing/2014/main" val="20005"/>
                    </a:ext>
                  </a:extLst>
                </a:gridCol>
                <a:gridCol w="2204575">
                  <a:extLst>
                    <a:ext uri="{9D8B030D-6E8A-4147-A177-3AD203B41FA5}">
                      <a16:colId xmlns:a16="http://schemas.microsoft.com/office/drawing/2014/main" val="20006"/>
                    </a:ext>
                  </a:extLst>
                </a:gridCol>
                <a:gridCol w="1333675">
                  <a:extLst>
                    <a:ext uri="{9D8B030D-6E8A-4147-A177-3AD203B41FA5}">
                      <a16:colId xmlns:a16="http://schemas.microsoft.com/office/drawing/2014/main" val="20007"/>
                    </a:ext>
                  </a:extLst>
                </a:gridCol>
              </a:tblGrid>
              <a:tr h="374350">
                <a:tc gridSpan="8">
                  <a:txBody>
                    <a:bodyPr/>
                    <a:lstStyle/>
                    <a:p>
                      <a:pPr marL="0" marR="0" lvl="0" indent="0" algn="ctr" rtl="0">
                        <a:lnSpc>
                          <a:spcPct val="100000"/>
                        </a:lnSpc>
                        <a:spcBef>
                          <a:spcPts val="0"/>
                        </a:spcBef>
                        <a:spcAft>
                          <a:spcPts val="0"/>
                        </a:spcAft>
                        <a:buNone/>
                      </a:pPr>
                      <a:r>
                        <a:rPr lang="en-US" sz="1400" u="none" strike="noStrike" cap="none">
                          <a:latin typeface="Arial"/>
                          <a:ea typeface="Arial"/>
                          <a:cs typeface="Arial"/>
                          <a:sym typeface="Arial"/>
                        </a:rPr>
                        <a:t>Axillary Data by Country</a:t>
                      </a:r>
                      <a:endParaRPr/>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9150">
                <a:tc>
                  <a:txBody>
                    <a:bodyPr/>
                    <a:lstStyle/>
                    <a:p>
                      <a:pPr marL="0" marR="0" lvl="0" indent="0" algn="ctr" rtl="0">
                        <a:lnSpc>
                          <a:spcPct val="100000"/>
                        </a:lnSpc>
                        <a:spcBef>
                          <a:spcPts val="0"/>
                        </a:spcBef>
                        <a:spcAft>
                          <a:spcPts val="0"/>
                        </a:spcAft>
                        <a:buNone/>
                      </a:pPr>
                      <a:r>
                        <a:rPr lang="en-US" sz="1400" b="1" u="none" strike="noStrike" cap="none">
                          <a:latin typeface="Arial"/>
                          <a:ea typeface="Arial"/>
                          <a:cs typeface="Arial"/>
                          <a:sym typeface="Arial"/>
                        </a:rPr>
                        <a:t>Country</a:t>
                      </a:r>
                      <a:endParaRPr/>
                    </a:p>
                  </a:txBody>
                  <a:tcPr marL="91450" marR="91450" marT="45725" marB="45725">
                    <a:solidFill>
                      <a:srgbClr val="FEE599"/>
                    </a:solidFill>
                  </a:tcPr>
                </a:tc>
                <a:tc gridSpan="4">
                  <a:txBody>
                    <a:bodyPr/>
                    <a:lstStyle/>
                    <a:p>
                      <a:pPr marL="0" marR="0" lvl="0" indent="0" algn="ctr" rtl="0">
                        <a:lnSpc>
                          <a:spcPct val="100000"/>
                        </a:lnSpc>
                        <a:spcBef>
                          <a:spcPts val="0"/>
                        </a:spcBef>
                        <a:spcAft>
                          <a:spcPts val="0"/>
                        </a:spcAft>
                        <a:buNone/>
                      </a:pPr>
                      <a:r>
                        <a:rPr lang="en-US" sz="1400" b="1" u="none" strike="noStrike" cap="none">
                          <a:latin typeface="Arial"/>
                          <a:ea typeface="Arial"/>
                          <a:cs typeface="Arial"/>
                          <a:sym typeface="Arial"/>
                        </a:rPr>
                        <a:t>Income</a:t>
                      </a:r>
                      <a:r>
                        <a:rPr lang="en-US" sz="1400" b="1" u="none" strike="noStrike" cap="none" baseline="30000">
                          <a:latin typeface="Arial"/>
                          <a:ea typeface="Arial"/>
                          <a:cs typeface="Arial"/>
                          <a:sym typeface="Arial"/>
                        </a:rPr>
                        <a:t>1</a:t>
                      </a:r>
                      <a:endParaRPr/>
                    </a:p>
                  </a:txBody>
                  <a:tcPr marL="91450" marR="91450" marT="45725" marB="45725">
                    <a:solidFill>
                      <a:srgbClr val="FEE599"/>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US" sz="1400" b="1" u="none" strike="noStrike" cap="none"/>
                        <a:t>Size</a:t>
                      </a:r>
                      <a:r>
                        <a:rPr lang="en-US" sz="1400" b="1" u="none" strike="noStrike" cap="none" baseline="30000"/>
                        <a:t>2</a:t>
                      </a:r>
                      <a:endParaRPr/>
                    </a:p>
                  </a:txBody>
                  <a:tcPr marL="91450" marR="91450" marT="45725" marB="45725">
                    <a:solidFill>
                      <a:srgbClr val="FEE599"/>
                    </a:solidFill>
                  </a:tcPr>
                </a:tc>
                <a:tc>
                  <a:txBody>
                    <a:bodyPr/>
                    <a:lstStyle/>
                    <a:p>
                      <a:pPr marL="0" marR="0" lvl="0" indent="0" algn="ctr" rtl="0">
                        <a:lnSpc>
                          <a:spcPct val="100000"/>
                        </a:lnSpc>
                        <a:spcBef>
                          <a:spcPts val="0"/>
                        </a:spcBef>
                        <a:spcAft>
                          <a:spcPts val="0"/>
                        </a:spcAft>
                        <a:buNone/>
                      </a:pPr>
                      <a:r>
                        <a:rPr lang="en-US" sz="1400" b="1" u="none" strike="noStrike" cap="none"/>
                        <a:t>Climate </a:t>
                      </a:r>
                      <a:endParaRPr/>
                    </a:p>
                  </a:txBody>
                  <a:tcPr marL="91450" marR="91450" marT="45725" marB="45725">
                    <a:solidFill>
                      <a:srgbClr val="FEE599"/>
                    </a:solidFill>
                  </a:tcPr>
                </a:tc>
                <a:tc>
                  <a:txBody>
                    <a:bodyPr/>
                    <a:lstStyle/>
                    <a:p>
                      <a:pPr marL="0" marR="0" lvl="0" indent="0" algn="ctr" rtl="0">
                        <a:lnSpc>
                          <a:spcPct val="100000"/>
                        </a:lnSpc>
                        <a:spcBef>
                          <a:spcPts val="0"/>
                        </a:spcBef>
                        <a:spcAft>
                          <a:spcPts val="0"/>
                        </a:spcAft>
                        <a:buNone/>
                      </a:pPr>
                      <a:r>
                        <a:rPr lang="en-US" sz="1400" b="1" u="none" strike="noStrike" cap="none"/>
                        <a:t>Rainfall</a:t>
                      </a:r>
                      <a:endParaRPr/>
                    </a:p>
                  </a:txBody>
                  <a:tcPr marL="91450" marR="91450" marT="45725" marB="45725">
                    <a:solidFill>
                      <a:srgbClr val="FEE599"/>
                    </a:solidFill>
                  </a:tcPr>
                </a:tc>
                <a:extLst>
                  <a:ext uri="{0D108BD9-81ED-4DB2-BD59-A6C34878D82A}">
                    <a16:rowId xmlns:a16="http://schemas.microsoft.com/office/drawing/2014/main" val="10001"/>
                  </a:ext>
                </a:extLst>
              </a:tr>
              <a:tr h="374350">
                <a:tc>
                  <a:txBody>
                    <a:bodyPr/>
                    <a:lstStyle/>
                    <a:p>
                      <a:pPr marL="0" marR="0" lvl="0" indent="0" algn="l" rtl="0">
                        <a:lnSpc>
                          <a:spcPct val="100000"/>
                        </a:lnSpc>
                        <a:spcBef>
                          <a:spcPts val="0"/>
                        </a:spcBef>
                        <a:spcAft>
                          <a:spcPts val="0"/>
                        </a:spcAft>
                        <a:buNone/>
                      </a:pPr>
                      <a:endParaRPr sz="1400" u="none" strike="noStrike" cap="none">
                        <a:latin typeface="Arial"/>
                        <a:ea typeface="Arial"/>
                        <a:cs typeface="Arial"/>
                        <a:sym typeface="Arial"/>
                      </a:endParaRPr>
                    </a:p>
                  </a:txBody>
                  <a:tcPr marL="91450" marR="91450" marT="45725" marB="45725">
                    <a:solidFill>
                      <a:schemeClr val="lt1"/>
                    </a:solidFill>
                  </a:tcPr>
                </a:tc>
                <a:tc>
                  <a:txBody>
                    <a:bodyPr/>
                    <a:lstStyle/>
                    <a:p>
                      <a:pPr marL="0" marR="0" lvl="0" indent="0" algn="r" rtl="0">
                        <a:lnSpc>
                          <a:spcPct val="100000"/>
                        </a:lnSpc>
                        <a:spcBef>
                          <a:spcPts val="0"/>
                        </a:spcBef>
                        <a:spcAft>
                          <a:spcPts val="0"/>
                        </a:spcAft>
                        <a:buNone/>
                      </a:pPr>
                      <a:r>
                        <a:rPr lang="en-US" sz="1400" b="1" u="none" strike="noStrike" cap="none">
                          <a:latin typeface="Arial"/>
                          <a:ea typeface="Arial"/>
                          <a:cs typeface="Arial"/>
                          <a:sym typeface="Arial"/>
                        </a:rPr>
                        <a:t>2005</a:t>
                      </a:r>
                      <a:endParaRPr/>
                    </a:p>
                  </a:txBody>
                  <a:tcPr marL="91450" marR="91450" marT="45725" marB="45725">
                    <a:solidFill>
                      <a:schemeClr val="lt1"/>
                    </a:solidFill>
                  </a:tcPr>
                </a:tc>
                <a:tc>
                  <a:txBody>
                    <a:bodyPr/>
                    <a:lstStyle/>
                    <a:p>
                      <a:pPr marL="0" marR="0" lvl="0" indent="0" algn="r" rtl="0">
                        <a:lnSpc>
                          <a:spcPct val="100000"/>
                        </a:lnSpc>
                        <a:spcBef>
                          <a:spcPts val="0"/>
                        </a:spcBef>
                        <a:spcAft>
                          <a:spcPts val="0"/>
                        </a:spcAft>
                        <a:buNone/>
                      </a:pPr>
                      <a:r>
                        <a:rPr lang="en-US" sz="1400" b="1" u="none" strike="noStrike" cap="none">
                          <a:latin typeface="Arial"/>
                          <a:ea typeface="Arial"/>
                          <a:cs typeface="Arial"/>
                          <a:sym typeface="Arial"/>
                        </a:rPr>
                        <a:t>2010</a:t>
                      </a:r>
                      <a:endParaRPr/>
                    </a:p>
                  </a:txBody>
                  <a:tcPr marL="91450" marR="91450" marT="45725" marB="45725">
                    <a:solidFill>
                      <a:schemeClr val="lt1"/>
                    </a:solidFill>
                  </a:tcPr>
                </a:tc>
                <a:tc>
                  <a:txBody>
                    <a:bodyPr/>
                    <a:lstStyle/>
                    <a:p>
                      <a:pPr marL="0" marR="0" lvl="0" indent="0" algn="r" rtl="0">
                        <a:lnSpc>
                          <a:spcPct val="100000"/>
                        </a:lnSpc>
                        <a:spcBef>
                          <a:spcPts val="0"/>
                        </a:spcBef>
                        <a:spcAft>
                          <a:spcPts val="0"/>
                        </a:spcAft>
                        <a:buNone/>
                      </a:pPr>
                      <a:r>
                        <a:rPr lang="en-US" sz="1400" b="1" u="none" strike="noStrike" cap="none">
                          <a:latin typeface="Arial"/>
                          <a:ea typeface="Arial"/>
                          <a:cs typeface="Arial"/>
                          <a:sym typeface="Arial"/>
                        </a:rPr>
                        <a:t>2015</a:t>
                      </a:r>
                      <a:endParaRPr/>
                    </a:p>
                  </a:txBody>
                  <a:tcPr marL="91450" marR="91450" marT="45725" marB="45725">
                    <a:solidFill>
                      <a:schemeClr val="lt1"/>
                    </a:solidFill>
                  </a:tcPr>
                </a:tc>
                <a:tc>
                  <a:txBody>
                    <a:bodyPr/>
                    <a:lstStyle/>
                    <a:p>
                      <a:pPr marL="0" marR="0" lvl="0" indent="0" algn="r" rtl="0">
                        <a:lnSpc>
                          <a:spcPct val="100000"/>
                        </a:lnSpc>
                        <a:spcBef>
                          <a:spcPts val="0"/>
                        </a:spcBef>
                        <a:spcAft>
                          <a:spcPts val="0"/>
                        </a:spcAft>
                        <a:buNone/>
                      </a:pPr>
                      <a:r>
                        <a:rPr lang="en-US" sz="1400" b="1" u="none" strike="noStrike" cap="none"/>
                        <a:t>2020</a:t>
                      </a:r>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None/>
                      </a:pPr>
                      <a:r>
                        <a:rPr lang="en-US" sz="1400" b="1" u="none" strike="noStrike" cap="none"/>
                        <a:t>Area (km</a:t>
                      </a:r>
                      <a:r>
                        <a:rPr lang="en-US" sz="1400" b="1" u="none" strike="noStrike" cap="none" baseline="30000"/>
                        <a:t>2</a:t>
                      </a:r>
                      <a:r>
                        <a:rPr lang="en-US" sz="1400" b="1" u="none" strike="noStrike" cap="none"/>
                        <a:t>)</a:t>
                      </a:r>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None/>
                      </a:pPr>
                      <a:r>
                        <a:rPr lang="en-US" sz="1400" b="1" u="none" strike="noStrike" cap="none"/>
                        <a:t>Climate*</a:t>
                      </a:r>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None/>
                      </a:pPr>
                      <a:r>
                        <a:rPr lang="en-US" sz="1400" b="1" u="none" strike="noStrike" cap="none"/>
                        <a:t>Avg. Rain (“)</a:t>
                      </a:r>
                      <a:endParaRPr/>
                    </a:p>
                  </a:txBody>
                  <a:tcPr marL="91450" marR="91450" marT="45725" marB="45725"/>
                </a:tc>
                <a:extLst>
                  <a:ext uri="{0D108BD9-81ED-4DB2-BD59-A6C34878D82A}">
                    <a16:rowId xmlns:a16="http://schemas.microsoft.com/office/drawing/2014/main" val="10002"/>
                  </a:ext>
                </a:extLst>
              </a:tr>
              <a:tr h="374350">
                <a:tc>
                  <a:txBody>
                    <a:bodyPr/>
                    <a:lstStyle/>
                    <a:p>
                      <a:pPr marL="0" marR="0" lvl="0" indent="0" algn="l" rtl="0">
                        <a:lnSpc>
                          <a:spcPct val="100000"/>
                        </a:lnSpc>
                        <a:spcBef>
                          <a:spcPts val="0"/>
                        </a:spcBef>
                        <a:spcAft>
                          <a:spcPts val="0"/>
                        </a:spcAft>
                        <a:buNone/>
                      </a:pPr>
                      <a:r>
                        <a:rPr lang="en-US" sz="1400" b="1" u="none" strike="noStrike" cap="none">
                          <a:latin typeface="Arial"/>
                          <a:ea typeface="Arial"/>
                          <a:cs typeface="Arial"/>
                          <a:sym typeface="Arial"/>
                        </a:rPr>
                        <a:t>Argentina </a:t>
                      </a:r>
                      <a:endParaRPr/>
                    </a:p>
                  </a:txBody>
                  <a:tcPr marL="28575" marR="28575" marT="0" marB="0" anchor="b">
                    <a:solidFill>
                      <a:srgbClr val="E1EFD8"/>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5158</a:t>
                      </a:r>
                      <a:endParaRPr/>
                    </a:p>
                  </a:txBody>
                  <a:tcPr marL="28575" marR="28575" marT="0" marB="0" anchor="b">
                    <a:solidFill>
                      <a:srgbClr val="E1EFD8"/>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10429</a:t>
                      </a:r>
                      <a:endParaRPr/>
                    </a:p>
                  </a:txBody>
                  <a:tcPr marL="28575" marR="28575" marT="0" marB="0" anchor="b">
                    <a:solidFill>
                      <a:srgbClr val="E1EFD8"/>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14971</a:t>
                      </a:r>
                      <a:endParaRPr/>
                    </a:p>
                  </a:txBody>
                  <a:tcPr marL="28575" marR="28575" marT="0" marB="0" anchor="b">
                    <a:solidFill>
                      <a:srgbClr val="E1EFD8"/>
                    </a:solidFill>
                  </a:tcPr>
                </a:tc>
                <a:tc>
                  <a:txBody>
                    <a:bodyPr/>
                    <a:lstStyle/>
                    <a:p>
                      <a:pPr marL="0" marR="0" lvl="0" indent="0" algn="r" rtl="0">
                        <a:lnSpc>
                          <a:spcPct val="100000"/>
                        </a:lnSpc>
                        <a:spcBef>
                          <a:spcPts val="0"/>
                        </a:spcBef>
                        <a:spcAft>
                          <a:spcPts val="0"/>
                        </a:spcAft>
                        <a:buNone/>
                      </a:pPr>
                      <a:r>
                        <a:rPr lang="en-US" sz="1400" u="none" strike="noStrike" cap="none"/>
                        <a:t>8476</a:t>
                      </a:r>
                      <a:endParaRPr/>
                    </a:p>
                  </a:txBody>
                  <a:tcPr marL="28575" marR="28575" marT="0" marB="0" anchor="b">
                    <a:solidFill>
                      <a:srgbClr val="E1EFD8"/>
                    </a:solidFill>
                  </a:tcPr>
                </a:tc>
                <a:tc>
                  <a:txBody>
                    <a:bodyPr/>
                    <a:lstStyle/>
                    <a:p>
                      <a:pPr marL="0" marR="0" lvl="0" indent="0" algn="ctr" rtl="0">
                        <a:lnSpc>
                          <a:spcPct val="100000"/>
                        </a:lnSpc>
                        <a:spcBef>
                          <a:spcPts val="0"/>
                        </a:spcBef>
                        <a:spcAft>
                          <a:spcPts val="0"/>
                        </a:spcAft>
                        <a:buNone/>
                      </a:pPr>
                      <a:r>
                        <a:rPr lang="en-US" sz="1400" u="none" strike="noStrike" cap="none"/>
                        <a:t>2.74M</a:t>
                      </a:r>
                      <a:endParaRPr/>
                    </a:p>
                  </a:txBody>
                  <a:tcPr marL="28575" marR="28575" marT="0" marB="0" anchor="b">
                    <a:solidFill>
                      <a:srgbClr val="E1EFD8"/>
                    </a:solidFill>
                  </a:tcPr>
                </a:tc>
                <a:tc>
                  <a:txBody>
                    <a:bodyPr/>
                    <a:lstStyle/>
                    <a:p>
                      <a:pPr marL="0" marR="0" lvl="0" indent="0" algn="l" rtl="0">
                        <a:lnSpc>
                          <a:spcPct val="100000"/>
                        </a:lnSpc>
                        <a:spcBef>
                          <a:spcPts val="0"/>
                        </a:spcBef>
                        <a:spcAft>
                          <a:spcPts val="0"/>
                        </a:spcAft>
                        <a:buNone/>
                      </a:pPr>
                      <a:r>
                        <a:rPr lang="en-US" sz="1400" u="none" strike="noStrike" cap="none"/>
                        <a:t>tropical savannah</a:t>
                      </a:r>
                      <a:endParaRPr/>
                    </a:p>
                  </a:txBody>
                  <a:tcPr marL="28575" marR="28575" marT="0" marB="0" anchor="b">
                    <a:solidFill>
                      <a:srgbClr val="E1EFD8"/>
                    </a:solidFill>
                  </a:tcPr>
                </a:tc>
                <a:tc>
                  <a:txBody>
                    <a:bodyPr/>
                    <a:lstStyle/>
                    <a:p>
                      <a:pPr marL="0" marR="0" lvl="0" indent="0" algn="ctr" rtl="0">
                        <a:lnSpc>
                          <a:spcPct val="100000"/>
                        </a:lnSpc>
                        <a:spcBef>
                          <a:spcPts val="0"/>
                        </a:spcBef>
                        <a:spcAft>
                          <a:spcPts val="0"/>
                        </a:spcAft>
                        <a:buNone/>
                      </a:pPr>
                      <a:r>
                        <a:rPr lang="en-US" sz="1400" u="none" strike="noStrike" cap="none"/>
                        <a:t>30</a:t>
                      </a:r>
                      <a:endParaRPr/>
                    </a:p>
                  </a:txBody>
                  <a:tcPr marL="28575" marR="28575" marT="0" marB="0" anchor="b">
                    <a:solidFill>
                      <a:srgbClr val="E1EFD8"/>
                    </a:solidFill>
                  </a:tcPr>
                </a:tc>
                <a:extLst>
                  <a:ext uri="{0D108BD9-81ED-4DB2-BD59-A6C34878D82A}">
                    <a16:rowId xmlns:a16="http://schemas.microsoft.com/office/drawing/2014/main" val="10003"/>
                  </a:ext>
                </a:extLst>
              </a:tr>
              <a:tr h="374350">
                <a:tc>
                  <a:txBody>
                    <a:bodyPr/>
                    <a:lstStyle/>
                    <a:p>
                      <a:pPr marL="0" marR="0" lvl="0" indent="0" algn="l" rtl="0">
                        <a:lnSpc>
                          <a:spcPct val="100000"/>
                        </a:lnSpc>
                        <a:spcBef>
                          <a:spcPts val="0"/>
                        </a:spcBef>
                        <a:spcAft>
                          <a:spcPts val="0"/>
                        </a:spcAft>
                        <a:buNone/>
                      </a:pPr>
                      <a:r>
                        <a:rPr lang="en-US" sz="1400" b="1" u="none" strike="noStrike" cap="none">
                          <a:latin typeface="Arial"/>
                          <a:ea typeface="Arial"/>
                          <a:cs typeface="Arial"/>
                          <a:sym typeface="Arial"/>
                        </a:rPr>
                        <a:t>Sudan</a:t>
                      </a:r>
                      <a:endParaRPr/>
                    </a:p>
                  </a:txBody>
                  <a:tcPr marL="28575" marR="28575" marT="0" marB="0" anchor="b">
                    <a:solidFill>
                      <a:srgbClr val="E1EFD8"/>
                    </a:solidFill>
                  </a:tcPr>
                </a:tc>
                <a:tc>
                  <a:txBody>
                    <a:bodyPr/>
                    <a:lstStyle/>
                    <a:p>
                      <a:pPr marL="0" marR="0" lvl="0" indent="0" algn="l" rtl="0">
                        <a:lnSpc>
                          <a:spcPct val="100000"/>
                        </a:lnSpc>
                        <a:spcBef>
                          <a:spcPts val="0"/>
                        </a:spcBef>
                        <a:spcAft>
                          <a:spcPts val="0"/>
                        </a:spcAft>
                        <a:buNone/>
                      </a:pPr>
                      <a:endParaRPr sz="1400" u="none" strike="noStrike" cap="none">
                        <a:latin typeface="Arial"/>
                        <a:ea typeface="Arial"/>
                        <a:cs typeface="Arial"/>
                        <a:sym typeface="Arial"/>
                      </a:endParaRPr>
                    </a:p>
                  </a:txBody>
                  <a:tcPr marL="28575" marR="28575" marT="0" marB="0" anchor="b">
                    <a:solidFill>
                      <a:srgbClr val="E1EFD8"/>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1585</a:t>
                      </a:r>
                      <a:endParaRPr/>
                    </a:p>
                  </a:txBody>
                  <a:tcPr marL="28575" marR="28575" marT="0" marB="0" anchor="b">
                    <a:solidFill>
                      <a:srgbClr val="E1EFD8"/>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2158</a:t>
                      </a:r>
                      <a:endParaRPr/>
                    </a:p>
                  </a:txBody>
                  <a:tcPr marL="28575" marR="28575" marT="0" marB="0" anchor="b">
                    <a:solidFill>
                      <a:srgbClr val="E1EFD8"/>
                    </a:solidFill>
                  </a:tcPr>
                </a:tc>
                <a:tc>
                  <a:txBody>
                    <a:bodyPr/>
                    <a:lstStyle/>
                    <a:p>
                      <a:pPr marL="0" marR="0" lvl="0" indent="0" algn="r" rtl="0">
                        <a:lnSpc>
                          <a:spcPct val="100000"/>
                        </a:lnSpc>
                        <a:spcBef>
                          <a:spcPts val="0"/>
                        </a:spcBef>
                        <a:spcAft>
                          <a:spcPts val="0"/>
                        </a:spcAft>
                        <a:buNone/>
                      </a:pPr>
                      <a:r>
                        <a:rPr lang="en-US" sz="1400" u="none" strike="noStrike" cap="none"/>
                        <a:t>1415</a:t>
                      </a:r>
                      <a:endParaRPr/>
                    </a:p>
                  </a:txBody>
                  <a:tcPr marL="28575" marR="28575" marT="0" marB="0" anchor="b">
                    <a:solidFill>
                      <a:srgbClr val="E1EFD8"/>
                    </a:solidFill>
                  </a:tcPr>
                </a:tc>
                <a:tc>
                  <a:txBody>
                    <a:bodyPr/>
                    <a:lstStyle/>
                    <a:p>
                      <a:pPr marL="0" marR="0" lvl="0" indent="0" algn="ctr" rtl="0">
                        <a:lnSpc>
                          <a:spcPct val="100000"/>
                        </a:lnSpc>
                        <a:spcBef>
                          <a:spcPts val="0"/>
                        </a:spcBef>
                        <a:spcAft>
                          <a:spcPts val="0"/>
                        </a:spcAft>
                        <a:buNone/>
                      </a:pPr>
                      <a:r>
                        <a:rPr lang="en-US" sz="1400" u="none" strike="noStrike" cap="none"/>
                        <a:t>2.38M </a:t>
                      </a:r>
                      <a:endParaRPr/>
                    </a:p>
                  </a:txBody>
                  <a:tcPr marL="28575" marR="28575" marT="0" marB="0" anchor="b">
                    <a:solidFill>
                      <a:srgbClr val="E1EFD8"/>
                    </a:solidFill>
                  </a:tcPr>
                </a:tc>
                <a:tc>
                  <a:txBody>
                    <a:bodyPr/>
                    <a:lstStyle/>
                    <a:p>
                      <a:pPr marL="0" marR="0" lvl="0" indent="0" algn="l" rtl="0">
                        <a:lnSpc>
                          <a:spcPct val="100000"/>
                        </a:lnSpc>
                        <a:spcBef>
                          <a:spcPts val="0"/>
                        </a:spcBef>
                        <a:spcAft>
                          <a:spcPts val="0"/>
                        </a:spcAft>
                        <a:buNone/>
                      </a:pPr>
                      <a:r>
                        <a:rPr lang="en-US" sz="1400" u="none" strike="noStrike" cap="none"/>
                        <a:t>tropical/subtropical desert</a:t>
                      </a:r>
                      <a:endParaRPr/>
                    </a:p>
                  </a:txBody>
                  <a:tcPr marL="28575" marR="28575" marT="0" marB="0" anchor="b">
                    <a:solidFill>
                      <a:srgbClr val="E1EFD8"/>
                    </a:solidFill>
                  </a:tcPr>
                </a:tc>
                <a:tc>
                  <a:txBody>
                    <a:bodyPr/>
                    <a:lstStyle/>
                    <a:p>
                      <a:pPr marL="0" marR="0" lvl="0" indent="0" algn="ctr" rtl="0">
                        <a:lnSpc>
                          <a:spcPct val="100000"/>
                        </a:lnSpc>
                        <a:spcBef>
                          <a:spcPts val="0"/>
                        </a:spcBef>
                        <a:spcAft>
                          <a:spcPts val="0"/>
                        </a:spcAft>
                        <a:buNone/>
                      </a:pPr>
                      <a:r>
                        <a:rPr lang="en-US" sz="1400" u="none" strike="noStrike" cap="none"/>
                        <a:t>6.2</a:t>
                      </a:r>
                      <a:endParaRPr/>
                    </a:p>
                  </a:txBody>
                  <a:tcPr marL="28575" marR="28575" marT="0" marB="0" anchor="b">
                    <a:solidFill>
                      <a:srgbClr val="E1EFD8"/>
                    </a:solidFill>
                  </a:tcPr>
                </a:tc>
                <a:extLst>
                  <a:ext uri="{0D108BD9-81ED-4DB2-BD59-A6C34878D82A}">
                    <a16:rowId xmlns:a16="http://schemas.microsoft.com/office/drawing/2014/main" val="10004"/>
                  </a:ext>
                </a:extLst>
              </a:tr>
              <a:tr h="374350">
                <a:tc>
                  <a:txBody>
                    <a:bodyPr/>
                    <a:lstStyle/>
                    <a:p>
                      <a:pPr marL="0" marR="0" lvl="0" indent="0" algn="l" rtl="0">
                        <a:lnSpc>
                          <a:spcPct val="100000"/>
                        </a:lnSpc>
                        <a:spcBef>
                          <a:spcPts val="0"/>
                        </a:spcBef>
                        <a:spcAft>
                          <a:spcPts val="0"/>
                        </a:spcAft>
                        <a:buNone/>
                      </a:pPr>
                      <a:r>
                        <a:rPr lang="en-US" sz="1400" b="1" u="none" strike="noStrike" cap="none">
                          <a:latin typeface="Arial"/>
                          <a:ea typeface="Arial"/>
                          <a:cs typeface="Arial"/>
                          <a:sym typeface="Arial"/>
                        </a:rPr>
                        <a:t>Zambia</a:t>
                      </a:r>
                      <a:endParaRPr/>
                    </a:p>
                  </a:txBody>
                  <a:tcPr marL="28575" marR="28575" marT="0" marB="0" anchor="b">
                    <a:solidFill>
                      <a:srgbClr val="FFF2CC"/>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703</a:t>
                      </a:r>
                      <a:endParaRPr/>
                    </a:p>
                  </a:txBody>
                  <a:tcPr marL="28575" marR="28575" marT="0" marB="0" anchor="b">
                    <a:solidFill>
                      <a:srgbClr val="FFF2CC"/>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1489</a:t>
                      </a:r>
                      <a:endParaRPr/>
                    </a:p>
                  </a:txBody>
                  <a:tcPr marL="28575" marR="28575" marT="0" marB="0" anchor="b">
                    <a:solidFill>
                      <a:srgbClr val="FFF2CC"/>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1314</a:t>
                      </a:r>
                      <a:endParaRPr/>
                    </a:p>
                  </a:txBody>
                  <a:tcPr marL="28575" marR="28575" marT="0" marB="0" anchor="b">
                    <a:solidFill>
                      <a:srgbClr val="FFF2CC"/>
                    </a:solidFill>
                  </a:tcPr>
                </a:tc>
                <a:tc>
                  <a:txBody>
                    <a:bodyPr/>
                    <a:lstStyle/>
                    <a:p>
                      <a:pPr marL="0" marR="0" lvl="0" indent="0" algn="r" rtl="0">
                        <a:lnSpc>
                          <a:spcPct val="100000"/>
                        </a:lnSpc>
                        <a:spcBef>
                          <a:spcPts val="0"/>
                        </a:spcBef>
                        <a:spcAft>
                          <a:spcPts val="0"/>
                        </a:spcAft>
                        <a:buNone/>
                      </a:pPr>
                      <a:r>
                        <a:rPr lang="en-US" sz="1400" u="none" strike="noStrike" cap="none"/>
                        <a:t>985</a:t>
                      </a:r>
                      <a:endParaRPr/>
                    </a:p>
                  </a:txBody>
                  <a:tcPr marL="28575" marR="28575" marT="0" marB="0" anchor="b">
                    <a:solidFill>
                      <a:srgbClr val="FFF2CC"/>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741 km</a:t>
                      </a:r>
                      <a:r>
                        <a:rPr lang="en-US" sz="1400" u="none" strike="noStrike" cap="none" baseline="30000"/>
                        <a:t>2</a:t>
                      </a:r>
                      <a:endParaRPr/>
                    </a:p>
                  </a:txBody>
                  <a:tcPr marL="28575" marR="28575" marT="0" marB="0" anchor="b">
                    <a:solidFill>
                      <a:srgbClr val="FFF2CC"/>
                    </a:solidFill>
                  </a:tcPr>
                </a:tc>
                <a:tc>
                  <a:txBody>
                    <a:bodyPr/>
                    <a:lstStyle/>
                    <a:p>
                      <a:pPr marL="0" marR="0" lvl="0" indent="0" algn="l" rtl="0">
                        <a:lnSpc>
                          <a:spcPct val="100000"/>
                        </a:lnSpc>
                        <a:spcBef>
                          <a:spcPts val="0"/>
                        </a:spcBef>
                        <a:spcAft>
                          <a:spcPts val="0"/>
                        </a:spcAft>
                        <a:buNone/>
                      </a:pPr>
                      <a:r>
                        <a:rPr lang="en-US" sz="1400" u="none" strike="noStrike" cap="none"/>
                        <a:t>humid/subtropical</a:t>
                      </a:r>
                      <a:endParaRPr/>
                    </a:p>
                  </a:txBody>
                  <a:tcPr marL="28575" marR="28575" marT="0" marB="0" anchor="b">
                    <a:solidFill>
                      <a:srgbClr val="FFF2CC"/>
                    </a:solidFill>
                  </a:tcPr>
                </a:tc>
                <a:tc>
                  <a:txBody>
                    <a:bodyPr/>
                    <a:lstStyle/>
                    <a:p>
                      <a:pPr marL="0" marR="0" lvl="0" indent="0" algn="ctr" rtl="0">
                        <a:lnSpc>
                          <a:spcPct val="100000"/>
                        </a:lnSpc>
                        <a:spcBef>
                          <a:spcPts val="0"/>
                        </a:spcBef>
                        <a:spcAft>
                          <a:spcPts val="0"/>
                        </a:spcAft>
                        <a:buNone/>
                      </a:pPr>
                      <a:r>
                        <a:rPr lang="en-US" sz="1400" u="none" strike="noStrike" cap="none"/>
                        <a:t>35</a:t>
                      </a:r>
                      <a:endParaRPr/>
                    </a:p>
                  </a:txBody>
                  <a:tcPr marL="28575" marR="28575" marT="0" marB="0" anchor="b">
                    <a:solidFill>
                      <a:srgbClr val="FFF2CC"/>
                    </a:solidFill>
                  </a:tcPr>
                </a:tc>
                <a:extLst>
                  <a:ext uri="{0D108BD9-81ED-4DB2-BD59-A6C34878D82A}">
                    <a16:rowId xmlns:a16="http://schemas.microsoft.com/office/drawing/2014/main" val="10005"/>
                  </a:ext>
                </a:extLst>
              </a:tr>
              <a:tr h="374350">
                <a:tc>
                  <a:txBody>
                    <a:bodyPr/>
                    <a:lstStyle/>
                    <a:p>
                      <a:pPr marL="0" marR="0" lvl="0" indent="0" algn="l" rtl="0">
                        <a:lnSpc>
                          <a:spcPct val="100000"/>
                        </a:lnSpc>
                        <a:spcBef>
                          <a:spcPts val="0"/>
                        </a:spcBef>
                        <a:spcAft>
                          <a:spcPts val="0"/>
                        </a:spcAft>
                        <a:buNone/>
                      </a:pPr>
                      <a:r>
                        <a:rPr lang="en-US" sz="1400" b="1" u="none" strike="noStrike" cap="none">
                          <a:latin typeface="Arial"/>
                          <a:ea typeface="Arial"/>
                          <a:cs typeface="Arial"/>
                          <a:sym typeface="Arial"/>
                        </a:rPr>
                        <a:t>Chile</a:t>
                      </a:r>
                      <a:endParaRPr/>
                    </a:p>
                  </a:txBody>
                  <a:tcPr marL="28575" marR="28575" marT="0" marB="0" anchor="b">
                    <a:solidFill>
                      <a:srgbClr val="FFF2CC"/>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7599</a:t>
                      </a:r>
                      <a:endParaRPr/>
                    </a:p>
                  </a:txBody>
                  <a:tcPr marL="28575" marR="28575" marT="0" marB="0" anchor="b">
                    <a:solidFill>
                      <a:srgbClr val="FFF2CC"/>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12808</a:t>
                      </a:r>
                      <a:endParaRPr/>
                    </a:p>
                  </a:txBody>
                  <a:tcPr marL="28575" marR="28575" marT="0" marB="0" anchor="b">
                    <a:solidFill>
                      <a:srgbClr val="FFF2CC"/>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13574</a:t>
                      </a:r>
                      <a:endParaRPr/>
                    </a:p>
                  </a:txBody>
                  <a:tcPr marL="28575" marR="28575" marT="0" marB="0" anchor="b">
                    <a:solidFill>
                      <a:srgbClr val="FFF2CC"/>
                    </a:solidFill>
                  </a:tcPr>
                </a:tc>
                <a:tc>
                  <a:txBody>
                    <a:bodyPr/>
                    <a:lstStyle/>
                    <a:p>
                      <a:pPr marL="0" marR="0" lvl="0" indent="0" algn="r" rtl="0">
                        <a:lnSpc>
                          <a:spcPct val="100000"/>
                        </a:lnSpc>
                        <a:spcBef>
                          <a:spcPts val="0"/>
                        </a:spcBef>
                        <a:spcAft>
                          <a:spcPts val="0"/>
                        </a:spcAft>
                        <a:buNone/>
                      </a:pPr>
                      <a:r>
                        <a:rPr lang="en-US" sz="1400" u="none" strike="noStrike" cap="none"/>
                        <a:t>13232</a:t>
                      </a:r>
                      <a:endParaRPr/>
                    </a:p>
                  </a:txBody>
                  <a:tcPr marL="28575" marR="28575" marT="0" marB="0" anchor="b">
                    <a:solidFill>
                      <a:srgbClr val="FFF2CC"/>
                    </a:solidFill>
                  </a:tcPr>
                </a:tc>
                <a:tc>
                  <a:txBody>
                    <a:bodyPr/>
                    <a:lstStyle/>
                    <a:p>
                      <a:pPr marL="0" marR="0" lvl="0" indent="0" algn="ctr" rtl="0">
                        <a:lnSpc>
                          <a:spcPct val="100000"/>
                        </a:lnSpc>
                        <a:spcBef>
                          <a:spcPts val="0"/>
                        </a:spcBef>
                        <a:spcAft>
                          <a:spcPts val="0"/>
                        </a:spcAft>
                        <a:buNone/>
                      </a:pPr>
                      <a:r>
                        <a:rPr lang="en-US" sz="1400" u="none" strike="noStrike" cap="none"/>
                        <a:t>748 km</a:t>
                      </a:r>
                      <a:r>
                        <a:rPr lang="en-US" sz="1400" u="none" strike="noStrike" cap="none" baseline="30000"/>
                        <a:t>2</a:t>
                      </a:r>
                      <a:endParaRPr/>
                    </a:p>
                  </a:txBody>
                  <a:tcPr marL="28575" marR="28575" marT="0" marB="0" anchor="b">
                    <a:solidFill>
                      <a:srgbClr val="FFF2CC"/>
                    </a:solidFill>
                  </a:tcPr>
                </a:tc>
                <a:tc>
                  <a:txBody>
                    <a:bodyPr/>
                    <a:lstStyle/>
                    <a:p>
                      <a:pPr marL="0" marR="0" lvl="0" indent="0" algn="l" rtl="0">
                        <a:lnSpc>
                          <a:spcPct val="100000"/>
                        </a:lnSpc>
                        <a:spcBef>
                          <a:spcPts val="0"/>
                        </a:spcBef>
                        <a:spcAft>
                          <a:spcPts val="0"/>
                        </a:spcAft>
                        <a:buNone/>
                      </a:pPr>
                      <a:r>
                        <a:rPr lang="en-US" sz="1400" u="none" strike="noStrike" cap="none"/>
                        <a:t>dry summer/subtropical</a:t>
                      </a:r>
                      <a:endParaRPr/>
                    </a:p>
                  </a:txBody>
                  <a:tcPr marL="28575" marR="28575" marT="0" marB="0" anchor="b">
                    <a:solidFill>
                      <a:srgbClr val="FFF2CC"/>
                    </a:solidFill>
                  </a:tcPr>
                </a:tc>
                <a:tc>
                  <a:txBody>
                    <a:bodyPr/>
                    <a:lstStyle/>
                    <a:p>
                      <a:pPr marL="0" marR="0" lvl="0" indent="0" algn="ctr" rtl="0">
                        <a:lnSpc>
                          <a:spcPct val="100000"/>
                        </a:lnSpc>
                        <a:spcBef>
                          <a:spcPts val="0"/>
                        </a:spcBef>
                        <a:spcAft>
                          <a:spcPts val="0"/>
                        </a:spcAft>
                        <a:buNone/>
                      </a:pPr>
                      <a:r>
                        <a:rPr lang="en-US" sz="1400" u="none" strike="noStrike" cap="none"/>
                        <a:t>13</a:t>
                      </a:r>
                      <a:endParaRPr/>
                    </a:p>
                  </a:txBody>
                  <a:tcPr marL="28575" marR="28575" marT="0" marB="0" anchor="b">
                    <a:solidFill>
                      <a:srgbClr val="FFF2CC"/>
                    </a:solidFill>
                  </a:tcPr>
                </a:tc>
                <a:extLst>
                  <a:ext uri="{0D108BD9-81ED-4DB2-BD59-A6C34878D82A}">
                    <a16:rowId xmlns:a16="http://schemas.microsoft.com/office/drawing/2014/main" val="10006"/>
                  </a:ext>
                </a:extLst>
              </a:tr>
              <a:tr h="374350">
                <a:tc>
                  <a:txBody>
                    <a:bodyPr/>
                    <a:lstStyle/>
                    <a:p>
                      <a:pPr marL="0" marR="0" lvl="0" indent="0" algn="l" rtl="0">
                        <a:lnSpc>
                          <a:spcPct val="100000"/>
                        </a:lnSpc>
                        <a:spcBef>
                          <a:spcPts val="0"/>
                        </a:spcBef>
                        <a:spcAft>
                          <a:spcPts val="0"/>
                        </a:spcAft>
                        <a:buNone/>
                      </a:pPr>
                      <a:r>
                        <a:rPr lang="en-US" sz="1400" b="1" u="none" strike="noStrike" cap="none">
                          <a:latin typeface="Arial"/>
                          <a:ea typeface="Arial"/>
                          <a:cs typeface="Arial"/>
                          <a:sym typeface="Arial"/>
                        </a:rPr>
                        <a:t>Lao PDR</a:t>
                      </a:r>
                      <a:endParaRPr/>
                    </a:p>
                  </a:txBody>
                  <a:tcPr marL="28575" marR="28575" marT="0" marB="0" anchor="b">
                    <a:solidFill>
                      <a:srgbClr val="D8E2F3"/>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512</a:t>
                      </a:r>
                      <a:endParaRPr/>
                    </a:p>
                  </a:txBody>
                  <a:tcPr marL="28575" marR="28575" marT="0" marB="0" anchor="b">
                    <a:solidFill>
                      <a:srgbClr val="D8E2F3"/>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1170</a:t>
                      </a:r>
                      <a:endParaRPr/>
                    </a:p>
                  </a:txBody>
                  <a:tcPr marL="28575" marR="28575" marT="0" marB="0" anchor="b">
                    <a:solidFill>
                      <a:srgbClr val="D8E2F3"/>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2135</a:t>
                      </a:r>
                      <a:endParaRPr/>
                    </a:p>
                  </a:txBody>
                  <a:tcPr marL="28575" marR="28575" marT="0" marB="0" anchor="b">
                    <a:solidFill>
                      <a:srgbClr val="D8E2F3"/>
                    </a:solidFill>
                  </a:tcPr>
                </a:tc>
                <a:tc>
                  <a:txBody>
                    <a:bodyPr/>
                    <a:lstStyle/>
                    <a:p>
                      <a:pPr marL="0" marR="0" lvl="0" indent="0" algn="r" rtl="0">
                        <a:lnSpc>
                          <a:spcPct val="100000"/>
                        </a:lnSpc>
                        <a:spcBef>
                          <a:spcPts val="0"/>
                        </a:spcBef>
                        <a:spcAft>
                          <a:spcPts val="0"/>
                        </a:spcAft>
                        <a:buNone/>
                      </a:pPr>
                      <a:r>
                        <a:rPr lang="en-US" sz="1400" u="none" strike="noStrike" cap="none"/>
                        <a:t>2623</a:t>
                      </a:r>
                      <a:endParaRPr/>
                    </a:p>
                  </a:txBody>
                  <a:tcPr marL="28575" marR="28575" marT="0" marB="0" anchor="b">
                    <a:solidFill>
                      <a:srgbClr val="D8E2F3"/>
                    </a:solidFill>
                  </a:tcPr>
                </a:tc>
                <a:tc>
                  <a:txBody>
                    <a:bodyPr/>
                    <a:lstStyle/>
                    <a:p>
                      <a:pPr marL="0" marR="0" lvl="0" indent="0" algn="ctr" rtl="0">
                        <a:lnSpc>
                          <a:spcPct val="100000"/>
                        </a:lnSpc>
                        <a:spcBef>
                          <a:spcPts val="0"/>
                        </a:spcBef>
                        <a:spcAft>
                          <a:spcPts val="0"/>
                        </a:spcAft>
                        <a:buNone/>
                      </a:pPr>
                      <a:r>
                        <a:rPr lang="en-US" sz="1400" u="none" strike="noStrike" cap="none"/>
                        <a:t>231 km</a:t>
                      </a:r>
                      <a:r>
                        <a:rPr lang="en-US" sz="1400" u="none" strike="noStrike" cap="none" baseline="30000"/>
                        <a:t>2</a:t>
                      </a:r>
                      <a:endParaRPr/>
                    </a:p>
                  </a:txBody>
                  <a:tcPr marL="28575" marR="28575" marT="0" marB="0" anchor="b">
                    <a:solidFill>
                      <a:srgbClr val="D8E2F3"/>
                    </a:solidFill>
                  </a:tcPr>
                </a:tc>
                <a:tc>
                  <a:txBody>
                    <a:bodyPr/>
                    <a:lstStyle/>
                    <a:p>
                      <a:pPr marL="0" marR="0" lvl="0" indent="0" algn="l" rtl="0">
                        <a:lnSpc>
                          <a:spcPct val="100000"/>
                        </a:lnSpc>
                        <a:spcBef>
                          <a:spcPts val="0"/>
                        </a:spcBef>
                        <a:spcAft>
                          <a:spcPts val="0"/>
                        </a:spcAft>
                        <a:buNone/>
                      </a:pPr>
                      <a:r>
                        <a:rPr lang="en-US" sz="1400" u="none" strike="noStrike" cap="none"/>
                        <a:t>tropical savannah</a:t>
                      </a:r>
                      <a:endParaRPr/>
                    </a:p>
                  </a:txBody>
                  <a:tcPr marL="28575" marR="28575" marT="0" marB="0" anchor="b">
                    <a:solidFill>
                      <a:srgbClr val="D8E2F3"/>
                    </a:solidFill>
                  </a:tcPr>
                </a:tc>
                <a:tc>
                  <a:txBody>
                    <a:bodyPr/>
                    <a:lstStyle/>
                    <a:p>
                      <a:pPr marL="0" marR="0" lvl="0" indent="0" algn="ctr" rtl="0">
                        <a:lnSpc>
                          <a:spcPct val="100000"/>
                        </a:lnSpc>
                        <a:spcBef>
                          <a:spcPts val="0"/>
                        </a:spcBef>
                        <a:spcAft>
                          <a:spcPts val="0"/>
                        </a:spcAft>
                        <a:buNone/>
                      </a:pPr>
                      <a:r>
                        <a:rPr lang="en-US" sz="1400" u="none" strike="noStrike" cap="none"/>
                        <a:t>26</a:t>
                      </a:r>
                      <a:endParaRPr/>
                    </a:p>
                  </a:txBody>
                  <a:tcPr marL="28575" marR="28575" marT="0" marB="0" anchor="b">
                    <a:solidFill>
                      <a:srgbClr val="D8E2F3"/>
                    </a:solidFill>
                  </a:tcPr>
                </a:tc>
                <a:extLst>
                  <a:ext uri="{0D108BD9-81ED-4DB2-BD59-A6C34878D82A}">
                    <a16:rowId xmlns:a16="http://schemas.microsoft.com/office/drawing/2014/main" val="10007"/>
                  </a:ext>
                </a:extLst>
              </a:tr>
              <a:tr h="374350">
                <a:tc>
                  <a:txBody>
                    <a:bodyPr/>
                    <a:lstStyle/>
                    <a:p>
                      <a:pPr marL="0" marR="0" lvl="0" indent="0" algn="l" rtl="0">
                        <a:lnSpc>
                          <a:spcPct val="100000"/>
                        </a:lnSpc>
                        <a:spcBef>
                          <a:spcPts val="0"/>
                        </a:spcBef>
                        <a:spcAft>
                          <a:spcPts val="0"/>
                        </a:spcAft>
                        <a:buNone/>
                      </a:pPr>
                      <a:r>
                        <a:rPr lang="en-US" sz="1400" b="1" u="none" strike="noStrike" cap="none">
                          <a:latin typeface="Arial"/>
                          <a:ea typeface="Arial"/>
                          <a:cs typeface="Arial"/>
                          <a:sym typeface="Arial"/>
                        </a:rPr>
                        <a:t>Uruguay</a:t>
                      </a:r>
                      <a:endParaRPr/>
                    </a:p>
                  </a:txBody>
                  <a:tcPr marL="28575" marR="28575" marT="0" marB="0" anchor="b">
                    <a:solidFill>
                      <a:srgbClr val="D8E2F3"/>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5227</a:t>
                      </a:r>
                      <a:endParaRPr/>
                    </a:p>
                  </a:txBody>
                  <a:tcPr marL="28575" marR="28575" marT="0" marB="0" anchor="b">
                    <a:solidFill>
                      <a:srgbClr val="D8E2F3"/>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11992</a:t>
                      </a:r>
                      <a:endParaRPr/>
                    </a:p>
                  </a:txBody>
                  <a:tcPr marL="28575" marR="28575" marT="0" marB="0" anchor="b">
                    <a:solidFill>
                      <a:srgbClr val="D8E2F3"/>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16729</a:t>
                      </a:r>
                      <a:endParaRPr/>
                    </a:p>
                  </a:txBody>
                  <a:tcPr marL="28575" marR="28575" marT="0" marB="0" anchor="b">
                    <a:solidFill>
                      <a:srgbClr val="D8E2F3"/>
                    </a:solidFill>
                  </a:tcPr>
                </a:tc>
                <a:tc>
                  <a:txBody>
                    <a:bodyPr/>
                    <a:lstStyle/>
                    <a:p>
                      <a:pPr marL="0" marR="0" lvl="0" indent="0" algn="r" rtl="0">
                        <a:lnSpc>
                          <a:spcPct val="100000"/>
                        </a:lnSpc>
                        <a:spcBef>
                          <a:spcPts val="0"/>
                        </a:spcBef>
                        <a:spcAft>
                          <a:spcPts val="0"/>
                        </a:spcAft>
                        <a:buNone/>
                      </a:pPr>
                      <a:r>
                        <a:rPr lang="en-US" sz="1400" u="none" strike="noStrike" cap="none"/>
                        <a:t>15438</a:t>
                      </a:r>
                      <a:endParaRPr/>
                    </a:p>
                  </a:txBody>
                  <a:tcPr marL="28575" marR="28575" marT="0" marB="0" anchor="b">
                    <a:solidFill>
                      <a:srgbClr val="D8E2F3"/>
                    </a:solidFill>
                  </a:tcPr>
                </a:tc>
                <a:tc>
                  <a:txBody>
                    <a:bodyPr/>
                    <a:lstStyle/>
                    <a:p>
                      <a:pPr marL="0" marR="0" lvl="0" indent="0" algn="ctr" rtl="0">
                        <a:lnSpc>
                          <a:spcPct val="100000"/>
                        </a:lnSpc>
                        <a:spcBef>
                          <a:spcPts val="0"/>
                        </a:spcBef>
                        <a:spcAft>
                          <a:spcPts val="0"/>
                        </a:spcAft>
                        <a:buNone/>
                      </a:pPr>
                      <a:r>
                        <a:rPr lang="en-US" sz="1400" u="none" strike="noStrike" cap="none"/>
                        <a:t>174 km</a:t>
                      </a:r>
                      <a:r>
                        <a:rPr lang="en-US" sz="1400" u="none" strike="noStrike" cap="none" baseline="30000"/>
                        <a:t>2</a:t>
                      </a:r>
                      <a:endParaRPr/>
                    </a:p>
                  </a:txBody>
                  <a:tcPr marL="28575" marR="28575" marT="0" marB="0" anchor="b">
                    <a:solidFill>
                      <a:srgbClr val="D8E2F3"/>
                    </a:solidFill>
                  </a:tcPr>
                </a:tc>
                <a:tc>
                  <a:txBody>
                    <a:bodyPr/>
                    <a:lstStyle/>
                    <a:p>
                      <a:pPr marL="0" marR="0" lvl="0" indent="0" algn="l" rtl="0">
                        <a:lnSpc>
                          <a:spcPct val="100000"/>
                        </a:lnSpc>
                        <a:spcBef>
                          <a:spcPts val="0"/>
                        </a:spcBef>
                        <a:spcAft>
                          <a:spcPts val="0"/>
                        </a:spcAft>
                        <a:buNone/>
                      </a:pPr>
                      <a:r>
                        <a:rPr lang="en-US" sz="1400" u="none" strike="noStrike" cap="none"/>
                        <a:t>humid/subtropical</a:t>
                      </a:r>
                      <a:endParaRPr/>
                    </a:p>
                  </a:txBody>
                  <a:tcPr marL="28575" marR="28575" marT="0" marB="0" anchor="b">
                    <a:solidFill>
                      <a:srgbClr val="D8E2F3"/>
                    </a:solidFill>
                  </a:tcPr>
                </a:tc>
                <a:tc>
                  <a:txBody>
                    <a:bodyPr/>
                    <a:lstStyle/>
                    <a:p>
                      <a:pPr marL="0" marR="0" lvl="0" indent="0" algn="ctr" rtl="0">
                        <a:lnSpc>
                          <a:spcPct val="100000"/>
                        </a:lnSpc>
                        <a:spcBef>
                          <a:spcPts val="0"/>
                        </a:spcBef>
                        <a:spcAft>
                          <a:spcPts val="0"/>
                        </a:spcAft>
                        <a:buNone/>
                      </a:pPr>
                      <a:r>
                        <a:rPr lang="en-US" sz="1400" u="none" strike="noStrike" cap="none"/>
                        <a:t>37</a:t>
                      </a:r>
                      <a:endParaRPr/>
                    </a:p>
                  </a:txBody>
                  <a:tcPr marL="28575" marR="28575" marT="0" marB="0" anchor="b">
                    <a:solidFill>
                      <a:srgbClr val="D8E2F3"/>
                    </a:solidFill>
                  </a:tcPr>
                </a:tc>
                <a:extLst>
                  <a:ext uri="{0D108BD9-81ED-4DB2-BD59-A6C34878D82A}">
                    <a16:rowId xmlns:a16="http://schemas.microsoft.com/office/drawing/2014/main" val="10008"/>
                  </a:ext>
                </a:extLst>
              </a:tr>
              <a:tr h="430750">
                <a:tc>
                  <a:txBody>
                    <a:bodyPr/>
                    <a:lstStyle/>
                    <a:p>
                      <a:pPr marL="0" marR="0" lvl="0" indent="0" algn="l" rtl="0">
                        <a:lnSpc>
                          <a:spcPct val="100000"/>
                        </a:lnSpc>
                        <a:spcBef>
                          <a:spcPts val="0"/>
                        </a:spcBef>
                        <a:spcAft>
                          <a:spcPts val="0"/>
                        </a:spcAft>
                        <a:buNone/>
                      </a:pPr>
                      <a:r>
                        <a:rPr lang="en-US" sz="1400" b="1" u="none" strike="noStrike" cap="none">
                          <a:latin typeface="Arial"/>
                          <a:ea typeface="Arial"/>
                          <a:cs typeface="Arial"/>
                          <a:sym typeface="Arial"/>
                        </a:rPr>
                        <a:t>Mozambique</a:t>
                      </a:r>
                      <a:endParaRPr/>
                    </a:p>
                  </a:txBody>
                  <a:tcPr marL="28575" marR="28575" marT="0" marB="0" anchor="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417</a:t>
                      </a:r>
                      <a:endParaRPr/>
                    </a:p>
                  </a:txBody>
                  <a:tcPr marL="28575" marR="28575" marT="0" marB="0" anchor="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472</a:t>
                      </a:r>
                      <a:endParaRPr/>
                    </a:p>
                  </a:txBody>
                  <a:tcPr marL="28575" marR="28575" marT="0" marB="0" anchor="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590</a:t>
                      </a:r>
                      <a:endParaRPr/>
                    </a:p>
                  </a:txBody>
                  <a:tcPr marL="28575" marR="28575" marT="0" marB="0" anchor="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t>449</a:t>
                      </a:r>
                      <a:endParaRPr/>
                    </a:p>
                  </a:txBody>
                  <a:tcPr marL="28575" marR="28575" marT="0" marB="0" anchor="b">
                    <a:solidFill>
                      <a:srgbClr val="D8D8D8"/>
                    </a:solidFill>
                  </a:tcPr>
                </a:tc>
                <a:tc>
                  <a:txBody>
                    <a:bodyPr/>
                    <a:lstStyle/>
                    <a:p>
                      <a:pPr marL="0" marR="0" lvl="0" indent="0" algn="ctr" rtl="0">
                        <a:lnSpc>
                          <a:spcPct val="100000"/>
                        </a:lnSpc>
                        <a:spcBef>
                          <a:spcPts val="0"/>
                        </a:spcBef>
                        <a:spcAft>
                          <a:spcPts val="0"/>
                        </a:spcAft>
                        <a:buNone/>
                      </a:pPr>
                      <a:r>
                        <a:rPr lang="en-US" sz="1400" u="none" strike="noStrike" cap="none"/>
                        <a:t>785 km</a:t>
                      </a:r>
                      <a:r>
                        <a:rPr lang="en-US" sz="1400" u="none" strike="noStrike" cap="none" baseline="30000"/>
                        <a:t>2</a:t>
                      </a:r>
                      <a:endParaRPr/>
                    </a:p>
                  </a:txBody>
                  <a:tcPr marL="28575" marR="28575" marT="0" marB="0" anchor="b">
                    <a:solidFill>
                      <a:srgbClr val="D8D8D8"/>
                    </a:solidFill>
                  </a:tcPr>
                </a:tc>
                <a:tc>
                  <a:txBody>
                    <a:bodyPr/>
                    <a:lstStyle/>
                    <a:p>
                      <a:pPr marL="0" marR="0" lvl="0" indent="0" algn="l" rtl="0">
                        <a:lnSpc>
                          <a:spcPct val="100000"/>
                        </a:lnSpc>
                        <a:spcBef>
                          <a:spcPts val="0"/>
                        </a:spcBef>
                        <a:spcAft>
                          <a:spcPts val="0"/>
                        </a:spcAft>
                        <a:buNone/>
                      </a:pPr>
                      <a:r>
                        <a:rPr lang="en-US" sz="1400" u="none" strike="noStrike" cap="none"/>
                        <a:t>tropical savannah</a:t>
                      </a:r>
                      <a:endParaRPr/>
                    </a:p>
                  </a:txBody>
                  <a:tcPr marL="28575" marR="28575" marT="0" marB="0" anchor="b">
                    <a:solidFill>
                      <a:srgbClr val="D8D8D8"/>
                    </a:solidFill>
                  </a:tcPr>
                </a:tc>
                <a:tc>
                  <a:txBody>
                    <a:bodyPr/>
                    <a:lstStyle/>
                    <a:p>
                      <a:pPr marL="0" marR="0" lvl="0" indent="0" algn="ctr" rtl="0">
                        <a:lnSpc>
                          <a:spcPct val="100000"/>
                        </a:lnSpc>
                        <a:spcBef>
                          <a:spcPts val="0"/>
                        </a:spcBef>
                        <a:spcAft>
                          <a:spcPts val="0"/>
                        </a:spcAft>
                        <a:buNone/>
                      </a:pPr>
                      <a:r>
                        <a:rPr lang="en-US" sz="1400" u="none" strike="noStrike" cap="none"/>
                        <a:t>58</a:t>
                      </a:r>
                      <a:endParaRPr/>
                    </a:p>
                  </a:txBody>
                  <a:tcPr marL="28575" marR="28575" marT="0" marB="0" anchor="b">
                    <a:solidFill>
                      <a:srgbClr val="D8D8D8"/>
                    </a:solidFill>
                  </a:tcPr>
                </a:tc>
                <a:extLst>
                  <a:ext uri="{0D108BD9-81ED-4DB2-BD59-A6C34878D82A}">
                    <a16:rowId xmlns:a16="http://schemas.microsoft.com/office/drawing/2014/main" val="10009"/>
                  </a:ext>
                </a:extLst>
              </a:tr>
              <a:tr h="374350">
                <a:tc>
                  <a:txBody>
                    <a:bodyPr/>
                    <a:lstStyle/>
                    <a:p>
                      <a:pPr marL="0" marR="0" lvl="0" indent="0" algn="l" rtl="0">
                        <a:lnSpc>
                          <a:spcPct val="100000"/>
                        </a:lnSpc>
                        <a:spcBef>
                          <a:spcPts val="0"/>
                        </a:spcBef>
                        <a:spcAft>
                          <a:spcPts val="0"/>
                        </a:spcAft>
                        <a:buNone/>
                      </a:pPr>
                      <a:r>
                        <a:rPr lang="en-US" sz="1400" b="1" u="none" strike="noStrike" cap="none">
                          <a:latin typeface="Arial"/>
                          <a:ea typeface="Arial"/>
                          <a:cs typeface="Arial"/>
                          <a:sym typeface="Arial"/>
                        </a:rPr>
                        <a:t>Egypt </a:t>
                      </a:r>
                      <a:endParaRPr/>
                    </a:p>
                  </a:txBody>
                  <a:tcPr marL="28575" marR="28575" marT="0" marB="0" anchor="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1251</a:t>
                      </a:r>
                      <a:endParaRPr/>
                    </a:p>
                  </a:txBody>
                  <a:tcPr marL="28575" marR="28575" marT="0" marB="0" anchor="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2593</a:t>
                      </a:r>
                      <a:endParaRPr/>
                    </a:p>
                  </a:txBody>
                  <a:tcPr marL="28575" marR="28575" marT="0" marB="0" anchor="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Arial"/>
                          <a:ea typeface="Arial"/>
                          <a:cs typeface="Arial"/>
                          <a:sym typeface="Arial"/>
                        </a:rPr>
                        <a:t>3437</a:t>
                      </a:r>
                      <a:endParaRPr/>
                    </a:p>
                  </a:txBody>
                  <a:tcPr marL="28575" marR="28575" marT="0" marB="0" anchor="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t>3609</a:t>
                      </a:r>
                      <a:endParaRPr/>
                    </a:p>
                  </a:txBody>
                  <a:tcPr marL="28575" marR="28575" marT="0" marB="0" anchor="b">
                    <a:solidFill>
                      <a:srgbClr val="D8D8D8"/>
                    </a:solidFill>
                  </a:tcPr>
                </a:tc>
                <a:tc>
                  <a:txBody>
                    <a:bodyPr/>
                    <a:lstStyle/>
                    <a:p>
                      <a:pPr marL="0" marR="0" lvl="0" indent="0" algn="ctr" rtl="0">
                        <a:lnSpc>
                          <a:spcPct val="100000"/>
                        </a:lnSpc>
                        <a:spcBef>
                          <a:spcPts val="0"/>
                        </a:spcBef>
                        <a:spcAft>
                          <a:spcPts val="0"/>
                        </a:spcAft>
                        <a:buNone/>
                      </a:pPr>
                      <a:r>
                        <a:rPr lang="en-US" sz="1400" u="none" strike="noStrike" cap="none"/>
                        <a:t>995 km</a:t>
                      </a:r>
                      <a:r>
                        <a:rPr lang="en-US" sz="1400" u="none" strike="noStrike" cap="none" baseline="30000"/>
                        <a:t>2</a:t>
                      </a:r>
                      <a:r>
                        <a:rPr lang="en-US" sz="1400" u="none" strike="noStrike" cap="none"/>
                        <a:t> </a:t>
                      </a:r>
                      <a:endParaRPr/>
                    </a:p>
                  </a:txBody>
                  <a:tcPr marL="28575" marR="28575" marT="0" marB="0" anchor="b">
                    <a:solidFill>
                      <a:srgbClr val="D8D8D8"/>
                    </a:solidFill>
                  </a:tcPr>
                </a:tc>
                <a:tc>
                  <a:txBody>
                    <a:bodyPr/>
                    <a:lstStyle/>
                    <a:p>
                      <a:pPr marL="0" marR="0" lvl="0" indent="0" algn="l" rtl="0">
                        <a:lnSpc>
                          <a:spcPct val="100000"/>
                        </a:lnSpc>
                        <a:spcBef>
                          <a:spcPts val="0"/>
                        </a:spcBef>
                        <a:spcAft>
                          <a:spcPts val="0"/>
                        </a:spcAft>
                        <a:buNone/>
                      </a:pPr>
                      <a:r>
                        <a:rPr lang="en-US" sz="1400" u="none" strike="noStrike" cap="none"/>
                        <a:t>tropical/subtropical desert</a:t>
                      </a:r>
                      <a:endParaRPr/>
                    </a:p>
                  </a:txBody>
                  <a:tcPr marL="28575" marR="28575" marT="0" marB="0" anchor="b">
                    <a:solidFill>
                      <a:srgbClr val="D8D8D8"/>
                    </a:solidFill>
                  </a:tcPr>
                </a:tc>
                <a:tc>
                  <a:txBody>
                    <a:bodyPr/>
                    <a:lstStyle/>
                    <a:p>
                      <a:pPr marL="0" marR="0" lvl="0" indent="0" algn="ctr" rtl="0">
                        <a:lnSpc>
                          <a:spcPct val="100000"/>
                        </a:lnSpc>
                        <a:spcBef>
                          <a:spcPts val="0"/>
                        </a:spcBef>
                        <a:spcAft>
                          <a:spcPts val="0"/>
                        </a:spcAft>
                        <a:buNone/>
                      </a:pPr>
                      <a:r>
                        <a:rPr lang="en-US" sz="1400" u="none" strike="noStrike" cap="none"/>
                        <a:t>1</a:t>
                      </a:r>
                      <a:endParaRPr/>
                    </a:p>
                  </a:txBody>
                  <a:tcPr marL="28575" marR="28575" marT="0" marB="0" anchor="b">
                    <a:solidFill>
                      <a:srgbClr val="D8D8D8"/>
                    </a:solidFill>
                  </a:tcPr>
                </a:tc>
                <a:extLst>
                  <a:ext uri="{0D108BD9-81ED-4DB2-BD59-A6C34878D82A}">
                    <a16:rowId xmlns:a16="http://schemas.microsoft.com/office/drawing/2014/main" val="10010"/>
                  </a:ext>
                </a:extLst>
              </a:tr>
              <a:tr h="309425">
                <a:tc gridSpan="8">
                  <a:txBody>
                    <a:bodyPr/>
                    <a:lstStyle/>
                    <a:p>
                      <a:pPr marL="0" marR="0" lvl="0" indent="0" algn="l" rtl="0">
                        <a:lnSpc>
                          <a:spcPct val="100000"/>
                        </a:lnSpc>
                        <a:spcBef>
                          <a:spcPts val="0"/>
                        </a:spcBef>
                        <a:spcAft>
                          <a:spcPts val="0"/>
                        </a:spcAft>
                        <a:buNone/>
                      </a:pPr>
                      <a:endParaRPr sz="1400" b="1" u="none" strike="noStrike" cap="none">
                        <a:latin typeface="Arial"/>
                        <a:ea typeface="Arial"/>
                        <a:cs typeface="Arial"/>
                        <a:sym typeface="Arial"/>
                      </a:endParaRPr>
                    </a:p>
                  </a:txBody>
                  <a:tcPr marL="91450" marR="91450" marT="45725" marB="45725">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253825">
                <a:tc gridSpan="8">
                  <a:txBody>
                    <a:bodyPr/>
                    <a:lstStyle/>
                    <a:p>
                      <a:pPr marL="0" marR="0" lvl="0" indent="0" algn="l" rtl="0">
                        <a:lnSpc>
                          <a:spcPct val="100000"/>
                        </a:lnSpc>
                        <a:spcBef>
                          <a:spcPts val="0"/>
                        </a:spcBef>
                        <a:spcAft>
                          <a:spcPts val="0"/>
                        </a:spcAft>
                        <a:buNone/>
                      </a:pPr>
                      <a:r>
                        <a:rPr lang="en-US" sz="1100" b="1" u="none" strike="noStrike" cap="none" baseline="30000">
                          <a:latin typeface="Arial"/>
                          <a:ea typeface="Arial"/>
                          <a:cs typeface="Arial"/>
                          <a:sym typeface="Arial"/>
                        </a:rPr>
                        <a:t>1</a:t>
                      </a:r>
                      <a:r>
                        <a:rPr lang="en-US" sz="1100" b="1" u="none" strike="noStrike" cap="none">
                          <a:latin typeface="Arial"/>
                          <a:ea typeface="Arial"/>
                          <a:cs typeface="Arial"/>
                          <a:sym typeface="Arial"/>
                        </a:rPr>
                        <a:t> Adjusted net income per capita in current (2021) US$ from the World Bank. </a:t>
                      </a:r>
                      <a:r>
                        <a:rPr lang="en-US" sz="1100" b="1" u="sng" strike="noStrike" cap="none">
                          <a:solidFill>
                            <a:schemeClr val="hlink"/>
                          </a:solidFill>
                          <a:latin typeface="Arial"/>
                          <a:ea typeface="Arial"/>
                          <a:cs typeface="Arial"/>
                          <a:sym typeface="Arial"/>
                          <a:hlinkClick r:id="rId4"/>
                        </a:rPr>
                        <a:t>http://data.un.org/Data.aspx?q=GdP&amp;d=SNAAMA&amp;f=grID%3A101%3BcurrID%3AUSD%3BpcFlag%3A1</a:t>
                      </a:r>
                      <a:endParaRPr sz="1100" b="1" u="none" strike="noStrike" cap="none">
                        <a:latin typeface="Arial"/>
                        <a:ea typeface="Arial"/>
                        <a:cs typeface="Arial"/>
                        <a:sym typeface="Arial"/>
                      </a:endParaRPr>
                    </a:p>
                  </a:txBody>
                  <a:tcPr marL="91450" marR="91450" marT="45725" marB="45725">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r h="253825">
                <a:tc gridSpan="8">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baseline="30000">
                          <a:latin typeface="Arial"/>
                          <a:ea typeface="Arial"/>
                          <a:cs typeface="Arial"/>
                          <a:sym typeface="Arial"/>
                        </a:rPr>
                        <a:t>2</a:t>
                      </a:r>
                      <a:r>
                        <a:rPr lang="en-US" sz="1100" b="1" u="none" strike="noStrike" cap="none">
                          <a:latin typeface="Arial"/>
                          <a:ea typeface="Arial"/>
                          <a:cs typeface="Arial"/>
                          <a:sym typeface="Arial"/>
                        </a:rPr>
                        <a:t> Size from Nation Master </a:t>
                      </a:r>
                      <a:r>
                        <a:rPr lang="en-US" sz="1100" b="1" u="sng" strike="noStrike" cap="none">
                          <a:solidFill>
                            <a:schemeClr val="hlink"/>
                          </a:solidFill>
                          <a:latin typeface="Arial"/>
                          <a:ea typeface="Arial"/>
                          <a:cs typeface="Arial"/>
                          <a:sym typeface="Arial"/>
                          <a:hlinkClick r:id="rId5"/>
                        </a:rPr>
                        <a:t>https://www.nationmaster.com/country-info/stats/Geography/Area/Land</a:t>
                      </a:r>
                      <a:endParaRPr sz="1100" b="1" u="none" strike="noStrike" cap="none">
                        <a:latin typeface="Arial"/>
                        <a:ea typeface="Arial"/>
                        <a:cs typeface="Arial"/>
                        <a:sym typeface="Arial"/>
                      </a:endParaRPr>
                    </a:p>
                  </a:txBody>
                  <a:tcPr marL="91450" marR="91450" marT="45725" marB="45725">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253825">
                <a:tc gridSpan="8">
                  <a:txBody>
                    <a:bodyPr/>
                    <a:lstStyle/>
                    <a:p>
                      <a:pPr marL="0" marR="0" lvl="0" indent="0" algn="l" rtl="0">
                        <a:lnSpc>
                          <a:spcPct val="100000"/>
                        </a:lnSpc>
                        <a:spcBef>
                          <a:spcPts val="0"/>
                        </a:spcBef>
                        <a:spcAft>
                          <a:spcPts val="0"/>
                        </a:spcAft>
                        <a:buNone/>
                      </a:pPr>
                      <a:r>
                        <a:rPr lang="en-US" sz="1100" b="1" u="none" strike="noStrike" cap="none" baseline="30000">
                          <a:latin typeface="Arial"/>
                          <a:ea typeface="Arial"/>
                          <a:cs typeface="Arial"/>
                          <a:sym typeface="Arial"/>
                        </a:rPr>
                        <a:t>3</a:t>
                      </a:r>
                      <a:r>
                        <a:rPr lang="en-US" sz="1100" b="1" u="none" strike="noStrike" cap="none">
                          <a:latin typeface="Arial"/>
                          <a:ea typeface="Arial"/>
                          <a:cs typeface="Arial"/>
                          <a:sym typeface="Arial"/>
                        </a:rPr>
                        <a:t> Koppen climates and rainfall from </a:t>
                      </a:r>
                      <a:r>
                        <a:rPr lang="en-US" sz="1100" b="1" u="sng" strike="noStrike" cap="none">
                          <a:solidFill>
                            <a:schemeClr val="hlink"/>
                          </a:solidFill>
                          <a:latin typeface="Arial"/>
                          <a:ea typeface="Arial"/>
                          <a:cs typeface="Arial"/>
                          <a:sym typeface="Arial"/>
                          <a:hlinkClick r:id="rId6"/>
                        </a:rPr>
                        <a:t>www.weatherbase.com</a:t>
                      </a:r>
                      <a:endParaRPr sz="1100" b="1" u="none" strike="noStrike" cap="none">
                        <a:latin typeface="Arial"/>
                        <a:ea typeface="Arial"/>
                        <a:cs typeface="Arial"/>
                        <a:sym typeface="Arial"/>
                      </a:endParaRPr>
                    </a:p>
                  </a:txBody>
                  <a:tcPr marL="91450" marR="91450" marT="45725" marB="45725">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2510</Words>
  <Application>Microsoft Office PowerPoint</Application>
  <PresentationFormat>Widescreen</PresentationFormat>
  <Paragraphs>228</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Helvetica Neue</vt:lpstr>
      <vt:lpstr>Arial</vt:lpstr>
      <vt:lpstr>Calibri</vt:lpstr>
      <vt:lpstr>Courier New</vt:lpstr>
      <vt:lpstr>Office Theme</vt:lpstr>
      <vt:lpstr>PowerPoint Presentation</vt:lpstr>
      <vt:lpstr>PowerPoint Presentation</vt:lpstr>
      <vt:lpstr>PowerPoint Presentation</vt:lpstr>
      <vt:lpstr>PowerPoint Presentation</vt:lpstr>
      <vt:lpstr>Background on the “Global Land Rush”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A. Palmer</dc:creator>
  <cp:lastModifiedBy>Erin Miriam Duffy</cp:lastModifiedBy>
  <cp:revision>2</cp:revision>
  <dcterms:created xsi:type="dcterms:W3CDTF">2022-11-02T18:00:11Z</dcterms:created>
  <dcterms:modified xsi:type="dcterms:W3CDTF">2023-01-17T19:57:46Z</dcterms:modified>
</cp:coreProperties>
</file>