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JeML0iqk7oE2IzPuIZi5meyRw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61" autoAdjust="0"/>
  </p:normalViewPr>
  <p:slideViewPr>
    <p:cSldViewPr snapToGrid="0">
      <p:cViewPr varScale="1">
        <p:scale>
          <a:sx n="55" d="100"/>
          <a:sy n="55" d="100"/>
        </p:scale>
        <p:origin x="10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b="0" i="1" dirty="0">
                <a:solidFill>
                  <a:srgbClr val="222222"/>
                </a:solidFill>
                <a:effectLst/>
                <a:latin typeface="Arial" panose="020B0604020202020204" pitchFamily="34" charset="0"/>
              </a:rPr>
              <a:t>Notes to Instructor: </a:t>
            </a:r>
            <a:r>
              <a:rPr lang="en-US" sz="1400" dirty="0"/>
              <a:t>Ask learners to share anecdotes or moments of doubt they’ve had as consumers, when contemplating a purchase that claims sustainability.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solidFill>
                  <a:srgbClr val="222222"/>
                </a:solidFill>
                <a:effectLst/>
                <a:latin typeface="Arial" panose="020B0604020202020204" pitchFamily="34" charset="0"/>
              </a:rPr>
              <a:t>Notes to Instructor: </a:t>
            </a:r>
            <a:r>
              <a:rPr lang="en-US" dirty="0"/>
              <a:t>If time allows, specific examples of each greenwashing tactic may help illustrate these dimensions for all learners. </a:t>
            </a:r>
            <a:endParaRPr dirty="0"/>
          </a:p>
        </p:txBody>
      </p:sp>
      <p:sp>
        <p:nvSpPr>
          <p:cNvPr id="119" name="Google Shape;11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1" dirty="0">
                <a:solidFill>
                  <a:srgbClr val="222222"/>
                </a:solidFill>
                <a:effectLst/>
                <a:latin typeface="Arial" panose="020B0604020202020204" pitchFamily="34" charset="0"/>
              </a:rPr>
              <a:t>Notes to Instructor: </a:t>
            </a:r>
            <a:r>
              <a:rPr lang="en-US" dirty="0"/>
              <a:t>Ask learners which of these four principles has often been targeted first in restoration ecology. Which ones are often neglected? Are there any recent changes in applied restoration projects that recuperate the role of the neglected principle, such as integrating indigenous knowledge and climate change scenarios? </a:t>
            </a:r>
            <a:endParaRPr dirty="0"/>
          </a:p>
        </p:txBody>
      </p:sp>
      <p:sp>
        <p:nvSpPr>
          <p:cNvPr id="166" name="Google Shape;16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227476" y="2496187"/>
            <a:ext cx="7753260"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r>
              <a:rPr lang="en-US" b="1" dirty="0"/>
              <a:t>Ecological Restoration and </a:t>
            </a:r>
            <a:r>
              <a:rPr lang="en-US" b="1" dirty="0">
                <a:solidFill>
                  <a:srgbClr val="548135"/>
                </a:solidFill>
              </a:rPr>
              <a:t>Corporate Greenwashing </a:t>
            </a:r>
            <a:r>
              <a:rPr lang="en-US" sz="4000" b="1" dirty="0">
                <a:solidFill>
                  <a:srgbClr val="76923C"/>
                </a:solidFill>
                <a:latin typeface="Arial"/>
                <a:ea typeface="Arial"/>
                <a:cs typeface="Arial"/>
                <a:sym typeface="Arial"/>
              </a:rPr>
              <a:t> </a:t>
            </a:r>
            <a:br>
              <a:rPr lang="en-US" sz="4000" b="1" dirty="0">
                <a:solidFill>
                  <a:srgbClr val="000000"/>
                </a:solidFill>
                <a:latin typeface="Arial"/>
                <a:ea typeface="Arial"/>
                <a:cs typeface="Arial"/>
                <a:sym typeface="Arial"/>
              </a:rPr>
            </a:br>
            <a:endParaRPr sz="4000" dirty="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305" y="4322879"/>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8169301" y="2163478"/>
            <a:ext cx="3519366" cy="4671725"/>
          </a:xfrm>
          <a:prstGeom prst="rect">
            <a:avLst/>
          </a:prstGeom>
          <a:noFill/>
          <a:ln>
            <a:noFill/>
          </a:ln>
        </p:spPr>
      </p:pic>
      <p:sp>
        <p:nvSpPr>
          <p:cNvPr id="103" name="Google Shape;103;p1"/>
          <p:cNvSpPr txBox="1"/>
          <p:nvPr/>
        </p:nvSpPr>
        <p:spPr>
          <a:xfrm>
            <a:off x="4274060" y="4103956"/>
            <a:ext cx="364357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British Petroleum, one of the world’s largest oil and gas companies, deploys a green logo that invokes the sun and flowers. </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92" name="Google Shape;192;p23"/>
          <p:cNvSpPr txBox="1">
            <a:spLocks noGrp="1"/>
          </p:cNvSpPr>
          <p:nvPr>
            <p:ph type="title"/>
          </p:nvPr>
        </p:nvSpPr>
        <p:spPr>
          <a:xfrm>
            <a:off x="4713790" y="319088"/>
            <a:ext cx="9842500" cy="10537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2900" b="1" dirty="0" err="1">
                <a:solidFill>
                  <a:srgbClr val="000000"/>
                </a:solidFill>
                <a:latin typeface="Calibri" panose="020F0502020204030204" pitchFamily="34" charset="0"/>
                <a:ea typeface="Arial"/>
                <a:cs typeface="Calibri" panose="020F0502020204030204" pitchFamily="34" charset="0"/>
                <a:sym typeface="Arial"/>
              </a:rPr>
              <a:t>Suding</a:t>
            </a:r>
            <a:r>
              <a:rPr lang="en-US" sz="2900" b="1" dirty="0">
                <a:solidFill>
                  <a:srgbClr val="000000"/>
                </a:solidFill>
                <a:latin typeface="Calibri" panose="020F0502020204030204" pitchFamily="34" charset="0"/>
                <a:ea typeface="Arial"/>
                <a:cs typeface="Calibri" panose="020F0502020204030204" pitchFamily="34" charset="0"/>
                <a:sym typeface="Arial"/>
              </a:rPr>
              <a:t> et al. 2015</a:t>
            </a:r>
            <a:endParaRPr sz="2900" dirty="0">
              <a:latin typeface="Calibri" panose="020F0502020204030204" pitchFamily="34" charset="0"/>
              <a:cs typeface="Calibri" panose="020F0502020204030204" pitchFamily="34" charset="0"/>
            </a:endParaRPr>
          </a:p>
        </p:txBody>
      </p:sp>
      <p:sp>
        <p:nvSpPr>
          <p:cNvPr id="193" name="Google Shape;193;p23"/>
          <p:cNvSpPr txBox="1"/>
          <p:nvPr/>
        </p:nvSpPr>
        <p:spPr>
          <a:xfrm>
            <a:off x="342899" y="1241183"/>
            <a:ext cx="115062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Similarly, corporate-led ecological restoration projects often tout social or economic benefits without engaging with the more difficult and often costly needs to integrate long-term sustainability, ecological integrity, and knowledge of past and future.  </a:t>
            </a:r>
            <a:endParaRPr sz="2000" dirty="0">
              <a:latin typeface="Calibri" panose="020F0502020204030204" pitchFamily="34" charset="0"/>
              <a:cs typeface="Calibri" panose="020F0502020204030204" pitchFamily="34" charset="0"/>
            </a:endParaRPr>
          </a:p>
        </p:txBody>
      </p:sp>
      <p:pic>
        <p:nvPicPr>
          <p:cNvPr id="195" name="Google Shape;195;p23"/>
          <p:cNvPicPr preferRelativeResize="0"/>
          <p:nvPr/>
        </p:nvPicPr>
        <p:blipFill rotWithShape="1">
          <a:blip r:embed="rId4">
            <a:alphaModFix/>
          </a:blip>
          <a:srcRect/>
          <a:stretch/>
        </p:blipFill>
        <p:spPr>
          <a:xfrm>
            <a:off x="5645762" y="2551112"/>
            <a:ext cx="5317067" cy="3987800"/>
          </a:xfrm>
          <a:prstGeom prst="rect">
            <a:avLst/>
          </a:prstGeom>
          <a:noFill/>
          <a:ln>
            <a:noFill/>
          </a:ln>
        </p:spPr>
      </p:pic>
      <p:sp>
        <p:nvSpPr>
          <p:cNvPr id="196" name="Google Shape;196;p23"/>
          <p:cNvSpPr txBox="1"/>
          <p:nvPr/>
        </p:nvSpPr>
        <p:spPr>
          <a:xfrm>
            <a:off x="342899" y="2551112"/>
            <a:ext cx="5060275" cy="26006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For example, this trail marker uses the form of a White Oak leaf to direct hikers—and it also serves as an advertisement</a:t>
            </a:r>
            <a:r>
              <a:rPr lang="en-US" sz="2000" dirty="0">
                <a:latin typeface="Calibri" panose="020F0502020204030204" pitchFamily="34" charset="0"/>
                <a:cs typeface="Calibri" panose="020F0502020204030204" pitchFamily="34" charset="0"/>
              </a:rPr>
              <a:t> </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for DuPont’s Teijin PET and polyester films. Until 2021, DuPont refused to disclose its annual release of plastic</a:t>
            </a:r>
            <a:r>
              <a:rPr lang="en-US" sz="2000" dirty="0">
                <a:latin typeface="Calibri" panose="020F0502020204030204" pitchFamily="34" charset="0"/>
                <a:cs typeface="Calibri" panose="020F0502020204030204" pitchFamily="34" charset="0"/>
              </a:rPr>
              <a:t> </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waste into the environment. </a:t>
            </a:r>
            <a:endParaRPr sz="2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libri" panose="020F0502020204030204" pitchFamily="34" charset="0"/>
                <a:cs typeface="Calibri" panose="020F0502020204030204" pitchFamily="34" charset="0"/>
                <a:sym typeface="Arial"/>
              </a:rPr>
              <a:t>Unaltered image by </a:t>
            </a:r>
            <a:r>
              <a:rPr lang="en-US" sz="1200" b="0" i="0" u="none" strike="noStrike" cap="none" dirty="0" err="1">
                <a:solidFill>
                  <a:srgbClr val="000000"/>
                </a:solidFill>
                <a:latin typeface="Calibri" panose="020F0502020204030204" pitchFamily="34" charset="0"/>
                <a:cs typeface="Calibri" panose="020F0502020204030204" pitchFamily="34" charset="0"/>
                <a:sym typeface="Arial"/>
              </a:rPr>
              <a:t>GilPe</a:t>
            </a:r>
            <a:r>
              <a:rPr lang="en-US" sz="1200" b="0" i="0" u="none" strike="noStrike" cap="none" dirty="0">
                <a:solidFill>
                  <a:srgbClr val="000000"/>
                </a:solidFill>
                <a:latin typeface="Calibri" panose="020F0502020204030204" pitchFamily="34" charset="0"/>
                <a:cs typeface="Calibri" panose="020F0502020204030204" pitchFamily="34" charset="0"/>
                <a:sym typeface="Arial"/>
              </a:rPr>
              <a:t> via Wikimedia Commons, </a:t>
            </a:r>
            <a:endParaRPr sz="12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US" sz="1200" b="0" i="0" u="sng" strike="noStrike" cap="none" dirty="0">
                <a:solidFill>
                  <a:srgbClr val="000000"/>
                </a:solidFill>
                <a:latin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Attribution 4.0</a:t>
            </a:r>
            <a:r>
              <a:rPr lang="en-US" sz="1200" b="0" i="0" u="none" strike="noStrike" cap="none" dirty="0">
                <a:solidFill>
                  <a:srgbClr val="000000"/>
                </a:solidFill>
                <a:latin typeface="Calibri" panose="020F0502020204030204" pitchFamily="34" charset="0"/>
                <a:cs typeface="Calibri" panose="020F0502020204030204" pitchFamily="34" charset="0"/>
                <a:sym typeface="Arial"/>
              </a:rPr>
              <a:t>.</a:t>
            </a:r>
            <a:endParaRPr sz="12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615112" y="597386"/>
            <a:ext cx="11199342"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Calibri" panose="020F0502020204030204" pitchFamily="34" charset="0"/>
                <a:ea typeface="Arial"/>
                <a:cs typeface="Calibri" panose="020F0502020204030204" pitchFamily="34" charset="0"/>
                <a:sym typeface="Arial"/>
              </a:rPr>
              <a:t>What Is Greenwashing? </a:t>
            </a:r>
            <a:endParaRPr sz="2900" dirty="0">
              <a:latin typeface="Calibri" panose="020F0502020204030204" pitchFamily="34" charset="0"/>
              <a:cs typeface="Calibri" panose="020F0502020204030204" pitchFamily="34" charset="0"/>
            </a:endParaRPr>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1136789" y="3368813"/>
            <a:ext cx="104376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Greenwashing takes many different specific forms, but they all aim toward one goal:</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None/>
            </a:pPr>
            <a:r>
              <a:rPr lang="en-US" sz="2000" b="1" dirty="0">
                <a:latin typeface="Calibri" panose="020F0502020204030204" pitchFamily="34" charset="0"/>
                <a:cs typeface="Calibri" panose="020F0502020204030204" pitchFamily="34" charset="0"/>
              </a:rPr>
              <a:t>T</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o make consumers believe that a product or company’s operations are sustainable.</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endParaRPr sz="20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There are several sectors to which greenwashing tactics are applied, including:</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consumer goods</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energy sourcing</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restoration of degraded landscapes</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corporate environmental philanthropy </a:t>
            </a:r>
            <a:endParaRPr dirty="0">
              <a:latin typeface="Calibri" panose="020F0502020204030204" pitchFamily="34" charset="0"/>
              <a:cs typeface="Calibri" panose="020F0502020204030204" pitchFamily="34" charset="0"/>
            </a:endParaRPr>
          </a:p>
        </p:txBody>
      </p:sp>
      <p:pic>
        <p:nvPicPr>
          <p:cNvPr id="114" name="Google Shape;114;p2"/>
          <p:cNvPicPr preferRelativeResize="0"/>
          <p:nvPr/>
        </p:nvPicPr>
        <p:blipFill rotWithShape="1">
          <a:blip r:embed="rId4">
            <a:alphaModFix/>
          </a:blip>
          <a:srcRect/>
          <a:stretch/>
        </p:blipFill>
        <p:spPr>
          <a:xfrm>
            <a:off x="2185302" y="1220632"/>
            <a:ext cx="3651110" cy="2053749"/>
          </a:xfrm>
          <a:prstGeom prst="rect">
            <a:avLst/>
          </a:prstGeom>
          <a:noFill/>
          <a:ln>
            <a:noFill/>
          </a:ln>
        </p:spPr>
      </p:pic>
      <p:sp>
        <p:nvSpPr>
          <p:cNvPr id="115" name="Google Shape;115;p2"/>
          <p:cNvSpPr txBox="1"/>
          <p:nvPr/>
        </p:nvSpPr>
        <p:spPr>
          <a:xfrm>
            <a:off x="6355589" y="1431919"/>
            <a:ext cx="5089822"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“Cola-Cola Life” is made with sugar and stevia.</a:t>
            </a:r>
            <a:r>
              <a:rPr lang="en-US" sz="2000" dirty="0">
                <a:latin typeface="Calibri" panose="020F0502020204030204" pitchFamily="34" charset="0"/>
                <a:cs typeface="Calibri" panose="020F0502020204030204" pitchFamily="34" charset="0"/>
              </a:rPr>
              <a:t> </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This offers no environmental benefits over a typical soda made from high fructose corn syrup, but the green can implies a more sustainable product.  </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2" name="Google Shape;122;p17"/>
          <p:cNvSpPr txBox="1">
            <a:spLocks noGrp="1"/>
          </p:cNvSpPr>
          <p:nvPr>
            <p:ph type="title"/>
          </p:nvPr>
        </p:nvSpPr>
        <p:spPr>
          <a:xfrm>
            <a:off x="1270000" y="602088"/>
            <a:ext cx="9842500" cy="73329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ct val="68965"/>
              <a:buNone/>
            </a:pPr>
            <a:r>
              <a:rPr lang="en-US" sz="2900" b="1" dirty="0">
                <a:solidFill>
                  <a:srgbClr val="000000"/>
                </a:solidFill>
                <a:latin typeface="Calibri" panose="020F0502020204030204" pitchFamily="34" charset="0"/>
                <a:ea typeface="Arial"/>
                <a:cs typeface="Calibri" panose="020F0502020204030204" pitchFamily="34" charset="0"/>
                <a:sym typeface="Arial"/>
              </a:rPr>
              <a:t>de Freitas </a:t>
            </a:r>
            <a:r>
              <a:rPr lang="en-US" sz="2900" b="1" dirty="0" err="1">
                <a:solidFill>
                  <a:srgbClr val="000000"/>
                </a:solidFill>
                <a:latin typeface="Calibri" panose="020F0502020204030204" pitchFamily="34" charset="0"/>
                <a:ea typeface="Arial"/>
                <a:cs typeface="Calibri" panose="020F0502020204030204" pitchFamily="34" charset="0"/>
                <a:sym typeface="Arial"/>
              </a:rPr>
              <a:t>Netto</a:t>
            </a:r>
            <a:r>
              <a:rPr lang="en-US" sz="2900" b="1" dirty="0">
                <a:solidFill>
                  <a:srgbClr val="000000"/>
                </a:solidFill>
                <a:latin typeface="Calibri" panose="020F0502020204030204" pitchFamily="34" charset="0"/>
                <a:ea typeface="Arial"/>
                <a:cs typeface="Calibri" panose="020F0502020204030204" pitchFamily="34" charset="0"/>
                <a:sym typeface="Arial"/>
              </a:rPr>
              <a:t> et al. 2020:</a:t>
            </a:r>
            <a:br>
              <a:rPr lang="en-US" sz="2900" b="1" dirty="0">
                <a:solidFill>
                  <a:srgbClr val="000000"/>
                </a:solidFill>
                <a:latin typeface="Calibri" panose="020F0502020204030204" pitchFamily="34" charset="0"/>
                <a:ea typeface="Arial"/>
                <a:cs typeface="Calibri" panose="020F0502020204030204" pitchFamily="34" charset="0"/>
                <a:sym typeface="Arial"/>
              </a:rPr>
            </a:br>
            <a:r>
              <a:rPr lang="en-US" sz="2900" b="1" dirty="0">
                <a:solidFill>
                  <a:srgbClr val="000000"/>
                </a:solidFill>
                <a:latin typeface="Calibri" panose="020F0502020204030204" pitchFamily="34" charset="0"/>
                <a:ea typeface="Arial"/>
                <a:cs typeface="Calibri" panose="020F0502020204030204" pitchFamily="34" charset="0"/>
                <a:sym typeface="Arial"/>
              </a:rPr>
              <a:t>Concepts and forms of greenwashing: a systematic review</a:t>
            </a:r>
            <a:endParaRPr sz="2900" dirty="0">
              <a:latin typeface="Calibri" panose="020F0502020204030204" pitchFamily="34" charset="0"/>
              <a:cs typeface="Calibri" panose="020F0502020204030204" pitchFamily="34" charset="0"/>
            </a:endParaRPr>
          </a:p>
        </p:txBody>
      </p:sp>
      <p:sp>
        <p:nvSpPr>
          <p:cNvPr id="123" name="Google Shape;123;p17"/>
          <p:cNvSpPr txBox="1"/>
          <p:nvPr/>
        </p:nvSpPr>
        <p:spPr>
          <a:xfrm>
            <a:off x="3912421" y="1427718"/>
            <a:ext cx="45576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rPr>
              <a:t>https://doi.org/10.1186/s12302-020-0300-3</a:t>
            </a:r>
            <a:endParaRPr dirty="0">
              <a:latin typeface="Calibri" panose="020F0502020204030204" pitchFamily="34" charset="0"/>
              <a:cs typeface="Calibri" panose="020F0502020204030204" pitchFamily="34" charset="0"/>
            </a:endParaRPr>
          </a:p>
        </p:txBody>
      </p:sp>
      <p:sp>
        <p:nvSpPr>
          <p:cNvPr id="124" name="Google Shape;124;p17"/>
          <p:cNvSpPr txBox="1"/>
          <p:nvPr/>
        </p:nvSpPr>
        <p:spPr>
          <a:xfrm>
            <a:off x="355600" y="1612384"/>
            <a:ext cx="11480800" cy="54784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None/>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Researchers have compiled a list of 19 distinct forms of greenwashing:</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400" b="1"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The hidden trade-off</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claims suggest that a product is ‘green’ based on a narrow set of attributes without attention to other important environmental issues (8).</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2.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No proof</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environmental claims that cannot be verified by supporting information or by a reliable third-party certification (8).</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3.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Vagueness</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claims that are so poorly defined or broad that their real meaning is likely to be misunderstood by the consumer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4.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Worshiping false labels</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misleading consumers into thinking products have been through a legitimate green certification process, by using a false suggestion or certification-like image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br>
              <a:rPr lang="en-US" sz="2000" b="0" i="0" u="none" strike="noStrike" cap="none" dirty="0">
                <a:solidFill>
                  <a:srgbClr val="000000"/>
                </a:solidFill>
                <a:latin typeface="Arial"/>
                <a:ea typeface="Arial"/>
                <a:cs typeface="Arial"/>
                <a:sym typeface="Arial"/>
              </a:rPr>
            </a:br>
            <a:br>
              <a:rPr lang="en-US" sz="20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1" name="Google Shape;131;p18"/>
          <p:cNvSpPr txBox="1">
            <a:spLocks noGrp="1"/>
          </p:cNvSpPr>
          <p:nvPr>
            <p:ph type="title"/>
          </p:nvPr>
        </p:nvSpPr>
        <p:spPr>
          <a:xfrm>
            <a:off x="1174750" y="583260"/>
            <a:ext cx="9842500" cy="7332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68965"/>
              <a:buNone/>
            </a:pPr>
            <a:r>
              <a:rPr lang="en-US" sz="2900" b="1" dirty="0">
                <a:solidFill>
                  <a:srgbClr val="000000"/>
                </a:solidFill>
                <a:latin typeface="Calibri" panose="020F0502020204030204" pitchFamily="34" charset="0"/>
                <a:ea typeface="Arial"/>
                <a:cs typeface="Calibri" panose="020F0502020204030204" pitchFamily="34" charset="0"/>
                <a:sym typeface="Arial"/>
              </a:rPr>
              <a:t>de Freitas </a:t>
            </a:r>
            <a:r>
              <a:rPr lang="en-US" sz="2900" b="1" dirty="0" err="1">
                <a:solidFill>
                  <a:srgbClr val="000000"/>
                </a:solidFill>
                <a:latin typeface="Calibri" panose="020F0502020204030204" pitchFamily="34" charset="0"/>
                <a:ea typeface="Arial"/>
                <a:cs typeface="Calibri" panose="020F0502020204030204" pitchFamily="34" charset="0"/>
                <a:sym typeface="Arial"/>
              </a:rPr>
              <a:t>Netto</a:t>
            </a:r>
            <a:r>
              <a:rPr lang="en-US" sz="2900" b="1" dirty="0">
                <a:solidFill>
                  <a:srgbClr val="000000"/>
                </a:solidFill>
                <a:latin typeface="Calibri" panose="020F0502020204030204" pitchFamily="34" charset="0"/>
                <a:ea typeface="Arial"/>
                <a:cs typeface="Calibri" panose="020F0502020204030204" pitchFamily="34" charset="0"/>
                <a:sym typeface="Arial"/>
              </a:rPr>
              <a:t> et al. 2020 </a:t>
            </a:r>
            <a:endParaRPr sz="2900" dirty="0">
              <a:latin typeface="Calibri" panose="020F0502020204030204" pitchFamily="34" charset="0"/>
              <a:cs typeface="Calibri" panose="020F0502020204030204" pitchFamily="34" charset="0"/>
            </a:endParaRPr>
          </a:p>
        </p:txBody>
      </p:sp>
      <p:sp>
        <p:nvSpPr>
          <p:cNvPr id="133" name="Google Shape;133;p18"/>
          <p:cNvSpPr txBox="1"/>
          <p:nvPr/>
        </p:nvSpPr>
        <p:spPr>
          <a:xfrm>
            <a:off x="355600" y="1058386"/>
            <a:ext cx="11480800" cy="56630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5.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Irrelevance</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environmental claims that may be truthful but are irrelevant for consumers seeking specific sustainable products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6.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The lesser of two evils</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claims that may be true within a product category but distract the consumer from the greater environmental impacts of the category as a whole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7.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Fibbing</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environmental claims that are simply false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8.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False hopes</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claims that reinforce a false hope of sustainability in a product category that is not sustainable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9.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Fearmongering</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claims that fabricate consumer insecurity for not “buying in” to an organization practice, like hydraulic fracking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br>
              <a:rPr lang="en-US" sz="2000" b="0" i="0" u="none" strike="noStrike" cap="none" dirty="0">
                <a:solidFill>
                  <a:srgbClr val="000000"/>
                </a:solidFill>
                <a:latin typeface="Arial"/>
                <a:ea typeface="Arial"/>
                <a:cs typeface="Arial"/>
                <a:sym typeface="Arial"/>
              </a:rPr>
            </a:br>
            <a:br>
              <a:rPr lang="en-US" sz="20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0" name="Google Shape;140;p19"/>
          <p:cNvSpPr txBox="1">
            <a:spLocks noGrp="1"/>
          </p:cNvSpPr>
          <p:nvPr>
            <p:ph type="title"/>
          </p:nvPr>
        </p:nvSpPr>
        <p:spPr>
          <a:xfrm>
            <a:off x="1174700" y="735830"/>
            <a:ext cx="9842500" cy="73329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68965"/>
              <a:buNone/>
            </a:pPr>
            <a:r>
              <a:rPr lang="en-US" sz="3200" b="1" dirty="0">
                <a:solidFill>
                  <a:srgbClr val="000000"/>
                </a:solidFill>
                <a:latin typeface="Calibri" panose="020F0502020204030204" pitchFamily="34" charset="0"/>
                <a:ea typeface="Arial"/>
                <a:cs typeface="Calibri" panose="020F0502020204030204" pitchFamily="34" charset="0"/>
                <a:sym typeface="Arial"/>
              </a:rPr>
              <a:t>de Freitas </a:t>
            </a:r>
            <a:r>
              <a:rPr lang="en-US" sz="3200" b="1" dirty="0" err="1">
                <a:solidFill>
                  <a:srgbClr val="000000"/>
                </a:solidFill>
                <a:latin typeface="Calibri" panose="020F0502020204030204" pitchFamily="34" charset="0"/>
                <a:ea typeface="Arial"/>
                <a:cs typeface="Calibri" panose="020F0502020204030204" pitchFamily="34" charset="0"/>
                <a:sym typeface="Arial"/>
              </a:rPr>
              <a:t>Netto</a:t>
            </a:r>
            <a:r>
              <a:rPr lang="en-US" sz="3200" b="1" dirty="0">
                <a:solidFill>
                  <a:srgbClr val="000000"/>
                </a:solidFill>
                <a:latin typeface="Calibri" panose="020F0502020204030204" pitchFamily="34" charset="0"/>
                <a:ea typeface="Arial"/>
                <a:cs typeface="Calibri" panose="020F0502020204030204" pitchFamily="34" charset="0"/>
                <a:sym typeface="Arial"/>
              </a:rPr>
              <a:t> et al. 2020</a:t>
            </a:r>
            <a:br>
              <a:rPr lang="en-US" sz="2900" b="1" dirty="0">
                <a:solidFill>
                  <a:srgbClr val="000000"/>
                </a:solidFill>
                <a:latin typeface="Arial"/>
                <a:ea typeface="Arial"/>
                <a:cs typeface="Arial"/>
                <a:sym typeface="Arial"/>
              </a:rPr>
            </a:br>
            <a:endParaRPr sz="2900" dirty="0"/>
          </a:p>
        </p:txBody>
      </p:sp>
      <p:sp>
        <p:nvSpPr>
          <p:cNvPr id="142" name="Google Shape;142;p19"/>
          <p:cNvSpPr txBox="1"/>
          <p:nvPr/>
        </p:nvSpPr>
        <p:spPr>
          <a:xfrm>
            <a:off x="355600" y="1102478"/>
            <a:ext cx="11480700" cy="504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10.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Broken promises</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claims promising that extraction will lift up poor, rural communities with riches from mineral rights and economic development, but when evidence shows the contrary, communities are left with irreversible impacts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11.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Injustice</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environmental communication does not speak directly to communities most affected by </a:t>
            </a:r>
            <a:r>
              <a:rPr lang="en-US" sz="2000" dirty="0">
                <a:latin typeface="Calibri" panose="020F0502020204030204" pitchFamily="34" charset="0"/>
                <a:cs typeface="Calibri" panose="020F0502020204030204" pitchFamily="34" charset="0"/>
              </a:rPr>
              <a:t>extraction</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it focuses on a segment of the population that benefits from </a:t>
            </a:r>
            <a:r>
              <a:rPr lang="en-US" sz="2000" dirty="0">
                <a:latin typeface="Calibri" panose="020F0502020204030204" pitchFamily="34" charset="0"/>
                <a:cs typeface="Calibri" panose="020F0502020204030204" pitchFamily="34" charset="0"/>
              </a:rPr>
              <a:t>extraction</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but do not suffer its consequences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12.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Hazardous consequences</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greenwashing hides the reality of inequality and distracts the public from the dangers of the risk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13.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Profits over people and the environment</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to place profit margins over people and the environment -- potentially the greatest greenwashing tactic of all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49" name="Google Shape;149;p20"/>
          <p:cNvSpPr txBox="1">
            <a:spLocks noGrp="1"/>
          </p:cNvSpPr>
          <p:nvPr>
            <p:ph type="title"/>
          </p:nvPr>
        </p:nvSpPr>
        <p:spPr>
          <a:xfrm>
            <a:off x="1174750" y="602667"/>
            <a:ext cx="9842500" cy="7332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68965"/>
              <a:buNone/>
            </a:pPr>
            <a:r>
              <a:rPr lang="en-US" sz="2900" b="1" dirty="0">
                <a:solidFill>
                  <a:srgbClr val="000000"/>
                </a:solidFill>
                <a:latin typeface="Calibri" panose="020F0502020204030204" pitchFamily="34" charset="0"/>
                <a:ea typeface="Arial"/>
                <a:cs typeface="Calibri" panose="020F0502020204030204" pitchFamily="34" charset="0"/>
                <a:sym typeface="Arial"/>
              </a:rPr>
              <a:t>de Freitas </a:t>
            </a:r>
            <a:r>
              <a:rPr lang="en-US" sz="2900" b="1" dirty="0" err="1">
                <a:solidFill>
                  <a:srgbClr val="000000"/>
                </a:solidFill>
                <a:latin typeface="Calibri" panose="020F0502020204030204" pitchFamily="34" charset="0"/>
                <a:ea typeface="Arial"/>
                <a:cs typeface="Calibri" panose="020F0502020204030204" pitchFamily="34" charset="0"/>
                <a:sym typeface="Arial"/>
              </a:rPr>
              <a:t>Netto</a:t>
            </a:r>
            <a:r>
              <a:rPr lang="en-US" sz="2900" b="1" dirty="0">
                <a:solidFill>
                  <a:srgbClr val="000000"/>
                </a:solidFill>
                <a:latin typeface="Calibri" panose="020F0502020204030204" pitchFamily="34" charset="0"/>
                <a:ea typeface="Arial"/>
                <a:cs typeface="Calibri" panose="020F0502020204030204" pitchFamily="34" charset="0"/>
                <a:sym typeface="Arial"/>
              </a:rPr>
              <a:t> et al. 2020</a:t>
            </a:r>
            <a:endParaRPr sz="2900" dirty="0">
              <a:latin typeface="Calibri" panose="020F0502020204030204" pitchFamily="34" charset="0"/>
              <a:cs typeface="Calibri" panose="020F0502020204030204" pitchFamily="34" charset="0"/>
            </a:endParaRPr>
          </a:p>
        </p:txBody>
      </p:sp>
      <p:sp>
        <p:nvSpPr>
          <p:cNvPr id="151" name="Google Shape;151;p20"/>
          <p:cNvSpPr txBox="1"/>
          <p:nvPr/>
        </p:nvSpPr>
        <p:spPr>
          <a:xfrm>
            <a:off x="355600" y="1247108"/>
            <a:ext cx="11480800" cy="5909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14.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Dirty business</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belonging to an inherently unsustainable business but promoting sustainable practices or products that are not representative of the business or the society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15.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Ad bluster</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Using ads to divert attention from sustainability issues. Exaggerating achievements or presenting alternative programs that are not related to the main sustainability concern (9).</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16.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Political spin</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influencing regulations or governments in order to obtain business benefits that negatively affect sustainability (10).</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17.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It’s the law, stupid!</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touting sustainability accomplishments or commitments that are already required by existing laws or regulations (10).</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18.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Fuzzy reporting</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taking advantage of sustainability reports and their one-way communication channel, to twist the truth or project a positive image in terms of corporate practices (10).</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br>
              <a:rPr lang="en-US" sz="2000" b="0" i="0" u="none" strike="noStrike" cap="none" dirty="0">
                <a:solidFill>
                  <a:srgbClr val="000000"/>
                </a:solidFill>
                <a:latin typeface="Arial"/>
                <a:ea typeface="Arial"/>
                <a:cs typeface="Arial"/>
                <a:sym typeface="Arial"/>
              </a:rPr>
            </a:br>
            <a:br>
              <a:rPr lang="en-US" sz="20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58" name="Google Shape;158;p21"/>
          <p:cNvSpPr txBox="1">
            <a:spLocks noGrp="1"/>
          </p:cNvSpPr>
          <p:nvPr>
            <p:ph type="title"/>
          </p:nvPr>
        </p:nvSpPr>
        <p:spPr>
          <a:xfrm>
            <a:off x="1174750" y="548295"/>
            <a:ext cx="9842500" cy="7332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ct val="68965"/>
              <a:buNone/>
            </a:pPr>
            <a:r>
              <a:rPr lang="en-US" sz="2900" b="1" dirty="0">
                <a:solidFill>
                  <a:srgbClr val="000000"/>
                </a:solidFill>
                <a:latin typeface="Calibri" panose="020F0502020204030204" pitchFamily="34" charset="0"/>
                <a:ea typeface="Arial"/>
                <a:cs typeface="Calibri" panose="020F0502020204030204" pitchFamily="34" charset="0"/>
                <a:sym typeface="Arial"/>
              </a:rPr>
              <a:t>de Freitas </a:t>
            </a:r>
            <a:r>
              <a:rPr lang="en-US" sz="2900" b="1" dirty="0" err="1">
                <a:solidFill>
                  <a:srgbClr val="000000"/>
                </a:solidFill>
                <a:latin typeface="Calibri" panose="020F0502020204030204" pitchFamily="34" charset="0"/>
                <a:ea typeface="Arial"/>
                <a:cs typeface="Calibri" panose="020F0502020204030204" pitchFamily="34" charset="0"/>
                <a:sym typeface="Arial"/>
              </a:rPr>
              <a:t>Netto</a:t>
            </a:r>
            <a:r>
              <a:rPr lang="en-US" sz="2900" b="1" dirty="0">
                <a:solidFill>
                  <a:srgbClr val="000000"/>
                </a:solidFill>
                <a:latin typeface="Calibri" panose="020F0502020204030204" pitchFamily="34" charset="0"/>
                <a:ea typeface="Arial"/>
                <a:cs typeface="Calibri" panose="020F0502020204030204" pitchFamily="34" charset="0"/>
                <a:sym typeface="Arial"/>
              </a:rPr>
              <a:t> et al. 2020</a:t>
            </a:r>
            <a:endParaRPr sz="2900" dirty="0">
              <a:latin typeface="Calibri" panose="020F0502020204030204" pitchFamily="34" charset="0"/>
              <a:cs typeface="Calibri" panose="020F0502020204030204" pitchFamily="34" charset="0"/>
            </a:endParaRPr>
          </a:p>
        </p:txBody>
      </p:sp>
      <p:sp>
        <p:nvSpPr>
          <p:cNvPr id="160" name="Google Shape;160;p21"/>
          <p:cNvSpPr txBox="1"/>
          <p:nvPr/>
        </p:nvSpPr>
        <p:spPr>
          <a:xfrm>
            <a:off x="355600" y="994173"/>
            <a:ext cx="11480800"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19. </a:t>
            </a:r>
            <a:r>
              <a:rPr lang="en-US" sz="2000" b="1" i="0" u="none" strike="noStrike" cap="none" dirty="0">
                <a:solidFill>
                  <a:srgbClr val="000000"/>
                </a:solidFill>
                <a:latin typeface="Calibri" panose="020F0502020204030204" pitchFamily="34" charset="0"/>
                <a:cs typeface="Calibri" panose="020F0502020204030204" pitchFamily="34" charset="0"/>
                <a:sym typeface="Arial"/>
              </a:rPr>
              <a:t>Executional Greenwashing</a:t>
            </a:r>
            <a:r>
              <a:rPr lang="en-US" sz="2000" b="0" i="0" u="none" strike="noStrike" cap="none" dirty="0">
                <a:solidFill>
                  <a:srgbClr val="000000"/>
                </a:solidFill>
                <a:latin typeface="Calibri" panose="020F0502020204030204" pitchFamily="34" charset="0"/>
                <a:cs typeface="Calibri" panose="020F0502020204030204" pitchFamily="34" charset="0"/>
                <a:sym typeface="Arial"/>
              </a:rPr>
              <a:t>: Using elements such as naturalistic colors and sounds. Website backgrounds that represent natural landscapes or pictures of endangered animal species or renewable sources of energy are using executional greenwashing (10).</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br>
              <a:rPr lang="en-US" sz="2000" b="0" i="0" u="none" strike="noStrike" cap="none" dirty="0">
                <a:solidFill>
                  <a:srgbClr val="000000"/>
                </a:solidFill>
                <a:latin typeface="Arial"/>
                <a:ea typeface="Arial"/>
                <a:cs typeface="Arial"/>
                <a:sym typeface="Arial"/>
              </a:rPr>
            </a:br>
            <a:br>
              <a:rPr lang="en-US" sz="2000" b="0" i="0" u="none" strike="noStrike" cap="none" dirty="0">
                <a:solidFill>
                  <a:srgbClr val="000000"/>
                </a:solidFill>
                <a:latin typeface="Arial"/>
                <a:ea typeface="Arial"/>
                <a:cs typeface="Arial"/>
                <a:sym typeface="Arial"/>
              </a:rPr>
            </a:br>
            <a:br>
              <a:rPr lang="en-US" sz="20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161" name="Google Shape;161;p21"/>
          <p:cNvPicPr preferRelativeResize="0"/>
          <p:nvPr/>
        </p:nvPicPr>
        <p:blipFill rotWithShape="1">
          <a:blip r:embed="rId4">
            <a:alphaModFix/>
          </a:blip>
          <a:srcRect/>
          <a:stretch/>
        </p:blipFill>
        <p:spPr>
          <a:xfrm>
            <a:off x="3436992" y="3074316"/>
            <a:ext cx="4557658" cy="3418244"/>
          </a:xfrm>
          <a:prstGeom prst="rect">
            <a:avLst/>
          </a:prstGeom>
          <a:noFill/>
          <a:ln>
            <a:noFill/>
          </a:ln>
        </p:spPr>
      </p:pic>
      <p:sp>
        <p:nvSpPr>
          <p:cNvPr id="162" name="Google Shape;162;p21"/>
          <p:cNvSpPr txBox="1"/>
          <p:nvPr/>
        </p:nvSpPr>
        <p:spPr>
          <a:xfrm>
            <a:off x="8329940" y="3642988"/>
            <a:ext cx="2710999"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This Superb Fairy Wren did not </a:t>
            </a:r>
            <a:endParaRPr sz="2000"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agree to help corporations sell </a:t>
            </a:r>
            <a:endParaRPr sz="2000"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their products.</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69" name="Google Shape;169;p3"/>
          <p:cNvSpPr txBox="1">
            <a:spLocks noGrp="1"/>
          </p:cNvSpPr>
          <p:nvPr>
            <p:ph type="title"/>
          </p:nvPr>
        </p:nvSpPr>
        <p:spPr>
          <a:xfrm>
            <a:off x="870126" y="152493"/>
            <a:ext cx="10285232" cy="10537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2900" b="1" dirty="0" err="1">
                <a:solidFill>
                  <a:srgbClr val="000000"/>
                </a:solidFill>
                <a:latin typeface="Calibri" panose="020F0502020204030204" pitchFamily="34" charset="0"/>
                <a:ea typeface="Arial"/>
                <a:cs typeface="Calibri" panose="020F0502020204030204" pitchFamily="34" charset="0"/>
                <a:sym typeface="Arial"/>
              </a:rPr>
              <a:t>Suding</a:t>
            </a:r>
            <a:r>
              <a:rPr lang="en-US" sz="2900" b="1" dirty="0">
                <a:solidFill>
                  <a:srgbClr val="000000"/>
                </a:solidFill>
                <a:latin typeface="Calibri" panose="020F0502020204030204" pitchFamily="34" charset="0"/>
                <a:ea typeface="Arial"/>
                <a:cs typeface="Calibri" panose="020F0502020204030204" pitchFamily="34" charset="0"/>
                <a:sym typeface="Arial"/>
              </a:rPr>
              <a:t> et al 2015: </a:t>
            </a:r>
            <a:br>
              <a:rPr lang="en-US" sz="2900" b="1" dirty="0">
                <a:solidFill>
                  <a:srgbClr val="000000"/>
                </a:solidFill>
                <a:latin typeface="Calibri" panose="020F0502020204030204" pitchFamily="34" charset="0"/>
                <a:ea typeface="Arial"/>
                <a:cs typeface="Calibri" panose="020F0502020204030204" pitchFamily="34" charset="0"/>
                <a:sym typeface="Arial"/>
              </a:rPr>
            </a:br>
            <a:r>
              <a:rPr lang="en-US" sz="2000" b="1" dirty="0">
                <a:solidFill>
                  <a:srgbClr val="000000"/>
                </a:solidFill>
                <a:latin typeface="Calibri" panose="020F0502020204030204" pitchFamily="34" charset="0"/>
                <a:ea typeface="Arial"/>
                <a:cs typeface="Calibri" panose="020F0502020204030204" pitchFamily="34" charset="0"/>
                <a:sym typeface="Arial"/>
              </a:rPr>
              <a:t>Committing to ecological restoration</a:t>
            </a:r>
            <a:endParaRPr sz="2000" dirty="0">
              <a:latin typeface="Calibri" panose="020F0502020204030204" pitchFamily="34" charset="0"/>
              <a:cs typeface="Calibri" panose="020F0502020204030204" pitchFamily="34" charset="0"/>
            </a:endParaRPr>
          </a:p>
        </p:txBody>
      </p:sp>
      <p:sp>
        <p:nvSpPr>
          <p:cNvPr id="170" name="Google Shape;170;p3"/>
          <p:cNvSpPr txBox="1"/>
          <p:nvPr/>
        </p:nvSpPr>
        <p:spPr>
          <a:xfrm>
            <a:off x="331618" y="1627455"/>
            <a:ext cx="5681124" cy="360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Researchers have identified four complementary principles for achieving sound ecological restoration plans:</a:t>
            </a:r>
            <a:endParaRPr sz="2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 </a:t>
            </a:r>
            <a:endParaRPr sz="20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Ecological Integrity</a:t>
            </a:r>
            <a:endParaRPr sz="20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Long-Term Sustainability</a:t>
            </a:r>
            <a:endParaRPr sz="20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Benefits and Engages Society</a:t>
            </a:r>
            <a:endParaRPr sz="20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dirty="0">
                <a:solidFill>
                  <a:srgbClr val="000000"/>
                </a:solidFill>
                <a:latin typeface="Calibri" panose="020F0502020204030204" pitchFamily="34" charset="0"/>
                <a:cs typeface="Calibri" panose="020F0502020204030204" pitchFamily="34" charset="0"/>
                <a:sym typeface="Arial"/>
              </a:rPr>
              <a:t>Informed by Past and Future</a:t>
            </a:r>
            <a:endParaRPr sz="20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Noto Sans Symbols"/>
              <a:buNone/>
            </a:pPr>
            <a:endParaRPr sz="2400" b="1" i="0" u="none" strike="noStrike" cap="none" dirty="0">
              <a:solidFill>
                <a:srgbClr val="000000"/>
              </a:solidFill>
              <a:latin typeface="Arial"/>
              <a:ea typeface="Arial"/>
              <a:cs typeface="Arial"/>
              <a:sym typeface="Arial"/>
            </a:endParaRPr>
          </a:p>
        </p:txBody>
      </p:sp>
      <p:sp>
        <p:nvSpPr>
          <p:cNvPr id="171" name="Google Shape;171;p3"/>
          <p:cNvSpPr txBox="1"/>
          <p:nvPr/>
        </p:nvSpPr>
        <p:spPr>
          <a:xfrm>
            <a:off x="3970962" y="1021625"/>
            <a:ext cx="441659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panose="020F0502020204030204" pitchFamily="34" charset="0"/>
                <a:cs typeface="Calibri" panose="020F0502020204030204" pitchFamily="34" charset="0"/>
                <a:sym typeface="Arial"/>
              </a:rPr>
              <a:t>https://doi.org/10.1126/science.aaa4216</a:t>
            </a:r>
            <a:endParaRPr dirty="0">
              <a:latin typeface="Calibri" panose="020F0502020204030204" pitchFamily="34" charset="0"/>
              <a:cs typeface="Calibri" panose="020F0502020204030204" pitchFamily="34" charset="0"/>
            </a:endParaRPr>
          </a:p>
        </p:txBody>
      </p:sp>
      <p:pic>
        <p:nvPicPr>
          <p:cNvPr id="172" name="Google Shape;172;p3"/>
          <p:cNvPicPr preferRelativeResize="0"/>
          <p:nvPr/>
        </p:nvPicPr>
        <p:blipFill rotWithShape="1">
          <a:blip r:embed="rId4">
            <a:alphaModFix/>
          </a:blip>
          <a:srcRect/>
          <a:stretch/>
        </p:blipFill>
        <p:spPr>
          <a:xfrm>
            <a:off x="6179259" y="1464198"/>
            <a:ext cx="4862682" cy="4892152"/>
          </a:xfrm>
          <a:prstGeom prst="rect">
            <a:avLst/>
          </a:prstGeom>
          <a:noFill/>
          <a:ln>
            <a:noFill/>
          </a:ln>
        </p:spPr>
      </p:pic>
      <p:sp>
        <p:nvSpPr>
          <p:cNvPr id="173" name="Google Shape;173;p3"/>
          <p:cNvSpPr txBox="1"/>
          <p:nvPr/>
        </p:nvSpPr>
        <p:spPr>
          <a:xfrm>
            <a:off x="331618" y="4512976"/>
            <a:ext cx="533997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1" u="none" strike="noStrike" cap="none" dirty="0">
                <a:solidFill>
                  <a:srgbClr val="000000"/>
                </a:solidFill>
                <a:latin typeface="Calibri" panose="020F0502020204030204" pitchFamily="34" charset="0"/>
                <a:cs typeface="Calibri" panose="020F0502020204030204" pitchFamily="34" charset="0"/>
                <a:sym typeface="Arial"/>
              </a:rPr>
              <a:t>The use</a:t>
            </a:r>
            <a:r>
              <a:rPr lang="en-US" sz="2000" dirty="0">
                <a:latin typeface="Calibri" panose="020F0502020204030204" pitchFamily="34" charset="0"/>
                <a:cs typeface="Calibri" panose="020F0502020204030204" pitchFamily="34" charset="0"/>
              </a:rPr>
              <a:t> </a:t>
            </a:r>
            <a:r>
              <a:rPr lang="en-US" sz="2000" b="0" i="1" u="none" strike="noStrike" cap="none" dirty="0">
                <a:solidFill>
                  <a:srgbClr val="000000"/>
                </a:solidFill>
                <a:latin typeface="Calibri" panose="020F0502020204030204" pitchFamily="34" charset="0"/>
                <a:cs typeface="Calibri" panose="020F0502020204030204" pitchFamily="34" charset="0"/>
                <a:sym typeface="Arial"/>
              </a:rPr>
              <a:t>of four principles identifies trade-offs in the planning</a:t>
            </a:r>
            <a:r>
              <a:rPr lang="en-US" sz="2000" dirty="0">
                <a:latin typeface="Calibri" panose="020F0502020204030204" pitchFamily="34" charset="0"/>
                <a:cs typeface="Calibri" panose="020F0502020204030204" pitchFamily="34" charset="0"/>
              </a:rPr>
              <a:t> </a:t>
            </a:r>
            <a:r>
              <a:rPr lang="en-US" sz="2000" b="0" i="1" u="none" strike="noStrike" cap="none" dirty="0">
                <a:solidFill>
                  <a:srgbClr val="000000"/>
                </a:solidFill>
                <a:latin typeface="Calibri" panose="020F0502020204030204" pitchFamily="34" charset="0"/>
                <a:cs typeface="Calibri" panose="020F0502020204030204" pitchFamily="34" charset="0"/>
                <a:sym typeface="Arial"/>
              </a:rPr>
              <a:t>process and the extent of departure from the full</a:t>
            </a:r>
            <a:r>
              <a:rPr lang="en-US" sz="2000" dirty="0">
                <a:latin typeface="Calibri" panose="020F0502020204030204" pitchFamily="34" charset="0"/>
                <a:cs typeface="Calibri" panose="020F0502020204030204" pitchFamily="34" charset="0"/>
              </a:rPr>
              <a:t> </a:t>
            </a:r>
            <a:r>
              <a:rPr lang="en-US" sz="2000" b="0" i="1" u="none" strike="noStrike" cap="none" dirty="0">
                <a:solidFill>
                  <a:srgbClr val="000000"/>
                </a:solidFill>
                <a:latin typeface="Calibri" panose="020F0502020204030204" pitchFamily="34" charset="0"/>
                <a:cs typeface="Calibri" panose="020F0502020204030204" pitchFamily="34" charset="0"/>
                <a:sym typeface="Arial"/>
              </a:rPr>
              <a:t>opportunities presented by comprehensive ecological</a:t>
            </a:r>
            <a:r>
              <a:rPr lang="en-US" sz="2000" dirty="0">
                <a:latin typeface="Calibri" panose="020F0502020204030204" pitchFamily="34" charset="0"/>
                <a:cs typeface="Calibri" panose="020F0502020204030204" pitchFamily="34" charset="0"/>
              </a:rPr>
              <a:t> </a:t>
            </a:r>
            <a:r>
              <a:rPr lang="en-US" sz="2000" b="0" i="1" u="none" strike="noStrike" cap="none" dirty="0">
                <a:solidFill>
                  <a:srgbClr val="000000"/>
                </a:solidFill>
                <a:latin typeface="Calibri" panose="020F0502020204030204" pitchFamily="34" charset="0"/>
                <a:cs typeface="Calibri" panose="020F0502020204030204" pitchFamily="34" charset="0"/>
                <a:sym typeface="Arial"/>
              </a:rPr>
              <a:t>restoration.</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80" name="Google Shape;180;p22"/>
          <p:cNvSpPr txBox="1">
            <a:spLocks noGrp="1"/>
          </p:cNvSpPr>
          <p:nvPr>
            <p:ph type="title"/>
          </p:nvPr>
        </p:nvSpPr>
        <p:spPr>
          <a:xfrm>
            <a:off x="4482297" y="356362"/>
            <a:ext cx="9842500" cy="10537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2900" b="1" dirty="0" err="1">
                <a:solidFill>
                  <a:srgbClr val="000000"/>
                </a:solidFill>
                <a:latin typeface="Calibri" panose="020F0502020204030204" pitchFamily="34" charset="0"/>
                <a:ea typeface="Arial"/>
                <a:cs typeface="Calibri" panose="020F0502020204030204" pitchFamily="34" charset="0"/>
                <a:sym typeface="Arial"/>
              </a:rPr>
              <a:t>Suding</a:t>
            </a:r>
            <a:r>
              <a:rPr lang="en-US" sz="2900" b="1" dirty="0">
                <a:solidFill>
                  <a:srgbClr val="000000"/>
                </a:solidFill>
                <a:latin typeface="Calibri" panose="020F0502020204030204" pitchFamily="34" charset="0"/>
                <a:ea typeface="Arial"/>
                <a:cs typeface="Calibri" panose="020F0502020204030204" pitchFamily="34" charset="0"/>
                <a:sym typeface="Arial"/>
              </a:rPr>
              <a:t> et al. 2015</a:t>
            </a:r>
            <a:endParaRPr sz="2900" dirty="0">
              <a:latin typeface="Calibri" panose="020F0502020204030204" pitchFamily="34" charset="0"/>
              <a:cs typeface="Calibri" panose="020F0502020204030204" pitchFamily="34" charset="0"/>
            </a:endParaRPr>
          </a:p>
        </p:txBody>
      </p:sp>
      <p:sp>
        <p:nvSpPr>
          <p:cNvPr id="181" name="Google Shape;181;p22"/>
          <p:cNvSpPr txBox="1"/>
          <p:nvPr/>
        </p:nvSpPr>
        <p:spPr>
          <a:xfrm>
            <a:off x="444499" y="1496186"/>
            <a:ext cx="11506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Restoration plans often target one or two of these four principles, but not </a:t>
            </a:r>
            <a:r>
              <a:rPr lang="en-US" sz="2400" dirty="0">
                <a:latin typeface="Calibri" panose="020F0502020204030204" pitchFamily="34" charset="0"/>
                <a:cs typeface="Calibri" panose="020F0502020204030204" pitchFamily="34" charset="0"/>
              </a:rPr>
              <a:t>all</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t>
            </a:r>
            <a:endParaRPr dirty="0">
              <a:latin typeface="Calibri" panose="020F0502020204030204" pitchFamily="34" charset="0"/>
              <a:cs typeface="Calibri" panose="020F0502020204030204" pitchFamily="34" charset="0"/>
            </a:endParaRPr>
          </a:p>
        </p:txBody>
      </p:sp>
      <p:pic>
        <p:nvPicPr>
          <p:cNvPr id="183" name="Google Shape;183;p22"/>
          <p:cNvPicPr preferRelativeResize="0"/>
          <p:nvPr/>
        </p:nvPicPr>
        <p:blipFill rotWithShape="1">
          <a:blip r:embed="rId4">
            <a:alphaModFix/>
          </a:blip>
          <a:srcRect/>
          <a:stretch/>
        </p:blipFill>
        <p:spPr>
          <a:xfrm>
            <a:off x="680370" y="3027647"/>
            <a:ext cx="10831259" cy="1307751"/>
          </a:xfrm>
          <a:prstGeom prst="rect">
            <a:avLst/>
          </a:prstGeom>
          <a:noFill/>
          <a:ln>
            <a:noFill/>
          </a:ln>
        </p:spPr>
      </p:pic>
      <p:pic>
        <p:nvPicPr>
          <p:cNvPr id="184" name="Google Shape;184;p22"/>
          <p:cNvPicPr preferRelativeResize="0"/>
          <p:nvPr/>
        </p:nvPicPr>
        <p:blipFill rotWithShape="1">
          <a:blip r:embed="rId5">
            <a:alphaModFix/>
          </a:blip>
          <a:srcRect/>
          <a:stretch/>
        </p:blipFill>
        <p:spPr>
          <a:xfrm>
            <a:off x="680370" y="2212865"/>
            <a:ext cx="10831260" cy="848603"/>
          </a:xfrm>
          <a:prstGeom prst="rect">
            <a:avLst/>
          </a:prstGeom>
          <a:noFill/>
          <a:ln>
            <a:noFill/>
          </a:ln>
        </p:spPr>
      </p:pic>
      <p:sp>
        <p:nvSpPr>
          <p:cNvPr id="185" name="Google Shape;185;p22"/>
          <p:cNvSpPr txBox="1"/>
          <p:nvPr/>
        </p:nvSpPr>
        <p:spPr>
          <a:xfrm>
            <a:off x="444499" y="4635500"/>
            <a:ext cx="1106712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For example, forest restoration projects frequently target carbon sequestration and local economic benefits but fail to adequately consider the ecological integrity of simple species arrays, long-term sustainable harvesting, and the wisdom of longstanding indigenous knowledge or future climate conditions. </a:t>
            </a:r>
            <a:endParaRPr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1124</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Noto Sans Symbols</vt:lpstr>
      <vt:lpstr>Office Theme</vt:lpstr>
      <vt:lpstr>Ecological Restoration and Corporate Greenwashing   </vt:lpstr>
      <vt:lpstr>What Is Greenwashing? </vt:lpstr>
      <vt:lpstr>de Freitas Netto et al. 2020: Concepts and forms of greenwashing: a systematic review</vt:lpstr>
      <vt:lpstr>de Freitas Netto et al. 2020 </vt:lpstr>
      <vt:lpstr>de Freitas Netto et al. 2020 </vt:lpstr>
      <vt:lpstr>de Freitas Netto et al. 2020</vt:lpstr>
      <vt:lpstr>de Freitas Netto et al. 2020</vt:lpstr>
      <vt:lpstr>Suding et al 2015:  Committing to ecological restoration</vt:lpstr>
      <vt:lpstr>Suding et al. 2015</vt:lpstr>
      <vt:lpstr>Suding et al. 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Restoration and Corporate Greenwashing</dc:title>
  <dc:creator>Heidi CM Scott</dc:creator>
  <cp:lastModifiedBy>Erin Miriam Duffy</cp:lastModifiedBy>
  <cp:revision>2</cp:revision>
  <dcterms:created xsi:type="dcterms:W3CDTF">2022-09-28T11:57:10Z</dcterms:created>
  <dcterms:modified xsi:type="dcterms:W3CDTF">2023-01-26T16:59:15Z</dcterms:modified>
</cp:coreProperties>
</file>