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jPiW4VVmAcClEsCN9XPyUmLXg4b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2313"/>
  </p:normalViewPr>
  <p:slideViewPr>
    <p:cSldViewPr snapToGrid="0">
      <p:cViewPr varScale="1">
        <p:scale>
          <a:sx n="100" d="100"/>
          <a:sy n="100" d="100"/>
        </p:scale>
        <p:origin x="1448"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i="1" dirty="0"/>
              <a:t>Notes to Instructor: </a:t>
            </a:r>
            <a:r>
              <a:rPr lang="en-US" sz="1400" dirty="0"/>
              <a:t>This image from “the hook” may serve as a good time for learners to share their ideas of four inputs (resources), four outputs (wastes), and ideas for how to make “waste” into a new resource. </a:t>
            </a:r>
            <a:endParaRPr sz="1400"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For now, these questions may be posed as the complex challenges facing city planners and managers. Invite learners to suggest ways that we can solve multiple problems with urban sustainability and equality with single solutions. For example, how would a zero-waste and closed-loop city provide job opportunities or better habitat for the city’s disadvantaged population?</a:t>
            </a:r>
            <a:endParaRPr dirty="0"/>
          </a:p>
        </p:txBody>
      </p:sp>
      <p:sp>
        <p:nvSpPr>
          <p:cNvPr id="117" name="Google Shape;11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Ask learners what features of a city would attract them. Is it about infrastructure, economics, or social and personal opportunity? How does one category affect the others? What are some challenges to implementing qualitative well-being over quantitative consumption, especially in our current economic paradigm of growth and technology? </a:t>
            </a:r>
            <a:endParaRPr dirty="0"/>
          </a:p>
        </p:txBody>
      </p:sp>
      <p:sp>
        <p:nvSpPr>
          <p:cNvPr id="127" name="Google Shape;12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What is the difference between climate change mitigation and resilience? Why might cities more often invest in mitigation efforts rather than building infrastructural and social resilience? What kinds of incentives might encourage city planners to implement proactive resilience?</a:t>
            </a:r>
            <a:endParaRPr dirty="0"/>
          </a:p>
        </p:txBody>
      </p:sp>
      <p:sp>
        <p:nvSpPr>
          <p:cNvPr id="137" name="Google Shape;1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What are some of the encouraging flows, behaviors, and opportunities on display in this image of Chicago? </a:t>
            </a:r>
            <a:endParaRPr dirty="0"/>
          </a:p>
        </p:txBody>
      </p:sp>
      <p:sp>
        <p:nvSpPr>
          <p:cNvPr id="147" name="Google Shape;1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1" dirty="0"/>
              <a:t>Notes to Instructor: </a:t>
            </a:r>
            <a:r>
              <a:rPr lang="en-US" dirty="0"/>
              <a:t>What technologies exist to convert cities into energy generators rather than consumers? What impacts might these local, small-scale generation efforts have on the city’s resilience, economy, quality of environment, and job opportunities? </a:t>
            </a:r>
            <a:endParaRPr dirty="0"/>
          </a:p>
        </p:txBody>
      </p:sp>
      <p:sp>
        <p:nvSpPr>
          <p:cNvPr id="157" name="Google Shape;1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doi.org/10.3389/frsc.2019.00001"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oi.org/10.1016/j.scs.2021.103278"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sa/2.0/deed.en"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4.0/deed.en"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9" name="Google Shape;89;p1"/>
          <p:cNvSpPr txBox="1">
            <a:spLocks noGrp="1"/>
          </p:cNvSpPr>
          <p:nvPr>
            <p:ph type="ctrTitle"/>
          </p:nvPr>
        </p:nvSpPr>
        <p:spPr>
          <a:xfrm>
            <a:off x="4271948" y="539346"/>
            <a:ext cx="7024464" cy="124879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0000"/>
              </a:buClr>
              <a:buSzPts val="4000"/>
              <a:buNone/>
            </a:pPr>
            <a:r>
              <a:rPr lang="en-US" sz="3600" b="1"/>
              <a:t>Green Infrastructure: </a:t>
            </a:r>
            <a:br>
              <a:rPr lang="en-US" sz="3600" b="1"/>
            </a:br>
            <a:r>
              <a:rPr lang="en-US" sz="3600" b="1">
                <a:solidFill>
                  <a:srgbClr val="548135"/>
                </a:solidFill>
              </a:rPr>
              <a:t>Urban Metabolism and Smart Cities</a:t>
            </a:r>
            <a:endParaRPr sz="3600">
              <a:solidFill>
                <a:srgbClr val="548135"/>
              </a:solidFill>
            </a:endParaRPr>
          </a:p>
        </p:txBody>
      </p:sp>
      <p:grpSp>
        <p:nvGrpSpPr>
          <p:cNvPr id="90" name="Google Shape;90;p1"/>
          <p:cNvGrpSpPr/>
          <p:nvPr/>
        </p:nvGrpSpPr>
        <p:grpSpPr>
          <a:xfrm flipH="1">
            <a:off x="9676747" y="0"/>
            <a:ext cx="2514948" cy="2174333"/>
            <a:chOff x="-305" y="-4155"/>
            <a:chExt cx="2514948" cy="2174333"/>
          </a:xfrm>
        </p:grpSpPr>
        <p:sp>
          <p:nvSpPr>
            <p:cNvPr id="91" name="Google Shape;91;p1"/>
            <p:cNvSpPr/>
            <p:nvPr/>
          </p:nvSpPr>
          <p:spPr>
            <a:xfrm>
              <a:off x="-305" y="0"/>
              <a:ext cx="2514948" cy="2170178"/>
            </a:xfrm>
            <a:custGeom>
              <a:avLst/>
              <a:gdLst/>
              <a:ahLst/>
              <a:cxnLst/>
              <a:rect l="l" t="t" r="r" b="b"/>
              <a:pathLst>
                <a:path w="2514948" h="2170178" extrusionOk="0">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305" y="-4155"/>
              <a:ext cx="2493062" cy="1947896"/>
            </a:xfrm>
            <a:custGeom>
              <a:avLst/>
              <a:gdLst/>
              <a:ahLst/>
              <a:cxnLst/>
              <a:rect l="l" t="t" r="r" b="b"/>
              <a:pathLst>
                <a:path w="2493062" h="1947896" extrusionOk="0">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305" y="0"/>
              <a:ext cx="2501089" cy="1972702"/>
            </a:xfrm>
            <a:custGeom>
              <a:avLst/>
              <a:gdLst/>
              <a:ahLst/>
              <a:cxnLst/>
              <a:rect l="l" t="t" r="r" b="b"/>
              <a:pathLst>
                <a:path w="2501089" h="1972702" extrusionOk="0">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Calibri"/>
                <a:ea typeface="Calibri"/>
                <a:cs typeface="Calibri"/>
                <a:sym typeface="Calibri"/>
              </a:endParaRPr>
            </a:p>
          </p:txBody>
        </p:sp>
        <p:sp>
          <p:nvSpPr>
            <p:cNvPr id="94" name="Google Shape;94;p1"/>
            <p:cNvSpPr/>
            <p:nvPr/>
          </p:nvSpPr>
          <p:spPr>
            <a:xfrm>
              <a:off x="305" y="1"/>
              <a:ext cx="2491105" cy="1943661"/>
            </a:xfrm>
            <a:custGeom>
              <a:avLst/>
              <a:gdLst/>
              <a:ahLst/>
              <a:cxnLst/>
              <a:rect l="l" t="t" r="r" b="b"/>
              <a:pathLst>
                <a:path w="2491105" h="1943661" extrusionOk="0">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5" name="Google Shape;95;p1" descr="A picture containing text, clipart&#10;&#10;Description automatically generated"/>
          <p:cNvPicPr preferRelativeResize="0"/>
          <p:nvPr/>
        </p:nvPicPr>
        <p:blipFill rotWithShape="1">
          <a:blip r:embed="rId3">
            <a:alphaModFix/>
          </a:blip>
          <a:srcRect/>
          <a:stretch/>
        </p:blipFill>
        <p:spPr>
          <a:xfrm>
            <a:off x="402723" y="539346"/>
            <a:ext cx="3421356" cy="1248796"/>
          </a:xfrm>
          <a:prstGeom prst="rect">
            <a:avLst/>
          </a:prstGeom>
          <a:noFill/>
          <a:ln>
            <a:noFill/>
          </a:ln>
        </p:spPr>
      </p:pic>
      <p:grpSp>
        <p:nvGrpSpPr>
          <p:cNvPr id="96" name="Google Shape;96;p1"/>
          <p:cNvGrpSpPr/>
          <p:nvPr/>
        </p:nvGrpSpPr>
        <p:grpSpPr>
          <a:xfrm rot="10800000" flipH="1">
            <a:off x="-305" y="4322879"/>
            <a:ext cx="3378428" cy="2535121"/>
            <a:chOff x="-305" y="-1"/>
            <a:chExt cx="3832880" cy="2876136"/>
          </a:xfrm>
        </p:grpSpPr>
        <p:sp>
          <p:nvSpPr>
            <p:cNvPr id="97" name="Google Shape;97;p1"/>
            <p:cNvSpPr/>
            <p:nvPr/>
          </p:nvSpPr>
          <p:spPr>
            <a:xfrm>
              <a:off x="305" y="1"/>
              <a:ext cx="3815424" cy="2653659"/>
            </a:xfrm>
            <a:custGeom>
              <a:avLst/>
              <a:gdLst/>
              <a:ahLst/>
              <a:cxnLst/>
              <a:rect l="l" t="t" r="r" b="b"/>
              <a:pathLst>
                <a:path w="3815424" h="2653659" extrusionOk="0">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a:off x="305" y="-1"/>
              <a:ext cx="3815424" cy="2653660"/>
            </a:xfrm>
            <a:custGeom>
              <a:avLst/>
              <a:gdLst/>
              <a:ahLst/>
              <a:cxnLst/>
              <a:rect l="l" t="t" r="r" b="b"/>
              <a:pathLst>
                <a:path w="3815424" h="2653660" extrusionOk="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a:off x="-305" y="1"/>
              <a:ext cx="3815986" cy="2675935"/>
            </a:xfrm>
            <a:custGeom>
              <a:avLst/>
              <a:gdLst/>
              <a:ahLst/>
              <a:cxnLst/>
              <a:rect l="l" t="t" r="r" b="b"/>
              <a:pathLst>
                <a:path w="3815986" h="2675935" extrusionOk="0">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1"/>
            <p:cNvSpPr/>
            <p:nvPr/>
          </p:nvSpPr>
          <p:spPr>
            <a:xfrm>
              <a:off x="305" y="-1"/>
              <a:ext cx="3832270" cy="2876136"/>
            </a:xfrm>
            <a:custGeom>
              <a:avLst/>
              <a:gdLst/>
              <a:ahLst/>
              <a:cxnLst/>
              <a:rect l="l" t="t" r="r" b="b"/>
              <a:pathLst>
                <a:path w="3832270" h="2876136" extrusionOk="0">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01" name="Google Shape;101;p1"/>
          <p:cNvPicPr preferRelativeResize="0"/>
          <p:nvPr/>
        </p:nvPicPr>
        <p:blipFill rotWithShape="1">
          <a:blip r:embed="rId4">
            <a:alphaModFix/>
          </a:blip>
          <a:srcRect/>
          <a:stretch/>
        </p:blipFill>
        <p:spPr>
          <a:xfrm>
            <a:off x="2475915" y="1940560"/>
            <a:ext cx="7498466" cy="4510754"/>
          </a:xfrm>
          <a:prstGeom prst="rect">
            <a:avLst/>
          </a:prstGeom>
          <a:noFill/>
          <a:ln w="19050"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A5FC1E87-7A63-FBF1-FFA1-A5F66C3C7F1C}"/>
              </a:ext>
            </a:extLst>
          </p:cNvPr>
          <p:cNvSpPr txBox="1"/>
          <p:nvPr/>
        </p:nvSpPr>
        <p:spPr>
          <a:xfrm>
            <a:off x="2475915" y="6490917"/>
            <a:ext cx="7498466" cy="307777"/>
          </a:xfrm>
          <a:prstGeom prst="rect">
            <a:avLst/>
          </a:prstGeom>
          <a:noFill/>
        </p:spPr>
        <p:txBody>
          <a:bodyPr wrap="square" rtlCol="0">
            <a:spAutoFit/>
          </a:bodyPr>
          <a:lstStyle/>
          <a:p>
            <a:pPr algn="ctr"/>
            <a:r>
              <a:rPr lang="en-US" sz="1400" b="0" i="1" u="none" strike="noStrike" cap="none" dirty="0">
                <a:solidFill>
                  <a:srgbClr val="000000"/>
                </a:solidFill>
                <a:latin typeface="Arial"/>
                <a:ea typeface="Arial"/>
                <a:cs typeface="Arial"/>
                <a:sym typeface="Arial"/>
              </a:rPr>
              <a:t>Flows of energy and matter in Boise, Idaho, USA. Public Domain via Wikimedia Commons.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815402" y="234497"/>
            <a:ext cx="9902040" cy="153572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3600"/>
              <a:buNone/>
            </a:pPr>
            <a:r>
              <a:rPr lang="en-US" sz="3200" b="1" dirty="0" err="1">
                <a:solidFill>
                  <a:srgbClr val="000000"/>
                </a:solidFill>
                <a:latin typeface="Calibri" panose="020F0502020204030204" pitchFamily="34" charset="0"/>
                <a:ea typeface="Arial"/>
                <a:cs typeface="Calibri" panose="020F0502020204030204" pitchFamily="34" charset="0"/>
                <a:sym typeface="Arial"/>
              </a:rPr>
              <a:t>Ulgiati</a:t>
            </a:r>
            <a:r>
              <a:rPr lang="en-US" sz="3200" b="1" dirty="0">
                <a:solidFill>
                  <a:srgbClr val="000000"/>
                </a:solidFill>
                <a:latin typeface="Calibri" panose="020F0502020204030204" pitchFamily="34" charset="0"/>
                <a:ea typeface="Arial"/>
                <a:cs typeface="Calibri" panose="020F0502020204030204" pitchFamily="34" charset="0"/>
                <a:sym typeface="Arial"/>
              </a:rPr>
              <a:t> &amp; </a:t>
            </a:r>
            <a:r>
              <a:rPr lang="en-US" sz="3200" b="1" dirty="0" err="1">
                <a:solidFill>
                  <a:srgbClr val="000000"/>
                </a:solidFill>
                <a:latin typeface="Calibri" panose="020F0502020204030204" pitchFamily="34" charset="0"/>
                <a:ea typeface="Arial"/>
                <a:cs typeface="Calibri" panose="020F0502020204030204" pitchFamily="34" charset="0"/>
                <a:sym typeface="Arial"/>
              </a:rPr>
              <a:t>Zucaro</a:t>
            </a:r>
            <a:r>
              <a:rPr lang="en-US" sz="3200" b="1" dirty="0">
                <a:solidFill>
                  <a:srgbClr val="000000"/>
                </a:solidFill>
                <a:latin typeface="Calibri" panose="020F0502020204030204" pitchFamily="34" charset="0"/>
                <a:ea typeface="Arial"/>
                <a:cs typeface="Calibri" panose="020F0502020204030204" pitchFamily="34" charset="0"/>
                <a:sym typeface="Arial"/>
              </a:rPr>
              <a:t> 2019 </a:t>
            </a:r>
            <a:br>
              <a:rPr lang="en-US" sz="2900" b="1" dirty="0">
                <a:solidFill>
                  <a:srgbClr val="000000"/>
                </a:solidFill>
                <a:latin typeface="Arial"/>
                <a:ea typeface="Arial"/>
                <a:cs typeface="Arial"/>
                <a:sym typeface="Arial"/>
              </a:rPr>
            </a:br>
            <a:r>
              <a:rPr lang="en-US" sz="2600" b="1" dirty="0">
                <a:solidFill>
                  <a:srgbClr val="000000"/>
                </a:solidFill>
                <a:latin typeface="Calibri" panose="020F0502020204030204" pitchFamily="34" charset="0"/>
                <a:ea typeface="Arial"/>
                <a:cs typeface="Calibri" panose="020F0502020204030204" pitchFamily="34" charset="0"/>
                <a:sym typeface="Arial"/>
              </a:rPr>
              <a:t>Challenges in Urban Metabolism: </a:t>
            </a:r>
            <a:br>
              <a:rPr lang="en-US" sz="2600" b="1" dirty="0">
                <a:solidFill>
                  <a:srgbClr val="000000"/>
                </a:solidFill>
                <a:latin typeface="Calibri" panose="020F0502020204030204" pitchFamily="34" charset="0"/>
                <a:ea typeface="Arial"/>
                <a:cs typeface="Calibri" panose="020F0502020204030204" pitchFamily="34" charset="0"/>
                <a:sym typeface="Arial"/>
              </a:rPr>
            </a:br>
            <a:r>
              <a:rPr lang="en-US" sz="2600" b="1" dirty="0">
                <a:solidFill>
                  <a:srgbClr val="000000"/>
                </a:solidFill>
                <a:latin typeface="Calibri" panose="020F0502020204030204" pitchFamily="34" charset="0"/>
                <a:ea typeface="Arial"/>
                <a:cs typeface="Calibri" panose="020F0502020204030204" pitchFamily="34" charset="0"/>
                <a:sym typeface="Arial"/>
              </a:rPr>
              <a:t>Sustainability and Well-Being in Cities</a:t>
            </a:r>
            <a:endParaRPr sz="2600" dirty="0">
              <a:latin typeface="Calibri" panose="020F0502020204030204" pitchFamily="34" charset="0"/>
              <a:cs typeface="Calibri" panose="020F0502020204030204" pitchFamily="34" charset="0"/>
            </a:endParaRPr>
          </a:p>
        </p:txBody>
      </p:sp>
      <p:sp>
        <p:nvSpPr>
          <p:cNvPr id="108" name="Google Shape;10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
        <p:nvSpPr>
          <p:cNvPr id="109" name="Google Shape;109;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0" name="Google Shape;110;p2"/>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sp>
        <p:nvSpPr>
          <p:cNvPr id="111" name="Google Shape;111;p2"/>
          <p:cNvSpPr txBox="1"/>
          <p:nvPr/>
        </p:nvSpPr>
        <p:spPr>
          <a:xfrm>
            <a:off x="208927" y="1672248"/>
            <a:ext cx="6032695"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000000"/>
                </a:solidFill>
                <a:latin typeface="Calibri"/>
                <a:ea typeface="Calibri"/>
                <a:cs typeface="Calibri"/>
                <a:sym typeface="Calibri"/>
              </a:rPr>
              <a:t>Metabolism</a:t>
            </a:r>
            <a:r>
              <a:rPr lang="en-US" sz="2400" b="0" i="0" u="none" strike="noStrike" cap="none" dirty="0">
                <a:solidFill>
                  <a:srgbClr val="000000"/>
                </a:solidFill>
                <a:latin typeface="Calibri"/>
                <a:ea typeface="Calibri"/>
                <a:cs typeface="Calibri"/>
                <a:sym typeface="Calibri"/>
              </a:rPr>
              <a:t> and </a:t>
            </a:r>
            <a:r>
              <a:rPr lang="en-US" sz="2400" b="1" i="0" u="none" strike="noStrike" cap="none" dirty="0">
                <a:solidFill>
                  <a:srgbClr val="000000"/>
                </a:solidFill>
                <a:latin typeface="Calibri"/>
                <a:ea typeface="Calibri"/>
                <a:cs typeface="Calibri"/>
                <a:sym typeface="Calibri"/>
              </a:rPr>
              <a:t>Homeostasis</a:t>
            </a:r>
            <a:r>
              <a:rPr lang="en-US" sz="2400" b="0" i="0" u="none" strike="noStrike" cap="none" dirty="0">
                <a:solidFill>
                  <a:srgbClr val="000000"/>
                </a:solidFill>
                <a:latin typeface="Calibri"/>
                <a:ea typeface="Calibri"/>
                <a:cs typeface="Calibri"/>
                <a:sym typeface="Calibri"/>
              </a:rPr>
              <a:t> are physiological terms that can also apply to planet Earth (Gaia Hypothesis) and to cities.</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What are some resource </a:t>
            </a:r>
            <a:r>
              <a:rPr lang="en-US" sz="2400" b="1" i="0" u="none" strike="noStrike" cap="none" dirty="0">
                <a:solidFill>
                  <a:srgbClr val="000000"/>
                </a:solidFill>
                <a:latin typeface="Calibri"/>
                <a:ea typeface="Calibri"/>
                <a:cs typeface="Calibri"/>
                <a:sym typeface="Calibri"/>
              </a:rPr>
              <a:t>inputs</a:t>
            </a:r>
            <a:r>
              <a:rPr lang="en-US" sz="2400" b="0" i="0" u="none" strike="noStrike" cap="none" dirty="0">
                <a:solidFill>
                  <a:srgbClr val="000000"/>
                </a:solidFill>
                <a:latin typeface="Calibri"/>
                <a:ea typeface="Calibri"/>
                <a:cs typeface="Calibri"/>
                <a:sym typeface="Calibri"/>
              </a:rPr>
              <a:t> to cities?</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What are some waste </a:t>
            </a:r>
            <a:r>
              <a:rPr lang="en-US" sz="2400" b="1" i="0" u="none" strike="noStrike" cap="none" dirty="0">
                <a:solidFill>
                  <a:srgbClr val="000000"/>
                </a:solidFill>
                <a:latin typeface="Calibri"/>
                <a:ea typeface="Calibri"/>
                <a:cs typeface="Calibri"/>
                <a:sym typeface="Calibri"/>
              </a:rPr>
              <a:t>outputs</a:t>
            </a:r>
            <a:r>
              <a:rPr lang="en-US" sz="2400" b="0" i="0" u="none" strike="noStrike" cap="none" dirty="0">
                <a:solidFill>
                  <a:srgbClr val="000000"/>
                </a:solidFill>
                <a:latin typeface="Calibri"/>
                <a:ea typeface="Calibri"/>
                <a:cs typeface="Calibri"/>
                <a:sym typeface="Calibri"/>
              </a:rPr>
              <a:t> from cities?</a:t>
            </a:r>
            <a:endParaRPr dirty="0"/>
          </a:p>
          <a:p>
            <a:pPr marL="0" marR="0" lvl="0" indent="0" algn="l" rtl="0">
              <a:lnSpc>
                <a:spcPct val="100000"/>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How can we </a:t>
            </a:r>
            <a:r>
              <a:rPr lang="en-US" sz="2400" b="1" i="0" u="none" strike="noStrike" cap="none" dirty="0">
                <a:solidFill>
                  <a:srgbClr val="000000"/>
                </a:solidFill>
                <a:latin typeface="Calibri"/>
                <a:ea typeface="Calibri"/>
                <a:cs typeface="Calibri"/>
                <a:sym typeface="Calibri"/>
              </a:rPr>
              <a:t>close the loop </a:t>
            </a:r>
            <a:r>
              <a:rPr lang="en-US" sz="2400" b="0" i="0" u="none" strike="noStrike" cap="none" dirty="0">
                <a:solidFill>
                  <a:srgbClr val="000000"/>
                </a:solidFill>
                <a:latin typeface="Calibri"/>
                <a:ea typeface="Calibri"/>
                <a:cs typeface="Calibri"/>
                <a:sym typeface="Calibri"/>
              </a:rPr>
              <a:t>to make cities more sustainable and equitable? </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p:txBody>
      </p:sp>
      <p:pic>
        <p:nvPicPr>
          <p:cNvPr id="112" name="Google Shape;112;p2"/>
          <p:cNvPicPr preferRelativeResize="0"/>
          <p:nvPr/>
        </p:nvPicPr>
        <p:blipFill rotWithShape="1">
          <a:blip r:embed="rId4">
            <a:alphaModFix/>
          </a:blip>
          <a:srcRect/>
          <a:stretch/>
        </p:blipFill>
        <p:spPr>
          <a:xfrm>
            <a:off x="5977217" y="1672248"/>
            <a:ext cx="6005856" cy="3705741"/>
          </a:xfrm>
          <a:prstGeom prst="rect">
            <a:avLst/>
          </a:prstGeom>
          <a:noFill/>
          <a:ln>
            <a:noFill/>
          </a:ln>
        </p:spPr>
      </p:pic>
      <p:sp>
        <p:nvSpPr>
          <p:cNvPr id="113" name="Google Shape;113;p2"/>
          <p:cNvSpPr txBox="1"/>
          <p:nvPr/>
        </p:nvSpPr>
        <p:spPr>
          <a:xfrm>
            <a:off x="208925" y="5659752"/>
            <a:ext cx="9990300" cy="584745"/>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1300" dirty="0" err="1">
                <a:solidFill>
                  <a:srgbClr val="3E3D40"/>
                </a:solidFill>
                <a:latin typeface="Calibri"/>
                <a:ea typeface="Calibri"/>
                <a:cs typeface="Calibri"/>
                <a:sym typeface="Calibri"/>
              </a:rPr>
              <a:t>Ulgiati</a:t>
            </a:r>
            <a:r>
              <a:rPr lang="en-US" sz="1300" dirty="0">
                <a:solidFill>
                  <a:srgbClr val="3E3D40"/>
                </a:solidFill>
                <a:latin typeface="Calibri"/>
                <a:ea typeface="Calibri"/>
                <a:cs typeface="Calibri"/>
                <a:sym typeface="Calibri"/>
              </a:rPr>
              <a:t>, S., &amp; </a:t>
            </a:r>
            <a:r>
              <a:rPr lang="en-US" sz="1300" dirty="0" err="1">
                <a:solidFill>
                  <a:srgbClr val="3E3D40"/>
                </a:solidFill>
                <a:latin typeface="Calibri"/>
                <a:ea typeface="Calibri"/>
                <a:cs typeface="Calibri"/>
                <a:sym typeface="Calibri"/>
              </a:rPr>
              <a:t>Zucaro</a:t>
            </a:r>
            <a:r>
              <a:rPr lang="en-US" sz="1300" dirty="0">
                <a:solidFill>
                  <a:srgbClr val="3E3D40"/>
                </a:solidFill>
                <a:latin typeface="Calibri"/>
                <a:ea typeface="Calibri"/>
                <a:cs typeface="Calibri"/>
                <a:sym typeface="Calibri"/>
              </a:rPr>
              <a:t>, A. (2019). Challenges in Urban Metabolism: Sustainability and Well-Being in Cities. </a:t>
            </a:r>
            <a:r>
              <a:rPr lang="en-US" sz="1300" i="1" dirty="0">
                <a:solidFill>
                  <a:srgbClr val="3E3D40"/>
                </a:solidFill>
                <a:latin typeface="Calibri"/>
                <a:ea typeface="Calibri"/>
                <a:cs typeface="Calibri"/>
                <a:sym typeface="Calibri"/>
              </a:rPr>
              <a:t>Frontiers in Sustainable Cities,</a:t>
            </a:r>
            <a:r>
              <a:rPr lang="en-US" sz="1300" dirty="0">
                <a:solidFill>
                  <a:srgbClr val="3E3D40"/>
                </a:solidFill>
                <a:latin typeface="Calibri"/>
                <a:ea typeface="Calibri"/>
                <a:cs typeface="Calibri"/>
                <a:sym typeface="Calibri"/>
              </a:rPr>
              <a:t> 1 (1). </a:t>
            </a:r>
            <a:endParaRPr sz="1300" dirty="0">
              <a:solidFill>
                <a:srgbClr val="3E3D40"/>
              </a:solidFill>
              <a:latin typeface="Calibri"/>
              <a:ea typeface="Calibri"/>
              <a:cs typeface="Calibri"/>
              <a:sym typeface="Calibri"/>
            </a:endParaRPr>
          </a:p>
          <a:p>
            <a:pPr marL="0" lvl="0" indent="0" algn="l" rtl="0">
              <a:spcBef>
                <a:spcPts val="0"/>
              </a:spcBef>
              <a:spcAft>
                <a:spcPts val="0"/>
              </a:spcAft>
              <a:buNone/>
            </a:pPr>
            <a:r>
              <a:rPr lang="en-US" sz="1300" dirty="0">
                <a:solidFill>
                  <a:srgbClr val="3E3D40"/>
                </a:solidFill>
                <a:latin typeface="Calibri"/>
                <a:ea typeface="Calibri"/>
                <a:cs typeface="Calibri"/>
                <a:sym typeface="Calibri"/>
                <a:hlinkClick r:id="rId5"/>
              </a:rPr>
              <a:t>https://doi.org/10.3389/frsc.2019.00001</a:t>
            </a:r>
            <a:endParaRPr sz="18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20" name="Google Shape;1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121" name="Google Shape;121;p3"/>
          <p:cNvSpPr txBox="1"/>
          <p:nvPr/>
        </p:nvSpPr>
        <p:spPr>
          <a:xfrm>
            <a:off x="5322910" y="6459865"/>
            <a:ext cx="176683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Bangkok, Thailand </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22" name="Google Shape;122;p3"/>
          <p:cNvSpPr txBox="1"/>
          <p:nvPr/>
        </p:nvSpPr>
        <p:spPr>
          <a:xfrm>
            <a:off x="555171" y="1045029"/>
            <a:ext cx="11472812" cy="378561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Cities cover 2% of Earth’s surface but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consume 78% of all the energy</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produced for human needs (</a:t>
            </a:r>
            <a:r>
              <a:rPr lang="en-US" sz="2400" b="0" i="0" u="none" strike="noStrike" cap="none" dirty="0" err="1">
                <a:solidFill>
                  <a:srgbClr val="000000"/>
                </a:solidFill>
                <a:latin typeface="Calibri" panose="020F0502020204030204" pitchFamily="34" charset="0"/>
                <a:cs typeface="Calibri" panose="020F0502020204030204" pitchFamily="34" charset="0"/>
                <a:sym typeface="Arial"/>
              </a:rPr>
              <a:t>Ulgiati</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et al. 2019, p. 1). </a:t>
            </a:r>
            <a:endParaRPr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Cities provide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economic and social opportunities, </a:t>
            </a:r>
            <a:r>
              <a:rPr lang="en-US" sz="2400" dirty="0">
                <a:latin typeface="Calibri" panose="020F0502020204030204" pitchFamily="34" charset="0"/>
                <a:cs typeface="Calibri" panose="020F0502020204030204" pitchFamily="34" charset="0"/>
              </a:rPr>
              <a:t>but they </a:t>
            </a:r>
            <a:r>
              <a:rPr lang="en-US" sz="2400" i="0" u="none" strike="noStrike" cap="none" dirty="0">
                <a:solidFill>
                  <a:srgbClr val="000000"/>
                </a:solidFill>
                <a:latin typeface="Calibri" panose="020F0502020204030204" pitchFamily="34" charset="0"/>
                <a:cs typeface="Calibri" panose="020F0502020204030204" pitchFamily="34" charset="0"/>
                <a:sym typeface="Arial"/>
              </a:rPr>
              <a:t>are</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hard to measure as energy and material flows. </a:t>
            </a:r>
            <a:endParaRPr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How can we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value these human services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while amplifying cities’ potential to provide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ecosystem services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(clean air, water, habitat, exercise)? </a:t>
            </a:r>
            <a:endParaRPr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In terms of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efficiency</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how can monitoring inflows and outflows provide information about populations, resource availability, and urban carrying capacity? </a:t>
            </a:r>
            <a:endParaRPr sz="24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In terms of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equality</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how can resource and waste management benefit disadvantaged groups?</a:t>
            </a:r>
            <a:endParaRPr sz="2400" dirty="0">
              <a:latin typeface="Calibri" panose="020F0502020204030204" pitchFamily="34" charset="0"/>
              <a:cs typeface="Calibri" panose="020F0502020204030204" pitchFamily="34" charset="0"/>
            </a:endParaRPr>
          </a:p>
        </p:txBody>
      </p:sp>
      <p:pic>
        <p:nvPicPr>
          <p:cNvPr id="123" name="Google Shape;123;p3"/>
          <p:cNvPicPr preferRelativeResize="0"/>
          <p:nvPr/>
        </p:nvPicPr>
        <p:blipFill rotWithShape="1">
          <a:blip r:embed="rId4">
            <a:alphaModFix/>
          </a:blip>
          <a:srcRect/>
          <a:stretch/>
        </p:blipFill>
        <p:spPr>
          <a:xfrm>
            <a:off x="0" y="5150600"/>
            <a:ext cx="12192000" cy="1309275"/>
          </a:xfrm>
          <a:prstGeom prst="rect">
            <a:avLst/>
          </a:prstGeom>
          <a:noFill/>
          <a:ln>
            <a:noFill/>
          </a:ln>
        </p:spPr>
      </p:pic>
      <p:sp>
        <p:nvSpPr>
          <p:cNvPr id="4" name="Google Shape;107;p2">
            <a:extLst>
              <a:ext uri="{FF2B5EF4-FFF2-40B4-BE49-F238E27FC236}">
                <a16:creationId xmlns:a16="http://schemas.microsoft.com/office/drawing/2014/main" id="{42652581-7774-B218-AA0E-AF5C2C005085}"/>
              </a:ext>
            </a:extLst>
          </p:cNvPr>
          <p:cNvSpPr txBox="1">
            <a:spLocks/>
          </p:cNvSpPr>
          <p:nvPr/>
        </p:nvSpPr>
        <p:spPr>
          <a:xfrm>
            <a:off x="1815402" y="234498"/>
            <a:ext cx="9902040" cy="8105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ts val="3600"/>
            </a:pPr>
            <a:r>
              <a:rPr lang="en-US" sz="3200" b="1" dirty="0" err="1">
                <a:solidFill>
                  <a:srgbClr val="000000"/>
                </a:solidFill>
                <a:latin typeface="Calibri" panose="020F0502020204030204" pitchFamily="34" charset="0"/>
                <a:ea typeface="Arial"/>
                <a:cs typeface="Calibri" panose="020F0502020204030204" pitchFamily="34" charset="0"/>
                <a:sym typeface="Arial"/>
              </a:rPr>
              <a:t>Ulgiati</a:t>
            </a:r>
            <a:r>
              <a:rPr lang="en-US" sz="3200" b="1" dirty="0">
                <a:solidFill>
                  <a:srgbClr val="000000"/>
                </a:solidFill>
                <a:latin typeface="Calibri" panose="020F0502020204030204" pitchFamily="34" charset="0"/>
                <a:ea typeface="Arial"/>
                <a:cs typeface="Calibri" panose="020F0502020204030204" pitchFamily="34" charset="0"/>
                <a:sym typeface="Arial"/>
              </a:rPr>
              <a:t> &amp; </a:t>
            </a:r>
            <a:r>
              <a:rPr lang="en-US" sz="3200" b="1" dirty="0" err="1">
                <a:solidFill>
                  <a:srgbClr val="000000"/>
                </a:solidFill>
                <a:latin typeface="Calibri" panose="020F0502020204030204" pitchFamily="34" charset="0"/>
                <a:ea typeface="Arial"/>
                <a:cs typeface="Calibri" panose="020F0502020204030204" pitchFamily="34" charset="0"/>
                <a:sym typeface="Arial"/>
              </a:rPr>
              <a:t>Zucaro</a:t>
            </a:r>
            <a:r>
              <a:rPr lang="en-US" sz="3200" b="1" dirty="0">
                <a:solidFill>
                  <a:srgbClr val="000000"/>
                </a:solidFill>
                <a:latin typeface="Calibri" panose="020F0502020204030204" pitchFamily="34" charset="0"/>
                <a:ea typeface="Arial"/>
                <a:cs typeface="Calibri" panose="020F0502020204030204" pitchFamily="34" charset="0"/>
                <a:sym typeface="Arial"/>
              </a:rPr>
              <a:t> 2019</a:t>
            </a:r>
            <a:endParaRPr lang="en-US" sz="320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30" name="Google Shape;130;p17"/>
          <p:cNvSpPr txBox="1">
            <a:spLocks noGrp="1"/>
          </p:cNvSpPr>
          <p:nvPr>
            <p:ph type="body" idx="1"/>
          </p:nvPr>
        </p:nvSpPr>
        <p:spPr>
          <a:xfrm>
            <a:off x="4178818" y="1444537"/>
            <a:ext cx="7737384" cy="491181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endParaRPr/>
          </a:p>
        </p:txBody>
      </p:sp>
      <p:sp>
        <p:nvSpPr>
          <p:cNvPr id="131" name="Google Shape;13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32" name="Google Shape;132;p17"/>
          <p:cNvSpPr txBox="1"/>
          <p:nvPr/>
        </p:nvSpPr>
        <p:spPr>
          <a:xfrm>
            <a:off x="275798" y="1444537"/>
            <a:ext cx="118083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Cities cannot achieve an efficient metabolism without a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shift in values:</a:t>
            </a:r>
            <a:endParaRPr sz="24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200"/>
              <a:buFont typeface="Arial"/>
              <a:buChar char="•"/>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Reduce outputs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wherever possible</a:t>
            </a:r>
            <a:r>
              <a:rPr lang="en-US" sz="2400" b="1" dirty="0">
                <a:latin typeface="Calibri" panose="020F0502020204030204" pitchFamily="34" charset="0"/>
                <a:cs typeface="Calibri" panose="020F0502020204030204" pitchFamily="34" charset="0"/>
              </a:rPr>
              <a:t>;</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re-envision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waste as a resource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that can be recycled back into the urban “body.”</a:t>
            </a:r>
            <a:endParaRPr sz="24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200"/>
              <a:buFont typeface="Arial"/>
              <a:buChar char="•"/>
            </a:pPr>
            <a:r>
              <a:rPr lang="en-US" sz="2400" b="1" i="0" u="none" strike="noStrike" cap="none" dirty="0">
                <a:solidFill>
                  <a:srgbClr val="000000"/>
                </a:solidFill>
                <a:latin typeface="Calibri" panose="020F0502020204030204" pitchFamily="34" charset="0"/>
                <a:cs typeface="Calibri" panose="020F0502020204030204" pitchFamily="34" charset="0"/>
                <a:sym typeface="Arial"/>
              </a:rPr>
              <a:t>Prioritize the well-being</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of all citizens, not input measures of wealth or material consumption. This is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qualitative well-being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over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quantitative consumption</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a:t>
            </a:r>
            <a:endParaRPr sz="24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Emphasize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services</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education</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leisure</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healthcare</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and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environmental quality </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to achieve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well-being</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stability</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fairness</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and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respect</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a:t>
            </a:r>
            <a:endParaRPr sz="2400" dirty="0">
              <a:latin typeface="Calibri" panose="020F0502020204030204" pitchFamily="34" charset="0"/>
              <a:cs typeface="Calibri" panose="020F0502020204030204" pitchFamily="34" charset="0"/>
            </a:endParaRPr>
          </a:p>
          <a:p>
            <a:pPr marL="342900" marR="0" lvl="0" indent="-342900" algn="l" rtl="0">
              <a:lnSpc>
                <a:spcPct val="100000"/>
              </a:lnSpc>
              <a:spcBef>
                <a:spcPts val="0"/>
              </a:spcBef>
              <a:spcAft>
                <a:spcPts val="0"/>
              </a:spcAft>
              <a:buClr>
                <a:srgbClr val="000000"/>
              </a:buClr>
              <a:buSzPts val="2200"/>
              <a:buFont typeface="Arial"/>
              <a:buChar char="•"/>
            </a:pPr>
            <a:r>
              <a:rPr lang="en-US" sz="2400" b="0" i="0" u="none" strike="noStrike" cap="none" dirty="0">
                <a:solidFill>
                  <a:srgbClr val="000000"/>
                </a:solidFill>
                <a:latin typeface="Calibri" panose="020F0502020204030204" pitchFamily="34" charset="0"/>
                <a:cs typeface="Calibri" panose="020F0502020204030204" pitchFamily="34" charset="0"/>
                <a:sym typeface="Arial"/>
              </a:rPr>
              <a:t>Reduce city consumption and waste burdens on surrounding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rural</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and </a:t>
            </a:r>
            <a:r>
              <a:rPr lang="en-US" sz="2400" b="1" i="0" u="none" strike="noStrike" cap="none" dirty="0">
                <a:solidFill>
                  <a:srgbClr val="000000"/>
                </a:solidFill>
                <a:latin typeface="Calibri" panose="020F0502020204030204" pitchFamily="34" charset="0"/>
                <a:cs typeface="Calibri" panose="020F0502020204030204" pitchFamily="34" charset="0"/>
                <a:sym typeface="Arial"/>
              </a:rPr>
              <a:t>wilderness</a:t>
            </a:r>
            <a:r>
              <a:rPr lang="en-US" sz="2400" b="0" i="0" u="none" strike="noStrike" cap="none" dirty="0">
                <a:solidFill>
                  <a:srgbClr val="000000"/>
                </a:solidFill>
                <a:latin typeface="Calibri" panose="020F0502020204030204" pitchFamily="34" charset="0"/>
                <a:cs typeface="Calibri" panose="020F0502020204030204" pitchFamily="34" charset="0"/>
                <a:sym typeface="Arial"/>
              </a:rPr>
              <a:t> areas.    </a:t>
            </a:r>
            <a:endParaRPr sz="2400" dirty="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 </a:t>
            </a:r>
            <a:endParaRPr dirty="0"/>
          </a:p>
          <a:p>
            <a:pPr marL="0" marR="0" lvl="0" indent="0" algn="l" rtl="0">
              <a:lnSpc>
                <a:spcPct val="100000"/>
              </a:lnSpc>
              <a:spcBef>
                <a:spcPts val="0"/>
              </a:spcBef>
              <a:spcAft>
                <a:spcPts val="0"/>
              </a:spcAft>
              <a:buNone/>
            </a:pPr>
            <a:r>
              <a:rPr lang="en-US" sz="2400" b="1" i="0" u="none" strike="noStrike" cap="none" dirty="0">
                <a:solidFill>
                  <a:srgbClr val="000000"/>
                </a:solidFill>
                <a:latin typeface="Arial"/>
                <a:ea typeface="Arial"/>
                <a:cs typeface="Arial"/>
                <a:sym typeface="Arial"/>
              </a:rPr>
              <a:t>  </a:t>
            </a:r>
            <a:endParaRPr dirty="0"/>
          </a:p>
        </p:txBody>
      </p:sp>
      <p:pic>
        <p:nvPicPr>
          <p:cNvPr id="133" name="Google Shape;133;p17"/>
          <p:cNvPicPr preferRelativeResize="0"/>
          <p:nvPr/>
        </p:nvPicPr>
        <p:blipFill rotWithShape="1">
          <a:blip r:embed="rId4">
            <a:alphaModFix/>
          </a:blip>
          <a:srcRect/>
          <a:stretch/>
        </p:blipFill>
        <p:spPr>
          <a:xfrm>
            <a:off x="54057" y="4698344"/>
            <a:ext cx="12083885" cy="1726269"/>
          </a:xfrm>
          <a:prstGeom prst="rect">
            <a:avLst/>
          </a:prstGeom>
          <a:noFill/>
          <a:ln>
            <a:noFill/>
          </a:ln>
        </p:spPr>
      </p:pic>
      <p:sp>
        <p:nvSpPr>
          <p:cNvPr id="2" name="Google Shape;107;p2">
            <a:extLst>
              <a:ext uri="{FF2B5EF4-FFF2-40B4-BE49-F238E27FC236}">
                <a16:creationId xmlns:a16="http://schemas.microsoft.com/office/drawing/2014/main" id="{8FB1D1D8-707F-AFA0-8683-71CD57137D18}"/>
              </a:ext>
            </a:extLst>
          </p:cNvPr>
          <p:cNvSpPr txBox="1">
            <a:spLocks/>
          </p:cNvSpPr>
          <p:nvPr/>
        </p:nvSpPr>
        <p:spPr>
          <a:xfrm>
            <a:off x="1815402" y="234498"/>
            <a:ext cx="9902040" cy="81053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rgbClr val="000000"/>
              </a:buClr>
              <a:buSzPts val="3600"/>
            </a:pPr>
            <a:r>
              <a:rPr lang="en-US" sz="3200" b="1" dirty="0" err="1">
                <a:solidFill>
                  <a:srgbClr val="000000"/>
                </a:solidFill>
                <a:latin typeface="Calibri" panose="020F0502020204030204" pitchFamily="34" charset="0"/>
                <a:ea typeface="Arial"/>
                <a:cs typeface="Calibri" panose="020F0502020204030204" pitchFamily="34" charset="0"/>
                <a:sym typeface="Arial"/>
              </a:rPr>
              <a:t>Ulgiati</a:t>
            </a:r>
            <a:r>
              <a:rPr lang="en-US" sz="3200" b="1" dirty="0">
                <a:solidFill>
                  <a:srgbClr val="000000"/>
                </a:solidFill>
                <a:latin typeface="Calibri" panose="020F0502020204030204" pitchFamily="34" charset="0"/>
                <a:ea typeface="Arial"/>
                <a:cs typeface="Calibri" panose="020F0502020204030204" pitchFamily="34" charset="0"/>
                <a:sym typeface="Arial"/>
              </a:rPr>
              <a:t> &amp; </a:t>
            </a:r>
            <a:r>
              <a:rPr lang="en-US" sz="3200" b="1" dirty="0" err="1">
                <a:solidFill>
                  <a:srgbClr val="000000"/>
                </a:solidFill>
                <a:latin typeface="Calibri" panose="020F0502020204030204" pitchFamily="34" charset="0"/>
                <a:ea typeface="Arial"/>
                <a:cs typeface="Calibri" panose="020F0502020204030204" pitchFamily="34" charset="0"/>
                <a:sym typeface="Arial"/>
              </a:rPr>
              <a:t>Zucaro</a:t>
            </a:r>
            <a:r>
              <a:rPr lang="en-US" sz="3200" b="1" dirty="0">
                <a:solidFill>
                  <a:srgbClr val="000000"/>
                </a:solidFill>
                <a:latin typeface="Calibri" panose="020F0502020204030204" pitchFamily="34" charset="0"/>
                <a:ea typeface="Arial"/>
                <a:cs typeface="Calibri" panose="020F0502020204030204" pitchFamily="34" charset="0"/>
                <a:sym typeface="Arial"/>
              </a:rPr>
              <a:t> 2019</a:t>
            </a:r>
            <a:endParaRPr lang="en-US" sz="3200" dirty="0">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2109919" y="637798"/>
            <a:ext cx="9447316" cy="8673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200" b="1" dirty="0"/>
              <a:t>Obringer &amp; </a:t>
            </a:r>
            <a:r>
              <a:rPr lang="en-US" sz="3200" b="1" dirty="0" err="1"/>
              <a:t>Nateghi</a:t>
            </a:r>
            <a:r>
              <a:rPr lang="en-US" sz="3200" b="1" dirty="0"/>
              <a:t> 2021 </a:t>
            </a:r>
            <a:br>
              <a:rPr lang="en-US" sz="3200" b="1" dirty="0"/>
            </a:br>
            <a:r>
              <a:rPr lang="en-US" sz="2600" b="1" dirty="0"/>
              <a:t>What makes a city ‘smart’ in the Anthropocene? A critical review of smart cities under climate change</a:t>
            </a:r>
            <a:endParaRPr sz="2600" b="1" dirty="0"/>
          </a:p>
        </p:txBody>
      </p:sp>
      <p:sp>
        <p:nvSpPr>
          <p:cNvPr id="140" name="Google Shape;140;p18"/>
          <p:cNvSpPr txBox="1">
            <a:spLocks noGrp="1"/>
          </p:cNvSpPr>
          <p:nvPr>
            <p:ph type="body" idx="1"/>
          </p:nvPr>
        </p:nvSpPr>
        <p:spPr>
          <a:xfrm>
            <a:off x="125" y="1783185"/>
            <a:ext cx="12191875" cy="2584238"/>
          </a:xfrm>
          <a:prstGeom prst="rect">
            <a:avLst/>
          </a:prstGeom>
          <a:noFill/>
          <a:ln>
            <a:noFill/>
          </a:ln>
        </p:spPr>
        <p:txBody>
          <a:bodyPr spcFirstLastPara="1" wrap="square" lIns="91425" tIns="45700" rIns="91425" bIns="45700" anchor="t" anchorCtr="0">
            <a:normAutofit fontScale="92500"/>
          </a:bodyPr>
          <a:lstStyle/>
          <a:p>
            <a:pPr marL="457200" lvl="1" algn="l" rtl="0">
              <a:lnSpc>
                <a:spcPct val="90000"/>
              </a:lnSpc>
              <a:spcBef>
                <a:spcPts val="1000"/>
              </a:spcBef>
              <a:spcAft>
                <a:spcPts val="0"/>
              </a:spcAft>
              <a:buSzPts val="2400"/>
              <a:buChar char="•"/>
            </a:pPr>
            <a:r>
              <a:rPr lang="en-US" sz="2500" dirty="0">
                <a:solidFill>
                  <a:schemeClr val="tx1"/>
                </a:solidFill>
              </a:rPr>
              <a:t>Smart city: Definitions are biased toward </a:t>
            </a:r>
            <a:r>
              <a:rPr lang="en-US" sz="2500" b="1" dirty="0">
                <a:solidFill>
                  <a:schemeClr val="tx1"/>
                </a:solidFill>
              </a:rPr>
              <a:t>technological</a:t>
            </a:r>
            <a:r>
              <a:rPr lang="en-US" sz="2500" dirty="0">
                <a:solidFill>
                  <a:schemeClr val="tx1"/>
                </a:solidFill>
              </a:rPr>
              <a:t> monitoring of traffic and energy flows.</a:t>
            </a:r>
            <a:endParaRPr sz="2500" dirty="0">
              <a:solidFill>
                <a:schemeClr val="tx1"/>
              </a:solidFill>
            </a:endParaRPr>
          </a:p>
          <a:p>
            <a:pPr marL="457200" lvl="1" algn="l" rtl="0">
              <a:lnSpc>
                <a:spcPct val="90000"/>
              </a:lnSpc>
              <a:spcBef>
                <a:spcPts val="1000"/>
              </a:spcBef>
              <a:spcAft>
                <a:spcPts val="0"/>
              </a:spcAft>
              <a:buSzPts val="2400"/>
              <a:buChar char="•"/>
            </a:pPr>
            <a:r>
              <a:rPr lang="en-US" sz="2500" dirty="0">
                <a:solidFill>
                  <a:schemeClr val="tx1"/>
                </a:solidFill>
              </a:rPr>
              <a:t>The authors support the integration of </a:t>
            </a:r>
            <a:r>
              <a:rPr lang="en-US" sz="2500" b="1" dirty="0">
                <a:solidFill>
                  <a:schemeClr val="tx1"/>
                </a:solidFill>
              </a:rPr>
              <a:t>infrastructure</a:t>
            </a:r>
            <a:r>
              <a:rPr lang="en-US" sz="2500" dirty="0">
                <a:solidFill>
                  <a:schemeClr val="tx1"/>
                </a:solidFill>
              </a:rPr>
              <a:t> with </a:t>
            </a:r>
            <a:r>
              <a:rPr lang="en-US" sz="2500" b="1" dirty="0">
                <a:solidFill>
                  <a:schemeClr val="tx1"/>
                </a:solidFill>
              </a:rPr>
              <a:t>human capital</a:t>
            </a:r>
            <a:r>
              <a:rPr lang="en-US" sz="2500" dirty="0">
                <a:solidFill>
                  <a:schemeClr val="tx1"/>
                </a:solidFill>
              </a:rPr>
              <a:t>: “This integration of physical and social systems will be critical for climate change adaptation and mitigation, which ultimately involves preparing our physical infrastructure for higher temperatures and more extreme weather, while also protecting people and building adaptive capacity” (p. 3).  </a:t>
            </a:r>
          </a:p>
          <a:p>
            <a:pPr marL="457200" lvl="1" algn="l" rtl="0">
              <a:lnSpc>
                <a:spcPct val="90000"/>
              </a:lnSpc>
              <a:spcBef>
                <a:spcPts val="1000"/>
              </a:spcBef>
              <a:spcAft>
                <a:spcPts val="0"/>
              </a:spcAft>
              <a:buSzPts val="2400"/>
              <a:buChar char="•"/>
            </a:pPr>
            <a:r>
              <a:rPr lang="en-US" sz="2500" dirty="0">
                <a:solidFill>
                  <a:schemeClr val="tx1"/>
                </a:solidFill>
              </a:rPr>
              <a:t>Key aspects of urban resilience to climate change:</a:t>
            </a:r>
            <a:endParaRPr sz="2500" dirty="0">
              <a:solidFill>
                <a:schemeClr val="tx1"/>
              </a:solidFill>
            </a:endParaRPr>
          </a:p>
          <a:p>
            <a:pPr marL="0" lvl="0" indent="0" algn="l" rtl="0">
              <a:lnSpc>
                <a:spcPct val="90000"/>
              </a:lnSpc>
              <a:spcBef>
                <a:spcPts val="1000"/>
              </a:spcBef>
              <a:spcAft>
                <a:spcPts val="0"/>
              </a:spcAft>
              <a:buClr>
                <a:schemeClr val="dk1"/>
              </a:buClr>
              <a:buSzPts val="2800"/>
              <a:buNone/>
            </a:pPr>
            <a:endParaRPr dirty="0"/>
          </a:p>
        </p:txBody>
      </p:sp>
      <p:sp>
        <p:nvSpPr>
          <p:cNvPr id="141" name="Google Shape;14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42" name="Google Shape;142;p18"/>
          <p:cNvPicPr preferRelativeResize="0"/>
          <p:nvPr/>
        </p:nvPicPr>
        <p:blipFill rotWithShape="1">
          <a:blip r:embed="rId4">
            <a:alphaModFix/>
          </a:blip>
          <a:srcRect/>
          <a:stretch/>
        </p:blipFill>
        <p:spPr>
          <a:xfrm>
            <a:off x="7639538" y="3643481"/>
            <a:ext cx="4507523" cy="3132923"/>
          </a:xfrm>
          <a:prstGeom prst="rect">
            <a:avLst/>
          </a:prstGeom>
          <a:noFill/>
          <a:ln>
            <a:noFill/>
          </a:ln>
        </p:spPr>
      </p:pic>
      <p:sp>
        <p:nvSpPr>
          <p:cNvPr id="143" name="Google Shape;143;p18"/>
          <p:cNvSpPr txBox="1"/>
          <p:nvPr/>
        </p:nvSpPr>
        <p:spPr>
          <a:xfrm>
            <a:off x="0" y="6052461"/>
            <a:ext cx="7439856" cy="13380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1300" dirty="0">
                <a:latin typeface="Calibri"/>
                <a:ea typeface="Calibri"/>
                <a:cs typeface="Calibri"/>
                <a:sym typeface="Calibri"/>
              </a:rPr>
              <a:t>Obringer, R. &amp;, </a:t>
            </a:r>
            <a:r>
              <a:rPr lang="en-US" sz="1300" dirty="0" err="1">
                <a:latin typeface="Calibri"/>
                <a:ea typeface="Calibri"/>
                <a:cs typeface="Calibri"/>
                <a:sym typeface="Calibri"/>
              </a:rPr>
              <a:t>Nateghi</a:t>
            </a:r>
            <a:r>
              <a:rPr lang="en-US" sz="1300" dirty="0">
                <a:latin typeface="Calibri"/>
                <a:ea typeface="Calibri"/>
                <a:cs typeface="Calibri"/>
                <a:sym typeface="Calibri"/>
              </a:rPr>
              <a:t>, R. (2021). What makes a city ‘smart’ in the Anthropocene? A critical review of smart cities under climate change. </a:t>
            </a:r>
            <a:r>
              <a:rPr lang="en-US" sz="1300" i="1" dirty="0">
                <a:latin typeface="Calibri"/>
                <a:ea typeface="Calibri"/>
                <a:cs typeface="Calibri"/>
                <a:sym typeface="Calibri"/>
              </a:rPr>
              <a:t>Sustainable Cities and Society</a:t>
            </a:r>
            <a:r>
              <a:rPr lang="en-US" sz="1300" dirty="0">
                <a:latin typeface="Calibri"/>
                <a:ea typeface="Calibri"/>
                <a:cs typeface="Calibri"/>
                <a:sym typeface="Calibri"/>
              </a:rPr>
              <a:t>, 75, 103278.  </a:t>
            </a:r>
            <a:r>
              <a:rPr lang="en-US" sz="1300" dirty="0">
                <a:latin typeface="Calibri"/>
                <a:ea typeface="Calibri"/>
                <a:cs typeface="Calibri"/>
                <a:sym typeface="Calibri"/>
                <a:hlinkClick r:id="rId5"/>
              </a:rPr>
              <a:t>https://doi.org/10.1016/j.scs.2021.103278</a:t>
            </a:r>
            <a:endParaRPr lang="en-US" sz="1300" dirty="0">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4" name="TextBox 3">
            <a:extLst>
              <a:ext uri="{FF2B5EF4-FFF2-40B4-BE49-F238E27FC236}">
                <a16:creationId xmlns:a16="http://schemas.microsoft.com/office/drawing/2014/main" id="{A636DA2A-F0C4-2FF4-36B7-FF5EF4710A98}"/>
              </a:ext>
            </a:extLst>
          </p:cNvPr>
          <p:cNvSpPr txBox="1"/>
          <p:nvPr/>
        </p:nvSpPr>
        <p:spPr>
          <a:xfrm>
            <a:off x="241300" y="4367423"/>
            <a:ext cx="7398238" cy="1623008"/>
          </a:xfrm>
          <a:prstGeom prst="rect">
            <a:avLst/>
          </a:prstGeom>
          <a:noFill/>
        </p:spPr>
        <p:txBody>
          <a:bodyPr wrap="square" numCol="2" rtlCol="0">
            <a:spAutoFit/>
          </a:bodyPr>
          <a:lstStyle/>
          <a:p>
            <a:pPr marL="826770" lvl="1" indent="-342900" algn="l" rtl="0">
              <a:lnSpc>
                <a:spcPct val="90000"/>
              </a:lnSpc>
              <a:spcBef>
                <a:spcPts val="1000"/>
              </a:spcBef>
              <a:spcAft>
                <a:spcPts val="0"/>
              </a:spcAft>
              <a:buSzPts val="2400"/>
              <a:buChar char="•"/>
            </a:pPr>
            <a:r>
              <a:rPr lang="en-US" sz="2300" dirty="0">
                <a:solidFill>
                  <a:schemeClr val="tx1"/>
                </a:solidFill>
                <a:latin typeface="Calibri" panose="020F0502020204030204" pitchFamily="34" charset="0"/>
                <a:cs typeface="Calibri" panose="020F0502020204030204" pitchFamily="34" charset="0"/>
              </a:rPr>
              <a:t>Infrastructure</a:t>
            </a:r>
          </a:p>
          <a:p>
            <a:pPr marL="826770" lvl="1" indent="-342900" algn="l" rtl="0">
              <a:lnSpc>
                <a:spcPct val="90000"/>
              </a:lnSpc>
              <a:spcBef>
                <a:spcPts val="1000"/>
              </a:spcBef>
              <a:spcAft>
                <a:spcPts val="0"/>
              </a:spcAft>
              <a:buSzPts val="2400"/>
              <a:buChar char="•"/>
            </a:pPr>
            <a:r>
              <a:rPr lang="en-US" sz="2300" dirty="0">
                <a:solidFill>
                  <a:schemeClr val="tx1"/>
                </a:solidFill>
                <a:latin typeface="Calibri" panose="020F0502020204030204" pitchFamily="34" charset="0"/>
                <a:cs typeface="Calibri" panose="020F0502020204030204" pitchFamily="34" charset="0"/>
              </a:rPr>
              <a:t>Public health &amp; well-being</a:t>
            </a:r>
          </a:p>
          <a:p>
            <a:pPr marL="826770" lvl="1" indent="-342900" algn="l" rtl="0">
              <a:lnSpc>
                <a:spcPct val="90000"/>
              </a:lnSpc>
              <a:spcBef>
                <a:spcPts val="1000"/>
              </a:spcBef>
              <a:spcAft>
                <a:spcPts val="0"/>
              </a:spcAft>
              <a:buSzPts val="2400"/>
              <a:buChar char="•"/>
            </a:pPr>
            <a:r>
              <a:rPr lang="en-US" sz="2300" dirty="0">
                <a:solidFill>
                  <a:schemeClr val="tx1"/>
                </a:solidFill>
                <a:latin typeface="Calibri" panose="020F0502020204030204" pitchFamily="34" charset="0"/>
                <a:cs typeface="Calibri" panose="020F0502020204030204" pitchFamily="34" charset="0"/>
              </a:rPr>
              <a:t>Accessibility &amp; equity </a:t>
            </a:r>
          </a:p>
          <a:p>
            <a:pPr marL="826770" lvl="1" indent="-342900" algn="l" rtl="0">
              <a:lnSpc>
                <a:spcPct val="90000"/>
              </a:lnSpc>
              <a:spcBef>
                <a:spcPts val="1000"/>
              </a:spcBef>
              <a:spcAft>
                <a:spcPts val="0"/>
              </a:spcAft>
              <a:buSzPts val="2400"/>
              <a:buChar char="•"/>
            </a:pPr>
            <a:r>
              <a:rPr lang="en-US" sz="2300" dirty="0">
                <a:solidFill>
                  <a:schemeClr val="tx1"/>
                </a:solidFill>
                <a:latin typeface="Calibri" panose="020F0502020204030204" pitchFamily="34" charset="0"/>
                <a:cs typeface="Calibri" panose="020F0502020204030204" pitchFamily="34" charset="0"/>
              </a:rPr>
              <a:t>Sustainable systems</a:t>
            </a:r>
          </a:p>
          <a:p>
            <a:pPr marL="825500" lvl="1" indent="-342900" algn="l" rtl="0">
              <a:lnSpc>
                <a:spcPct val="90000"/>
              </a:lnSpc>
              <a:spcBef>
                <a:spcPts val="1000"/>
              </a:spcBef>
              <a:spcAft>
                <a:spcPts val="0"/>
              </a:spcAft>
              <a:buSzPts val="2400"/>
              <a:buChar char="•"/>
              <a:tabLst>
                <a:tab pos="342900" algn="l"/>
              </a:tabLst>
            </a:pPr>
            <a:r>
              <a:rPr lang="en-US" sz="2300" dirty="0">
                <a:solidFill>
                  <a:schemeClr val="tx1"/>
                </a:solidFill>
                <a:latin typeface="Calibri" panose="020F0502020204030204" pitchFamily="34" charset="0"/>
                <a:cs typeface="Calibri" panose="020F0502020204030204" pitchFamily="34" charset="0"/>
              </a:rPr>
              <a:t>Governance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50" name="Google Shape;150;p19"/>
          <p:cNvSpPr txBox="1">
            <a:spLocks noGrp="1"/>
          </p:cNvSpPr>
          <p:nvPr>
            <p:ph type="body" idx="1"/>
          </p:nvPr>
        </p:nvSpPr>
        <p:spPr>
          <a:xfrm>
            <a:off x="208594" y="1306843"/>
            <a:ext cx="11774811" cy="483988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3267"/>
              <a:buNone/>
            </a:pPr>
            <a:r>
              <a:rPr lang="en-US" b="1" dirty="0"/>
              <a:t>Study Conclusions</a:t>
            </a:r>
            <a:r>
              <a:rPr lang="en-US" dirty="0"/>
              <a:t>: </a:t>
            </a:r>
            <a:endParaRPr sz="2400" dirty="0"/>
          </a:p>
          <a:p>
            <a:pPr marL="457200" lvl="0" indent="-457200" algn="l" rtl="0">
              <a:lnSpc>
                <a:spcPct val="90000"/>
              </a:lnSpc>
              <a:spcBef>
                <a:spcPts val="1000"/>
              </a:spcBef>
              <a:spcAft>
                <a:spcPts val="0"/>
              </a:spcAft>
              <a:buSzPts val="2800"/>
              <a:buChar char="•"/>
            </a:pPr>
            <a:r>
              <a:rPr lang="en-US" sz="2400" b="1" dirty="0"/>
              <a:t>Decarbonizing</a:t>
            </a:r>
            <a:r>
              <a:rPr lang="en-US" sz="2400" dirty="0"/>
              <a:t> the energy system, using </a:t>
            </a:r>
            <a:r>
              <a:rPr lang="en-US" sz="2400" b="1" dirty="0"/>
              <a:t>smart transportation </a:t>
            </a:r>
            <a:r>
              <a:rPr lang="en-US" sz="2400" dirty="0"/>
              <a:t>to reduce emissions, and </a:t>
            </a:r>
            <a:r>
              <a:rPr lang="en-US" sz="2400" b="1" dirty="0"/>
              <a:t>water resource monitoring </a:t>
            </a:r>
            <a:r>
              <a:rPr lang="en-US" sz="2400" dirty="0"/>
              <a:t>are </a:t>
            </a:r>
            <a:r>
              <a:rPr lang="en-US" sz="2400" b="1" dirty="0"/>
              <a:t>mitigation</a:t>
            </a:r>
            <a:r>
              <a:rPr lang="en-US" sz="2400" dirty="0"/>
              <a:t> tactics, but not all are </a:t>
            </a:r>
            <a:r>
              <a:rPr lang="en-US" sz="2400" b="1" dirty="0"/>
              <a:t>resilience-building</a:t>
            </a:r>
            <a:r>
              <a:rPr lang="en-US" sz="2400" dirty="0"/>
              <a:t>.</a:t>
            </a:r>
            <a:endParaRPr dirty="0"/>
          </a:p>
          <a:p>
            <a:pPr marL="457200" lvl="0" indent="-457200" algn="l" rtl="0">
              <a:lnSpc>
                <a:spcPct val="90000"/>
              </a:lnSpc>
              <a:spcBef>
                <a:spcPts val="1000"/>
              </a:spcBef>
              <a:spcAft>
                <a:spcPts val="0"/>
              </a:spcAft>
              <a:buSzPts val="2800"/>
              <a:buChar char="•"/>
            </a:pPr>
            <a:r>
              <a:rPr lang="en-US" sz="2400" dirty="0"/>
              <a:t>Links between smart technology and </a:t>
            </a:r>
            <a:r>
              <a:rPr lang="en-US" sz="2400" b="1" dirty="0"/>
              <a:t>public well-being </a:t>
            </a:r>
            <a:r>
              <a:rPr lang="en-US" sz="2400" dirty="0"/>
              <a:t>are sparse and deserve more development, esp. as relates to mitigating </a:t>
            </a:r>
            <a:r>
              <a:rPr lang="en-US" sz="2400" b="1" dirty="0"/>
              <a:t>heat islands </a:t>
            </a:r>
            <a:r>
              <a:rPr lang="en-US" sz="2400" dirty="0"/>
              <a:t>and </a:t>
            </a:r>
            <a:r>
              <a:rPr lang="en-US" sz="2400" b="1" dirty="0"/>
              <a:t>air pollution</a:t>
            </a:r>
            <a:r>
              <a:rPr lang="en-US" sz="2400" dirty="0"/>
              <a:t>.</a:t>
            </a:r>
            <a:endParaRPr dirty="0"/>
          </a:p>
          <a:p>
            <a:pPr marL="457200" lvl="0" indent="-457200" algn="l" rtl="0">
              <a:lnSpc>
                <a:spcPct val="90000"/>
              </a:lnSpc>
              <a:spcBef>
                <a:spcPts val="1000"/>
              </a:spcBef>
              <a:spcAft>
                <a:spcPts val="0"/>
              </a:spcAft>
              <a:buSzPts val="2800"/>
              <a:buChar char="•"/>
            </a:pPr>
            <a:r>
              <a:rPr lang="en-US" sz="2400" dirty="0"/>
              <a:t>Few smart city plans explicitly state </a:t>
            </a:r>
            <a:r>
              <a:rPr lang="en-US" sz="2400" b="1" dirty="0"/>
              <a:t>environmental justice goals</a:t>
            </a:r>
            <a:r>
              <a:rPr lang="en-US" sz="2400" dirty="0"/>
              <a:t>; improving equity will aid in both mitigation and adaptation to ensure no undue burdens on a disadvantaged group.</a:t>
            </a:r>
            <a:endParaRPr dirty="0"/>
          </a:p>
          <a:p>
            <a:pPr marL="483869" lvl="1" indent="0" algn="l" rtl="0">
              <a:lnSpc>
                <a:spcPct val="90000"/>
              </a:lnSpc>
              <a:spcBef>
                <a:spcPts val="1000"/>
              </a:spcBef>
              <a:spcAft>
                <a:spcPts val="0"/>
              </a:spcAft>
              <a:buSzPts val="2400"/>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51" name="Google Shape;151;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52" name="Google Shape;152;p19"/>
          <p:cNvPicPr preferRelativeResize="0"/>
          <p:nvPr/>
        </p:nvPicPr>
        <p:blipFill rotWithShape="1">
          <a:blip r:embed="rId4">
            <a:alphaModFix/>
          </a:blip>
          <a:srcRect/>
          <a:stretch/>
        </p:blipFill>
        <p:spPr>
          <a:xfrm>
            <a:off x="0" y="4614636"/>
            <a:ext cx="12192000" cy="1741714"/>
          </a:xfrm>
          <a:prstGeom prst="rect">
            <a:avLst/>
          </a:prstGeom>
          <a:noFill/>
          <a:ln>
            <a:noFill/>
          </a:ln>
        </p:spPr>
      </p:pic>
      <p:sp>
        <p:nvSpPr>
          <p:cNvPr id="153" name="Google Shape;153;p19"/>
          <p:cNvSpPr txBox="1"/>
          <p:nvPr/>
        </p:nvSpPr>
        <p:spPr>
          <a:xfrm>
            <a:off x="1672975" y="6413700"/>
            <a:ext cx="8431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Chicago Lakefront Trail, USA. Unaltered photo by katjung via Wikimedia Commons,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2.0</a:t>
            </a:r>
            <a:r>
              <a:rPr lang="en-US" sz="1400" b="0" i="0" u="none" strike="noStrike" cap="none">
                <a:solidFill>
                  <a:srgbClr val="000000"/>
                </a:solidFill>
                <a:latin typeface="Arial"/>
                <a:ea typeface="Arial"/>
                <a:cs typeface="Arial"/>
                <a:sym typeface="Arial"/>
              </a:rPr>
              <a:t>. </a:t>
            </a:r>
            <a:endParaRPr/>
          </a:p>
        </p:txBody>
      </p:sp>
      <p:sp>
        <p:nvSpPr>
          <p:cNvPr id="2" name="Google Shape;139;p18">
            <a:extLst>
              <a:ext uri="{FF2B5EF4-FFF2-40B4-BE49-F238E27FC236}">
                <a16:creationId xmlns:a16="http://schemas.microsoft.com/office/drawing/2014/main" id="{C442DCE8-DFEA-FD78-52B4-BCFCE96AACDE}"/>
              </a:ext>
            </a:extLst>
          </p:cNvPr>
          <p:cNvSpPr txBox="1">
            <a:spLocks/>
          </p:cNvSpPr>
          <p:nvPr/>
        </p:nvSpPr>
        <p:spPr>
          <a:xfrm>
            <a:off x="2109919" y="637798"/>
            <a:ext cx="9447316" cy="86732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t>Obringer &amp; </a:t>
            </a:r>
            <a:r>
              <a:rPr lang="en-US" sz="3200" b="1" dirty="0" err="1"/>
              <a:t>Nateghi</a:t>
            </a:r>
            <a:r>
              <a:rPr lang="en-US" sz="3200" b="1" dirty="0"/>
              <a:t> 2021 </a:t>
            </a:r>
            <a:br>
              <a:rPr lang="en-US" sz="3200" b="1" dirty="0"/>
            </a:br>
            <a:endParaRPr lang="en-US" sz="2400" b="1" dirty="0"/>
          </a:p>
          <a:p>
            <a:pPr algn="ctr"/>
            <a:endParaRPr lang="en-US" sz="2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60" name="Google Shape;160;p20"/>
          <p:cNvSpPr txBox="1">
            <a:spLocks noGrp="1"/>
          </p:cNvSpPr>
          <p:nvPr>
            <p:ph type="body" idx="1"/>
          </p:nvPr>
        </p:nvSpPr>
        <p:spPr>
          <a:xfrm>
            <a:off x="208594" y="1499678"/>
            <a:ext cx="11774811" cy="4647051"/>
          </a:xfrm>
          <a:prstGeom prst="rect">
            <a:avLst/>
          </a:prstGeom>
          <a:noFill/>
          <a:ln>
            <a:noFill/>
          </a:ln>
        </p:spPr>
        <p:txBody>
          <a:bodyPr spcFirstLastPara="1" wrap="square" lIns="91425" tIns="45700" rIns="91425" bIns="45700" anchor="t" anchorCtr="0">
            <a:normAutofit/>
          </a:bodyPr>
          <a:lstStyle/>
          <a:p>
            <a:pPr marL="0" lvl="0" indent="0" rtl="0">
              <a:lnSpc>
                <a:spcPct val="90000"/>
              </a:lnSpc>
              <a:spcBef>
                <a:spcPts val="1000"/>
              </a:spcBef>
              <a:spcAft>
                <a:spcPts val="0"/>
              </a:spcAft>
              <a:buClr>
                <a:schemeClr val="dk1"/>
              </a:buClr>
              <a:buSzPts val="3267"/>
              <a:buNone/>
            </a:pPr>
            <a:r>
              <a:rPr lang="en-US" b="1" dirty="0"/>
              <a:t>Study Conclusions</a:t>
            </a:r>
            <a:r>
              <a:rPr lang="en-US" dirty="0"/>
              <a:t>: </a:t>
            </a:r>
            <a:endParaRPr sz="2400" dirty="0"/>
          </a:p>
          <a:p>
            <a:pPr marL="457200" lvl="0" indent="-457200" algn="l" rtl="0">
              <a:lnSpc>
                <a:spcPct val="90000"/>
              </a:lnSpc>
              <a:spcBef>
                <a:spcPts val="1000"/>
              </a:spcBef>
              <a:spcAft>
                <a:spcPts val="0"/>
              </a:spcAft>
              <a:buSzPts val="2800"/>
              <a:buChar char="•"/>
            </a:pPr>
            <a:r>
              <a:rPr lang="en-US" sz="2400" b="1" dirty="0"/>
              <a:t>Governance</a:t>
            </a:r>
            <a:r>
              <a:rPr lang="en-US" sz="2400" dirty="0"/>
              <a:t> of smart cities should be linked to current and future </a:t>
            </a:r>
            <a:r>
              <a:rPr lang="en-US" sz="2400" b="1" dirty="0"/>
              <a:t>climate action plans</a:t>
            </a:r>
            <a:r>
              <a:rPr lang="en-US" sz="2400" dirty="0"/>
              <a:t>.</a:t>
            </a:r>
            <a:endParaRPr dirty="0"/>
          </a:p>
          <a:p>
            <a:pPr marL="457200" lvl="0" indent="-457200" algn="l" rtl="0">
              <a:lnSpc>
                <a:spcPct val="90000"/>
              </a:lnSpc>
              <a:spcBef>
                <a:spcPts val="1000"/>
              </a:spcBef>
              <a:spcAft>
                <a:spcPts val="0"/>
              </a:spcAft>
              <a:buSzPts val="2800"/>
              <a:buChar char="•"/>
            </a:pPr>
            <a:r>
              <a:rPr lang="en-US" sz="2400" dirty="0"/>
              <a:t>Smart cities use </a:t>
            </a:r>
            <a:r>
              <a:rPr lang="en-US" sz="2400" b="1" dirty="0"/>
              <a:t>big data </a:t>
            </a:r>
            <a:r>
              <a:rPr lang="en-US" sz="2400" dirty="0"/>
              <a:t>with energy-intensive servers, which are vulnerable to cyber attacks.</a:t>
            </a:r>
            <a:endParaRPr dirty="0"/>
          </a:p>
          <a:p>
            <a:pPr marL="457200" lvl="0" indent="-457200" algn="l" rtl="0">
              <a:lnSpc>
                <a:spcPct val="90000"/>
              </a:lnSpc>
              <a:spcBef>
                <a:spcPts val="1000"/>
              </a:spcBef>
              <a:spcAft>
                <a:spcPts val="0"/>
              </a:spcAft>
              <a:buSzPts val="2800"/>
              <a:buChar char="•"/>
            </a:pPr>
            <a:r>
              <a:rPr lang="en-US" sz="2400" b="1" dirty="0"/>
              <a:t>Decentralized smart grids </a:t>
            </a:r>
            <a:r>
              <a:rPr lang="en-US" sz="2400" dirty="0"/>
              <a:t>and </a:t>
            </a:r>
            <a:r>
              <a:rPr lang="en-US" sz="2400" b="1" dirty="0"/>
              <a:t>local renewable energy systems </a:t>
            </a:r>
            <a:r>
              <a:rPr lang="en-US" sz="2400" dirty="0"/>
              <a:t>may reduce cities’ vulnerability to blackouts and extreme weather and assist in the adoption of electric vehicles. </a:t>
            </a:r>
            <a:endParaRPr dirty="0"/>
          </a:p>
          <a:p>
            <a:pPr marL="483869" lvl="1" indent="0" algn="l" rtl="0">
              <a:lnSpc>
                <a:spcPct val="90000"/>
              </a:lnSpc>
              <a:spcBef>
                <a:spcPts val="1000"/>
              </a:spcBef>
              <a:spcAft>
                <a:spcPts val="0"/>
              </a:spcAft>
              <a:buSzPts val="2400"/>
              <a:buNone/>
            </a:pPr>
            <a:endParaRPr dirty="0"/>
          </a:p>
          <a:p>
            <a:pPr marL="483869" lvl="1" indent="0" algn="l" rtl="0">
              <a:lnSpc>
                <a:spcPct val="90000"/>
              </a:lnSpc>
              <a:spcBef>
                <a:spcPts val="1000"/>
              </a:spcBef>
              <a:spcAft>
                <a:spcPts val="0"/>
              </a:spcAft>
              <a:buSzPts val="2400"/>
              <a:buNone/>
            </a:pPr>
            <a:endParaRPr b="1" dirty="0"/>
          </a:p>
          <a:p>
            <a:pPr marL="0" lvl="0" indent="0" algn="l" rtl="0">
              <a:lnSpc>
                <a:spcPct val="90000"/>
              </a:lnSpc>
              <a:spcBef>
                <a:spcPts val="1000"/>
              </a:spcBef>
              <a:spcAft>
                <a:spcPts val="0"/>
              </a:spcAft>
              <a:buClr>
                <a:schemeClr val="dk1"/>
              </a:buClr>
              <a:buSzPts val="2800"/>
              <a:buNone/>
            </a:pPr>
            <a:endParaRPr dirty="0"/>
          </a:p>
        </p:txBody>
      </p:sp>
      <p:sp>
        <p:nvSpPr>
          <p:cNvPr id="161" name="Google Shape;16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62" name="Google Shape;162;p20"/>
          <p:cNvPicPr preferRelativeResize="0"/>
          <p:nvPr/>
        </p:nvPicPr>
        <p:blipFill rotWithShape="1">
          <a:blip r:embed="rId4">
            <a:alphaModFix/>
          </a:blip>
          <a:srcRect/>
          <a:stretch/>
        </p:blipFill>
        <p:spPr>
          <a:xfrm>
            <a:off x="-34257" y="4403531"/>
            <a:ext cx="12226257" cy="1743198"/>
          </a:xfrm>
          <a:prstGeom prst="rect">
            <a:avLst/>
          </a:prstGeom>
          <a:noFill/>
          <a:ln>
            <a:noFill/>
          </a:ln>
        </p:spPr>
      </p:pic>
      <p:sp>
        <p:nvSpPr>
          <p:cNvPr id="163" name="Google Shape;163;p20"/>
          <p:cNvSpPr txBox="1"/>
          <p:nvPr/>
        </p:nvSpPr>
        <p:spPr>
          <a:xfrm>
            <a:off x="1328875" y="6200050"/>
            <a:ext cx="9140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Panorama of Ho Chi Mihn City, Vietnam. Unaltered photo by Hieucd via Wikimedia Commons,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Attribution 4.0</a:t>
            </a:r>
            <a:endParaRPr sz="1400" b="0" i="0" u="none" strike="noStrike" cap="none">
              <a:solidFill>
                <a:srgbClr val="000000"/>
              </a:solidFill>
              <a:latin typeface="Arial"/>
              <a:ea typeface="Arial"/>
              <a:cs typeface="Arial"/>
              <a:sym typeface="Arial"/>
            </a:endParaRPr>
          </a:p>
        </p:txBody>
      </p:sp>
      <p:sp>
        <p:nvSpPr>
          <p:cNvPr id="2" name="Google Shape;139;p18">
            <a:extLst>
              <a:ext uri="{FF2B5EF4-FFF2-40B4-BE49-F238E27FC236}">
                <a16:creationId xmlns:a16="http://schemas.microsoft.com/office/drawing/2014/main" id="{470A696A-F540-206E-4861-995004256213}"/>
              </a:ext>
            </a:extLst>
          </p:cNvPr>
          <p:cNvSpPr txBox="1">
            <a:spLocks/>
          </p:cNvSpPr>
          <p:nvPr/>
        </p:nvSpPr>
        <p:spPr>
          <a:xfrm>
            <a:off x="2109919" y="637798"/>
            <a:ext cx="9447316" cy="867327"/>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t>Obringer &amp; </a:t>
            </a:r>
            <a:r>
              <a:rPr lang="en-US" sz="3200" b="1" dirty="0" err="1"/>
              <a:t>Nateghi</a:t>
            </a:r>
            <a:r>
              <a:rPr lang="en-US" sz="3200" b="1" dirty="0"/>
              <a:t> 2021 </a:t>
            </a:r>
            <a:br>
              <a:rPr lang="en-US" sz="3200" b="1" dirty="0"/>
            </a:br>
            <a:endParaRPr lang="en-US" sz="2400" b="1" dirty="0"/>
          </a:p>
          <a:p>
            <a:pPr algn="ctr"/>
            <a:endParaRPr lang="en-US" sz="2600" b="1"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1017</Words>
  <Application>Microsoft Macintosh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Green Infrastructure:  Urban Metabolism and Smart Cities</vt:lpstr>
      <vt:lpstr>Ulgiati &amp; Zucaro 2019  Challenges in Urban Metabolism:  Sustainability and Well-Being in Cities</vt:lpstr>
      <vt:lpstr>PowerPoint Presentation</vt:lpstr>
      <vt:lpstr>PowerPoint Presentation</vt:lpstr>
      <vt:lpstr>Obringer &amp; Nateghi 2021  What makes a city ‘smart’ in the Anthropocene? A critical review of smart cities under climate change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Infrastructure:  Urban Metabolism and Smart Cities</dc:title>
  <dc:creator>Heidi CM Scott</dc:creator>
  <cp:lastModifiedBy>Alaina Gallagher</cp:lastModifiedBy>
  <cp:revision>3</cp:revision>
  <dcterms:created xsi:type="dcterms:W3CDTF">2022-09-28T11:57:10Z</dcterms:created>
  <dcterms:modified xsi:type="dcterms:W3CDTF">2023-03-06T21:52:54Z</dcterms:modified>
</cp:coreProperties>
</file>