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jsdgJc/7kS22eLtuJoF3eRF2Mh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0"/>
    <p:restoredTop sz="94694"/>
  </p:normalViewPr>
  <p:slideViewPr>
    <p:cSldViewPr snapToGrid="0">
      <p:cViewPr varScale="1">
        <p:scale>
          <a:sx n="117" d="100"/>
          <a:sy n="117" d="100"/>
        </p:scale>
        <p:origin x="9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Ask learners: How do you view the aesthetics and functionality of this GI intervention? What might this neighborhood look like in 20 years, versus neighborhoods that use only traditional gray infrastructure of curbs and sewers? </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 </a:t>
            </a:r>
            <a:r>
              <a:rPr lang="en-US" sz="1400" dirty="0"/>
              <a:t>This image from “the hook” may serve as a good time for learners to share their ideas of three human and three environmental impacts of CSO events. </a:t>
            </a:r>
            <a:endParaRPr sz="1400" dirty="0"/>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Note that only five cities—Buffalo, Milwaukee, New York, Philadelphia, and Syracuse—devote 20+% of their stormwater control plans to green infrastructure. The cities on the right side of the figure entirely fail to mention these interventions and rely completely on investments in grey infrastructure. Have learners discuss how the creativity and progressive thinking of the cities on the left side of the graph may change their habitability and sustainability along a different trajectory from cities on the right-hand side. Does any learner wish to share an experience or anecdote from any of these cities?    </a:t>
            </a:r>
            <a:endParaRPr dirty="0"/>
          </a:p>
        </p:txBody>
      </p:sp>
      <p:sp>
        <p:nvSpPr>
          <p:cNvPr id="116" name="Google Shape;11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It’s slightly counterintuitive, so ask learners: Why might prior investments in gray infrastructure actually strengthen green infrastructure investments? Does robust gray infrastructure need to be a precursor to creating the opportunity for integrative, biomimicry designs? Since the two types of infrastructure are more cooperative than competitive, how might that mutualism aid in city planners finding a sustainable middle ground? </a:t>
            </a:r>
            <a:endParaRPr dirty="0"/>
          </a:p>
        </p:txBody>
      </p:sp>
      <p:sp>
        <p:nvSpPr>
          <p:cNvPr id="126" name="Google Shape;12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Ask: why does policy that favors technical solutions for economic outcomes tend to ignore the social effects on marginalized groups? How can economic goals better serve all city residents, rather than simply fulfilling benchmarks for the city budget or quarterly report?  </a:t>
            </a:r>
            <a:br>
              <a:rPr lang="en-US" dirty="0"/>
            </a:br>
            <a:endParaRPr dirty="0"/>
          </a:p>
        </p:txBody>
      </p:sp>
      <p:sp>
        <p:nvSpPr>
          <p:cNvPr id="136" name="Google Shape;13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Ask learners if they are knowledgeable about the Warren County, North Carolina PCB protests in 1982, or the work of Robert Bullard. If so, they may want to discuss how the origin of EJ in public protest has evolved into the governance realm integrating EJ into policy, public hearings, and both state and federal funding to focus on resolving environmental injustice. What forms of EJ activism and success do learners imagine may be in place by mid-century?   </a:t>
            </a:r>
            <a:endParaRPr dirty="0"/>
          </a:p>
        </p:txBody>
      </p:sp>
      <p:sp>
        <p:nvSpPr>
          <p:cNvPr id="146" name="Google Shape;14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9" name="Google Shape;89;p1"/>
          <p:cNvSpPr txBox="1">
            <a:spLocks noGrp="1"/>
          </p:cNvSpPr>
          <p:nvPr>
            <p:ph type="ctrTitle"/>
          </p:nvPr>
        </p:nvSpPr>
        <p:spPr>
          <a:xfrm>
            <a:off x="-45146" y="2331644"/>
            <a:ext cx="6872662" cy="184601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0000"/>
              </a:buClr>
              <a:buSzPts val="4000"/>
              <a:buNone/>
            </a:pPr>
            <a:r>
              <a:rPr lang="en-US" sz="3600" b="1"/>
              <a:t>Green Infrastructure: </a:t>
            </a:r>
            <a:br>
              <a:rPr lang="en-US" sz="3600" b="1"/>
            </a:br>
            <a:r>
              <a:rPr lang="en-US" sz="3600" b="1">
                <a:solidFill>
                  <a:srgbClr val="548135"/>
                </a:solidFill>
              </a:rPr>
              <a:t>Urban Storm Water, Policy, and Justice</a:t>
            </a:r>
            <a:r>
              <a:rPr lang="en-US" sz="3600">
                <a:solidFill>
                  <a:srgbClr val="548135"/>
                </a:solidFill>
              </a:rPr>
              <a:t> </a:t>
            </a:r>
            <a:endParaRPr sz="3600">
              <a:solidFill>
                <a:srgbClr val="548135"/>
              </a:solidFill>
            </a:endParaRPr>
          </a:p>
        </p:txBody>
      </p:sp>
      <p:grpSp>
        <p:nvGrpSpPr>
          <p:cNvPr id="90" name="Google Shape;90;p1"/>
          <p:cNvGrpSpPr/>
          <p:nvPr/>
        </p:nvGrpSpPr>
        <p:grpSpPr>
          <a:xfrm flipH="1">
            <a:off x="9676747" y="0"/>
            <a:ext cx="2514948" cy="2174333"/>
            <a:chOff x="-305" y="-4155"/>
            <a:chExt cx="2514948" cy="2174333"/>
          </a:xfrm>
        </p:grpSpPr>
        <p:sp>
          <p:nvSpPr>
            <p:cNvPr id="91" name="Google Shape;91;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5" name="Google Shape;95;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6" name="Google Shape;96;p1"/>
          <p:cNvGrpSpPr/>
          <p:nvPr/>
        </p:nvGrpSpPr>
        <p:grpSpPr>
          <a:xfrm rot="10800000" flipH="1">
            <a:off x="-305" y="4322879"/>
            <a:ext cx="3378428" cy="2535121"/>
            <a:chOff x="-305" y="-1"/>
            <a:chExt cx="3832880" cy="2876136"/>
          </a:xfrm>
        </p:grpSpPr>
        <p:sp>
          <p:nvSpPr>
            <p:cNvPr id="97" name="Google Shape;97;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1" name="Google Shape;101;p1"/>
          <p:cNvPicPr preferRelativeResize="0"/>
          <p:nvPr/>
        </p:nvPicPr>
        <p:blipFill rotWithShape="1">
          <a:blip r:embed="rId4">
            <a:alphaModFix/>
          </a:blip>
          <a:srcRect/>
          <a:stretch/>
        </p:blipFill>
        <p:spPr>
          <a:xfrm>
            <a:off x="6872357" y="311529"/>
            <a:ext cx="5044298" cy="6428611"/>
          </a:xfrm>
          <a:prstGeom prst="rect">
            <a:avLst/>
          </a:prstGeom>
          <a:noFill/>
          <a:ln w="19050" cap="flat" cmpd="sng">
            <a:solidFill>
              <a:schemeClr val="dk1"/>
            </a:solidFill>
            <a:prstDash val="solid"/>
            <a:round/>
            <a:headEnd type="none" w="sm" len="sm"/>
            <a:tailEnd type="none" w="sm" len="sm"/>
          </a:ln>
        </p:spPr>
      </p:pic>
      <p:sp>
        <p:nvSpPr>
          <p:cNvPr id="3" name="TextBox 2">
            <a:extLst>
              <a:ext uri="{FF2B5EF4-FFF2-40B4-BE49-F238E27FC236}">
                <a16:creationId xmlns:a16="http://schemas.microsoft.com/office/drawing/2014/main" id="{CED82737-19BA-B28F-7BBB-F9868A5250BC}"/>
              </a:ext>
            </a:extLst>
          </p:cNvPr>
          <p:cNvSpPr txBox="1"/>
          <p:nvPr/>
        </p:nvSpPr>
        <p:spPr>
          <a:xfrm>
            <a:off x="275345" y="6396333"/>
            <a:ext cx="792190" cy="30777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12/5/22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xfrm>
            <a:off x="1901182" y="262548"/>
            <a:ext cx="9902040" cy="153572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ts val="3600"/>
              <a:buNone/>
            </a:pPr>
            <a:br>
              <a:rPr lang="en-US" sz="3600" b="1" dirty="0">
                <a:solidFill>
                  <a:srgbClr val="000000"/>
                </a:solidFill>
                <a:latin typeface="Arial"/>
                <a:ea typeface="Arial"/>
                <a:cs typeface="Arial"/>
                <a:sym typeface="Arial"/>
              </a:rPr>
            </a:br>
            <a:r>
              <a:rPr lang="en-US" sz="3600" b="1" dirty="0">
                <a:solidFill>
                  <a:srgbClr val="000000"/>
                </a:solidFill>
                <a:latin typeface="Calibri" panose="020F0502020204030204" pitchFamily="34" charset="0"/>
                <a:ea typeface="Arial"/>
                <a:cs typeface="Calibri" panose="020F0502020204030204" pitchFamily="34" charset="0"/>
                <a:sym typeface="Arial"/>
              </a:rPr>
              <a:t>Hopkins et al. 2018</a:t>
            </a:r>
            <a:br>
              <a:rPr lang="en-US" sz="2900" b="1" dirty="0">
                <a:solidFill>
                  <a:srgbClr val="000000"/>
                </a:solidFill>
                <a:latin typeface="Calibri" panose="020F0502020204030204" pitchFamily="34" charset="0"/>
                <a:ea typeface="Arial"/>
                <a:cs typeface="Calibri" panose="020F0502020204030204" pitchFamily="34" charset="0"/>
                <a:sym typeface="Arial"/>
              </a:rPr>
            </a:br>
            <a:r>
              <a:rPr lang="en-US" sz="2900" b="1" dirty="0">
                <a:solidFill>
                  <a:srgbClr val="000000"/>
                </a:solidFill>
                <a:latin typeface="Calibri" panose="020F0502020204030204" pitchFamily="34" charset="0"/>
                <a:ea typeface="Arial"/>
                <a:cs typeface="Calibri" panose="020F0502020204030204" pitchFamily="34" charset="0"/>
                <a:sym typeface="Arial"/>
              </a:rPr>
              <a:t>Influence of governance structure </a:t>
            </a:r>
            <a:br>
              <a:rPr lang="en-US" sz="2900" b="1" dirty="0">
                <a:solidFill>
                  <a:srgbClr val="000000"/>
                </a:solidFill>
                <a:latin typeface="Calibri" panose="020F0502020204030204" pitchFamily="34" charset="0"/>
                <a:ea typeface="Arial"/>
                <a:cs typeface="Calibri" panose="020F0502020204030204" pitchFamily="34" charset="0"/>
                <a:sym typeface="Arial"/>
              </a:rPr>
            </a:br>
            <a:r>
              <a:rPr lang="en-US" sz="2900" b="1" dirty="0">
                <a:solidFill>
                  <a:srgbClr val="000000"/>
                </a:solidFill>
                <a:latin typeface="Calibri" panose="020F0502020204030204" pitchFamily="34" charset="0"/>
                <a:ea typeface="Arial"/>
                <a:cs typeface="Calibri" panose="020F0502020204030204" pitchFamily="34" charset="0"/>
                <a:sym typeface="Arial"/>
              </a:rPr>
              <a:t>on green stormwater infrastructure investment </a:t>
            </a:r>
            <a:br>
              <a:rPr lang="en-US" sz="2900" b="1" dirty="0">
                <a:solidFill>
                  <a:srgbClr val="000000"/>
                </a:solidFill>
                <a:latin typeface="Arial"/>
                <a:ea typeface="Arial"/>
                <a:cs typeface="Arial"/>
                <a:sym typeface="Arial"/>
              </a:rPr>
            </a:br>
            <a:endParaRPr dirty="0"/>
          </a:p>
        </p:txBody>
      </p:sp>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09" name="Google Shape;109;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0" name="Google Shape;110;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1" name="Google Shape;111;p2"/>
          <p:cNvSpPr txBox="1"/>
          <p:nvPr/>
        </p:nvSpPr>
        <p:spPr>
          <a:xfrm>
            <a:off x="496329" y="1798271"/>
            <a:ext cx="5663700"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Combined Sewer Overflow (CSO): </a:t>
            </a:r>
            <a:r>
              <a:rPr lang="en-US" sz="2000" b="0" i="0" u="none" strike="noStrike" cap="none" dirty="0">
                <a:solidFill>
                  <a:srgbClr val="000000"/>
                </a:solidFill>
                <a:latin typeface="Calibri"/>
                <a:ea typeface="Calibri"/>
                <a:cs typeface="Calibri"/>
                <a:sym typeface="Calibri"/>
              </a:rPr>
              <a:t>When linked, stormwater and wastewater systems in aging gray infrastructure cannot handle the volume of a large rain event; the system releases untreated sewage into local waterways.</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EPA Policy: </a:t>
            </a:r>
            <a:r>
              <a:rPr lang="en-US" sz="2000" b="0" i="0" u="none" strike="noStrike" cap="none" dirty="0">
                <a:solidFill>
                  <a:srgbClr val="000000"/>
                </a:solidFill>
                <a:latin typeface="Calibri"/>
                <a:ea typeface="Calibri"/>
                <a:cs typeface="Calibri"/>
                <a:sym typeface="Calibri"/>
              </a:rPr>
              <a:t>Federal Permits require an 85% reduction in CSO events from historic baselines. A 2007 document supports the integration of GI to alleviate CSO problems.  </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Calibri"/>
                <a:ea typeface="Calibri"/>
                <a:cs typeface="Calibri"/>
                <a:sym typeface="Calibri"/>
              </a:rPr>
              <a:t>Grey to Green: </a:t>
            </a:r>
            <a:r>
              <a:rPr lang="en-US" sz="2000" b="0" i="0" u="none" strike="noStrike" cap="none" dirty="0">
                <a:solidFill>
                  <a:srgbClr val="000000"/>
                </a:solidFill>
                <a:latin typeface="Calibri"/>
                <a:ea typeface="Calibri"/>
                <a:cs typeface="Calibri"/>
                <a:sym typeface="Calibri"/>
              </a:rPr>
              <a:t>The transition from funding exclusively gray infrastructure projects to integrating small-scale green infrastructure is underway. Hopkins et al. profiled 25 cities’ policy documents to review their investments in green infrastructure.</a:t>
            </a:r>
            <a:endParaRPr dirty="0"/>
          </a:p>
        </p:txBody>
      </p:sp>
      <p:pic>
        <p:nvPicPr>
          <p:cNvPr id="112" name="Google Shape;112;p2"/>
          <p:cNvPicPr preferRelativeResize="0"/>
          <p:nvPr/>
        </p:nvPicPr>
        <p:blipFill rotWithShape="1">
          <a:blip r:embed="rId4">
            <a:alphaModFix/>
          </a:blip>
          <a:srcRect/>
          <a:stretch/>
        </p:blipFill>
        <p:spPr>
          <a:xfrm>
            <a:off x="6266401" y="2201007"/>
            <a:ext cx="5429270" cy="36265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9" name="Google Shape;11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20" name="Google Shape;120;p3"/>
          <p:cNvPicPr preferRelativeResize="0"/>
          <p:nvPr/>
        </p:nvPicPr>
        <p:blipFill rotWithShape="1">
          <a:blip r:embed="rId4">
            <a:alphaModFix/>
          </a:blip>
          <a:srcRect/>
          <a:stretch/>
        </p:blipFill>
        <p:spPr>
          <a:xfrm>
            <a:off x="3755994" y="1431729"/>
            <a:ext cx="7911239" cy="4634092"/>
          </a:xfrm>
          <a:prstGeom prst="rect">
            <a:avLst/>
          </a:prstGeom>
          <a:noFill/>
          <a:ln>
            <a:noFill/>
          </a:ln>
        </p:spPr>
      </p:pic>
      <p:sp>
        <p:nvSpPr>
          <p:cNvPr id="121" name="Google Shape;121;p3"/>
          <p:cNvSpPr txBox="1"/>
          <p:nvPr/>
        </p:nvSpPr>
        <p:spPr>
          <a:xfrm>
            <a:off x="3755994" y="6057704"/>
            <a:ext cx="75618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panose="020F0502020204030204" pitchFamily="34" charset="0"/>
                <a:cs typeface="Calibri" panose="020F0502020204030204" pitchFamily="34" charset="0"/>
                <a:sym typeface="Arial"/>
              </a:rPr>
              <a:t>Fig. 2. Investments in green and gray infrastructure in each city’s most recent control plan. </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Calibri" panose="020F0502020204030204" pitchFamily="34" charset="0"/>
                <a:cs typeface="Calibri" panose="020F0502020204030204" pitchFamily="34" charset="0"/>
                <a:sym typeface="Arial"/>
              </a:rPr>
              <a:t>Cities are ranked from left to right in descending order based on the proportion of total control</a:t>
            </a:r>
            <a:r>
              <a:rPr lang="en-US" dirty="0">
                <a:latin typeface="Calibri" panose="020F0502020204030204" pitchFamily="34" charset="0"/>
                <a:cs typeface="Calibri" panose="020F0502020204030204" pitchFamily="34" charset="0"/>
              </a:rPr>
              <a:t> </a:t>
            </a:r>
            <a:r>
              <a:rPr lang="en-US" sz="1400" b="0" i="0" u="none" strike="noStrike" cap="none" dirty="0">
                <a:solidFill>
                  <a:srgbClr val="000000"/>
                </a:solidFill>
                <a:latin typeface="Calibri" panose="020F0502020204030204" pitchFamily="34" charset="0"/>
                <a:cs typeface="Calibri" panose="020F0502020204030204" pitchFamily="34" charset="0"/>
                <a:sym typeface="Arial"/>
              </a:rPr>
              <a:t>plan cost to be invested in green infrastructure.</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22" name="Google Shape;122;p3"/>
          <p:cNvSpPr txBox="1"/>
          <p:nvPr/>
        </p:nvSpPr>
        <p:spPr>
          <a:xfrm>
            <a:off x="681067" y="2628781"/>
            <a:ext cx="2820652" cy="2523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panose="020F0502020204030204" pitchFamily="34" charset="0"/>
                <a:cs typeface="Calibri" panose="020F0502020204030204" pitchFamily="34" charset="0"/>
                <a:sym typeface="Arial"/>
              </a:rPr>
              <a:t>“Green Leader” communities: </a:t>
            </a:r>
            <a:r>
              <a:rPr lang="en-US" sz="1800" b="0" i="0" u="none" strike="noStrike" cap="none" dirty="0">
                <a:solidFill>
                  <a:srgbClr val="000000"/>
                </a:solidFill>
                <a:latin typeface="Calibri" panose="020F0502020204030204" pitchFamily="34" charset="0"/>
                <a:cs typeface="Calibri" panose="020F0502020204030204" pitchFamily="34" charset="0"/>
                <a:sym typeface="Arial"/>
              </a:rPr>
              <a:t>Buffalo, Milwaukee, New York, Syracuse, &amp; Philadelphia devoted at least 20% of their control plan budget to green stormwater infrastructure.   </a:t>
            </a:r>
            <a:endParaRPr sz="18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5" name="Google Shape;107;p2">
            <a:extLst>
              <a:ext uri="{FF2B5EF4-FFF2-40B4-BE49-F238E27FC236}">
                <a16:creationId xmlns:a16="http://schemas.microsoft.com/office/drawing/2014/main" id="{E1E79B6B-3315-B40E-A471-469B6050A6D8}"/>
              </a:ext>
            </a:extLst>
          </p:cNvPr>
          <p:cNvSpPr txBox="1">
            <a:spLocks noGrp="1"/>
          </p:cNvSpPr>
          <p:nvPr>
            <p:ph type="title"/>
          </p:nvPr>
        </p:nvSpPr>
        <p:spPr>
          <a:xfrm>
            <a:off x="1901182" y="262548"/>
            <a:ext cx="9902040" cy="153572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ts val="3600"/>
              <a:buNone/>
            </a:pPr>
            <a:br>
              <a:rPr lang="en-US" sz="2900" b="1" dirty="0">
                <a:solidFill>
                  <a:srgbClr val="000000"/>
                </a:solidFill>
                <a:latin typeface="Arial"/>
                <a:ea typeface="Arial"/>
                <a:cs typeface="Arial"/>
                <a:sym typeface="Arial"/>
              </a:rPr>
            </a:br>
            <a:r>
              <a:rPr lang="en-US" sz="3600" b="1" dirty="0">
                <a:solidFill>
                  <a:srgbClr val="000000"/>
                </a:solidFill>
                <a:latin typeface="Calibri" panose="020F0502020204030204" pitchFamily="34" charset="0"/>
                <a:ea typeface="Arial"/>
                <a:cs typeface="Calibri" panose="020F0502020204030204" pitchFamily="34" charset="0"/>
                <a:sym typeface="Arial"/>
              </a:rPr>
              <a:t>Hopkins et al. 2018</a:t>
            </a:r>
            <a:br>
              <a:rPr lang="en-US" sz="2900" b="1" dirty="0">
                <a:solidFill>
                  <a:srgbClr val="000000"/>
                </a:solidFill>
                <a:latin typeface="Calibri" panose="020F0502020204030204" pitchFamily="34" charset="0"/>
                <a:ea typeface="Arial"/>
                <a:cs typeface="Calibri" panose="020F0502020204030204" pitchFamily="34" charset="0"/>
                <a:sym typeface="Arial"/>
              </a:rPr>
            </a:br>
            <a:br>
              <a:rPr lang="en-US" sz="2900" b="1" dirty="0">
                <a:solidFill>
                  <a:srgbClr val="000000"/>
                </a:solidFill>
                <a:latin typeface="Arial"/>
                <a:ea typeface="Arial"/>
                <a:cs typeface="Arial"/>
                <a:sym typeface="Arial"/>
              </a:rPr>
            </a:b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9" name="Google Shape;129;p17"/>
          <p:cNvSpPr txBox="1">
            <a:spLocks noGrp="1"/>
          </p:cNvSpPr>
          <p:nvPr>
            <p:ph type="body" idx="1"/>
          </p:nvPr>
        </p:nvSpPr>
        <p:spPr>
          <a:xfrm>
            <a:off x="4178818" y="1444537"/>
            <a:ext cx="7737384" cy="49118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endParaRPr dirty="0"/>
          </a:p>
        </p:txBody>
      </p:sp>
      <p:sp>
        <p:nvSpPr>
          <p:cNvPr id="130" name="Google Shape;13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1" name="Google Shape;131;p17"/>
          <p:cNvSpPr txBox="1"/>
          <p:nvPr/>
        </p:nvSpPr>
        <p:spPr>
          <a:xfrm>
            <a:off x="433752" y="1308012"/>
            <a:ext cx="11482500" cy="34008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Study Conclusions:</a:t>
            </a:r>
            <a:endParaRPr sz="2400" dirty="0"/>
          </a:p>
          <a:p>
            <a:pPr marL="76200" marR="0" lvl="0" algn="l" rtl="0">
              <a:lnSpc>
                <a:spcPct val="100000"/>
              </a:lnSpc>
              <a:spcBef>
                <a:spcPts val="0"/>
              </a:spcBef>
              <a:spcAft>
                <a:spcPts val="0"/>
              </a:spcAft>
              <a:buClr>
                <a:srgbClr val="000000"/>
              </a:buClr>
              <a:buSzPts val="2400"/>
            </a:pPr>
            <a:endParaRPr lang="en-US" sz="2000" b="1" i="0" u="none" strike="noStrike" cap="none" dirty="0">
              <a:solidFill>
                <a:srgbClr val="000000"/>
              </a:solidFill>
              <a:latin typeface="Arial"/>
              <a:ea typeface="Arial"/>
              <a:cs typeface="Arial"/>
              <a:sym typeface="Arial"/>
            </a:endParaRPr>
          </a:p>
          <a:p>
            <a:pPr marL="4191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2100" b="1" i="0" u="none" strike="noStrike" cap="none" dirty="0">
                <a:solidFill>
                  <a:srgbClr val="000000"/>
                </a:solidFill>
                <a:latin typeface="Arial"/>
                <a:ea typeface="Arial"/>
                <a:cs typeface="Arial"/>
                <a:sym typeface="Arial"/>
              </a:rPr>
              <a:t>Lip Service vs. Community Services: </a:t>
            </a:r>
            <a:r>
              <a:rPr lang="en-US" sz="2100" b="0" i="0" u="none" strike="noStrike" cap="none" dirty="0">
                <a:solidFill>
                  <a:srgbClr val="000000"/>
                </a:solidFill>
                <a:latin typeface="Arial"/>
                <a:ea typeface="Arial"/>
                <a:cs typeface="Arial"/>
                <a:sym typeface="Arial"/>
              </a:rPr>
              <a:t>Discussion of GI in plans did not always correlate with investment in GI (e.g., Omaha, NE).</a:t>
            </a:r>
            <a:endParaRPr lang="en-US" sz="2100" dirty="0"/>
          </a:p>
          <a:p>
            <a:pPr marL="4191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2100" b="1" i="0" u="none" strike="noStrike" cap="none" dirty="0">
                <a:solidFill>
                  <a:srgbClr val="000000"/>
                </a:solidFill>
                <a:latin typeface="Arial"/>
                <a:ea typeface="Arial"/>
                <a:cs typeface="Arial"/>
                <a:sym typeface="Arial"/>
              </a:rPr>
              <a:t>Green Leader Cities: </a:t>
            </a:r>
            <a:r>
              <a:rPr lang="en-US" sz="2100" b="0" i="0" u="none" strike="noStrike" cap="none" dirty="0">
                <a:solidFill>
                  <a:srgbClr val="000000"/>
                </a:solidFill>
                <a:latin typeface="Arial"/>
                <a:ea typeface="Arial"/>
                <a:cs typeface="Arial"/>
                <a:sym typeface="Arial"/>
              </a:rPr>
              <a:t>(e.g., Philadelphia, Milwaukee): Prior investment in gray infrastructure freed them to focus on next-phase green projects</a:t>
            </a:r>
          </a:p>
          <a:p>
            <a:pPr marL="4191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2100" b="1" i="0" u="none" strike="noStrike" cap="none" dirty="0">
                <a:solidFill>
                  <a:srgbClr val="000000"/>
                </a:solidFill>
                <a:latin typeface="Arial"/>
                <a:ea typeface="Arial"/>
                <a:cs typeface="Arial"/>
                <a:sym typeface="Arial"/>
              </a:rPr>
              <a:t>Policy Push:</a:t>
            </a:r>
            <a:r>
              <a:rPr lang="en-US" sz="2100" b="0" i="0" u="none" strike="noStrike" cap="none" dirty="0">
                <a:solidFill>
                  <a:srgbClr val="000000"/>
                </a:solidFill>
                <a:latin typeface="Arial"/>
                <a:ea typeface="Arial"/>
                <a:cs typeface="Arial"/>
                <a:sym typeface="Arial"/>
              </a:rPr>
              <a:t> Federal policy from EPA to regulate CSO runoff and prioritize green infrastructure projects (2007) created a critical policy window for Green Leader cities to invest in GI.</a:t>
            </a:r>
            <a:endParaRPr sz="2100" dirty="0"/>
          </a:p>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  </a:t>
            </a:r>
            <a:endParaRPr dirty="0"/>
          </a:p>
        </p:txBody>
      </p:sp>
      <p:pic>
        <p:nvPicPr>
          <p:cNvPr id="132" name="Google Shape;132;p17"/>
          <p:cNvPicPr preferRelativeResize="0"/>
          <p:nvPr/>
        </p:nvPicPr>
        <p:blipFill rotWithShape="1">
          <a:blip r:embed="rId4">
            <a:alphaModFix/>
          </a:blip>
          <a:srcRect/>
          <a:stretch/>
        </p:blipFill>
        <p:spPr>
          <a:xfrm>
            <a:off x="2485627" y="4381500"/>
            <a:ext cx="7378700" cy="2476500"/>
          </a:xfrm>
          <a:prstGeom prst="rect">
            <a:avLst/>
          </a:prstGeom>
          <a:noFill/>
          <a:ln>
            <a:noFill/>
          </a:ln>
        </p:spPr>
      </p:pic>
      <p:sp>
        <p:nvSpPr>
          <p:cNvPr id="2" name="Google Shape;107;p2">
            <a:extLst>
              <a:ext uri="{FF2B5EF4-FFF2-40B4-BE49-F238E27FC236}">
                <a16:creationId xmlns:a16="http://schemas.microsoft.com/office/drawing/2014/main" id="{90551EC4-A544-348E-3AA0-99ABB2BC2F41}"/>
              </a:ext>
            </a:extLst>
          </p:cNvPr>
          <p:cNvSpPr txBox="1">
            <a:spLocks/>
          </p:cNvSpPr>
          <p:nvPr/>
        </p:nvSpPr>
        <p:spPr>
          <a:xfrm>
            <a:off x="1901182" y="262548"/>
            <a:ext cx="9902040" cy="1535723"/>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000000"/>
              </a:buClr>
              <a:buSzPts val="3600"/>
            </a:pPr>
            <a:r>
              <a:rPr lang="en-US" sz="3300" b="1" dirty="0">
                <a:solidFill>
                  <a:srgbClr val="000000"/>
                </a:solidFill>
                <a:latin typeface="Calibri" panose="020F0502020204030204" pitchFamily="34" charset="0"/>
                <a:ea typeface="Arial"/>
                <a:cs typeface="Calibri" panose="020F0502020204030204" pitchFamily="34" charset="0"/>
                <a:sym typeface="Arial"/>
              </a:rPr>
              <a:t>Hopkins et al. 2018</a:t>
            </a:r>
            <a:br>
              <a:rPr lang="en-US" sz="2900" b="1" dirty="0">
                <a:solidFill>
                  <a:srgbClr val="000000"/>
                </a:solidFill>
                <a:latin typeface="Arial"/>
                <a:ea typeface="Arial"/>
                <a:cs typeface="Arial"/>
                <a:sym typeface="Arial"/>
              </a:rPr>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9" name="Google Shape;139;p18"/>
          <p:cNvSpPr txBox="1">
            <a:spLocks noGrp="1"/>
          </p:cNvSpPr>
          <p:nvPr>
            <p:ph type="body" idx="1"/>
          </p:nvPr>
        </p:nvSpPr>
        <p:spPr>
          <a:xfrm>
            <a:off x="281354" y="1548364"/>
            <a:ext cx="5501289" cy="5173111"/>
          </a:xfrm>
          <a:prstGeom prst="rect">
            <a:avLst/>
          </a:prstGeom>
          <a:noFill/>
          <a:ln>
            <a:noFill/>
          </a:ln>
        </p:spPr>
        <p:txBody>
          <a:bodyPr spcFirstLastPara="1" wrap="square" lIns="91425" tIns="45700" rIns="91425" bIns="45700" anchor="t" anchorCtr="0">
            <a:normAutofit/>
          </a:bodyPr>
          <a:lstStyle/>
          <a:p>
            <a:pPr marL="483869" lvl="1" indent="0" algn="l" rtl="0">
              <a:lnSpc>
                <a:spcPct val="90000"/>
              </a:lnSpc>
              <a:spcBef>
                <a:spcPts val="1000"/>
              </a:spcBef>
              <a:spcAft>
                <a:spcPts val="0"/>
              </a:spcAft>
              <a:buSzPts val="2400"/>
              <a:buNone/>
            </a:pPr>
            <a:r>
              <a:rPr lang="en-US" b="1" dirty="0"/>
              <a:t>Review of planning documents from 19 cities shows an emphasis of Technological over Social Criteria:</a:t>
            </a:r>
            <a:endParaRPr dirty="0"/>
          </a:p>
          <a:p>
            <a:pPr marL="457200" lvl="0" indent="-310120" algn="l" rtl="0">
              <a:lnSpc>
                <a:spcPct val="90000"/>
              </a:lnSpc>
              <a:spcBef>
                <a:spcPts val="1000"/>
              </a:spcBef>
              <a:spcAft>
                <a:spcPts val="0"/>
              </a:spcAft>
              <a:buSzPts val="1284"/>
              <a:buChar char="●"/>
            </a:pPr>
            <a:r>
              <a:rPr lang="en-US" sz="2283" dirty="0"/>
              <a:t>Technical siting criteria for GI focus on stormwater and economic implications.</a:t>
            </a:r>
            <a:endParaRPr sz="2283" dirty="0"/>
          </a:p>
          <a:p>
            <a:pPr marL="457200" lvl="0" indent="-310120" algn="l" rtl="0">
              <a:lnSpc>
                <a:spcPct val="90000"/>
              </a:lnSpc>
              <a:spcBef>
                <a:spcPts val="0"/>
              </a:spcBef>
              <a:spcAft>
                <a:spcPts val="0"/>
              </a:spcAft>
              <a:buSzPts val="1284"/>
              <a:buChar char="●"/>
            </a:pPr>
            <a:r>
              <a:rPr lang="en-US" sz="2283" dirty="0"/>
              <a:t>These technical criteria have social justice implications, which are unexplored in policy papers.</a:t>
            </a:r>
            <a:endParaRPr sz="2283" dirty="0"/>
          </a:p>
          <a:p>
            <a:pPr marL="457200" lvl="0" indent="-310120" algn="l" rtl="0">
              <a:lnSpc>
                <a:spcPct val="90000"/>
              </a:lnSpc>
              <a:spcBef>
                <a:spcPts val="0"/>
              </a:spcBef>
              <a:spcAft>
                <a:spcPts val="0"/>
              </a:spcAft>
              <a:buSzPts val="1284"/>
              <a:buChar char="●"/>
            </a:pPr>
            <a:r>
              <a:rPr lang="en-US" sz="2283" dirty="0"/>
              <a:t>Environmental Justice (EJ) accounted for only 1.2–2% of cited criteria.</a:t>
            </a:r>
            <a:endParaRPr sz="2283" dirty="0"/>
          </a:p>
          <a:p>
            <a:pPr marL="457200" lvl="0" indent="-310120" algn="l" rtl="0">
              <a:lnSpc>
                <a:spcPct val="90000"/>
              </a:lnSpc>
              <a:spcBef>
                <a:spcPts val="0"/>
              </a:spcBef>
              <a:spcAft>
                <a:spcPts val="0"/>
              </a:spcAft>
              <a:buSzPts val="1284"/>
              <a:buChar char="●"/>
            </a:pPr>
            <a:r>
              <a:rPr lang="en-US" sz="2283" dirty="0"/>
              <a:t>GI plan development should include EJ community priorities and guard against Green Gentrification.</a:t>
            </a:r>
            <a:endParaRPr sz="2283" dirty="0"/>
          </a:p>
          <a:p>
            <a:pPr marL="483869" lvl="1" indent="0" algn="l" rtl="0">
              <a:lnSpc>
                <a:spcPct val="90000"/>
              </a:lnSpc>
              <a:spcBef>
                <a:spcPts val="1000"/>
              </a:spcBef>
              <a:spcAft>
                <a:spcPts val="0"/>
              </a:spcAft>
              <a:buSzPts val="2400"/>
              <a:buNone/>
            </a:pPr>
            <a:r>
              <a:rPr lang="en-US" sz="1883" b="1" dirty="0"/>
              <a:t> </a:t>
            </a:r>
            <a:endParaRPr sz="1883" b="1" dirty="0"/>
          </a:p>
          <a:p>
            <a:pPr marL="0" lvl="0" indent="0" algn="l" rtl="0">
              <a:lnSpc>
                <a:spcPct val="90000"/>
              </a:lnSpc>
              <a:spcBef>
                <a:spcPts val="1000"/>
              </a:spcBef>
              <a:spcAft>
                <a:spcPts val="0"/>
              </a:spcAft>
              <a:buClr>
                <a:schemeClr val="dk1"/>
              </a:buClr>
              <a:buSzPts val="2800"/>
              <a:buNone/>
            </a:pPr>
            <a:endParaRPr dirty="0"/>
          </a:p>
        </p:txBody>
      </p:sp>
      <p:sp>
        <p:nvSpPr>
          <p:cNvPr id="140" name="Google Shape;14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41" name="Google Shape;141;p18"/>
          <p:cNvPicPr preferRelativeResize="0"/>
          <p:nvPr/>
        </p:nvPicPr>
        <p:blipFill rotWithShape="1">
          <a:blip r:embed="rId4">
            <a:alphaModFix/>
          </a:blip>
          <a:srcRect/>
          <a:stretch/>
        </p:blipFill>
        <p:spPr>
          <a:xfrm>
            <a:off x="5782643" y="2177332"/>
            <a:ext cx="5787292" cy="3219181"/>
          </a:xfrm>
          <a:prstGeom prst="rect">
            <a:avLst/>
          </a:prstGeom>
          <a:noFill/>
          <a:ln>
            <a:noFill/>
          </a:ln>
        </p:spPr>
      </p:pic>
      <p:sp>
        <p:nvSpPr>
          <p:cNvPr id="142" name="Google Shape;142;p18"/>
          <p:cNvSpPr txBox="1"/>
          <p:nvPr/>
        </p:nvSpPr>
        <p:spPr>
          <a:xfrm>
            <a:off x="6991372" y="5568654"/>
            <a:ext cx="33698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Calibri" panose="020F0502020204030204" pitchFamily="34" charset="0"/>
                <a:cs typeface="Calibri" panose="020F0502020204030204" pitchFamily="34" charset="0"/>
                <a:sym typeface="Arial"/>
              </a:rPr>
              <a:t>Graph courtesy of NOAA, public domain</a:t>
            </a:r>
            <a:endParaRPr dirty="0">
              <a:latin typeface="Calibri" panose="020F0502020204030204" pitchFamily="34" charset="0"/>
              <a:cs typeface="Calibri" panose="020F0502020204030204" pitchFamily="34" charset="0"/>
            </a:endParaRPr>
          </a:p>
        </p:txBody>
      </p:sp>
      <p:sp>
        <p:nvSpPr>
          <p:cNvPr id="2" name="Google Shape;107;p2">
            <a:extLst>
              <a:ext uri="{FF2B5EF4-FFF2-40B4-BE49-F238E27FC236}">
                <a16:creationId xmlns:a16="http://schemas.microsoft.com/office/drawing/2014/main" id="{A7F11F14-FDB1-10E0-5E3E-B1E81103418E}"/>
              </a:ext>
            </a:extLst>
          </p:cNvPr>
          <p:cNvSpPr txBox="1">
            <a:spLocks/>
          </p:cNvSpPr>
          <p:nvPr/>
        </p:nvSpPr>
        <p:spPr>
          <a:xfrm>
            <a:off x="1685701" y="262548"/>
            <a:ext cx="10129713" cy="1535723"/>
          </a:xfrm>
          <a:prstGeom prst="rect">
            <a:avLst/>
          </a:prstGeom>
          <a:noFill/>
          <a:ln>
            <a:noFill/>
          </a:ln>
        </p:spPr>
        <p:txBody>
          <a:bodyPr spcFirstLastPara="1" wrap="square" lIns="91425" tIns="45700" rIns="91425" bIns="45700" anchor="ctr" anchorCtr="0">
            <a:normAutofit fontScale="25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10000"/>
              </a:lnSpc>
              <a:buClr>
                <a:srgbClr val="000000"/>
              </a:buClr>
              <a:buSzPts val="3600"/>
            </a:pPr>
            <a:br>
              <a:rPr lang="en-US" sz="2900" b="1" dirty="0">
                <a:solidFill>
                  <a:srgbClr val="000000"/>
                </a:solidFill>
                <a:latin typeface="Arial"/>
                <a:ea typeface="Arial"/>
                <a:cs typeface="Arial"/>
                <a:sym typeface="Arial"/>
              </a:rPr>
            </a:br>
            <a:r>
              <a:rPr lang="en-US" sz="12800" b="1" dirty="0">
                <a:solidFill>
                  <a:srgbClr val="000000"/>
                </a:solidFill>
                <a:latin typeface="Calibri" panose="020F0502020204030204" pitchFamily="34" charset="0"/>
                <a:ea typeface="Arial"/>
                <a:cs typeface="Calibri" panose="020F0502020204030204" pitchFamily="34" charset="0"/>
                <a:sym typeface="Arial"/>
              </a:rPr>
              <a:t>Hoover et al. 2021</a:t>
            </a:r>
            <a:br>
              <a:rPr lang="en-US" sz="12800" b="1" dirty="0">
                <a:solidFill>
                  <a:srgbClr val="000000"/>
                </a:solidFill>
                <a:latin typeface="Calibri" panose="020F0502020204030204" pitchFamily="34" charset="0"/>
                <a:ea typeface="Arial"/>
                <a:cs typeface="Calibri" panose="020F0502020204030204" pitchFamily="34" charset="0"/>
                <a:sym typeface="Arial"/>
              </a:rPr>
            </a:br>
            <a:r>
              <a:rPr lang="en-US" sz="11200" b="1" dirty="0">
                <a:solidFill>
                  <a:srgbClr val="000000"/>
                </a:solidFill>
                <a:latin typeface="Calibri" panose="020F0502020204030204" pitchFamily="34" charset="0"/>
                <a:ea typeface="Arial"/>
                <a:cs typeface="Calibri" panose="020F0502020204030204" pitchFamily="34" charset="0"/>
                <a:sym typeface="Arial"/>
              </a:rPr>
              <a:t>Environmental justice implications of siting criteria in</a:t>
            </a:r>
            <a:br>
              <a:rPr lang="en-US" sz="11200" b="1" dirty="0">
                <a:solidFill>
                  <a:srgbClr val="000000"/>
                </a:solidFill>
                <a:latin typeface="Calibri" panose="020F0502020204030204" pitchFamily="34" charset="0"/>
                <a:ea typeface="Arial"/>
                <a:cs typeface="Calibri" panose="020F0502020204030204" pitchFamily="34" charset="0"/>
                <a:sym typeface="Arial"/>
              </a:rPr>
            </a:br>
            <a:r>
              <a:rPr lang="en-US" sz="11200" b="1" dirty="0">
                <a:solidFill>
                  <a:srgbClr val="000000"/>
                </a:solidFill>
                <a:latin typeface="Calibri" panose="020F0502020204030204" pitchFamily="34" charset="0"/>
                <a:ea typeface="Arial"/>
                <a:cs typeface="Calibri" panose="020F0502020204030204" pitchFamily="34" charset="0"/>
                <a:sym typeface="Arial"/>
              </a:rPr>
              <a:t> urban green infrastructure</a:t>
            </a:r>
            <a:br>
              <a:rPr lang="en-US" sz="2900" b="1" dirty="0">
                <a:solidFill>
                  <a:srgbClr val="000000"/>
                </a:solidFill>
                <a:latin typeface="Arial"/>
                <a:ea typeface="Arial"/>
                <a:cs typeface="Arial"/>
                <a:sym typeface="Arial"/>
              </a:rPr>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9" name="Google Shape;149;p19"/>
          <p:cNvSpPr txBox="1">
            <a:spLocks noGrp="1"/>
          </p:cNvSpPr>
          <p:nvPr>
            <p:ph type="body" idx="1"/>
          </p:nvPr>
        </p:nvSpPr>
        <p:spPr>
          <a:xfrm>
            <a:off x="140524" y="1548364"/>
            <a:ext cx="7519059" cy="49118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3267"/>
              <a:buNone/>
            </a:pPr>
            <a:r>
              <a:rPr lang="en-US" b="1" dirty="0"/>
              <a:t>Study Conclusions</a:t>
            </a:r>
            <a:r>
              <a:rPr lang="en-US" dirty="0"/>
              <a:t>: </a:t>
            </a:r>
            <a:endParaRPr sz="2400" dirty="0"/>
          </a:p>
          <a:p>
            <a:pPr marL="941070" lvl="1" indent="-457200" algn="l" rtl="0">
              <a:lnSpc>
                <a:spcPct val="90000"/>
              </a:lnSpc>
              <a:spcBef>
                <a:spcPts val="1000"/>
              </a:spcBef>
              <a:spcAft>
                <a:spcPts val="0"/>
              </a:spcAft>
              <a:buSzPts val="2400"/>
              <a:buFont typeface="Noto Sans Symbols"/>
              <a:buChar char="✔"/>
            </a:pPr>
            <a:r>
              <a:rPr lang="en-US" dirty="0"/>
              <a:t>Planning documents should prioritize GI in communities that seek this investment and view GI as an integrative solution to social challenges.</a:t>
            </a:r>
            <a:endParaRPr dirty="0"/>
          </a:p>
          <a:p>
            <a:pPr marL="941070" lvl="1" indent="-457200" algn="l" rtl="0">
              <a:lnSpc>
                <a:spcPct val="90000"/>
              </a:lnSpc>
              <a:spcBef>
                <a:spcPts val="1000"/>
              </a:spcBef>
              <a:spcAft>
                <a:spcPts val="0"/>
              </a:spcAft>
              <a:buSzPts val="2400"/>
              <a:buFont typeface="Noto Sans Symbols"/>
              <a:buChar char="✔"/>
            </a:pPr>
            <a:r>
              <a:rPr lang="en-US" dirty="0"/>
              <a:t>Trust among stakeholders and empowerment of community members is essential to just policy.</a:t>
            </a:r>
            <a:endParaRPr dirty="0"/>
          </a:p>
          <a:p>
            <a:pPr marL="941070" lvl="1" indent="-457200" algn="l" rtl="0">
              <a:lnSpc>
                <a:spcPct val="90000"/>
              </a:lnSpc>
              <a:spcBef>
                <a:spcPts val="1000"/>
              </a:spcBef>
              <a:spcAft>
                <a:spcPts val="0"/>
              </a:spcAft>
              <a:buSzPts val="2400"/>
              <a:buFont typeface="Noto Sans Symbols"/>
              <a:buChar char="✔"/>
            </a:pPr>
            <a:r>
              <a:rPr lang="en-US" dirty="0"/>
              <a:t>Documents should have methods and criteria that match explicitly stated justice goals.</a:t>
            </a:r>
            <a:endParaRPr dirty="0"/>
          </a:p>
          <a:p>
            <a:pPr marL="941070" lvl="1" indent="-457200" algn="l" rtl="0">
              <a:lnSpc>
                <a:spcPct val="90000"/>
              </a:lnSpc>
              <a:spcBef>
                <a:spcPts val="1000"/>
              </a:spcBef>
              <a:spcAft>
                <a:spcPts val="0"/>
              </a:spcAft>
              <a:buSzPts val="2400"/>
              <a:buFont typeface="Noto Sans Symbols"/>
              <a:buChar char="✔"/>
            </a:pPr>
            <a:r>
              <a:rPr lang="en-US" dirty="0"/>
              <a:t>Plans should be implemented alongside policy that directly addresses systemic racism, particularly to resist Green Gentrification. </a:t>
            </a:r>
            <a:endParaRPr dirty="0"/>
          </a:p>
          <a:p>
            <a:pPr marL="941070" lvl="1" indent="-304800" algn="l" rtl="0">
              <a:lnSpc>
                <a:spcPct val="90000"/>
              </a:lnSpc>
              <a:spcBef>
                <a:spcPts val="1000"/>
              </a:spcBef>
              <a:spcAft>
                <a:spcPts val="0"/>
              </a:spcAft>
              <a:buSzPts val="2400"/>
              <a:buFont typeface="Noto Sans Symbols"/>
              <a:buNone/>
            </a:pPr>
            <a:endParaRPr dirty="0"/>
          </a:p>
          <a:p>
            <a:pPr marL="483869" lvl="1" indent="0" algn="l" rtl="0">
              <a:lnSpc>
                <a:spcPct val="90000"/>
              </a:lnSpc>
              <a:spcBef>
                <a:spcPts val="1000"/>
              </a:spcBef>
              <a:spcAft>
                <a:spcPts val="0"/>
              </a:spcAft>
              <a:buSzPts val="2400"/>
              <a:buNone/>
            </a:pPr>
            <a:endParaRPr dirty="0"/>
          </a:p>
          <a:p>
            <a:pPr marL="941070" lvl="1" indent="-304800" algn="l" rtl="0">
              <a:lnSpc>
                <a:spcPct val="90000"/>
              </a:lnSpc>
              <a:spcBef>
                <a:spcPts val="1000"/>
              </a:spcBef>
              <a:spcAft>
                <a:spcPts val="0"/>
              </a:spcAft>
              <a:buSzPts val="2400"/>
              <a:buFont typeface="Noto Sans Symbols"/>
              <a:buNone/>
            </a:pPr>
            <a:endParaRPr b="1" dirty="0"/>
          </a:p>
          <a:p>
            <a:pPr marL="0" lvl="0" indent="0" algn="l" rtl="0">
              <a:lnSpc>
                <a:spcPct val="90000"/>
              </a:lnSpc>
              <a:spcBef>
                <a:spcPts val="1000"/>
              </a:spcBef>
              <a:spcAft>
                <a:spcPts val="0"/>
              </a:spcAft>
              <a:buClr>
                <a:schemeClr val="dk1"/>
              </a:buClr>
              <a:buSzPts val="2800"/>
              <a:buNone/>
            </a:pPr>
            <a:endParaRPr dirty="0"/>
          </a:p>
        </p:txBody>
      </p:sp>
      <p:sp>
        <p:nvSpPr>
          <p:cNvPr id="150" name="Google Shape;15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51" name="Google Shape;151;p19"/>
          <p:cNvPicPr preferRelativeResize="0"/>
          <p:nvPr/>
        </p:nvPicPr>
        <p:blipFill rotWithShape="1">
          <a:blip r:embed="rId4">
            <a:alphaModFix/>
          </a:blip>
          <a:srcRect/>
          <a:stretch/>
        </p:blipFill>
        <p:spPr>
          <a:xfrm>
            <a:off x="7659583" y="1548364"/>
            <a:ext cx="4301393" cy="3686908"/>
          </a:xfrm>
          <a:prstGeom prst="rect">
            <a:avLst/>
          </a:prstGeom>
          <a:noFill/>
          <a:ln>
            <a:noFill/>
          </a:ln>
        </p:spPr>
      </p:pic>
      <p:sp>
        <p:nvSpPr>
          <p:cNvPr id="152" name="Google Shape;152;p19"/>
          <p:cNvSpPr txBox="1"/>
          <p:nvPr/>
        </p:nvSpPr>
        <p:spPr>
          <a:xfrm>
            <a:off x="7659583" y="5324504"/>
            <a:ext cx="4301393"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Calibri" panose="020F0502020204030204" pitchFamily="34" charset="0"/>
                <a:cs typeface="Calibri" panose="020F0502020204030204" pitchFamily="34" charset="0"/>
                <a:sym typeface="Arial"/>
              </a:rPr>
              <a:t>Historical marker celebrates activists in Warren County NC in 1982 at the origins of the Environmental Justice movement</a:t>
            </a:r>
            <a:endParaRPr dirty="0">
              <a:latin typeface="Calibri" panose="020F0502020204030204" pitchFamily="34" charset="0"/>
              <a:cs typeface="Calibri" panose="020F0502020204030204" pitchFamily="34" charset="0"/>
            </a:endParaRPr>
          </a:p>
        </p:txBody>
      </p:sp>
      <p:sp>
        <p:nvSpPr>
          <p:cNvPr id="2" name="Google Shape;107;p2">
            <a:extLst>
              <a:ext uri="{FF2B5EF4-FFF2-40B4-BE49-F238E27FC236}">
                <a16:creationId xmlns:a16="http://schemas.microsoft.com/office/drawing/2014/main" id="{FDAC1FE4-F80C-482D-C5FD-35151256BBB7}"/>
              </a:ext>
            </a:extLst>
          </p:cNvPr>
          <p:cNvSpPr txBox="1">
            <a:spLocks/>
          </p:cNvSpPr>
          <p:nvPr/>
        </p:nvSpPr>
        <p:spPr>
          <a:xfrm>
            <a:off x="1838101" y="414948"/>
            <a:ext cx="10129713" cy="153572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10000"/>
              </a:lnSpc>
              <a:buClr>
                <a:srgbClr val="000000"/>
              </a:buClr>
              <a:buSzPts val="3600"/>
            </a:pPr>
            <a:r>
              <a:rPr lang="en-US" sz="3200" b="1" dirty="0">
                <a:solidFill>
                  <a:srgbClr val="000000"/>
                </a:solidFill>
                <a:latin typeface="Calibri" panose="020F0502020204030204" pitchFamily="34" charset="0"/>
                <a:ea typeface="Arial"/>
                <a:cs typeface="Calibri" panose="020F0502020204030204" pitchFamily="34" charset="0"/>
                <a:sym typeface="Arial"/>
              </a:rPr>
              <a:t>Hoover et al. 2021</a:t>
            </a:r>
            <a:br>
              <a:rPr lang="en-US" sz="12800" b="1" dirty="0">
                <a:solidFill>
                  <a:srgbClr val="000000"/>
                </a:solidFill>
                <a:latin typeface="Calibri" panose="020F0502020204030204" pitchFamily="34" charset="0"/>
                <a:ea typeface="Arial"/>
                <a:cs typeface="Calibri" panose="020F0502020204030204" pitchFamily="34" charset="0"/>
                <a:sym typeface="Arial"/>
              </a:rPr>
            </a:b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918</Words>
  <Application>Microsoft Macintosh PowerPoint</Application>
  <PresentationFormat>Widescreen</PresentationFormat>
  <Paragraphs>54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Noto Sans Symbols</vt:lpstr>
      <vt:lpstr>Office Theme</vt:lpstr>
      <vt:lpstr>Green Infrastructure:  Urban Storm Water, Policy, and Justice </vt:lpstr>
      <vt:lpstr> Hopkins et al. 2018 Influence of governance structure  on green stormwater infrastructure investment  </vt:lpstr>
      <vt:lpstr> Hopkins et al. 2018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Infrastructure:  Urban Storm Water, Policy, and Justice </dc:title>
  <dc:creator>Heidi CM Scott</dc:creator>
  <cp:lastModifiedBy>Alaina Gallagher</cp:lastModifiedBy>
  <cp:revision>2</cp:revision>
  <dcterms:created xsi:type="dcterms:W3CDTF">2022-09-28T11:57:10Z</dcterms:created>
  <dcterms:modified xsi:type="dcterms:W3CDTF">2022-12-07T20:17:38Z</dcterms:modified>
</cp:coreProperties>
</file>