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8"/>
  </p:notesMasterIdLst>
  <p:sldIdLst>
    <p:sldId id="256" r:id="rId2"/>
    <p:sldId id="257" r:id="rId3"/>
    <p:sldId id="258" r:id="rId4"/>
    <p:sldId id="262" r:id="rId5"/>
    <p:sldId id="263" r:id="rId6"/>
    <p:sldId id="264"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iftLduTilDy2its//MXTvlyPwO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7183" autoAdjust="0"/>
  </p:normalViewPr>
  <p:slideViewPr>
    <p:cSldViewPr snapToGrid="0">
      <p:cViewPr varScale="1">
        <p:scale>
          <a:sx n="76" d="100"/>
          <a:sy n="76" d="100"/>
        </p:scale>
        <p:origin x="6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Instructor notes: Detailed case studies from Gephart et al. appear in these notes for each of the following slides.</a:t>
            </a:r>
            <a:endParaRPr sz="140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From the </a:t>
            </a:r>
            <a:r>
              <a:rPr lang="en-US" sz="1400" dirty="0" err="1"/>
              <a:t>Gephart</a:t>
            </a:r>
            <a:r>
              <a:rPr lang="en-US" sz="1400" dirty="0"/>
              <a:t> et al. paper: “The two axes relating to the degree of globalization and the economic growth philosophy create four quadrants, each representing a distinct future scenario, named: Aquatic Chicken, Aqua-Nationalism, Food Sovereignty, and Blue Internationalism (Figure 1).” In the paper, a qualitative narrative and discussion of the opportunity space for nutrition-sensitive aquaculture and a current aquaculture system exemplifying the scenario is provided for each scenario. The next four slides examine each scenario in more detail. </a:t>
            </a:r>
            <a:endParaRPr sz="1400"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Gephart et al. Case Study discussion: “Myanmar provides a good example of what an aqua-nationalism scenario looks like. Prior to the onset of political and economic reforms in 2011, the “closed” nature of the economy discouraged inward investment, while economic sanctions severely restricted access to export markets. Government policy during the 1990s and 2000s encouraged industrial-scale aquaculture by allocating land concessions for development by Myanmar companies. Expansion of aquaculture occurred without concern of social or environmental impacts and resulted in displacement of rural households from their land and conversion of large areas of biodiversity rich wetland habitat to fish-ponds (Mark and Belton 2020). These farms produce a very limited diversity of fish species. A single carp species – rohu (Labeo rohita) – accounts for around 70% of total production (Tezzo et al. 2018). Most farms use unsophisticated production technologies that generate low yields. Until recently, a single company maintained a virtual monopoly in domestic aqua-feed production, resulting in high feed prices and low rates of feed use. The high price of feeds contributed to low productivity and limited diversity of species farmed. Domestically sourced feed ingredients are insufficient to meet the needs of the industry, also contributing to high feed prices.”</a:t>
            </a:r>
            <a:endParaRPr sz="1400"/>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err="1"/>
              <a:t>Gephart</a:t>
            </a:r>
            <a:r>
              <a:rPr lang="en-US" sz="1400" dirty="0"/>
              <a:t> et al. Case Study discussion: “The development history of Atlantic salmon (</a:t>
            </a:r>
            <a:r>
              <a:rPr lang="en-US" sz="1400" i="1" dirty="0"/>
              <a:t>Salmo </a:t>
            </a:r>
            <a:r>
              <a:rPr lang="en-US" sz="1400" i="1" dirty="0" err="1"/>
              <a:t>salar</a:t>
            </a:r>
            <a:r>
              <a:rPr lang="en-US" sz="1400" dirty="0"/>
              <a:t>) provides a good example of this. In the early years, local pollution and use of antibiotics and different chemicals increased even faster than the salmon production, not dissimilar to what one has observed for chicken. In addition, use of marine ingredients in salmon feeds presents a unique environmental challenge. With increased knowledge and governance systems providing incentives, these challenges can be addressed such as by using vaccines instead of antibiotics (</a:t>
            </a:r>
            <a:r>
              <a:rPr lang="en-US" sz="1400" dirty="0" err="1"/>
              <a:t>Asche</a:t>
            </a:r>
            <a:r>
              <a:rPr lang="en-US" sz="1400" dirty="0"/>
              <a:t> 2008) and alternative terrestrial (e.g. soy for protein) or high technology-based (e.g. microalgae and genetically modified rapeseed for omega-3 fatty acids) feeds ingredients (Klinger and Naylor 2012; Cottrell et al. 2020). While there are still environmental challenges associated with salmon production that vary with the production practices in different countries, the total environmental impact is now less than many alternatives (Froehlich, Runge, et al. 2018).”</a:t>
            </a:r>
          </a:p>
          <a:p>
            <a:pPr marL="0" lvl="0" indent="0" algn="l" rtl="0">
              <a:lnSpc>
                <a:spcPct val="100000"/>
              </a:lnSpc>
              <a:spcBef>
                <a:spcPts val="0"/>
              </a:spcBef>
              <a:spcAft>
                <a:spcPts val="0"/>
              </a:spcAft>
              <a:buSzPts val="1400"/>
              <a:buNone/>
            </a:pPr>
            <a:endParaRPr sz="1400" dirty="0"/>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32769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err="1"/>
              <a:t>Gephart</a:t>
            </a:r>
            <a:r>
              <a:rPr lang="en-US" sz="1400" dirty="0"/>
              <a:t> et al. Case Study Discussion: “A current example analogous to the former situation is found in South and Southeast Asia, where millions of rural households maintain small ponds in homesteads and rice fields. These are often stocked with hatchery-produced seed species such as Indian and Chinese major carps, and tilapia and also tend to attract wild self-recruiting fish species from the surrounding environment (Edwards et al. 2002). Such ponds are usually managed extensively or semi-intensively, receiving relatively low levels of feeds and inputs such as rice bran, oil cake, and fertilizers. Ponds managed in this way produce correspondingly low yields of fish and generate limited negative environmental externalities, though there is some evidence that intensification is taking place in Bangladesh through greater use of pelleted feeds (Jahan et al.2015; Hernandez et al. 2018). Depending on household preferences, fish produced in this way may be eaten by household members or sold. Most ponds generate a small surplus of fish that is sold in markets local to the area where the farm is located, as well as contributing to home consumption needs (Belton 2013). The location of such ponds close to home compounds means that they are often managed by women, even in South Asia where cultural norms that restrict the mobility of women sometimes limit their participation in other forms of aquaculture. NGO-led extension projects in Bangladesh and India have successfully introduced micronutrient rich small indigenous species such as mola into carp-based homestead pond polycultures (</a:t>
            </a:r>
            <a:r>
              <a:rPr lang="en-US" sz="1400" dirty="0" err="1"/>
              <a:t>Thilsted</a:t>
            </a:r>
            <a:r>
              <a:rPr lang="en-US" sz="1400" dirty="0"/>
              <a:t> et al. 2016). Including small indigenous species in polycultures has been demonstrated to increase intakes of micronutrient-rich small fish by women and children (</a:t>
            </a:r>
            <a:r>
              <a:rPr lang="en-US" sz="1400" dirty="0" err="1"/>
              <a:t>Castine</a:t>
            </a:r>
            <a:r>
              <a:rPr lang="en-US" sz="1400" dirty="0"/>
              <a:t> et al.2017), and to cost-effectively reduce the burden of micronutrient malnutrition (Fiedler et al. 2016). Unfortunately, these ways of farming no longer contribute a large share of total fish production."</a:t>
            </a:r>
            <a:endParaRPr sz="1400" dirty="0"/>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243180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err="1"/>
              <a:t>Gephart</a:t>
            </a:r>
            <a:r>
              <a:rPr lang="en-US" sz="1400" dirty="0"/>
              <a:t> et al. Case Study discussion: “The aquaculture sector in the Netherlands exhibits many of the characteristics associated with Blue Internationalism, despite its relatively low total production. Blue mussels (Mytilus edulis) make up the majority of production (86% by tonnage in 2017), but other bivalves and finfish are produced, including north African catfish (</a:t>
            </a:r>
            <a:r>
              <a:rPr lang="en-US" sz="1400" dirty="0" err="1"/>
              <a:t>Clarias</a:t>
            </a:r>
            <a:r>
              <a:rPr lang="en-US" sz="1400" dirty="0"/>
              <a:t> </a:t>
            </a:r>
            <a:r>
              <a:rPr lang="en-US" sz="1400" dirty="0" err="1"/>
              <a:t>gariepinus</a:t>
            </a:r>
            <a:r>
              <a:rPr lang="en-US" sz="1400" dirty="0"/>
              <a:t>, 5%), cupped oysters (Crassostrea gigas, 5%), European eel (Anguilla </a:t>
            </a:r>
            <a:r>
              <a:rPr lang="en-US" sz="1400" dirty="0" err="1"/>
              <a:t>anguilla</a:t>
            </a:r>
            <a:r>
              <a:rPr lang="en-US" sz="1400" dirty="0"/>
              <a:t>, 3%), and several other species (1%; FAO 2016). Production systems in the Netherlands range from extensive, capture-based production of blue mussels to highly intensive recirculating systems for yellowtail (Seriola </a:t>
            </a:r>
            <a:r>
              <a:rPr lang="en-US" sz="1400" dirty="0" err="1"/>
              <a:t>lalandi</a:t>
            </a:r>
            <a:r>
              <a:rPr lang="en-US" sz="1400" dirty="0"/>
              <a:t>). In capture-based blue mussel systems, farmers dredge natural mussel beds or use suspended seed collectors to capture wild juveniles and then transfer them to protected plots for grow-out (Bostock et al. 2016). Farmed blue mussel production in the Netherlands has decreased by about 50% since highs in the late 1990s due to contraction of permitted sea-bottom grow-out area as a result of competition from other users, including environmental conservation, and periodic recruitment decreases. Collection of wild seed is regulated (</a:t>
            </a:r>
            <a:r>
              <a:rPr lang="en-US" sz="1400" dirty="0" err="1"/>
              <a:t>Wijsman</a:t>
            </a:r>
            <a:r>
              <a:rPr lang="en-US" sz="1400" dirty="0"/>
              <a:t> et al. 2019). Recirculating systems for yellowtail and other finfish utilize hatchery produced fingerlings, manufactured feeds, on-land tanks, and high stocking densities (</a:t>
            </a:r>
            <a:r>
              <a:rPr lang="en-US" sz="1400" dirty="0" err="1"/>
              <a:t>Sicuro</a:t>
            </a:r>
            <a:r>
              <a:rPr lang="en-US" sz="1400" dirty="0"/>
              <a:t> and </a:t>
            </a:r>
            <a:r>
              <a:rPr lang="en-US" sz="1400" dirty="0" err="1"/>
              <a:t>Luzzana</a:t>
            </a:r>
            <a:r>
              <a:rPr lang="en-US" sz="1400" dirty="0"/>
              <a:t> 2016). The Dutch aquaculture sector is composed mostly of small companies, but the sector is supported by inputs supplied by regional and international supply-chain companies.”</a:t>
            </a:r>
            <a:br>
              <a:rPr lang="en-US" sz="1400" dirty="0"/>
            </a:br>
            <a:endParaRPr sz="1400" dirty="0"/>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30120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4.0/"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7424" y="539346"/>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775470" y="1754283"/>
            <a:ext cx="10640754" cy="173846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0000"/>
              </a:buClr>
              <a:buSzPts val="4000"/>
              <a:buNone/>
            </a:pPr>
            <a:r>
              <a:rPr lang="en-US" sz="4000" b="1" dirty="0">
                <a:solidFill>
                  <a:srgbClr val="000000"/>
                </a:solidFill>
                <a:latin typeface="Arial"/>
                <a:ea typeface="Arial"/>
                <a:cs typeface="Arial"/>
                <a:sym typeface="Arial"/>
              </a:rPr>
              <a:t>Sustainable Agriculture: </a:t>
            </a:r>
            <a:br>
              <a:rPr lang="en-US" sz="4000" b="1" dirty="0">
                <a:solidFill>
                  <a:srgbClr val="000000"/>
                </a:solidFill>
                <a:latin typeface="Arial"/>
                <a:ea typeface="Arial"/>
                <a:cs typeface="Arial"/>
                <a:sym typeface="Arial"/>
              </a:rPr>
            </a:br>
            <a:r>
              <a:rPr lang="en-US" sz="4000" b="1" dirty="0">
                <a:solidFill>
                  <a:srgbClr val="76923C"/>
                </a:solidFill>
                <a:latin typeface="Arial"/>
                <a:ea typeface="Arial"/>
                <a:cs typeface="Arial"/>
                <a:sym typeface="Arial"/>
              </a:rPr>
              <a:t>Aquaculture Scenarios  </a:t>
            </a:r>
            <a:br>
              <a:rPr lang="en-US" sz="4000" b="1" dirty="0">
                <a:solidFill>
                  <a:srgbClr val="000000"/>
                </a:solidFill>
                <a:latin typeface="Arial"/>
                <a:ea typeface="Arial"/>
                <a:cs typeface="Arial"/>
                <a:sym typeface="Arial"/>
              </a:rPr>
            </a:br>
            <a:endParaRPr sz="4000" dirty="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305" y="4322879"/>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782894" y="3291388"/>
            <a:ext cx="10640754" cy="3211811"/>
          </a:xfrm>
          <a:prstGeom prst="rect">
            <a:avLst/>
          </a:prstGeom>
          <a:noFill/>
          <a:ln w="19050" cap="flat" cmpd="sng">
            <a:solidFill>
              <a:schemeClr val="dk1"/>
            </a:solidFill>
            <a:prstDash val="solid"/>
            <a:round/>
            <a:headEnd type="none" w="sm" len="sm"/>
            <a:tailEnd type="none" w="sm" len="sm"/>
          </a:ln>
        </p:spPr>
      </p:pic>
      <p:sp>
        <p:nvSpPr>
          <p:cNvPr id="103" name="Google Shape;103;p1"/>
          <p:cNvSpPr txBox="1"/>
          <p:nvPr/>
        </p:nvSpPr>
        <p:spPr>
          <a:xfrm>
            <a:off x="410524" y="6596409"/>
            <a:ext cx="1178836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Salmon aquaculture in </a:t>
            </a:r>
            <a:r>
              <a:rPr lang="en-US" sz="1400" b="0" i="1" u="none" strike="noStrike" cap="none" dirty="0" err="1">
                <a:solidFill>
                  <a:srgbClr val="000000"/>
                </a:solidFill>
                <a:latin typeface="Arial"/>
                <a:ea typeface="Arial"/>
                <a:cs typeface="Arial"/>
                <a:sym typeface="Arial"/>
              </a:rPr>
              <a:t>Klaksvic</a:t>
            </a:r>
            <a:r>
              <a:rPr lang="en-US" sz="1400" b="0" i="1" u="none" strike="noStrike" cap="none" dirty="0">
                <a:solidFill>
                  <a:srgbClr val="000000"/>
                </a:solidFill>
                <a:latin typeface="Arial"/>
                <a:ea typeface="Arial"/>
                <a:cs typeface="Arial"/>
                <a:sym typeface="Arial"/>
              </a:rPr>
              <a:t>, Faroe Islands, Denmark. Unaltered photo by </a:t>
            </a:r>
            <a:r>
              <a:rPr lang="en-US" sz="1400" b="0" i="1" u="none" strike="noStrike" cap="none" dirty="0" err="1">
                <a:solidFill>
                  <a:srgbClr val="000000"/>
                </a:solidFill>
                <a:latin typeface="Arial"/>
                <a:ea typeface="Arial"/>
                <a:cs typeface="Arial"/>
                <a:sym typeface="Arial"/>
              </a:rPr>
              <a:t>Ekrem</a:t>
            </a:r>
            <a:r>
              <a:rPr lang="en-US" sz="1400" b="0" i="1" u="none" strike="noStrike" cap="none" dirty="0">
                <a:solidFill>
                  <a:srgbClr val="000000"/>
                </a:solidFill>
                <a:latin typeface="Arial"/>
                <a:ea typeface="Arial"/>
                <a:cs typeface="Arial"/>
                <a:sym typeface="Arial"/>
              </a:rPr>
              <a:t> </a:t>
            </a:r>
            <a:r>
              <a:rPr lang="en-US" sz="1400" b="0" i="1" u="none" strike="noStrike" cap="none" dirty="0" err="1">
                <a:solidFill>
                  <a:srgbClr val="000000"/>
                </a:solidFill>
                <a:latin typeface="Arial"/>
                <a:ea typeface="Arial"/>
                <a:cs typeface="Arial"/>
                <a:sym typeface="Arial"/>
              </a:rPr>
              <a:t>Canli</a:t>
            </a:r>
            <a:r>
              <a:rPr lang="en-US" sz="1400" b="0" i="1" u="none" strike="noStrike" cap="none" dirty="0">
                <a:solidFill>
                  <a:srgbClr val="000000"/>
                </a:solidFill>
                <a:latin typeface="Arial"/>
                <a:ea typeface="Arial"/>
                <a:cs typeface="Arial"/>
                <a:sym typeface="Arial"/>
              </a:rPr>
              <a:t> via Wikimedia Commons, </a:t>
            </a:r>
            <a:r>
              <a:rPr lang="en-US" sz="1400" b="0" i="1"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Attribution 4.0</a:t>
            </a:r>
            <a:r>
              <a:rPr lang="en-US" sz="1400" b="0" i="1"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93C54CA-34B3-60D5-7B9C-0287B86055CD}"/>
              </a:ext>
            </a:extLst>
          </p:cNvPr>
          <p:cNvSpPr txBox="1"/>
          <p:nvPr/>
        </p:nvSpPr>
        <p:spPr>
          <a:xfrm>
            <a:off x="402723" y="7044514"/>
            <a:ext cx="3821870" cy="523220"/>
          </a:xfrm>
          <a:prstGeom prst="rect">
            <a:avLst/>
          </a:prstGeom>
          <a:noFill/>
        </p:spPr>
        <p:txBody>
          <a:bodyPr wrap="square" rtlCol="0">
            <a:spAutoFit/>
          </a:bodyPr>
          <a:lstStyle/>
          <a:p>
            <a:r>
              <a:rPr lang="en-US" dirty="0"/>
              <a:t>By: Heidi Scott, SESYNC 10/24/22</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1329454" y="322167"/>
            <a:ext cx="11199300" cy="1281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err="1">
                <a:solidFill>
                  <a:srgbClr val="000000"/>
                </a:solidFill>
                <a:latin typeface="Arial"/>
                <a:ea typeface="Arial"/>
                <a:cs typeface="Arial"/>
                <a:sym typeface="Arial"/>
              </a:rPr>
              <a:t>Gephart</a:t>
            </a:r>
            <a:r>
              <a:rPr lang="en-US" sz="2900" b="1" dirty="0">
                <a:solidFill>
                  <a:srgbClr val="000000"/>
                </a:solidFill>
                <a:latin typeface="Arial"/>
                <a:ea typeface="Arial"/>
                <a:cs typeface="Arial"/>
                <a:sym typeface="Arial"/>
              </a:rPr>
              <a:t> et al. (2020): Scenarios for </a:t>
            </a:r>
            <a:br>
              <a:rPr lang="en-US" sz="2900" b="1" dirty="0">
                <a:solidFill>
                  <a:srgbClr val="000000"/>
                </a:solidFill>
                <a:latin typeface="Arial"/>
                <a:ea typeface="Arial"/>
                <a:cs typeface="Arial"/>
                <a:sym typeface="Arial"/>
              </a:rPr>
            </a:br>
            <a:r>
              <a:rPr lang="en-US" sz="2900" b="1" dirty="0">
                <a:solidFill>
                  <a:srgbClr val="000000"/>
                </a:solidFill>
                <a:latin typeface="Arial"/>
                <a:ea typeface="Arial"/>
                <a:cs typeface="Arial"/>
                <a:sym typeface="Arial"/>
              </a:rPr>
              <a:t>Global Aquaculture and Its Role in Human Nutrition</a:t>
            </a:r>
            <a:endParaRPr sz="2900" dirty="0"/>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13" name="Google Shape;113;p2"/>
          <p:cNvPicPr preferRelativeResize="0"/>
          <p:nvPr/>
        </p:nvPicPr>
        <p:blipFill rotWithShape="1">
          <a:blip r:embed="rId4">
            <a:alphaModFix/>
          </a:blip>
          <a:srcRect t="1605" b="3551"/>
          <a:stretch/>
        </p:blipFill>
        <p:spPr>
          <a:xfrm>
            <a:off x="2235199" y="1299551"/>
            <a:ext cx="9484301" cy="5558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2195127" y="595462"/>
            <a:ext cx="9447300" cy="867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11111"/>
              <a:buNone/>
            </a:pPr>
            <a:r>
              <a:rPr lang="en-US" sz="3200" b="1" dirty="0" err="1">
                <a:solidFill>
                  <a:srgbClr val="000000"/>
                </a:solidFill>
                <a:latin typeface="Arial"/>
                <a:ea typeface="Arial"/>
                <a:cs typeface="Arial"/>
                <a:sym typeface="Arial"/>
              </a:rPr>
              <a:t>Gephart</a:t>
            </a:r>
            <a:r>
              <a:rPr lang="en-US" sz="3200" b="1" dirty="0">
                <a:solidFill>
                  <a:srgbClr val="000000"/>
                </a:solidFill>
                <a:latin typeface="Arial"/>
                <a:ea typeface="Arial"/>
                <a:cs typeface="Arial"/>
                <a:sym typeface="Arial"/>
              </a:rPr>
              <a:t> et al. (2020): Scenarios for </a:t>
            </a:r>
            <a:br>
              <a:rPr lang="en-US" sz="3200" b="1" dirty="0">
                <a:solidFill>
                  <a:srgbClr val="000000"/>
                </a:solidFill>
                <a:latin typeface="Arial"/>
                <a:ea typeface="Arial"/>
                <a:cs typeface="Arial"/>
                <a:sym typeface="Arial"/>
              </a:rPr>
            </a:br>
            <a:r>
              <a:rPr lang="en-US" sz="3200" b="1" dirty="0">
                <a:solidFill>
                  <a:srgbClr val="000000"/>
                </a:solidFill>
                <a:latin typeface="Arial"/>
                <a:ea typeface="Arial"/>
                <a:cs typeface="Arial"/>
                <a:sym typeface="Arial"/>
              </a:rPr>
              <a:t>Global Aquaculture and Its Role in Human Nutrition</a:t>
            </a:r>
            <a:endParaRPr sz="3200" dirty="0"/>
          </a:p>
        </p:txBody>
      </p:sp>
      <p:sp>
        <p:nvSpPr>
          <p:cNvPr id="120" name="Google Shape;1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21" name="Google Shape;121;p3"/>
          <p:cNvPicPr preferRelativeResize="0"/>
          <p:nvPr/>
        </p:nvPicPr>
        <p:blipFill rotWithShape="1">
          <a:blip r:embed="rId4">
            <a:alphaModFix/>
          </a:blip>
          <a:srcRect/>
          <a:stretch/>
        </p:blipFill>
        <p:spPr>
          <a:xfrm>
            <a:off x="6035848" y="2021940"/>
            <a:ext cx="6156152" cy="3118919"/>
          </a:xfrm>
          <a:prstGeom prst="rect">
            <a:avLst/>
          </a:prstGeom>
          <a:noFill/>
          <a:ln>
            <a:noFill/>
          </a:ln>
        </p:spPr>
      </p:pic>
      <p:sp>
        <p:nvSpPr>
          <p:cNvPr id="122" name="Google Shape;122;p3"/>
          <p:cNvSpPr txBox="1">
            <a:spLocks noGrp="1"/>
          </p:cNvSpPr>
          <p:nvPr>
            <p:ph type="body" idx="1"/>
          </p:nvPr>
        </p:nvSpPr>
        <p:spPr>
          <a:xfrm>
            <a:off x="411784" y="1527250"/>
            <a:ext cx="9941400" cy="482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267"/>
              <a:buNone/>
            </a:pPr>
            <a:r>
              <a:rPr lang="en-US" b="1" dirty="0"/>
              <a:t>Aqua-Nationalism</a:t>
            </a:r>
            <a:r>
              <a:rPr lang="en-US" dirty="0"/>
              <a:t>: </a:t>
            </a:r>
            <a:endParaRPr sz="2400" dirty="0"/>
          </a:p>
          <a:p>
            <a:pPr marL="483869" lvl="0" indent="-457200" algn="l" rtl="0">
              <a:lnSpc>
                <a:spcPct val="90000"/>
              </a:lnSpc>
              <a:spcBef>
                <a:spcPts val="1000"/>
              </a:spcBef>
              <a:spcAft>
                <a:spcPts val="0"/>
              </a:spcAft>
              <a:buClr>
                <a:schemeClr val="dk1"/>
              </a:buClr>
              <a:buSzPts val="2800"/>
              <a:buFont typeface="Noto Sans Symbols"/>
              <a:buChar char="●"/>
            </a:pPr>
            <a:r>
              <a:rPr lang="en-US" b="1" dirty="0"/>
              <a:t>Regional and Growth-Oriented</a:t>
            </a:r>
            <a:endParaRPr dirty="0"/>
          </a:p>
          <a:p>
            <a:pPr marL="941070" lvl="1" indent="-457200" algn="l" rtl="0">
              <a:lnSpc>
                <a:spcPct val="90000"/>
              </a:lnSpc>
              <a:spcBef>
                <a:spcPts val="1000"/>
              </a:spcBef>
              <a:spcAft>
                <a:spcPts val="0"/>
              </a:spcAft>
              <a:buSzPts val="2400"/>
              <a:buFont typeface="Noto Sans Symbols"/>
              <a:buChar char="○"/>
            </a:pPr>
            <a:r>
              <a:rPr lang="en-US" sz="2500" dirty="0"/>
              <a:t>Production is for the domestic market</a:t>
            </a:r>
            <a:endParaRPr sz="2500" dirty="0"/>
          </a:p>
          <a:p>
            <a:pPr marL="941070" lvl="1" indent="-457200" algn="l" rtl="0">
              <a:lnSpc>
                <a:spcPct val="90000"/>
              </a:lnSpc>
              <a:spcBef>
                <a:spcPts val="1000"/>
              </a:spcBef>
              <a:spcAft>
                <a:spcPts val="0"/>
              </a:spcAft>
              <a:buSzPts val="2400"/>
              <a:buFont typeface="Noto Sans Symbols"/>
              <a:buChar char="○"/>
            </a:pPr>
            <a:r>
              <a:rPr lang="en-US" sz="2500" dirty="0"/>
              <a:t>Limited technology and knowledge transfer</a:t>
            </a:r>
            <a:endParaRPr sz="2500" dirty="0"/>
          </a:p>
          <a:p>
            <a:pPr marL="941070" lvl="1" indent="-457200" algn="l" rtl="0">
              <a:lnSpc>
                <a:spcPct val="90000"/>
              </a:lnSpc>
              <a:spcBef>
                <a:spcPts val="1000"/>
              </a:spcBef>
              <a:spcAft>
                <a:spcPts val="0"/>
              </a:spcAft>
              <a:buSzPts val="2400"/>
              <a:buFont typeface="Noto Sans Symbols"/>
              <a:buChar char="○"/>
            </a:pPr>
            <a:r>
              <a:rPr lang="en-US" sz="2500" dirty="0"/>
              <a:t>Fewer food choices and higher food prices</a:t>
            </a:r>
            <a:endParaRPr sz="2500" dirty="0"/>
          </a:p>
          <a:p>
            <a:pPr marL="941070" lvl="1" indent="-457200" algn="l" rtl="0">
              <a:lnSpc>
                <a:spcPct val="90000"/>
              </a:lnSpc>
              <a:spcBef>
                <a:spcPts val="1000"/>
              </a:spcBef>
              <a:spcAft>
                <a:spcPts val="0"/>
              </a:spcAft>
              <a:buSzPts val="2400"/>
              <a:buFont typeface="Noto Sans Symbols"/>
              <a:buChar char="○"/>
            </a:pPr>
            <a:r>
              <a:rPr lang="en-US" sz="2500" dirty="0"/>
              <a:t>Underdeveloped regulation and </a:t>
            </a:r>
            <a:br>
              <a:rPr lang="en-US" sz="2500" dirty="0"/>
            </a:br>
            <a:r>
              <a:rPr lang="en-US" sz="2500" dirty="0"/>
              <a:t>import barriers</a:t>
            </a:r>
            <a:endParaRPr sz="2500" dirty="0"/>
          </a:p>
          <a:p>
            <a:pPr marL="941070" lvl="1" indent="-457200" algn="l" rtl="0">
              <a:lnSpc>
                <a:spcPct val="90000"/>
              </a:lnSpc>
              <a:spcBef>
                <a:spcPts val="1000"/>
              </a:spcBef>
              <a:spcAft>
                <a:spcPts val="0"/>
              </a:spcAft>
              <a:buSzPts val="2400"/>
              <a:buFont typeface="Noto Sans Symbols"/>
              <a:buChar char="○"/>
            </a:pPr>
            <a:r>
              <a:rPr lang="en-US" sz="2500" dirty="0"/>
              <a:t>High prices reduce access for the poor and vulnerable</a:t>
            </a:r>
            <a:endParaRPr sz="2500" dirty="0"/>
          </a:p>
          <a:p>
            <a:pPr marL="941070" lvl="1" indent="-457200" algn="l" rtl="0">
              <a:lnSpc>
                <a:spcPct val="90000"/>
              </a:lnSpc>
              <a:spcBef>
                <a:spcPts val="1000"/>
              </a:spcBef>
              <a:spcAft>
                <a:spcPts val="0"/>
              </a:spcAft>
              <a:buSzPts val="2400"/>
              <a:buFont typeface="Noto Sans Symbols"/>
              <a:buChar char="○"/>
            </a:pPr>
            <a:r>
              <a:rPr lang="en-US" sz="2500" dirty="0"/>
              <a:t>Total global production lower than other scenarios </a:t>
            </a:r>
            <a:endParaRPr sz="2500" dirty="0"/>
          </a:p>
          <a:p>
            <a:pPr marL="941070" lvl="1" indent="-457200" algn="l" rtl="0">
              <a:lnSpc>
                <a:spcPct val="90000"/>
              </a:lnSpc>
              <a:spcBef>
                <a:spcPts val="1000"/>
              </a:spcBef>
              <a:spcAft>
                <a:spcPts val="0"/>
              </a:spcAft>
              <a:buSzPts val="2400"/>
              <a:buFont typeface="Noto Sans Symbols"/>
              <a:buChar char="○"/>
            </a:pPr>
            <a:r>
              <a:rPr lang="en-US" sz="2500" dirty="0"/>
              <a:t>May collectively exceed environmental impact targets</a:t>
            </a:r>
            <a:endParaRPr sz="2500" dirty="0"/>
          </a:p>
          <a:p>
            <a:pPr marL="941070" lvl="1" indent="-304800" algn="l" rtl="0">
              <a:lnSpc>
                <a:spcPct val="90000"/>
              </a:lnSpc>
              <a:spcBef>
                <a:spcPts val="1000"/>
              </a:spcBef>
              <a:spcAft>
                <a:spcPts val="0"/>
              </a:spcAft>
              <a:buSzPts val="2400"/>
              <a:buFont typeface="Noto Sans Symbols"/>
              <a:buNone/>
            </a:pP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2195127" y="595462"/>
            <a:ext cx="9447300" cy="867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11111"/>
              <a:buNone/>
            </a:pPr>
            <a:r>
              <a:rPr lang="en-US" sz="3200" b="1" dirty="0" err="1">
                <a:solidFill>
                  <a:srgbClr val="000000"/>
                </a:solidFill>
                <a:latin typeface="Arial"/>
                <a:ea typeface="Arial"/>
                <a:cs typeface="Arial"/>
                <a:sym typeface="Arial"/>
              </a:rPr>
              <a:t>Gephart</a:t>
            </a:r>
            <a:r>
              <a:rPr lang="en-US" sz="3200" b="1" dirty="0">
                <a:solidFill>
                  <a:srgbClr val="000000"/>
                </a:solidFill>
                <a:latin typeface="Arial"/>
                <a:ea typeface="Arial"/>
                <a:cs typeface="Arial"/>
                <a:sym typeface="Arial"/>
              </a:rPr>
              <a:t> et al. (2020): Scenarios for </a:t>
            </a:r>
            <a:br>
              <a:rPr lang="en-US" sz="3200" b="1" dirty="0">
                <a:solidFill>
                  <a:srgbClr val="000000"/>
                </a:solidFill>
                <a:latin typeface="Arial"/>
                <a:ea typeface="Arial"/>
                <a:cs typeface="Arial"/>
                <a:sym typeface="Arial"/>
              </a:rPr>
            </a:br>
            <a:r>
              <a:rPr lang="en-US" sz="3200" b="1" dirty="0">
                <a:solidFill>
                  <a:srgbClr val="000000"/>
                </a:solidFill>
                <a:latin typeface="Arial"/>
                <a:ea typeface="Arial"/>
                <a:cs typeface="Arial"/>
                <a:sym typeface="Arial"/>
              </a:rPr>
              <a:t>Global Aquaculture and Its Role in Human Nutrition</a:t>
            </a:r>
            <a:endParaRPr sz="3200" dirty="0"/>
          </a:p>
        </p:txBody>
      </p:sp>
      <p:sp>
        <p:nvSpPr>
          <p:cNvPr id="120" name="Google Shape;1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22" name="Google Shape;122;p3"/>
          <p:cNvSpPr txBox="1">
            <a:spLocks noGrp="1"/>
          </p:cNvSpPr>
          <p:nvPr>
            <p:ph type="body" idx="1"/>
          </p:nvPr>
        </p:nvSpPr>
        <p:spPr>
          <a:xfrm>
            <a:off x="411784" y="1527250"/>
            <a:ext cx="9941400" cy="533075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chemeClr val="dk1"/>
              </a:buClr>
              <a:buSzPts val="3267"/>
              <a:buNone/>
            </a:pPr>
            <a:r>
              <a:rPr lang="en-US" b="1" dirty="0"/>
              <a:t>Aquatic Chicken:</a:t>
            </a:r>
            <a:r>
              <a:rPr lang="en-US" dirty="0"/>
              <a:t> </a:t>
            </a:r>
            <a:endParaRPr sz="2400" dirty="0"/>
          </a:p>
          <a:p>
            <a:pPr marL="483869" lvl="0" indent="-457200" algn="l" rtl="0">
              <a:lnSpc>
                <a:spcPct val="90000"/>
              </a:lnSpc>
              <a:spcBef>
                <a:spcPts val="1000"/>
              </a:spcBef>
              <a:spcAft>
                <a:spcPts val="0"/>
              </a:spcAft>
              <a:buClr>
                <a:schemeClr val="dk1"/>
              </a:buClr>
              <a:buSzPts val="2800"/>
              <a:buFont typeface="Noto Sans Symbols"/>
              <a:buChar char="●"/>
            </a:pPr>
            <a:r>
              <a:rPr lang="en-US" b="1" dirty="0"/>
              <a:t>Global and Growth-Oriented</a:t>
            </a:r>
            <a:endParaRPr dirty="0"/>
          </a:p>
          <a:p>
            <a:pPr marL="941070" lvl="1" indent="-444817" algn="l" rtl="0">
              <a:lnSpc>
                <a:spcPct val="120000"/>
              </a:lnSpc>
              <a:spcBef>
                <a:spcPts val="1000"/>
              </a:spcBef>
              <a:spcAft>
                <a:spcPts val="0"/>
              </a:spcAft>
              <a:buSzPct val="100000"/>
              <a:buFont typeface="Noto Sans Symbols"/>
              <a:buChar char="○"/>
            </a:pPr>
            <a:r>
              <a:rPr lang="en-US" sz="2900" dirty="0"/>
              <a:t>Possibility of production of the </a:t>
            </a:r>
            <a:br>
              <a:rPr lang="en-US" sz="2900" dirty="0"/>
            </a:br>
            <a:r>
              <a:rPr lang="en-US" sz="2900" dirty="0"/>
              <a:t>largest quantity at the lowest </a:t>
            </a:r>
            <a:br>
              <a:rPr lang="en-US" sz="2900" dirty="0"/>
            </a:br>
            <a:r>
              <a:rPr lang="en-US" sz="2900" dirty="0"/>
              <a:t>prices; variety is limited</a:t>
            </a:r>
          </a:p>
          <a:p>
            <a:pPr marL="941070" lvl="1" indent="-457200">
              <a:spcBef>
                <a:spcPts val="1000"/>
              </a:spcBef>
              <a:buSzPts val="2400"/>
              <a:buFont typeface="Noto Sans Symbols"/>
              <a:buChar char="○"/>
            </a:pPr>
            <a:r>
              <a:rPr lang="en-US" sz="2900" dirty="0"/>
              <a:t>Large corporate consolidation </a:t>
            </a:r>
            <a:br>
              <a:rPr lang="en-US" sz="2900" dirty="0"/>
            </a:br>
            <a:r>
              <a:rPr lang="en-US" sz="2900" dirty="0"/>
              <a:t>of the market reduces access </a:t>
            </a:r>
            <a:br>
              <a:rPr lang="en-US" sz="2900" dirty="0"/>
            </a:br>
            <a:r>
              <a:rPr lang="en-US" sz="2900" dirty="0"/>
              <a:t>for small-scale growers</a:t>
            </a:r>
            <a:endParaRPr sz="2900" dirty="0"/>
          </a:p>
          <a:p>
            <a:pPr marL="941070" lvl="1" indent="-457200">
              <a:spcBef>
                <a:spcPts val="1000"/>
              </a:spcBef>
              <a:buSzPts val="2400"/>
              <a:buFont typeface="Noto Sans Symbols"/>
              <a:buChar char="○"/>
            </a:pPr>
            <a:r>
              <a:rPr lang="en-US" sz="2900" dirty="0"/>
              <a:t>Reliance on cold-storage supply chains</a:t>
            </a:r>
          </a:p>
          <a:p>
            <a:pPr marL="941070" lvl="1" indent="-457200" algn="l" rtl="0">
              <a:lnSpc>
                <a:spcPct val="90000"/>
              </a:lnSpc>
              <a:spcBef>
                <a:spcPts val="1000"/>
              </a:spcBef>
              <a:spcAft>
                <a:spcPts val="0"/>
              </a:spcAft>
              <a:buSzPts val="2400"/>
              <a:buFont typeface="Noto Sans Symbols"/>
              <a:buChar char="○"/>
            </a:pPr>
            <a:r>
              <a:rPr lang="en-US" sz="2900" dirty="0"/>
              <a:t>Access by poor and vulnerable groups </a:t>
            </a:r>
            <a:br>
              <a:rPr lang="en-US" sz="2900" dirty="0"/>
            </a:br>
            <a:r>
              <a:rPr lang="en-US" sz="2900" dirty="0"/>
              <a:t>may require policy intervention over free markets</a:t>
            </a:r>
          </a:p>
          <a:p>
            <a:pPr marL="941070" lvl="1" indent="-457200">
              <a:spcBef>
                <a:spcPts val="1000"/>
              </a:spcBef>
              <a:buSzPts val="2400"/>
              <a:buFont typeface="Noto Sans Symbols"/>
              <a:buChar char="○"/>
            </a:pPr>
            <a:r>
              <a:rPr lang="en-US" sz="2900" dirty="0"/>
              <a:t>Negative environmental impacts not considered</a:t>
            </a:r>
          </a:p>
          <a:p>
            <a:pPr marL="941070" lvl="1" indent="-304800" algn="l" rtl="0">
              <a:lnSpc>
                <a:spcPct val="90000"/>
              </a:lnSpc>
              <a:spcBef>
                <a:spcPts val="1000"/>
              </a:spcBef>
              <a:spcAft>
                <a:spcPts val="0"/>
              </a:spcAft>
              <a:buSzPts val="2400"/>
              <a:buFont typeface="Noto Sans Symbols"/>
              <a:buNone/>
            </a:pPr>
            <a:endParaRPr sz="2900" dirty="0"/>
          </a:p>
          <a:p>
            <a:pPr marL="0" lvl="0" indent="0" algn="l" rtl="0">
              <a:lnSpc>
                <a:spcPct val="90000"/>
              </a:lnSpc>
              <a:spcBef>
                <a:spcPts val="1000"/>
              </a:spcBef>
              <a:spcAft>
                <a:spcPts val="0"/>
              </a:spcAft>
              <a:buClr>
                <a:schemeClr val="dk1"/>
              </a:buClr>
              <a:buSzPts val="2800"/>
              <a:buNone/>
            </a:pPr>
            <a:endParaRPr sz="2900" b="1" dirty="0"/>
          </a:p>
          <a:p>
            <a:pPr marL="0" lvl="0" indent="0" algn="l" rtl="0">
              <a:lnSpc>
                <a:spcPct val="90000"/>
              </a:lnSpc>
              <a:spcBef>
                <a:spcPts val="1000"/>
              </a:spcBef>
              <a:spcAft>
                <a:spcPts val="0"/>
              </a:spcAft>
              <a:buClr>
                <a:schemeClr val="dk1"/>
              </a:buClr>
              <a:buSzPts val="2800"/>
              <a:buNone/>
            </a:pPr>
            <a:endParaRPr dirty="0"/>
          </a:p>
        </p:txBody>
      </p:sp>
      <p:pic>
        <p:nvPicPr>
          <p:cNvPr id="2" name="Google Shape;131;p17">
            <a:extLst>
              <a:ext uri="{FF2B5EF4-FFF2-40B4-BE49-F238E27FC236}">
                <a16:creationId xmlns:a16="http://schemas.microsoft.com/office/drawing/2014/main" id="{8BA2FB6A-C293-FDFB-236F-EF4440473D92}"/>
              </a:ext>
            </a:extLst>
          </p:cNvPr>
          <p:cNvPicPr preferRelativeResize="0"/>
          <p:nvPr/>
        </p:nvPicPr>
        <p:blipFill rotWithShape="1">
          <a:blip r:embed="rId4">
            <a:alphaModFix/>
          </a:blip>
          <a:srcRect/>
          <a:stretch/>
        </p:blipFill>
        <p:spPr>
          <a:xfrm>
            <a:off x="5825067" y="1471229"/>
            <a:ext cx="6366933" cy="3637385"/>
          </a:xfrm>
          <a:prstGeom prst="rect">
            <a:avLst/>
          </a:prstGeom>
          <a:noFill/>
          <a:ln>
            <a:noFill/>
          </a:ln>
        </p:spPr>
      </p:pic>
    </p:spTree>
    <p:extLst>
      <p:ext uri="{BB962C8B-B14F-4D97-AF65-F5344CB8AC3E}">
        <p14:creationId xmlns:p14="http://schemas.microsoft.com/office/powerpoint/2010/main" val="230403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2195127" y="595462"/>
            <a:ext cx="9447300" cy="867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11111"/>
              <a:buNone/>
            </a:pPr>
            <a:r>
              <a:rPr lang="en-US" sz="3200" b="1" dirty="0" err="1">
                <a:solidFill>
                  <a:srgbClr val="000000"/>
                </a:solidFill>
                <a:latin typeface="Arial"/>
                <a:ea typeface="Arial"/>
                <a:cs typeface="Arial"/>
                <a:sym typeface="Arial"/>
              </a:rPr>
              <a:t>Gephart</a:t>
            </a:r>
            <a:r>
              <a:rPr lang="en-US" sz="3200" b="1" dirty="0">
                <a:solidFill>
                  <a:srgbClr val="000000"/>
                </a:solidFill>
                <a:latin typeface="Arial"/>
                <a:ea typeface="Arial"/>
                <a:cs typeface="Arial"/>
                <a:sym typeface="Arial"/>
              </a:rPr>
              <a:t> et al. (2020): Scenarios for </a:t>
            </a:r>
            <a:br>
              <a:rPr lang="en-US" sz="3200" b="1" dirty="0">
                <a:solidFill>
                  <a:srgbClr val="000000"/>
                </a:solidFill>
                <a:latin typeface="Arial"/>
                <a:ea typeface="Arial"/>
                <a:cs typeface="Arial"/>
                <a:sym typeface="Arial"/>
              </a:rPr>
            </a:br>
            <a:r>
              <a:rPr lang="en-US" sz="3200" b="1" dirty="0">
                <a:solidFill>
                  <a:srgbClr val="000000"/>
                </a:solidFill>
                <a:latin typeface="Arial"/>
                <a:ea typeface="Arial"/>
                <a:cs typeface="Arial"/>
                <a:sym typeface="Arial"/>
              </a:rPr>
              <a:t>Global Aquaculture and Its Role in Human Nutrition</a:t>
            </a:r>
            <a:endParaRPr sz="3200" dirty="0"/>
          </a:p>
        </p:txBody>
      </p:sp>
      <p:sp>
        <p:nvSpPr>
          <p:cNvPr id="120" name="Google Shape;1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22" name="Google Shape;122;p3"/>
          <p:cNvSpPr txBox="1">
            <a:spLocks noGrp="1"/>
          </p:cNvSpPr>
          <p:nvPr>
            <p:ph type="body" idx="1"/>
          </p:nvPr>
        </p:nvSpPr>
        <p:spPr>
          <a:xfrm>
            <a:off x="411784" y="1527249"/>
            <a:ext cx="9941400" cy="51942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chemeClr val="dk1"/>
              </a:buClr>
              <a:buSzPts val="3267"/>
              <a:buNone/>
            </a:pPr>
            <a:r>
              <a:rPr lang="en-US" b="1" dirty="0"/>
              <a:t>Food Sovereignty</a:t>
            </a:r>
            <a:r>
              <a:rPr lang="en-US" dirty="0"/>
              <a:t>: </a:t>
            </a:r>
            <a:endParaRPr sz="2400" dirty="0"/>
          </a:p>
          <a:p>
            <a:pPr marL="483869" lvl="0" indent="-457200" algn="l" rtl="0">
              <a:lnSpc>
                <a:spcPct val="90000"/>
              </a:lnSpc>
              <a:spcBef>
                <a:spcPts val="1000"/>
              </a:spcBef>
              <a:spcAft>
                <a:spcPts val="0"/>
              </a:spcAft>
              <a:buClr>
                <a:schemeClr val="dk1"/>
              </a:buClr>
              <a:buSzPts val="2800"/>
              <a:buFont typeface="Noto Sans Symbols"/>
              <a:buChar char="●"/>
            </a:pPr>
            <a:r>
              <a:rPr lang="en-US" b="1" dirty="0"/>
              <a:t>Local Production and Slow-</a:t>
            </a:r>
            <a:br>
              <a:rPr lang="en-US" b="1" dirty="0"/>
            </a:br>
            <a:r>
              <a:rPr lang="en-US" b="1" dirty="0"/>
              <a:t>Growth Economics</a:t>
            </a:r>
            <a:endParaRPr dirty="0"/>
          </a:p>
          <a:p>
            <a:pPr marL="941070" lvl="1" indent="-457200" algn="l" rtl="0">
              <a:lnSpc>
                <a:spcPct val="90000"/>
              </a:lnSpc>
              <a:spcBef>
                <a:spcPts val="1000"/>
              </a:spcBef>
              <a:spcAft>
                <a:spcPts val="0"/>
              </a:spcAft>
              <a:buSzPts val="2400"/>
              <a:buFont typeface="Noto Sans Symbols"/>
              <a:buChar char="○"/>
            </a:pPr>
            <a:r>
              <a:rPr lang="en-US" sz="2800" dirty="0"/>
              <a:t>Less global production and </a:t>
            </a:r>
            <a:br>
              <a:rPr lang="en-US" sz="2800" dirty="0"/>
            </a:br>
            <a:r>
              <a:rPr lang="en-US" sz="2800" dirty="0"/>
              <a:t>higher prices</a:t>
            </a:r>
          </a:p>
          <a:p>
            <a:pPr marL="941070" lvl="1" indent="-457200" algn="l" rtl="0">
              <a:lnSpc>
                <a:spcPct val="90000"/>
              </a:lnSpc>
              <a:spcBef>
                <a:spcPts val="1000"/>
              </a:spcBef>
              <a:spcAft>
                <a:spcPts val="0"/>
              </a:spcAft>
              <a:buSzPts val="2400"/>
              <a:buFont typeface="Noto Sans Symbols"/>
              <a:buChar char="○"/>
            </a:pPr>
            <a:r>
              <a:rPr lang="en-US" sz="2800" dirty="0"/>
              <a:t>Large variety of species </a:t>
            </a:r>
            <a:br>
              <a:rPr lang="en-US" sz="2800" dirty="0"/>
            </a:br>
            <a:r>
              <a:rPr lang="en-US" sz="2800" dirty="0"/>
              <a:t>globally; limited regional </a:t>
            </a:r>
            <a:br>
              <a:rPr lang="en-US" sz="2800" dirty="0"/>
            </a:br>
            <a:r>
              <a:rPr lang="en-US" sz="2800" dirty="0"/>
              <a:t>access to variety</a:t>
            </a:r>
          </a:p>
          <a:p>
            <a:pPr marL="941070" lvl="1" indent="-457200">
              <a:spcBef>
                <a:spcPts val="1000"/>
              </a:spcBef>
              <a:buSzPts val="2400"/>
              <a:buFont typeface="Noto Sans Symbols"/>
              <a:buChar char="○"/>
            </a:pPr>
            <a:r>
              <a:rPr lang="en-US" sz="2800" dirty="0"/>
              <a:t>Sustainable production in </a:t>
            </a:r>
            <a:br>
              <a:rPr lang="en-US" sz="2800" dirty="0"/>
            </a:br>
            <a:r>
              <a:rPr lang="en-US" sz="2800" dirty="0"/>
              <a:t>local communities</a:t>
            </a:r>
            <a:endParaRPr sz="2500" dirty="0"/>
          </a:p>
          <a:p>
            <a:pPr marL="941070" lvl="1" indent="-457200">
              <a:spcBef>
                <a:spcPts val="1000"/>
              </a:spcBef>
              <a:buSzPts val="2400"/>
              <a:buFont typeface="Noto Sans Symbols"/>
              <a:buChar char="○"/>
            </a:pPr>
            <a:r>
              <a:rPr lang="en-US" sz="2800" dirty="0"/>
              <a:t>Women likely to play a key role in production, which increases access by vulnerable groups</a:t>
            </a:r>
          </a:p>
          <a:p>
            <a:pPr marL="941070" lvl="1" indent="-457200">
              <a:spcBef>
                <a:spcPts val="1000"/>
              </a:spcBef>
              <a:buSzPts val="2400"/>
              <a:buFont typeface="Noto Sans Symbols"/>
              <a:buChar char="○"/>
            </a:pPr>
            <a:r>
              <a:rPr lang="en-US" sz="2800" dirty="0"/>
              <a:t>Fits well in urban settings alongside urban gardens</a:t>
            </a:r>
          </a:p>
          <a:p>
            <a:pPr marL="941070" lvl="1" indent="-457200">
              <a:spcBef>
                <a:spcPts val="1000"/>
              </a:spcBef>
              <a:buSzPts val="2400"/>
              <a:buFont typeface="Noto Sans Symbols"/>
              <a:buChar char="○"/>
            </a:pPr>
            <a:endParaRPr lang="en-US" sz="2800" dirty="0"/>
          </a:p>
          <a:p>
            <a:pPr marL="941070" lvl="1" indent="-304800" algn="l" rtl="0">
              <a:lnSpc>
                <a:spcPct val="90000"/>
              </a:lnSpc>
              <a:spcBef>
                <a:spcPts val="1000"/>
              </a:spcBef>
              <a:spcAft>
                <a:spcPts val="0"/>
              </a:spcAft>
              <a:buSzPts val="2400"/>
              <a:buFont typeface="Noto Sans Symbols"/>
              <a:buNone/>
            </a:pP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dirty="0"/>
          </a:p>
        </p:txBody>
      </p:sp>
      <p:pic>
        <p:nvPicPr>
          <p:cNvPr id="2" name="Google Shape;140;p18">
            <a:extLst>
              <a:ext uri="{FF2B5EF4-FFF2-40B4-BE49-F238E27FC236}">
                <a16:creationId xmlns:a16="http://schemas.microsoft.com/office/drawing/2014/main" id="{8067140C-6F36-35EC-95DA-FA9C612CA43D}"/>
              </a:ext>
            </a:extLst>
          </p:cNvPr>
          <p:cNvPicPr preferRelativeResize="0"/>
          <p:nvPr/>
        </p:nvPicPr>
        <p:blipFill rotWithShape="1">
          <a:blip r:embed="rId4">
            <a:alphaModFix/>
          </a:blip>
          <a:srcRect l="3660" t="4176"/>
          <a:stretch/>
        </p:blipFill>
        <p:spPr>
          <a:xfrm>
            <a:off x="5215581" y="1662714"/>
            <a:ext cx="6976419" cy="3532571"/>
          </a:xfrm>
          <a:prstGeom prst="rect">
            <a:avLst/>
          </a:prstGeom>
          <a:noFill/>
          <a:ln>
            <a:noFill/>
          </a:ln>
        </p:spPr>
      </p:pic>
    </p:spTree>
    <p:extLst>
      <p:ext uri="{BB962C8B-B14F-4D97-AF65-F5344CB8AC3E}">
        <p14:creationId xmlns:p14="http://schemas.microsoft.com/office/powerpoint/2010/main" val="380469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2195127" y="595462"/>
            <a:ext cx="9447300" cy="867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11111"/>
              <a:buNone/>
            </a:pPr>
            <a:r>
              <a:rPr lang="en-US" sz="3200" b="1" dirty="0" err="1">
                <a:solidFill>
                  <a:srgbClr val="000000"/>
                </a:solidFill>
                <a:latin typeface="Arial"/>
                <a:ea typeface="Arial"/>
                <a:cs typeface="Arial"/>
                <a:sym typeface="Arial"/>
              </a:rPr>
              <a:t>Gephart</a:t>
            </a:r>
            <a:r>
              <a:rPr lang="en-US" sz="3200" b="1" dirty="0">
                <a:solidFill>
                  <a:srgbClr val="000000"/>
                </a:solidFill>
                <a:latin typeface="Arial"/>
                <a:ea typeface="Arial"/>
                <a:cs typeface="Arial"/>
                <a:sym typeface="Arial"/>
              </a:rPr>
              <a:t> et al. (2020): Scenarios for </a:t>
            </a:r>
            <a:br>
              <a:rPr lang="en-US" sz="3200" b="1" dirty="0">
                <a:solidFill>
                  <a:srgbClr val="000000"/>
                </a:solidFill>
                <a:latin typeface="Arial"/>
                <a:ea typeface="Arial"/>
                <a:cs typeface="Arial"/>
                <a:sym typeface="Arial"/>
              </a:rPr>
            </a:br>
            <a:r>
              <a:rPr lang="en-US" sz="3200" b="1" dirty="0">
                <a:solidFill>
                  <a:srgbClr val="000000"/>
                </a:solidFill>
                <a:latin typeface="Arial"/>
                <a:ea typeface="Arial"/>
                <a:cs typeface="Arial"/>
                <a:sym typeface="Arial"/>
              </a:rPr>
              <a:t>Global Aquaculture and Its Role in Human Nutrition</a:t>
            </a:r>
            <a:endParaRPr sz="3200" dirty="0"/>
          </a:p>
        </p:txBody>
      </p:sp>
      <p:sp>
        <p:nvSpPr>
          <p:cNvPr id="120" name="Google Shape;1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22" name="Google Shape;122;p3"/>
          <p:cNvSpPr txBox="1">
            <a:spLocks noGrp="1"/>
          </p:cNvSpPr>
          <p:nvPr>
            <p:ph type="body" idx="1"/>
          </p:nvPr>
        </p:nvSpPr>
        <p:spPr>
          <a:xfrm>
            <a:off x="411784" y="1527249"/>
            <a:ext cx="9941400" cy="5194225"/>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Clr>
                <a:schemeClr val="dk1"/>
              </a:buClr>
              <a:buSzPts val="3267"/>
              <a:buNone/>
            </a:pPr>
            <a:r>
              <a:rPr lang="en-US" b="1" dirty="0"/>
              <a:t>Blue Internationalism</a:t>
            </a:r>
            <a:r>
              <a:rPr lang="en-US" dirty="0"/>
              <a:t> </a:t>
            </a:r>
            <a:endParaRPr sz="2400" dirty="0"/>
          </a:p>
          <a:p>
            <a:pPr marL="483869" lvl="0" indent="-457200" algn="l" rtl="0">
              <a:lnSpc>
                <a:spcPct val="90000"/>
              </a:lnSpc>
              <a:spcBef>
                <a:spcPts val="1000"/>
              </a:spcBef>
              <a:spcAft>
                <a:spcPts val="0"/>
              </a:spcAft>
              <a:buClr>
                <a:schemeClr val="dk1"/>
              </a:buClr>
              <a:buSzPts val="2800"/>
              <a:buFont typeface="Noto Sans Symbols"/>
              <a:buChar char="●"/>
            </a:pPr>
            <a:r>
              <a:rPr lang="en-US" b="1" dirty="0"/>
              <a:t>Global Reach and Slow-</a:t>
            </a:r>
            <a:br>
              <a:rPr lang="en-US" b="1" dirty="0"/>
            </a:br>
            <a:r>
              <a:rPr lang="en-US" b="1" dirty="0"/>
              <a:t>Growth Economics</a:t>
            </a:r>
            <a:endParaRPr dirty="0"/>
          </a:p>
          <a:p>
            <a:pPr marL="941070" lvl="1" indent="-421481" algn="l" rtl="0">
              <a:lnSpc>
                <a:spcPct val="90000"/>
              </a:lnSpc>
              <a:spcBef>
                <a:spcPts val="1000"/>
              </a:spcBef>
              <a:spcAft>
                <a:spcPts val="0"/>
              </a:spcAft>
              <a:buSzPct val="100000"/>
              <a:buFont typeface="Calibri"/>
              <a:buChar char="○"/>
            </a:pPr>
            <a:r>
              <a:rPr lang="en-US" sz="2800" dirty="0"/>
              <a:t>Business incentives to produce </a:t>
            </a:r>
            <a:br>
              <a:rPr lang="en-US" sz="2800" dirty="0"/>
            </a:br>
            <a:r>
              <a:rPr lang="en-US" sz="2800" dirty="0"/>
              <a:t>a diversity of species at a </a:t>
            </a:r>
            <a:br>
              <a:rPr lang="en-US" sz="2800" dirty="0"/>
            </a:br>
            <a:r>
              <a:rPr lang="en-US" sz="2800" dirty="0"/>
              <a:t>range of price points</a:t>
            </a:r>
          </a:p>
          <a:p>
            <a:pPr marL="941070" lvl="1" indent="-421481" algn="l" rtl="0">
              <a:lnSpc>
                <a:spcPct val="90000"/>
              </a:lnSpc>
              <a:spcBef>
                <a:spcPts val="1000"/>
              </a:spcBef>
              <a:spcAft>
                <a:spcPts val="0"/>
              </a:spcAft>
              <a:buSzPct val="100000"/>
              <a:buFont typeface="Calibri"/>
              <a:buChar char="○"/>
            </a:pPr>
            <a:r>
              <a:rPr lang="en-US" sz="2800" dirty="0"/>
              <a:t>High level of industry regulation to meet nutrition, economic, and environmental benchmarks</a:t>
            </a:r>
          </a:p>
          <a:p>
            <a:pPr marL="941070" lvl="1" indent="-457200">
              <a:spcBef>
                <a:spcPts val="1000"/>
              </a:spcBef>
              <a:buSzPts val="2400"/>
              <a:buFont typeface="Noto Sans Symbols"/>
              <a:buChar char="○"/>
            </a:pPr>
            <a:r>
              <a:rPr lang="en-US" sz="2800" dirty="0"/>
              <a:t>Small companies supported by inputs from national and international supply companies produce higher volumes of seafood</a:t>
            </a:r>
          </a:p>
          <a:p>
            <a:pPr marL="941070" lvl="1" indent="-457200">
              <a:spcBef>
                <a:spcPts val="1000"/>
              </a:spcBef>
              <a:buSzPts val="2400"/>
              <a:buFont typeface="Noto Sans Symbols"/>
              <a:buChar char="○"/>
            </a:pPr>
            <a:r>
              <a:rPr lang="en-US" sz="2800" dirty="0"/>
              <a:t>Regulation directs inexpensive seafood to vulnerable populations</a:t>
            </a:r>
          </a:p>
          <a:p>
            <a:pPr marL="4141470" lvl="8" indent="-457200">
              <a:spcBef>
                <a:spcPts val="1000"/>
              </a:spcBef>
              <a:buSzPts val="2400"/>
              <a:buFont typeface="Noto Sans Symbols"/>
              <a:buChar char="○"/>
            </a:pPr>
            <a:endParaRPr sz="1900" dirty="0"/>
          </a:p>
          <a:p>
            <a:pPr marL="941070" lvl="1" indent="-457200">
              <a:spcBef>
                <a:spcPts val="1000"/>
              </a:spcBef>
              <a:buSzPts val="2400"/>
              <a:buFont typeface="Noto Sans Symbols"/>
              <a:buChar char="○"/>
            </a:pPr>
            <a:endParaRPr lang="en-US" sz="2800" dirty="0"/>
          </a:p>
          <a:p>
            <a:pPr marL="941070" lvl="1" indent="-304800" algn="l" rtl="0">
              <a:lnSpc>
                <a:spcPct val="90000"/>
              </a:lnSpc>
              <a:spcBef>
                <a:spcPts val="1000"/>
              </a:spcBef>
              <a:spcAft>
                <a:spcPts val="0"/>
              </a:spcAft>
              <a:buSzPts val="2400"/>
              <a:buFont typeface="Noto Sans Symbols"/>
              <a:buNone/>
            </a:pP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dirty="0"/>
          </a:p>
        </p:txBody>
      </p:sp>
      <p:pic>
        <p:nvPicPr>
          <p:cNvPr id="3" name="Google Shape;148;p19">
            <a:extLst>
              <a:ext uri="{FF2B5EF4-FFF2-40B4-BE49-F238E27FC236}">
                <a16:creationId xmlns:a16="http://schemas.microsoft.com/office/drawing/2014/main" id="{56C9C760-6764-DCC4-254A-785E8D6A9990}"/>
              </a:ext>
            </a:extLst>
          </p:cNvPr>
          <p:cNvPicPr preferRelativeResize="0"/>
          <p:nvPr/>
        </p:nvPicPr>
        <p:blipFill rotWithShape="1">
          <a:blip r:embed="rId4">
            <a:alphaModFix/>
          </a:blip>
          <a:srcRect r="3115"/>
          <a:stretch/>
        </p:blipFill>
        <p:spPr>
          <a:xfrm>
            <a:off x="5740401" y="1831306"/>
            <a:ext cx="6451600" cy="3261782"/>
          </a:xfrm>
          <a:prstGeom prst="rect">
            <a:avLst/>
          </a:prstGeom>
          <a:noFill/>
          <a:ln>
            <a:noFill/>
          </a:ln>
        </p:spPr>
      </p:pic>
    </p:spTree>
    <p:extLst>
      <p:ext uri="{BB962C8B-B14F-4D97-AF65-F5344CB8AC3E}">
        <p14:creationId xmlns:p14="http://schemas.microsoft.com/office/powerpoint/2010/main" val="245403669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1506</Words>
  <Application>Microsoft Macintosh PowerPoint</Application>
  <PresentationFormat>Widescreen</PresentationFormat>
  <Paragraphs>63</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Noto Sans Symbols</vt:lpstr>
      <vt:lpstr>Office Theme</vt:lpstr>
      <vt:lpstr>Sustainable Agriculture:  Aquaculture Scenarios   </vt:lpstr>
      <vt:lpstr>Gephart et al. (2020): Scenarios for  Global Aquaculture and Its Role in Human Nutrition</vt:lpstr>
      <vt:lpstr>Gephart et al. (2020): Scenarios for  Global Aquaculture and Its Role in Human Nutrition</vt:lpstr>
      <vt:lpstr>Gephart et al. (2020): Scenarios for  Global Aquaculture and Its Role in Human Nutrition</vt:lpstr>
      <vt:lpstr>Gephart et al. (2020): Scenarios for  Global Aquaculture and Its Role in Human Nutrition</vt:lpstr>
      <vt:lpstr>Gephart et al. (2020): Scenarios for  Global Aquaculture and Its Role in Human Nutrition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Agriculture:  Aquaculture Scenarios   </dc:title>
  <dc:creator>Heidi CM Scott</dc:creator>
  <cp:lastModifiedBy>Alaina Gallagher</cp:lastModifiedBy>
  <cp:revision>3</cp:revision>
  <dcterms:created xsi:type="dcterms:W3CDTF">2022-09-28T11:57:10Z</dcterms:created>
  <dcterms:modified xsi:type="dcterms:W3CDTF">2022-11-15T21:08:50Z</dcterms:modified>
</cp:coreProperties>
</file>