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jHtvscMa50/LnlIfNmQHCkVnfQ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887" autoAdjust="0"/>
  </p:normalViewPr>
  <p:slideViewPr>
    <p:cSldViewPr snapToGrid="0">
      <p:cViewPr varScale="1">
        <p:scale>
          <a:sx n="90" d="100"/>
          <a:sy n="90" d="100"/>
        </p:scale>
        <p:origin x="13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ews.arizona.edu/story/ua-food-study-shop-more-waste-l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Instructors: Ask learners: what’s the environmental difference between throwing waste food in the trash versus the compost? Note: the largest input to landfills, an estimated 25% by weight, is food waste, which causes the release of the powerful GHG methane. </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Instructors: Note that there are other food sectors that waste resources but reducing their waste by 50% does not offer as much reduction in environmental impacts. These are Farms, Retail, and Institutional Foodservice (schools and other public services). Learners should keep these sectors in mind as alternate foci of food waste reduction. Also note the several categories of environmental impact reduction: energy, eutrophication, GHG emissions, land use and degradation, and water use and depletion. We will focus on GHG reductions in this lesson, but other sectors also deserve attention (for example, water use in regions like CA experiencing drought).  </a:t>
            </a:r>
            <a:endParaRPr sz="1400"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learners: At a restaurant, how do you measure the value of your meal? Is it related to quantity, quality, or some combination (plus service quality, dining ambiance)? What are some ways to reduce the pressure on restaurants to provide huge portions as a (mis)measure of quality? How could we implement composting solutions for restaurants? </a:t>
            </a:r>
            <a:br>
              <a:rPr lang="en-US"/>
            </a:b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Instructors: Cold supply chains, a sequence of refrigerated stages along the food distribution chain from the farm to the table, are a major challenge for developing nations in hot climates; building cold chain infrastructure is critical to reducing food spoilage for populations most acutely in danger of malnutrition.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“Middlemen” in the food industry occupy the intermediary stages of food processing, packaging, and transportation. Are there any benefits to “middlemen” ? Why do they exist?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Remind learners about the high impacts of “food miles”: our food is transported vast distances from farms to manufacturers and processors, then to retailers, and finally to our homes. How could we reorganize the food processing industry to reduce food miles? Would eating more whole foods and less processed and manufactured foods effectively reduce food miles and spoilage? </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br>
              <a:rPr lang="en-US" dirty="0"/>
            </a:br>
            <a:endParaRPr dirty="0"/>
          </a:p>
        </p:txBody>
      </p:sp>
      <p:sp>
        <p:nvSpPr>
          <p:cNvPr id="123" name="Google Shape;12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Instructors: Ask learners to contemplate which features of store-bought food makes it most attractive for purchase: packaging, size, quality, price, etc.?</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Do “bulk-buy” clubs like Costco and Sam’s Club </a:t>
            </a:r>
            <a:r>
              <a:rPr lang="en-US" u="sng" dirty="0">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cause more food waste</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than standard retail outlets?</a:t>
            </a:r>
            <a:r>
              <a:rPr lang="en-US" dirty="0"/>
              <a:t> How often do learners throw out food that has past the date on the label (e.g., expiration, best-by, use-by, etc.) regardless of its condition? Do learners have access to household or municipal compost? What roles do farm stands, farmer’s markets, and community-supported agriculture (CSAs) play in increasing the quality, freshness, and compensation for farm workers (by avoiding “middlemen”)? How might direct to consumer sales affect “food miles?”</a:t>
            </a:r>
            <a:br>
              <a:rPr lang="en-US" dirty="0"/>
            </a:br>
            <a:br>
              <a:rPr lang="en-US" dirty="0"/>
            </a:br>
            <a:endParaRPr dirty="0"/>
          </a:p>
        </p:txBody>
      </p:sp>
      <p:sp>
        <p:nvSpPr>
          <p:cNvPr id="133" name="Google Shape;1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Discuss reactions to these graphs. How easy or difficult do participants envision different solutions might be?</a:t>
            </a:r>
            <a:endParaRPr dirty="0"/>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274733"/>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2712050" y="1853429"/>
            <a:ext cx="7189800" cy="86010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3200" b="1" dirty="0">
                <a:latin typeface="Arial"/>
                <a:ea typeface="Arial"/>
                <a:cs typeface="Arial"/>
                <a:sym typeface="Arial"/>
              </a:rPr>
              <a:t>Sustainable Agriculture Lesson 2: </a:t>
            </a:r>
            <a:br>
              <a:rPr lang="en-US" sz="3200" dirty="0">
                <a:latin typeface="Arial"/>
                <a:ea typeface="Arial"/>
                <a:cs typeface="Arial"/>
                <a:sym typeface="Arial"/>
              </a:rPr>
            </a:br>
            <a:r>
              <a:rPr lang="en-US" sz="3200" b="1" dirty="0">
                <a:latin typeface="Arial"/>
                <a:ea typeface="Arial"/>
                <a:cs typeface="Arial"/>
                <a:sym typeface="Arial"/>
              </a:rPr>
              <a:t>Strategic Reductions in Food Waste</a:t>
            </a:r>
            <a:endParaRPr sz="3200" dirty="0">
              <a:latin typeface="Arial"/>
              <a:ea typeface="Arial"/>
              <a:cs typeface="Arial"/>
              <a:sym typeface="Arial"/>
            </a:endParaRPr>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pic>
        <p:nvPicPr>
          <p:cNvPr id="97" name="Google Shape;97;p1"/>
          <p:cNvPicPr preferRelativeResize="0"/>
          <p:nvPr/>
        </p:nvPicPr>
        <p:blipFill rotWithShape="1">
          <a:blip r:embed="rId4">
            <a:alphaModFix/>
          </a:blip>
          <a:srcRect/>
          <a:stretch/>
        </p:blipFill>
        <p:spPr>
          <a:xfrm>
            <a:off x="3766107" y="2778820"/>
            <a:ext cx="5081686" cy="3595001"/>
          </a:xfrm>
          <a:prstGeom prst="rect">
            <a:avLst/>
          </a:prstGeom>
          <a:noFill/>
          <a:ln>
            <a:noFill/>
          </a:ln>
        </p:spPr>
      </p:pic>
      <p:sp>
        <p:nvSpPr>
          <p:cNvPr id="2" name="TextBox 1">
            <a:extLst>
              <a:ext uri="{FF2B5EF4-FFF2-40B4-BE49-F238E27FC236}">
                <a16:creationId xmlns:a16="http://schemas.microsoft.com/office/drawing/2014/main" id="{3CA50961-EFE0-9A6C-C92F-FCDBD80A7C22}"/>
              </a:ext>
            </a:extLst>
          </p:cNvPr>
          <p:cNvSpPr txBox="1"/>
          <p:nvPr/>
        </p:nvSpPr>
        <p:spPr>
          <a:xfrm>
            <a:off x="402723" y="6373821"/>
            <a:ext cx="1554665" cy="307777"/>
          </a:xfrm>
          <a:prstGeom prst="rect">
            <a:avLst/>
          </a:prstGeom>
          <a:noFill/>
        </p:spPr>
        <p:txBody>
          <a:bodyPr wrap="square" rtlCol="0">
            <a:spAutoFit/>
          </a:bodyPr>
          <a:lstStyle/>
          <a:p>
            <a:r>
              <a:rPr lang="en-US" dirty="0"/>
              <a:t>10/24/22</a:t>
            </a:r>
          </a:p>
        </p:txBody>
      </p:sp>
      <p:sp>
        <p:nvSpPr>
          <p:cNvPr id="3" name="TextBox 2">
            <a:extLst>
              <a:ext uri="{FF2B5EF4-FFF2-40B4-BE49-F238E27FC236}">
                <a16:creationId xmlns:a16="http://schemas.microsoft.com/office/drawing/2014/main" id="{574EC55C-6183-40EE-C986-F555D05833BD}"/>
              </a:ext>
            </a:extLst>
          </p:cNvPr>
          <p:cNvSpPr txBox="1"/>
          <p:nvPr/>
        </p:nvSpPr>
        <p:spPr>
          <a:xfrm>
            <a:off x="4915033" y="6472147"/>
            <a:ext cx="2783834" cy="523220"/>
          </a:xfrm>
          <a:prstGeom prst="rect">
            <a:avLst/>
          </a:prstGeom>
          <a:noFill/>
        </p:spPr>
        <p:txBody>
          <a:bodyPr wrap="square" rtlCol="0">
            <a:spAutoFit/>
          </a:bodyPr>
          <a:lstStyle/>
          <a:p>
            <a:pPr algn="ctr"/>
            <a:r>
              <a:rPr lang="en-US" dirty="0"/>
              <a:t>By: Heidi Scott, SESYNC</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1834152" y="973360"/>
            <a:ext cx="10088217" cy="86433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62500"/>
              <a:buNone/>
            </a:pPr>
            <a:r>
              <a:rPr lang="en-US" sz="3200" b="1" dirty="0">
                <a:solidFill>
                  <a:srgbClr val="000000"/>
                </a:solidFill>
                <a:latin typeface="Arial"/>
                <a:ea typeface="Arial"/>
                <a:cs typeface="Arial"/>
                <a:sym typeface="Arial"/>
              </a:rPr>
              <a:t>Read et al. (2020): </a:t>
            </a:r>
            <a:r>
              <a:rPr lang="en-US" sz="3200" i="1" dirty="0"/>
              <a:t>Assessing the environmental impacts of halving food loss and waste along the food supply chain</a:t>
            </a:r>
            <a:br>
              <a:rPr lang="en-US" sz="3200" dirty="0"/>
            </a:br>
            <a:endParaRPr sz="3200" dirty="0"/>
          </a:p>
        </p:txBody>
      </p:sp>
      <p:sp>
        <p:nvSpPr>
          <p:cNvPr id="104" name="Google Shape;104;p2"/>
          <p:cNvSpPr txBox="1">
            <a:spLocks noGrp="1"/>
          </p:cNvSpPr>
          <p:nvPr>
            <p:ph type="body" idx="1"/>
          </p:nvPr>
        </p:nvSpPr>
        <p:spPr>
          <a:xfrm>
            <a:off x="254158" y="1499283"/>
            <a:ext cx="11699630" cy="3044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27"/>
              <a:buNone/>
            </a:pPr>
            <a:r>
              <a:rPr lang="en-US" sz="2500" b="1" dirty="0"/>
              <a:t>Conclusions:</a:t>
            </a:r>
            <a:r>
              <a:rPr lang="en-US" sz="2500" dirty="0"/>
              <a:t> </a:t>
            </a:r>
            <a:endParaRPr sz="2500" dirty="0"/>
          </a:p>
          <a:p>
            <a:pPr marL="457200" lvl="0" indent="-471616" algn="l" rtl="0">
              <a:lnSpc>
                <a:spcPct val="90000"/>
              </a:lnSpc>
              <a:spcBef>
                <a:spcPts val="0"/>
              </a:spcBef>
              <a:spcAft>
                <a:spcPts val="600"/>
              </a:spcAft>
              <a:buClr>
                <a:schemeClr val="dk1"/>
              </a:buClr>
              <a:buSzPts val="3027"/>
              <a:buFont typeface="Arial"/>
              <a:buChar char="•"/>
            </a:pPr>
            <a:r>
              <a:rPr lang="en-US" sz="2500" dirty="0"/>
              <a:t>16-18% of the total environmental impact of the U.S. food system is linked to food that is ultimately lost or wasted</a:t>
            </a:r>
            <a:endParaRPr sz="2500" dirty="0"/>
          </a:p>
          <a:p>
            <a:pPr marL="457200" lvl="0" indent="-471616" algn="l" rtl="0">
              <a:lnSpc>
                <a:spcPct val="90000"/>
              </a:lnSpc>
              <a:spcBef>
                <a:spcPts val="0"/>
              </a:spcBef>
              <a:spcAft>
                <a:spcPts val="600"/>
              </a:spcAft>
              <a:buClr>
                <a:schemeClr val="dk1"/>
              </a:buClr>
              <a:buSzPts val="3027"/>
              <a:buFont typeface="Arial"/>
              <a:buChar char="•"/>
            </a:pPr>
            <a:r>
              <a:rPr lang="en-US" sz="2500" dirty="0"/>
              <a:t>Impacts include energy use, eutrophication, greenhouse gas (GHG) warming, land use, and water use </a:t>
            </a:r>
          </a:p>
          <a:p>
            <a:pPr marL="457200" lvl="0" indent="-471616" algn="l" rtl="0">
              <a:lnSpc>
                <a:spcPct val="90000"/>
              </a:lnSpc>
              <a:spcBef>
                <a:spcPts val="0"/>
              </a:spcBef>
              <a:spcAft>
                <a:spcPts val="600"/>
              </a:spcAft>
              <a:buClr>
                <a:schemeClr val="dk1"/>
              </a:buClr>
              <a:buSzPts val="3027"/>
              <a:buFont typeface="Arial"/>
              <a:buChar char="•"/>
            </a:pPr>
            <a:r>
              <a:rPr lang="en-US" sz="2500" dirty="0"/>
              <a:t>Reducing food loss and waste by 50% in six supply line sectors would reduce the total environmental footprint of the food system by 8-10%</a:t>
            </a:r>
            <a:endParaRPr sz="2500" dirty="0"/>
          </a:p>
          <a:p>
            <a:pPr marL="457200" lvl="0" indent="-471616" algn="l" rtl="0">
              <a:lnSpc>
                <a:spcPct val="90000"/>
              </a:lnSpc>
              <a:spcBef>
                <a:spcPts val="0"/>
              </a:spcBef>
              <a:spcAft>
                <a:spcPts val="600"/>
              </a:spcAft>
              <a:buClr>
                <a:schemeClr val="dk1"/>
              </a:buClr>
              <a:buSzPts val="3027"/>
              <a:buFont typeface="Arial"/>
              <a:buChar char="•"/>
            </a:pPr>
            <a:r>
              <a:rPr lang="en-US" sz="2500" dirty="0"/>
              <a:t>Best points to reduce waste are in </a:t>
            </a:r>
            <a:r>
              <a:rPr lang="en-US" sz="2500" b="1" dirty="0"/>
              <a:t>food service</a:t>
            </a:r>
            <a:r>
              <a:rPr lang="en-US" sz="2500" dirty="0"/>
              <a:t>, </a:t>
            </a:r>
            <a:r>
              <a:rPr lang="en-US" sz="2500" b="1" dirty="0"/>
              <a:t>food processing</a:t>
            </a:r>
            <a:r>
              <a:rPr lang="en-US" sz="2500" dirty="0"/>
              <a:t>, and </a:t>
            </a:r>
            <a:r>
              <a:rPr lang="en-US" sz="2500" b="1" dirty="0"/>
              <a:t>household consumption</a:t>
            </a:r>
            <a:endParaRPr sz="2500" b="1" dirty="0"/>
          </a:p>
        </p:txBody>
      </p:sp>
      <p:sp>
        <p:nvSpPr>
          <p:cNvPr id="105" name="Google Shape;10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06" name="Google Shape;106;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07" name="Google Shape;107;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08" name="Google Shape;108;p2"/>
          <p:cNvPicPr preferRelativeResize="0"/>
          <p:nvPr/>
        </p:nvPicPr>
        <p:blipFill rotWithShape="1">
          <a:blip r:embed="rId4">
            <a:alphaModFix/>
          </a:blip>
          <a:srcRect/>
          <a:stretch/>
        </p:blipFill>
        <p:spPr>
          <a:xfrm>
            <a:off x="222739" y="4795496"/>
            <a:ext cx="11762468" cy="1674611"/>
          </a:xfrm>
          <a:prstGeom prst="rect">
            <a:avLst/>
          </a:prstGeom>
          <a:noFill/>
          <a:ln>
            <a:noFill/>
          </a:ln>
        </p:spPr>
      </p:pic>
      <p:sp>
        <p:nvSpPr>
          <p:cNvPr id="109" name="Google Shape;109;p2"/>
          <p:cNvSpPr txBox="1"/>
          <p:nvPr/>
        </p:nvSpPr>
        <p:spPr>
          <a:xfrm>
            <a:off x="3521256" y="6508749"/>
            <a:ext cx="491192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dirty="0">
                <a:solidFill>
                  <a:srgbClr val="000000"/>
                </a:solidFill>
                <a:latin typeface="Arial"/>
                <a:ea typeface="Arial"/>
                <a:cs typeface="Arial"/>
                <a:sym typeface="Arial"/>
              </a:rPr>
              <a:t>Unaltered image by Liz West via Wikimedia Commons, </a:t>
            </a:r>
            <a:r>
              <a:rPr lang="en-US" sz="1200" b="0" i="1"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Attribution 2.0</a:t>
            </a:r>
            <a:endParaRPr sz="1200" b="0" i="1"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1372342" y="466393"/>
            <a:ext cx="9447316" cy="8673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ct val="111111"/>
              <a:buNone/>
            </a:pPr>
            <a:r>
              <a:rPr lang="en-US" sz="3200" b="1" dirty="0">
                <a:solidFill>
                  <a:srgbClr val="000000"/>
                </a:solidFill>
                <a:latin typeface="Arial"/>
                <a:ea typeface="Arial"/>
                <a:cs typeface="Arial"/>
                <a:sym typeface="Arial"/>
              </a:rPr>
              <a:t>Read et al. (2020) </a:t>
            </a:r>
            <a:endParaRPr sz="3200" dirty="0"/>
          </a:p>
        </p:txBody>
      </p:sp>
      <p:sp>
        <p:nvSpPr>
          <p:cNvPr id="116" name="Google Shape;116;p3"/>
          <p:cNvSpPr txBox="1">
            <a:spLocks noGrp="1"/>
          </p:cNvSpPr>
          <p:nvPr>
            <p:ph type="body" idx="1"/>
          </p:nvPr>
        </p:nvSpPr>
        <p:spPr>
          <a:xfrm>
            <a:off x="140525" y="1548364"/>
            <a:ext cx="6905502" cy="491181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SzPts val="2800"/>
              <a:buNone/>
            </a:pPr>
            <a:r>
              <a:rPr lang="en-US" sz="2700" b="1" dirty="0"/>
              <a:t>Food Service (Restaurant) Sector:</a:t>
            </a:r>
            <a:endParaRPr sz="2700" dirty="0"/>
          </a:p>
          <a:p>
            <a:pPr marL="941070" lvl="1" indent="-457200" algn="l" rtl="0">
              <a:lnSpc>
                <a:spcPct val="90000"/>
              </a:lnSpc>
              <a:spcAft>
                <a:spcPts val="600"/>
              </a:spcAft>
              <a:buSzPts val="2400"/>
              <a:buFont typeface="Arial"/>
              <a:buChar char="•"/>
            </a:pPr>
            <a:r>
              <a:rPr lang="en-US" sz="2700" dirty="0"/>
              <a:t>Has a high, direct impact of food loss &amp; waste (FLW) on GHG</a:t>
            </a:r>
            <a:endParaRPr sz="2700" dirty="0"/>
          </a:p>
          <a:p>
            <a:pPr marL="941070" lvl="1" indent="-457200" algn="l" rtl="0">
              <a:lnSpc>
                <a:spcPct val="90000"/>
              </a:lnSpc>
              <a:spcAft>
                <a:spcPts val="600"/>
              </a:spcAft>
              <a:buSzPts val="2400"/>
              <a:buFont typeface="Arial"/>
              <a:buChar char="•"/>
            </a:pPr>
            <a:r>
              <a:rPr lang="en-US" sz="2700" dirty="0"/>
              <a:t>Is a final downstream point of the food supply chain, where the food meets the consumer</a:t>
            </a:r>
            <a:endParaRPr sz="2700" dirty="0"/>
          </a:p>
          <a:p>
            <a:pPr marL="941070" lvl="1" indent="-457200" algn="l" rtl="0">
              <a:lnSpc>
                <a:spcPct val="90000"/>
              </a:lnSpc>
              <a:spcAft>
                <a:spcPts val="600"/>
              </a:spcAft>
              <a:buSzPts val="2400"/>
              <a:buFont typeface="Arial"/>
              <a:buChar char="•"/>
            </a:pPr>
            <a:r>
              <a:rPr lang="en-US" sz="2700" dirty="0"/>
              <a:t>Has large portion sizes contributing to waste</a:t>
            </a:r>
            <a:endParaRPr sz="2700" dirty="0"/>
          </a:p>
          <a:p>
            <a:pPr marL="26669" lvl="0" indent="0" algn="l" rtl="0">
              <a:lnSpc>
                <a:spcPct val="90000"/>
              </a:lnSpc>
              <a:spcBef>
                <a:spcPts val="1000"/>
              </a:spcBef>
              <a:spcAft>
                <a:spcPts val="0"/>
              </a:spcAft>
              <a:buSzPts val="2800"/>
              <a:buNone/>
            </a:pPr>
            <a:r>
              <a:rPr lang="en-US" sz="2700" b="1" dirty="0"/>
              <a:t>Potential Solutions: </a:t>
            </a:r>
            <a:endParaRPr sz="2700" dirty="0"/>
          </a:p>
          <a:p>
            <a:pPr marL="941070" lvl="1" indent="-457200" algn="l" rtl="0">
              <a:lnSpc>
                <a:spcPct val="90000"/>
              </a:lnSpc>
              <a:spcBef>
                <a:spcPts val="500"/>
              </a:spcBef>
              <a:spcAft>
                <a:spcPts val="600"/>
              </a:spcAft>
              <a:buSzPts val="2400"/>
              <a:buChar char="•"/>
            </a:pPr>
            <a:r>
              <a:rPr lang="en-US" sz="2700" dirty="0"/>
              <a:t>Introduce better inventory-management systems</a:t>
            </a:r>
            <a:endParaRPr sz="2700" dirty="0"/>
          </a:p>
          <a:p>
            <a:pPr marL="941070" lvl="1" indent="-457200" algn="l" rtl="0">
              <a:lnSpc>
                <a:spcPct val="90000"/>
              </a:lnSpc>
              <a:spcBef>
                <a:spcPts val="500"/>
              </a:spcBef>
              <a:spcAft>
                <a:spcPts val="600"/>
              </a:spcAft>
              <a:buSzPts val="2400"/>
              <a:buChar char="•"/>
            </a:pPr>
            <a:r>
              <a:rPr lang="en-US" sz="2700" dirty="0"/>
              <a:t>Use analytics to optimize quantity of purchases and batch sizes</a:t>
            </a:r>
            <a:endParaRPr sz="2700" dirty="0"/>
          </a:p>
          <a:p>
            <a:pPr marL="941070" lvl="1" indent="-457200" algn="l" rtl="0">
              <a:lnSpc>
                <a:spcPct val="90000"/>
              </a:lnSpc>
              <a:spcBef>
                <a:spcPts val="500"/>
              </a:spcBef>
              <a:spcAft>
                <a:spcPts val="600"/>
              </a:spcAft>
              <a:buSzPts val="2400"/>
              <a:buChar char="•"/>
            </a:pPr>
            <a:r>
              <a:rPr lang="en-US" sz="2700" dirty="0"/>
              <a:t>Reassess the restaurant model that provides large portions to justify higher prices</a:t>
            </a:r>
            <a:endParaRPr sz="2700"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dirty="0"/>
          </a:p>
        </p:txBody>
      </p:sp>
      <p:sp>
        <p:nvSpPr>
          <p:cNvPr id="117" name="Google Shape;1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18" name="Google Shape;118;p3"/>
          <p:cNvPicPr preferRelativeResize="0"/>
          <p:nvPr/>
        </p:nvPicPr>
        <p:blipFill rotWithShape="1">
          <a:blip r:embed="rId4">
            <a:alphaModFix/>
          </a:blip>
          <a:srcRect/>
          <a:stretch/>
        </p:blipFill>
        <p:spPr>
          <a:xfrm>
            <a:off x="6948432" y="2093122"/>
            <a:ext cx="5103043" cy="3285084"/>
          </a:xfrm>
          <a:prstGeom prst="rect">
            <a:avLst/>
          </a:prstGeom>
          <a:noFill/>
          <a:ln>
            <a:noFill/>
          </a:ln>
        </p:spPr>
      </p:pic>
      <p:sp>
        <p:nvSpPr>
          <p:cNvPr id="119" name="Google Shape;119;p3"/>
          <p:cNvSpPr txBox="1"/>
          <p:nvPr/>
        </p:nvSpPr>
        <p:spPr>
          <a:xfrm>
            <a:off x="7105095" y="5436390"/>
            <a:ext cx="4789715"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1" u="none" strike="noStrike" cap="none" dirty="0">
                <a:solidFill>
                  <a:srgbClr val="000000"/>
                </a:solidFill>
                <a:latin typeface="Arial"/>
                <a:ea typeface="Arial"/>
                <a:cs typeface="Arial"/>
                <a:sym typeface="Arial"/>
              </a:rPr>
              <a:t>Tom’s Restaurant in NYC. Unaltered photo by Rick Dikeman via Wikimedia Commons, </a:t>
            </a:r>
            <a:r>
              <a:rPr lang="en-US" sz="1100" b="0" i="1"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Attribution 3.0</a:t>
            </a:r>
            <a:endParaRPr sz="1100" b="0" i="1"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1372342" y="490202"/>
            <a:ext cx="9447316" cy="8673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ct val="111111"/>
              <a:buNone/>
            </a:pPr>
            <a:r>
              <a:rPr lang="en-US" sz="3200" b="1" dirty="0">
                <a:solidFill>
                  <a:srgbClr val="000000"/>
                </a:solidFill>
                <a:latin typeface="Arial"/>
                <a:ea typeface="Arial"/>
                <a:cs typeface="Arial"/>
                <a:sym typeface="Arial"/>
              </a:rPr>
              <a:t>Read et al. (2020)</a:t>
            </a:r>
            <a:endParaRPr sz="3200" dirty="0"/>
          </a:p>
        </p:txBody>
      </p:sp>
      <p:sp>
        <p:nvSpPr>
          <p:cNvPr id="126" name="Google Shape;126;p17"/>
          <p:cNvSpPr txBox="1">
            <a:spLocks noGrp="1"/>
          </p:cNvSpPr>
          <p:nvPr>
            <p:ph type="body" idx="1"/>
          </p:nvPr>
        </p:nvSpPr>
        <p:spPr>
          <a:xfrm>
            <a:off x="140525" y="1357529"/>
            <a:ext cx="7420860" cy="491181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chemeClr val="dk1"/>
              </a:buClr>
              <a:buSzPct val="116666"/>
              <a:buNone/>
            </a:pPr>
            <a:r>
              <a:rPr lang="en-US" sz="2700" b="1" dirty="0"/>
              <a:t>Food-Processing Sector</a:t>
            </a:r>
            <a:r>
              <a:rPr lang="en-US" sz="2700" dirty="0"/>
              <a:t>:</a:t>
            </a:r>
            <a:endParaRPr sz="2700" dirty="0"/>
          </a:p>
          <a:p>
            <a:pPr marL="457200" lvl="0" indent="-457200" algn="l" rtl="0">
              <a:lnSpc>
                <a:spcPct val="90000"/>
              </a:lnSpc>
              <a:spcBef>
                <a:spcPts val="1000"/>
              </a:spcBef>
              <a:spcAft>
                <a:spcPts val="0"/>
              </a:spcAft>
              <a:buSzPct val="116666"/>
              <a:buChar char="•"/>
            </a:pPr>
            <a:r>
              <a:rPr lang="en-US" sz="2700" dirty="0"/>
              <a:t>Wants to maximize profit, which will drive gains in efficiency</a:t>
            </a:r>
            <a:endParaRPr sz="2700" dirty="0"/>
          </a:p>
          <a:p>
            <a:pPr marL="457200" lvl="0" indent="-457200" algn="l" rtl="0">
              <a:lnSpc>
                <a:spcPct val="90000"/>
              </a:lnSpc>
              <a:spcBef>
                <a:spcPts val="1000"/>
              </a:spcBef>
              <a:spcAft>
                <a:spcPts val="0"/>
              </a:spcAft>
              <a:buSzPct val="116666"/>
              <a:buChar char="•"/>
            </a:pPr>
            <a:r>
              <a:rPr lang="en-US" sz="2700" dirty="0"/>
              <a:t>Faces challenges of calculating production quantity and cold chain management </a:t>
            </a:r>
            <a:endParaRPr sz="2700" dirty="0"/>
          </a:p>
          <a:p>
            <a:pPr marL="457200" lvl="0" indent="-457200" algn="l" rtl="0">
              <a:lnSpc>
                <a:spcPct val="90000"/>
              </a:lnSpc>
              <a:spcBef>
                <a:spcPts val="1000"/>
              </a:spcBef>
              <a:spcAft>
                <a:spcPts val="0"/>
              </a:spcAft>
              <a:buSzPct val="116666"/>
              <a:buChar char="•"/>
            </a:pPr>
            <a:r>
              <a:rPr lang="en-US" sz="2700" dirty="0"/>
              <a:t>Involves “Middleman” processing delay, which can spoil food</a:t>
            </a:r>
            <a:endParaRPr sz="2700" dirty="0"/>
          </a:p>
          <a:p>
            <a:pPr marL="0" lvl="0" indent="0" algn="l" rtl="0">
              <a:lnSpc>
                <a:spcPct val="90000"/>
              </a:lnSpc>
              <a:spcBef>
                <a:spcPts val="1000"/>
              </a:spcBef>
              <a:spcAft>
                <a:spcPts val="0"/>
              </a:spcAft>
              <a:buSzPct val="116666"/>
              <a:buNone/>
            </a:pPr>
            <a:r>
              <a:rPr lang="en-US" sz="2700" b="1" dirty="0"/>
              <a:t>Potential Solutions</a:t>
            </a:r>
            <a:r>
              <a:rPr lang="en-US" sz="2700" dirty="0"/>
              <a:t>: </a:t>
            </a:r>
            <a:endParaRPr sz="2700" dirty="0"/>
          </a:p>
          <a:p>
            <a:pPr marL="342900" lvl="0" indent="-342900" algn="l" rtl="0">
              <a:lnSpc>
                <a:spcPct val="90000"/>
              </a:lnSpc>
              <a:spcBef>
                <a:spcPts val="1000"/>
              </a:spcBef>
              <a:spcAft>
                <a:spcPts val="0"/>
              </a:spcAft>
              <a:buSzPct val="116666"/>
              <a:buChar char="•"/>
            </a:pPr>
            <a:r>
              <a:rPr lang="en-US" sz="2700" dirty="0"/>
              <a:t>Use better technology to improve logistics and forecasting ability to guide production quantity</a:t>
            </a:r>
            <a:endParaRPr sz="2700" dirty="0"/>
          </a:p>
          <a:p>
            <a:pPr marL="342900" lvl="0" indent="-342900" algn="l" rtl="0">
              <a:lnSpc>
                <a:spcPct val="90000"/>
              </a:lnSpc>
              <a:spcBef>
                <a:spcPts val="1000"/>
              </a:spcBef>
              <a:spcAft>
                <a:spcPts val="0"/>
              </a:spcAft>
              <a:buSzPct val="116666"/>
              <a:buChar char="•"/>
            </a:pPr>
            <a:r>
              <a:rPr lang="en-US" sz="2700" dirty="0"/>
              <a:t>Improve cold chain management</a:t>
            </a:r>
            <a:endParaRPr sz="2700" dirty="0"/>
          </a:p>
          <a:p>
            <a:pPr marL="342900" lvl="0" indent="-342900" algn="l" rtl="0">
              <a:lnSpc>
                <a:spcPct val="90000"/>
              </a:lnSpc>
              <a:spcBef>
                <a:spcPts val="1000"/>
              </a:spcBef>
              <a:spcAft>
                <a:spcPts val="0"/>
              </a:spcAft>
              <a:buSzPct val="116666"/>
              <a:buChar char="•"/>
            </a:pPr>
            <a:r>
              <a:rPr lang="en-US" sz="2700" dirty="0"/>
              <a:t>Ship directly from manufacturers to retailers</a:t>
            </a:r>
            <a:endParaRPr sz="2700" dirty="0"/>
          </a:p>
          <a:p>
            <a:pPr marL="0" lvl="0" indent="0" algn="l" rtl="0">
              <a:lnSpc>
                <a:spcPct val="90000"/>
              </a:lnSpc>
              <a:spcBef>
                <a:spcPts val="1000"/>
              </a:spcBef>
              <a:spcAft>
                <a:spcPts val="0"/>
              </a:spcAft>
              <a:buClr>
                <a:schemeClr val="dk1"/>
              </a:buClr>
              <a:buSzPct val="100000"/>
              <a:buNone/>
            </a:pPr>
            <a:endParaRPr b="1" dirty="0"/>
          </a:p>
          <a:p>
            <a:pPr marL="0" lvl="0" indent="0" algn="l" rtl="0">
              <a:lnSpc>
                <a:spcPct val="90000"/>
              </a:lnSpc>
              <a:spcBef>
                <a:spcPts val="1000"/>
              </a:spcBef>
              <a:spcAft>
                <a:spcPts val="0"/>
              </a:spcAft>
              <a:buClr>
                <a:schemeClr val="dk1"/>
              </a:buClr>
              <a:buSzPct val="100000"/>
              <a:buNone/>
            </a:pPr>
            <a:endParaRPr dirty="0"/>
          </a:p>
        </p:txBody>
      </p:sp>
      <p:sp>
        <p:nvSpPr>
          <p:cNvPr id="127" name="Google Shape;1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28" name="Google Shape;128;p17"/>
          <p:cNvPicPr preferRelativeResize="0"/>
          <p:nvPr/>
        </p:nvPicPr>
        <p:blipFill rotWithShape="1">
          <a:blip r:embed="rId4">
            <a:alphaModFix/>
          </a:blip>
          <a:srcRect/>
          <a:stretch/>
        </p:blipFill>
        <p:spPr>
          <a:xfrm>
            <a:off x="7561385" y="2232311"/>
            <a:ext cx="4334691" cy="2889794"/>
          </a:xfrm>
          <a:prstGeom prst="rect">
            <a:avLst/>
          </a:prstGeom>
          <a:noFill/>
          <a:ln>
            <a:noFill/>
          </a:ln>
        </p:spPr>
      </p:pic>
      <p:sp>
        <p:nvSpPr>
          <p:cNvPr id="129" name="Google Shape;129;p17"/>
          <p:cNvSpPr txBox="1"/>
          <p:nvPr/>
        </p:nvSpPr>
        <p:spPr>
          <a:xfrm>
            <a:off x="7333873" y="5154508"/>
            <a:ext cx="4789715"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1" u="none" strike="noStrike" cap="none">
                <a:solidFill>
                  <a:srgbClr val="000000"/>
                </a:solidFill>
                <a:latin typeface="Arial"/>
                <a:ea typeface="Arial"/>
                <a:cs typeface="Arial"/>
                <a:sym typeface="Arial"/>
              </a:rPr>
              <a:t>Cheese production facility. Unaltered photo by MatthiasKabel via Wikimedia Commons, </a:t>
            </a:r>
            <a:r>
              <a:rPr lang="en-US" sz="11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Share-Alike 3.0</a:t>
            </a:r>
            <a:r>
              <a:rPr lang="en-US" sz="1100" b="0" i="1" u="none" strike="noStrike" cap="none">
                <a:solidFill>
                  <a:srgbClr val="000000"/>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1372342" y="511207"/>
            <a:ext cx="9447316" cy="8673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ct val="111111"/>
              <a:buNone/>
            </a:pPr>
            <a:r>
              <a:rPr lang="en-US" sz="3200" b="1" dirty="0">
                <a:solidFill>
                  <a:srgbClr val="000000"/>
                </a:solidFill>
                <a:latin typeface="Arial"/>
                <a:ea typeface="Arial"/>
                <a:cs typeface="Arial"/>
                <a:sym typeface="Arial"/>
              </a:rPr>
              <a:t>Read et al. (2020)</a:t>
            </a:r>
            <a:endParaRPr sz="3200" dirty="0"/>
          </a:p>
        </p:txBody>
      </p:sp>
      <p:sp>
        <p:nvSpPr>
          <p:cNvPr id="136" name="Google Shape;136;p18"/>
          <p:cNvSpPr txBox="1">
            <a:spLocks noGrp="1"/>
          </p:cNvSpPr>
          <p:nvPr>
            <p:ph type="body" idx="1"/>
          </p:nvPr>
        </p:nvSpPr>
        <p:spPr>
          <a:xfrm>
            <a:off x="140524" y="1371180"/>
            <a:ext cx="7519059" cy="49118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sz="2500" b="1" dirty="0"/>
              <a:t>Household Consumption</a:t>
            </a:r>
            <a:r>
              <a:rPr lang="en-US" sz="2500" dirty="0"/>
              <a:t>:</a:t>
            </a:r>
            <a:endParaRPr sz="2500" dirty="0"/>
          </a:p>
          <a:p>
            <a:pPr marL="457200" lvl="0" indent="-457200" algn="l" rtl="0">
              <a:lnSpc>
                <a:spcPct val="90000"/>
              </a:lnSpc>
              <a:spcBef>
                <a:spcPts val="1000"/>
              </a:spcBef>
              <a:spcAft>
                <a:spcPts val="0"/>
              </a:spcAft>
              <a:buSzPts val="2800"/>
              <a:buChar char="•"/>
            </a:pPr>
            <a:r>
              <a:rPr lang="en-US" sz="2500" dirty="0"/>
              <a:t>Involves millions of individual consumer decisions—hard to regulate or standardize</a:t>
            </a:r>
            <a:endParaRPr sz="2500" dirty="0"/>
          </a:p>
          <a:p>
            <a:pPr marL="457200" lvl="0" indent="-457200" algn="l" rtl="0">
              <a:lnSpc>
                <a:spcPct val="90000"/>
              </a:lnSpc>
              <a:spcBef>
                <a:spcPts val="1000"/>
              </a:spcBef>
              <a:spcAft>
                <a:spcPts val="0"/>
              </a:spcAft>
              <a:buSzPts val="2800"/>
              <a:buChar char="•"/>
            </a:pPr>
            <a:r>
              <a:rPr lang="en-US" sz="2500" dirty="0"/>
              <a:t>Has inconsistent date labeling, which may contribute to waste</a:t>
            </a:r>
            <a:endParaRPr sz="2500" dirty="0"/>
          </a:p>
          <a:p>
            <a:pPr marL="457200" lvl="0" indent="-457200" algn="l" rtl="0">
              <a:lnSpc>
                <a:spcPct val="90000"/>
              </a:lnSpc>
              <a:spcBef>
                <a:spcPts val="1000"/>
              </a:spcBef>
              <a:spcAft>
                <a:spcPts val="0"/>
              </a:spcAft>
              <a:buSzPts val="2800"/>
              <a:buChar char="•"/>
            </a:pPr>
            <a:r>
              <a:rPr lang="en-US" sz="2500" dirty="0"/>
              <a:t>Includes consumer bulk purchasing, which may cause waste</a:t>
            </a:r>
            <a:endParaRPr sz="2500" dirty="0"/>
          </a:p>
          <a:p>
            <a:pPr marL="0" lvl="0" indent="0" algn="l" rtl="0">
              <a:lnSpc>
                <a:spcPct val="90000"/>
              </a:lnSpc>
              <a:spcBef>
                <a:spcPts val="1000"/>
              </a:spcBef>
              <a:spcAft>
                <a:spcPts val="0"/>
              </a:spcAft>
              <a:buSzPts val="2800"/>
              <a:buNone/>
            </a:pPr>
            <a:r>
              <a:rPr lang="en-US" sz="2500" b="1" dirty="0"/>
              <a:t>Potential Solutions</a:t>
            </a:r>
            <a:r>
              <a:rPr lang="en-US" sz="2500" dirty="0"/>
              <a:t>:</a:t>
            </a:r>
            <a:endParaRPr sz="2500" dirty="0"/>
          </a:p>
          <a:p>
            <a:pPr marL="457200" lvl="0" indent="-457200" algn="l" rtl="0">
              <a:lnSpc>
                <a:spcPct val="90000"/>
              </a:lnSpc>
              <a:spcBef>
                <a:spcPts val="1000"/>
              </a:spcBef>
              <a:spcAft>
                <a:spcPts val="0"/>
              </a:spcAft>
              <a:buSzPts val="2800"/>
              <a:buChar char="•"/>
            </a:pPr>
            <a:r>
              <a:rPr lang="en-US" sz="2500" dirty="0"/>
              <a:t>Optimize package sizes to reduce spoilage</a:t>
            </a:r>
            <a:endParaRPr sz="2500" dirty="0"/>
          </a:p>
          <a:p>
            <a:pPr marL="457200" lvl="0" indent="-457200" algn="l" rtl="0">
              <a:lnSpc>
                <a:spcPct val="90000"/>
              </a:lnSpc>
              <a:spcBef>
                <a:spcPts val="1000"/>
              </a:spcBef>
              <a:spcAft>
                <a:spcPts val="0"/>
              </a:spcAft>
              <a:buSzPts val="2800"/>
              <a:buChar char="•"/>
            </a:pPr>
            <a:r>
              <a:rPr lang="en-US" sz="2500" dirty="0"/>
              <a:t>Develop smart labels that change color </a:t>
            </a:r>
            <a:endParaRPr sz="2500" dirty="0"/>
          </a:p>
          <a:p>
            <a:pPr marL="457200" lvl="0" indent="-457200" algn="l" rtl="0">
              <a:lnSpc>
                <a:spcPct val="90000"/>
              </a:lnSpc>
              <a:spcBef>
                <a:spcPts val="1000"/>
              </a:spcBef>
              <a:spcAft>
                <a:spcPts val="0"/>
              </a:spcAft>
              <a:buSzPts val="2800"/>
              <a:buChar char="•"/>
            </a:pPr>
            <a:r>
              <a:rPr lang="en-US" sz="2500" dirty="0"/>
              <a:t>Invest in consumer education, reminders, and access to composting </a:t>
            </a:r>
            <a:endParaRPr sz="2500" dirty="0"/>
          </a:p>
        </p:txBody>
      </p:sp>
      <p:sp>
        <p:nvSpPr>
          <p:cNvPr id="137" name="Google Shape;13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38" name="Google Shape;138;p18"/>
          <p:cNvPicPr preferRelativeResize="0"/>
          <p:nvPr/>
        </p:nvPicPr>
        <p:blipFill rotWithShape="1">
          <a:blip r:embed="rId4">
            <a:alphaModFix/>
          </a:blip>
          <a:srcRect/>
          <a:stretch/>
        </p:blipFill>
        <p:spPr>
          <a:xfrm>
            <a:off x="7659583" y="2076031"/>
            <a:ext cx="4391893" cy="27059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4"/>
          <p:cNvSpPr txBox="1">
            <a:spLocks noGrp="1"/>
          </p:cNvSpPr>
          <p:nvPr>
            <p:ph type="title"/>
          </p:nvPr>
        </p:nvSpPr>
        <p:spPr>
          <a:xfrm>
            <a:off x="1657348" y="583449"/>
            <a:ext cx="9220200" cy="7778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100000"/>
              <a:buNone/>
            </a:pPr>
            <a:r>
              <a:rPr lang="en-US" sz="3200" b="1" dirty="0" err="1">
                <a:solidFill>
                  <a:srgbClr val="000000"/>
                </a:solidFill>
                <a:latin typeface="Arial"/>
                <a:ea typeface="Arial"/>
                <a:cs typeface="Arial"/>
                <a:sym typeface="Arial"/>
              </a:rPr>
              <a:t>ReFED</a:t>
            </a:r>
            <a:r>
              <a:rPr lang="en-US" sz="3200" b="1" dirty="0">
                <a:solidFill>
                  <a:srgbClr val="000000"/>
                </a:solidFill>
                <a:latin typeface="Arial"/>
                <a:ea typeface="Arial"/>
                <a:cs typeface="Arial"/>
                <a:sym typeface="Arial"/>
              </a:rPr>
              <a:t> Roadmap: Solutions Analysis</a:t>
            </a:r>
            <a:endParaRPr sz="2700" i="1" dirty="0">
              <a:latin typeface="Arial"/>
              <a:ea typeface="Arial"/>
              <a:cs typeface="Arial"/>
              <a:sym typeface="Arial"/>
            </a:endParaRPr>
          </a:p>
        </p:txBody>
      </p:sp>
      <p:sp>
        <p:nvSpPr>
          <p:cNvPr id="145" name="Google Shape;14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46" name="Google Shape;146;p4"/>
          <p:cNvPicPr preferRelativeResize="0"/>
          <p:nvPr/>
        </p:nvPicPr>
        <p:blipFill rotWithShape="1">
          <a:blip r:embed="rId4">
            <a:alphaModFix/>
          </a:blip>
          <a:srcRect/>
          <a:stretch/>
        </p:blipFill>
        <p:spPr>
          <a:xfrm>
            <a:off x="1425819" y="1361324"/>
            <a:ext cx="9683259" cy="5496674"/>
          </a:xfrm>
          <a:prstGeom prst="rect">
            <a:avLst/>
          </a:prstGeom>
          <a:noFill/>
          <a:ln>
            <a:noFill/>
          </a:ln>
        </p:spPr>
      </p:pic>
      <p:sp>
        <p:nvSpPr>
          <p:cNvPr id="147" name="Google Shape;147;p4"/>
          <p:cNvSpPr/>
          <p:nvPr/>
        </p:nvSpPr>
        <p:spPr>
          <a:xfrm>
            <a:off x="838200" y="5450148"/>
            <a:ext cx="10474185"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954</Words>
  <Application>Microsoft Macintosh PowerPoint</Application>
  <PresentationFormat>Widescreen</PresentationFormat>
  <Paragraphs>69</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Sustainable Agriculture Lesson 2:  Strategic Reductions in Food Waste</vt:lpstr>
      <vt:lpstr>Read et al. (2020): Assessing the environmental impacts of halving food loss and waste along the food supply chain </vt:lpstr>
      <vt:lpstr>Read et al. (2020) </vt:lpstr>
      <vt:lpstr>Read et al. (2020)</vt:lpstr>
      <vt:lpstr>Read et al. (2020)</vt:lpstr>
      <vt:lpstr>ReFED Roadmap: Solutions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Agriculture Lesson 2:  Strategic Reductions in Food Waste   </dc:title>
  <dc:creator>Heidi CM Scott</dc:creator>
  <cp:lastModifiedBy>Alaina Gallagher</cp:lastModifiedBy>
  <cp:revision>4</cp:revision>
  <dcterms:created xsi:type="dcterms:W3CDTF">2022-09-28T11:57:10Z</dcterms:created>
  <dcterms:modified xsi:type="dcterms:W3CDTF">2022-11-15T15:47:43Z</dcterms:modified>
</cp:coreProperties>
</file>