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hUSgo4Cra4gzpj2vyLmfh5qjiw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p:restoredTop sz="94712"/>
  </p:normalViewPr>
  <p:slideViewPr>
    <p:cSldViewPr snapToGrid="0">
      <p:cViewPr varScale="1">
        <p:scale>
          <a:sx n="134" d="100"/>
          <a:sy n="134" d="100"/>
        </p:scale>
        <p:origin x="12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are some advantages and disadvantages to having raised container beds for garden spaces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vs. in-ground gardens</a:t>
            </a:r>
            <a:r>
              <a:rPr lang="en-US"/>
              <a:t>? </a:t>
            </a: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Clarke et al. especially underscore proactive climate change resilience as a benefit of cities that actively promote community garden planning, investment, and implementation. In cities with more gardens, resilience and recovery (both social and ecological) from natural disasters is quicker because of the ecological and social supports the gardens provide.   </a:t>
            </a:r>
            <a:endParaRPr sz="140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do community gardens alleviate some downward pressure on disadvantaged communities, including poverty, poor nutrition, lack of access to fresh food, fear of crime, and social dysfunction? What are the benefits to this child of spending his day this way?</a:t>
            </a:r>
            <a:endParaRPr/>
          </a:p>
        </p:txBody>
      </p:sp>
      <p:sp>
        <p:nvSpPr>
          <p:cNvPr id="118" name="Google Shape;11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Baltimore, a city with high poverty and abandoned lots, but also a rich history of grassroots community gardens, shows its struggling side in this picture. These boundary spaces might be appropriated for community garden enrichment, given adequate city support and planning. </a:t>
            </a:r>
            <a:endParaRPr/>
          </a:p>
        </p:txBody>
      </p:sp>
      <p:sp>
        <p:nvSpPr>
          <p:cNvPr id="128" name="Google Shape;12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image of a Robert E. Lee statue in New Orleans typifies the cultures of oppression and historic inequality faced by BIPOC Americans. 20</a:t>
            </a:r>
            <a:r>
              <a:rPr lang="en-US" baseline="30000"/>
              <a:t>th</a:t>
            </a:r>
            <a:r>
              <a:rPr lang="en-US"/>
              <a:t> century “white flight” to the suburbs, redlining, and disinvestment in urban communities during a time of mass incarceration have all contributed to the enduring inequalities of income, education, and quality of life in marginalized communities. </a:t>
            </a:r>
            <a:endParaRPr/>
          </a:p>
        </p:txBody>
      </p:sp>
      <p:sp>
        <p:nvSpPr>
          <p:cNvPr id="137" name="Google Shape;13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Note: there may also be emerging contaminants that affect soil health, including PFAS or “forever” chemicals. </a:t>
            </a:r>
            <a:endParaRPr/>
          </a:p>
        </p:txBody>
      </p:sp>
      <p:sp>
        <p:nvSpPr>
          <p:cNvPr id="146" name="Google Shape;14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Once garden spaces are established, governed, tested, and remediated, there may be fewer toxic concerns about using the space in the future. Though external sources of contamination from roadways, air, and rainfall may continue, the initial task of converting a space from a legacy industrial brownscape to a garden may present the greatest challenges in terms of toxicology, governance, domain, and participation. </a:t>
            </a:r>
            <a:endParaRPr/>
          </a:p>
        </p:txBody>
      </p:sp>
      <p:sp>
        <p:nvSpPr>
          <p:cNvPr id="155" name="Google Shape;15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sa/4.0/"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305" y="333348"/>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90" name="Google Shape;90;p1"/>
          <p:cNvSpPr txBox="1">
            <a:spLocks noGrp="1"/>
          </p:cNvSpPr>
          <p:nvPr>
            <p:ph type="ctrTitle"/>
          </p:nvPr>
        </p:nvSpPr>
        <p:spPr>
          <a:xfrm>
            <a:off x="775469" y="1715187"/>
            <a:ext cx="10640754" cy="173846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0000"/>
              </a:buClr>
              <a:buSzPct val="101010"/>
              <a:buNone/>
            </a:pPr>
            <a:r>
              <a:rPr lang="en-US" sz="4400" b="1" dirty="0"/>
              <a:t>Community Gardens: </a:t>
            </a:r>
            <a:br>
              <a:rPr lang="en-US" sz="4400" b="1" dirty="0"/>
            </a:br>
            <a:r>
              <a:rPr lang="en-US" sz="4400" b="1" dirty="0">
                <a:solidFill>
                  <a:srgbClr val="548135"/>
                </a:solidFill>
              </a:rPr>
              <a:t>Justice, Safety, and Climate Solutions</a:t>
            </a:r>
            <a:r>
              <a:rPr lang="en-US" sz="4000" b="1" dirty="0">
                <a:solidFill>
                  <a:srgbClr val="76923C"/>
                </a:solidFill>
                <a:latin typeface="Arial"/>
                <a:ea typeface="Arial"/>
                <a:cs typeface="Arial"/>
                <a:sym typeface="Arial"/>
              </a:rPr>
              <a:t> </a:t>
            </a:r>
            <a:br>
              <a:rPr lang="en-US" sz="4000" b="1" dirty="0">
                <a:solidFill>
                  <a:srgbClr val="000000"/>
                </a:solidFill>
                <a:latin typeface="Arial"/>
                <a:ea typeface="Arial"/>
                <a:cs typeface="Arial"/>
                <a:sym typeface="Arial"/>
              </a:rPr>
            </a:br>
            <a:endParaRPr sz="4000" dirty="0"/>
          </a:p>
        </p:txBody>
      </p:sp>
      <p:grpSp>
        <p:nvGrpSpPr>
          <p:cNvPr id="91" name="Google Shape;91;p1"/>
          <p:cNvGrpSpPr/>
          <p:nvPr/>
        </p:nvGrpSpPr>
        <p:grpSpPr>
          <a:xfrm flipH="1">
            <a:off x="9676747" y="0"/>
            <a:ext cx="2514948" cy="2174333"/>
            <a:chOff x="-305" y="-4155"/>
            <a:chExt cx="2514948" cy="2174333"/>
          </a:xfrm>
        </p:grpSpPr>
        <p:sp>
          <p:nvSpPr>
            <p:cNvPr id="92" name="Google Shape;92;p1"/>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95" name="Google Shape;95;p1"/>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96" name="Google Shape;96;p1" descr="A picture containing text, clipart&#10;&#10;Description automatically generated"/>
          <p:cNvPicPr preferRelativeResize="0"/>
          <p:nvPr/>
        </p:nvPicPr>
        <p:blipFill rotWithShape="1">
          <a:blip r:embed="rId3">
            <a:alphaModFix/>
          </a:blip>
          <a:srcRect/>
          <a:stretch/>
        </p:blipFill>
        <p:spPr>
          <a:xfrm>
            <a:off x="402723" y="539346"/>
            <a:ext cx="3421356" cy="1248796"/>
          </a:xfrm>
          <a:prstGeom prst="rect">
            <a:avLst/>
          </a:prstGeom>
          <a:noFill/>
          <a:ln>
            <a:noFill/>
          </a:ln>
        </p:spPr>
      </p:pic>
      <p:grpSp>
        <p:nvGrpSpPr>
          <p:cNvPr id="97" name="Google Shape;97;p1"/>
          <p:cNvGrpSpPr/>
          <p:nvPr/>
        </p:nvGrpSpPr>
        <p:grpSpPr>
          <a:xfrm rot="10800000" flipH="1">
            <a:off x="-305" y="4322879"/>
            <a:ext cx="3378428" cy="2535121"/>
            <a:chOff x="-305" y="-1"/>
            <a:chExt cx="3832880" cy="2876136"/>
          </a:xfrm>
        </p:grpSpPr>
        <p:sp>
          <p:nvSpPr>
            <p:cNvPr id="98" name="Google Shape;98;p1"/>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02" name="Google Shape;102;p1"/>
          <p:cNvPicPr preferRelativeResize="0"/>
          <p:nvPr/>
        </p:nvPicPr>
        <p:blipFill rotWithShape="1">
          <a:blip r:embed="rId4">
            <a:alphaModFix/>
          </a:blip>
          <a:srcRect/>
          <a:stretch/>
        </p:blipFill>
        <p:spPr>
          <a:xfrm>
            <a:off x="2648736" y="2956659"/>
            <a:ext cx="6894219" cy="3211811"/>
          </a:xfrm>
          <a:prstGeom prst="rect">
            <a:avLst/>
          </a:prstGeom>
          <a:noFill/>
          <a:ln w="19050" cap="flat" cmpd="sng">
            <a:solidFill>
              <a:schemeClr val="dk1"/>
            </a:solidFill>
            <a:prstDash val="solid"/>
            <a:round/>
            <a:headEnd type="none" w="sm" len="sm"/>
            <a:tailEnd type="none" w="sm" len="sm"/>
          </a:ln>
        </p:spPr>
      </p:pic>
      <p:sp>
        <p:nvSpPr>
          <p:cNvPr id="103" name="Google Shape;103;p1"/>
          <p:cNvSpPr txBox="1"/>
          <p:nvPr/>
        </p:nvSpPr>
        <p:spPr>
          <a:xfrm>
            <a:off x="3030375" y="6256701"/>
            <a:ext cx="6130944"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1" u="none" strike="noStrike" cap="none">
                <a:solidFill>
                  <a:srgbClr val="000000"/>
                </a:solidFill>
                <a:latin typeface="Arial"/>
                <a:ea typeface="Arial"/>
                <a:cs typeface="Arial"/>
                <a:sym typeface="Arial"/>
              </a:rPr>
              <a:t>Community Garden, Queens West Sports Field, Hunters Point, Queens. Photo by Tdorante10 via Wikimedia Commons, </a:t>
            </a:r>
            <a:r>
              <a:rPr lang="en-US" sz="1400" b="0" i="1"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Attribution 4.0</a:t>
            </a:r>
            <a:r>
              <a:rPr lang="en-US" sz="1400" b="0" i="1"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352424" y="1408934"/>
            <a:ext cx="7467601" cy="128111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0000"/>
              </a:buClr>
              <a:buSzPct val="137931"/>
              <a:buNone/>
            </a:pPr>
            <a:r>
              <a:rPr lang="en-US" sz="2900" b="1" dirty="0">
                <a:solidFill>
                  <a:srgbClr val="000000"/>
                </a:solidFill>
                <a:latin typeface="Arial"/>
                <a:ea typeface="Arial"/>
                <a:cs typeface="Arial"/>
                <a:sym typeface="Arial"/>
              </a:rPr>
              <a:t>Clarke et al. (2019): The underutilized role </a:t>
            </a:r>
            <a:br>
              <a:rPr lang="en-US" sz="2900" b="1" dirty="0">
                <a:solidFill>
                  <a:srgbClr val="000000"/>
                </a:solidFill>
                <a:latin typeface="Arial"/>
                <a:ea typeface="Arial"/>
                <a:cs typeface="Arial"/>
                <a:sym typeface="Arial"/>
              </a:rPr>
            </a:br>
            <a:r>
              <a:rPr lang="en-US" sz="2900" b="1" dirty="0">
                <a:solidFill>
                  <a:srgbClr val="000000"/>
                </a:solidFill>
                <a:latin typeface="Arial"/>
                <a:ea typeface="Arial"/>
                <a:cs typeface="Arial"/>
                <a:sym typeface="Arial"/>
              </a:rPr>
              <a:t>of community gardens in improving cities’ </a:t>
            </a:r>
            <a:br>
              <a:rPr lang="en-US" sz="2900" b="1" dirty="0">
                <a:solidFill>
                  <a:srgbClr val="000000"/>
                </a:solidFill>
                <a:latin typeface="Arial"/>
                <a:ea typeface="Arial"/>
                <a:cs typeface="Arial"/>
                <a:sym typeface="Arial"/>
              </a:rPr>
            </a:br>
            <a:r>
              <a:rPr lang="en-US" sz="2900" b="1" dirty="0">
                <a:solidFill>
                  <a:srgbClr val="000000"/>
                </a:solidFill>
                <a:latin typeface="Arial"/>
                <a:ea typeface="Arial"/>
                <a:cs typeface="Arial"/>
                <a:sym typeface="Arial"/>
              </a:rPr>
              <a:t>adaptation to climate change: A review</a:t>
            </a:r>
            <a:endParaRPr sz="2900" dirty="0"/>
          </a:p>
        </p:txBody>
      </p:sp>
      <p:sp>
        <p:nvSpPr>
          <p:cNvPr id="110" name="Google Shape;1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111" name="Google Shape;111;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2" name="Google Shape;112;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3" name="Google Shape;113;p2"/>
          <p:cNvSpPr txBox="1"/>
          <p:nvPr/>
        </p:nvSpPr>
        <p:spPr>
          <a:xfrm>
            <a:off x="276586" y="3013499"/>
            <a:ext cx="8029200" cy="267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000000"/>
                </a:solidFill>
                <a:latin typeface="Calibri" panose="020F0502020204030204" pitchFamily="34" charset="0"/>
                <a:cs typeface="Calibri" panose="020F0502020204030204" pitchFamily="34" charset="0"/>
                <a:sym typeface="Arial"/>
              </a:rPr>
              <a:t>Green Infrastructure</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000" b="1"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000000"/>
                </a:solidFill>
                <a:latin typeface="Calibri" panose="020F0502020204030204" pitchFamily="34" charset="0"/>
                <a:cs typeface="Calibri" panose="020F0502020204030204" pitchFamily="34" charset="0"/>
                <a:sym typeface="Arial"/>
              </a:rPr>
              <a:t>Dispersal of the </a:t>
            </a:r>
            <a:r>
              <a:rPr lang="en-US" sz="2400" dirty="0">
                <a:latin typeface="Calibri" panose="020F0502020204030204" pitchFamily="34" charset="0"/>
                <a:cs typeface="Calibri" panose="020F0502020204030204" pitchFamily="34" charset="0"/>
              </a:rPr>
              <a:t>u</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rban </a:t>
            </a:r>
            <a:r>
              <a:rPr lang="en-US" sz="2400" dirty="0">
                <a:latin typeface="Calibri" panose="020F0502020204030204" pitchFamily="34" charset="0"/>
                <a:cs typeface="Calibri" panose="020F0502020204030204" pitchFamily="34" charset="0"/>
              </a:rPr>
              <a:t>h</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eat </a:t>
            </a:r>
            <a:r>
              <a:rPr lang="en-US" sz="2400" dirty="0">
                <a:latin typeface="Calibri" panose="020F0502020204030204" pitchFamily="34" charset="0"/>
                <a:cs typeface="Calibri" panose="020F0502020204030204" pitchFamily="34" charset="0"/>
              </a:rPr>
              <a:t>i</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sland effect</a:t>
            </a:r>
            <a:endParaRPr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000000"/>
                </a:solidFill>
                <a:latin typeface="Calibri" panose="020F0502020204030204" pitchFamily="34" charset="0"/>
                <a:cs typeface="Calibri" panose="020F0502020204030204" pitchFamily="34" charset="0"/>
                <a:sym typeface="Arial"/>
              </a:rPr>
              <a:t>Rainwater absorption and filtering </a:t>
            </a:r>
            <a:endParaRPr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000000"/>
                </a:solidFill>
                <a:latin typeface="Calibri" panose="020F0502020204030204" pitchFamily="34" charset="0"/>
                <a:cs typeface="Calibri" panose="020F0502020204030204" pitchFamily="34" charset="0"/>
                <a:sym typeface="Arial"/>
              </a:rPr>
              <a:t>Pollinator food and habitat </a:t>
            </a:r>
            <a:endParaRPr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000000"/>
                </a:solidFill>
                <a:latin typeface="Calibri" panose="020F0502020204030204" pitchFamily="34" charset="0"/>
                <a:cs typeface="Calibri" panose="020F0502020204030204" pitchFamily="34" charset="0"/>
                <a:sym typeface="Arial"/>
              </a:rPr>
              <a:t>Carbon sequestration from trees, shrubs, and annuals</a:t>
            </a:r>
            <a:endParaRPr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000000"/>
                </a:solidFill>
                <a:latin typeface="Calibri" panose="020F0502020204030204" pitchFamily="34" charset="0"/>
                <a:cs typeface="Calibri" panose="020F0502020204030204" pitchFamily="34" charset="0"/>
                <a:sym typeface="Arial"/>
              </a:rPr>
              <a:t>Climate </a:t>
            </a:r>
            <a:r>
              <a:rPr lang="en-US" sz="2400" dirty="0">
                <a:latin typeface="Calibri" panose="020F0502020204030204" pitchFamily="34" charset="0"/>
                <a:cs typeface="Calibri" panose="020F0502020204030204" pitchFamily="34" charset="0"/>
              </a:rPr>
              <a:t>c</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hange resilience: both proactive and reactive</a:t>
            </a:r>
            <a:r>
              <a:rPr lang="en-US" sz="2000" b="0" i="0" u="none" strike="noStrike" cap="none" dirty="0">
                <a:solidFill>
                  <a:srgbClr val="000000"/>
                </a:solidFill>
                <a:latin typeface="Arial"/>
                <a:ea typeface="Arial"/>
                <a:cs typeface="Arial"/>
                <a:sym typeface="Arial"/>
              </a:rPr>
              <a:t>	</a:t>
            </a:r>
            <a:endParaRPr dirty="0"/>
          </a:p>
        </p:txBody>
      </p:sp>
      <p:pic>
        <p:nvPicPr>
          <p:cNvPr id="114" name="Google Shape;114;p2"/>
          <p:cNvPicPr preferRelativeResize="0"/>
          <p:nvPr/>
        </p:nvPicPr>
        <p:blipFill rotWithShape="1">
          <a:blip r:embed="rId4">
            <a:alphaModFix/>
          </a:blip>
          <a:srcRect/>
          <a:stretch/>
        </p:blipFill>
        <p:spPr>
          <a:xfrm>
            <a:off x="8610600" y="1440802"/>
            <a:ext cx="3304814" cy="49572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3"/>
          <p:cNvSpPr txBox="1">
            <a:spLocks noGrp="1"/>
          </p:cNvSpPr>
          <p:nvPr>
            <p:ph type="body" idx="1"/>
          </p:nvPr>
        </p:nvSpPr>
        <p:spPr>
          <a:xfrm>
            <a:off x="1183341" y="1722258"/>
            <a:ext cx="6303981" cy="2559286"/>
          </a:xfrm>
          <a:prstGeom prst="rect">
            <a:avLst/>
          </a:prstGeom>
          <a:noFill/>
          <a:ln>
            <a:noFill/>
          </a:ln>
        </p:spPr>
        <p:txBody>
          <a:bodyPr spcFirstLastPara="1" wrap="square" lIns="91425" tIns="45700" rIns="91425" bIns="45700" anchor="t" anchorCtr="0">
            <a:normAutofit/>
          </a:bodyPr>
          <a:lstStyle/>
          <a:p>
            <a:pPr marL="483869" lvl="1" indent="0" algn="l" rtl="0">
              <a:lnSpc>
                <a:spcPct val="90000"/>
              </a:lnSpc>
              <a:spcBef>
                <a:spcPts val="1000"/>
              </a:spcBef>
              <a:spcAft>
                <a:spcPts val="0"/>
              </a:spcAft>
              <a:buSzPts val="2400"/>
              <a:buNone/>
            </a:pPr>
            <a:endParaRPr/>
          </a:p>
          <a:p>
            <a:pPr marL="0" lvl="0" indent="0" algn="l" rtl="0">
              <a:lnSpc>
                <a:spcPct val="90000"/>
              </a:lnSpc>
              <a:spcBef>
                <a:spcPts val="1000"/>
              </a:spcBef>
              <a:spcAft>
                <a:spcPts val="0"/>
              </a:spcAft>
              <a:buClr>
                <a:schemeClr val="dk1"/>
              </a:buClr>
              <a:buSzPts val="2800"/>
              <a:buNone/>
            </a:pPr>
            <a:endParaRPr b="1"/>
          </a:p>
          <a:p>
            <a:pPr marL="0" lvl="0" indent="0" algn="l" rtl="0">
              <a:lnSpc>
                <a:spcPct val="90000"/>
              </a:lnSpc>
              <a:spcBef>
                <a:spcPts val="1000"/>
              </a:spcBef>
              <a:spcAft>
                <a:spcPts val="0"/>
              </a:spcAft>
              <a:buClr>
                <a:schemeClr val="dk1"/>
              </a:buClr>
              <a:buSzPts val="2800"/>
              <a:buNone/>
            </a:pPr>
            <a:endParaRPr/>
          </a:p>
        </p:txBody>
      </p:sp>
      <p:sp>
        <p:nvSpPr>
          <p:cNvPr id="121" name="Google Shape;121;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22" name="Google Shape;122;p3"/>
          <p:cNvSpPr txBox="1">
            <a:spLocks noGrp="1"/>
          </p:cNvSpPr>
          <p:nvPr>
            <p:ph type="title"/>
          </p:nvPr>
        </p:nvSpPr>
        <p:spPr>
          <a:xfrm>
            <a:off x="3074334" y="668460"/>
            <a:ext cx="7934325" cy="105379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0000"/>
              </a:buClr>
              <a:buSzPct val="137931"/>
              <a:buNone/>
            </a:pPr>
            <a:r>
              <a:rPr lang="en-US" sz="2900" b="1" dirty="0">
                <a:solidFill>
                  <a:srgbClr val="000000"/>
                </a:solidFill>
                <a:latin typeface="Arial"/>
                <a:ea typeface="Arial"/>
                <a:cs typeface="Arial"/>
                <a:sym typeface="Arial"/>
              </a:rPr>
              <a:t>Clarke et al. (2019): The underutilized role </a:t>
            </a:r>
            <a:br>
              <a:rPr lang="en-US" sz="2900" b="1" dirty="0">
                <a:solidFill>
                  <a:srgbClr val="000000"/>
                </a:solidFill>
                <a:latin typeface="Arial"/>
                <a:ea typeface="Arial"/>
                <a:cs typeface="Arial"/>
                <a:sym typeface="Arial"/>
              </a:rPr>
            </a:br>
            <a:r>
              <a:rPr lang="en-US" sz="2900" b="1" dirty="0">
                <a:solidFill>
                  <a:srgbClr val="000000"/>
                </a:solidFill>
                <a:latin typeface="Arial"/>
                <a:ea typeface="Arial"/>
                <a:cs typeface="Arial"/>
                <a:sym typeface="Arial"/>
              </a:rPr>
              <a:t>of community gardens in improving cities’ </a:t>
            </a:r>
            <a:br>
              <a:rPr lang="en-US" sz="2900" b="1" dirty="0">
                <a:solidFill>
                  <a:srgbClr val="000000"/>
                </a:solidFill>
                <a:latin typeface="Arial"/>
                <a:ea typeface="Arial"/>
                <a:cs typeface="Arial"/>
                <a:sym typeface="Arial"/>
              </a:rPr>
            </a:br>
            <a:r>
              <a:rPr lang="en-US" sz="2900" b="1" dirty="0">
                <a:solidFill>
                  <a:srgbClr val="000000"/>
                </a:solidFill>
                <a:latin typeface="Arial"/>
                <a:ea typeface="Arial"/>
                <a:cs typeface="Arial"/>
                <a:sym typeface="Arial"/>
              </a:rPr>
              <a:t>adaptation to climate change: A review</a:t>
            </a:r>
            <a:endParaRPr sz="2900" dirty="0"/>
          </a:p>
        </p:txBody>
      </p:sp>
      <p:sp>
        <p:nvSpPr>
          <p:cNvPr id="123" name="Google Shape;123;p3"/>
          <p:cNvSpPr txBox="1"/>
          <p:nvPr/>
        </p:nvSpPr>
        <p:spPr>
          <a:xfrm>
            <a:off x="250712" y="1722258"/>
            <a:ext cx="7236610" cy="48936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000000"/>
                </a:solidFill>
                <a:latin typeface="Calibri" panose="020F0502020204030204" pitchFamily="34" charset="0"/>
                <a:cs typeface="Calibri" panose="020F0502020204030204" pitchFamily="34" charset="0"/>
                <a:sym typeface="Arial"/>
              </a:rPr>
              <a:t>Community Services:</a:t>
            </a:r>
            <a:endParaRPr sz="2400" b="1" i="0" u="none" strike="noStrike" cap="none" dirty="0">
              <a:solidFill>
                <a:srgbClr val="000000"/>
              </a:solidFill>
              <a:latin typeface="Calibri" panose="020F0502020204030204" pitchFamily="34" charset="0"/>
              <a:cs typeface="Calibri" panose="020F0502020204030204" pitchFamily="34" charset="0"/>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000000"/>
                </a:solidFill>
                <a:latin typeface="Calibri" panose="020F0502020204030204" pitchFamily="34" charset="0"/>
                <a:cs typeface="Calibri" panose="020F0502020204030204" pitchFamily="34" charset="0"/>
                <a:sym typeface="Arial"/>
              </a:rPr>
              <a:t>Fruits and vegetables to supplement limited diets</a:t>
            </a:r>
            <a:endParaRPr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000000"/>
                </a:solidFill>
                <a:latin typeface="Calibri" panose="020F0502020204030204" pitchFamily="34" charset="0"/>
                <a:cs typeface="Calibri" panose="020F0502020204030204" pitchFamily="34" charset="0"/>
                <a:sym typeface="Arial"/>
              </a:rPr>
              <a:t>Reduced carbon emissions and energy reliance</a:t>
            </a:r>
            <a:endParaRPr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000000"/>
                </a:solidFill>
                <a:latin typeface="Calibri" panose="020F0502020204030204" pitchFamily="34" charset="0"/>
                <a:cs typeface="Calibri" panose="020F0502020204030204" pitchFamily="34" charset="0"/>
                <a:sym typeface="Arial"/>
              </a:rPr>
              <a:t>Physical and mental health benefits from working outdoors</a:t>
            </a:r>
            <a:endParaRPr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000000"/>
                </a:solidFill>
                <a:latin typeface="Calibri" panose="020F0502020204030204" pitchFamily="34" charset="0"/>
                <a:cs typeface="Calibri" panose="020F0502020204030204" pitchFamily="34" charset="0"/>
                <a:sym typeface="Arial"/>
              </a:rPr>
              <a:t>Community cohesion, cooperation, and exchange of knowledge, food, and planning for the future</a:t>
            </a:r>
            <a:endParaRPr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000000"/>
                </a:solidFill>
                <a:latin typeface="Calibri" panose="020F0502020204030204" pitchFamily="34" charset="0"/>
                <a:cs typeface="Calibri" panose="020F0502020204030204" pitchFamily="34" charset="0"/>
                <a:sym typeface="Arial"/>
              </a:rPr>
              <a:t>Proactive resilience in the event of climate change stressors and disasters</a:t>
            </a:r>
            <a:endParaRPr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000000"/>
                </a:solidFill>
                <a:latin typeface="Calibri" panose="020F0502020204030204" pitchFamily="34" charset="0"/>
                <a:cs typeface="Calibri" panose="020F0502020204030204" pitchFamily="34" charset="0"/>
                <a:sym typeface="Arial"/>
              </a:rPr>
              <a:t>Aesthetic benefits, especially when gardens replace </a:t>
            </a:r>
            <a:r>
              <a:rPr lang="en-US" sz="2400" b="0" i="0" u="none" strike="noStrike" cap="none" dirty="0" err="1">
                <a:solidFill>
                  <a:srgbClr val="000000"/>
                </a:solidFill>
                <a:latin typeface="Calibri" panose="020F0502020204030204" pitchFamily="34" charset="0"/>
                <a:cs typeface="Calibri" panose="020F0502020204030204" pitchFamily="34" charset="0"/>
                <a:sym typeface="Arial"/>
              </a:rPr>
              <a:t>brownscapes</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 and hardscapes</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000" b="1" i="0" u="none" strike="noStrike" cap="none" dirty="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Noto Sans Symbols"/>
              <a:buNone/>
            </a:pPr>
            <a:endParaRPr sz="2400" b="1" i="0" u="none" strike="noStrike" cap="none" dirty="0">
              <a:solidFill>
                <a:srgbClr val="000000"/>
              </a:solidFill>
              <a:latin typeface="Arial"/>
              <a:ea typeface="Arial"/>
              <a:cs typeface="Arial"/>
              <a:sym typeface="Arial"/>
            </a:endParaRPr>
          </a:p>
        </p:txBody>
      </p:sp>
      <p:pic>
        <p:nvPicPr>
          <p:cNvPr id="124" name="Google Shape;124;p3"/>
          <p:cNvPicPr preferRelativeResize="0"/>
          <p:nvPr/>
        </p:nvPicPr>
        <p:blipFill rotWithShape="1">
          <a:blip r:embed="rId4">
            <a:alphaModFix/>
          </a:blip>
          <a:srcRect/>
          <a:stretch/>
        </p:blipFill>
        <p:spPr>
          <a:xfrm>
            <a:off x="7665721" y="2298113"/>
            <a:ext cx="4275567" cy="3206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p17"/>
          <p:cNvSpPr txBox="1">
            <a:spLocks noGrp="1"/>
          </p:cNvSpPr>
          <p:nvPr>
            <p:ph type="body" idx="1"/>
          </p:nvPr>
        </p:nvSpPr>
        <p:spPr>
          <a:xfrm>
            <a:off x="4356320" y="1807280"/>
            <a:ext cx="7737384" cy="43546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Clr>
                <a:schemeClr val="dk1"/>
              </a:buClr>
              <a:buSzPts val="3267"/>
              <a:buNone/>
            </a:pPr>
            <a:r>
              <a:rPr lang="en-US" b="1" dirty="0"/>
              <a:t>Community Gardens as Contested Spaces:</a:t>
            </a:r>
            <a:endParaRPr dirty="0"/>
          </a:p>
          <a:p>
            <a:pPr marL="457200" lvl="0" indent="-457200" algn="l" rtl="0">
              <a:lnSpc>
                <a:spcPct val="90000"/>
              </a:lnSpc>
              <a:spcBef>
                <a:spcPts val="1000"/>
              </a:spcBef>
              <a:spcAft>
                <a:spcPts val="0"/>
              </a:spcAft>
              <a:buClr>
                <a:schemeClr val="dk1"/>
              </a:buClr>
              <a:buSzPts val="2400"/>
              <a:buFont typeface="Noto Sans Symbols"/>
              <a:buChar char="●"/>
            </a:pPr>
            <a:r>
              <a:rPr lang="en-US" sz="2400" dirty="0"/>
              <a:t>Both private and public sectors debate the right to use vacant lots for their economic advantages.</a:t>
            </a:r>
            <a:endParaRPr dirty="0"/>
          </a:p>
          <a:p>
            <a:pPr marL="457200" lvl="0" indent="-457200" algn="l" rtl="0">
              <a:lnSpc>
                <a:spcPct val="90000"/>
              </a:lnSpc>
              <a:spcBef>
                <a:spcPts val="1000"/>
              </a:spcBef>
              <a:spcAft>
                <a:spcPts val="0"/>
              </a:spcAft>
              <a:buClr>
                <a:schemeClr val="dk1"/>
              </a:buClr>
              <a:buSzPts val="2400"/>
              <a:buFont typeface="Noto Sans Symbols"/>
              <a:buChar char="●"/>
            </a:pPr>
            <a:r>
              <a:rPr lang="en-US" sz="2400" dirty="0"/>
              <a:t>Gardens are political spaces that provide a unique opportunity for residents to assert their rights to the city and alter the urban landscape to suit their needs.</a:t>
            </a:r>
            <a:endParaRPr dirty="0"/>
          </a:p>
          <a:p>
            <a:pPr marL="457200" lvl="0" indent="-457200" algn="l" rtl="0">
              <a:lnSpc>
                <a:spcPct val="90000"/>
              </a:lnSpc>
              <a:spcBef>
                <a:spcPts val="1000"/>
              </a:spcBef>
              <a:spcAft>
                <a:spcPts val="0"/>
              </a:spcAft>
              <a:buClr>
                <a:schemeClr val="dk1"/>
              </a:buClr>
              <a:buSzPts val="2400"/>
              <a:buFont typeface="Noto Sans Symbols"/>
              <a:buChar char="●"/>
            </a:pPr>
            <a:r>
              <a:rPr lang="en-US" sz="2400" dirty="0"/>
              <a:t>Historically community gardens have expanded during times of political, social, and environmental upheaval.</a:t>
            </a:r>
            <a:endParaRPr dirty="0"/>
          </a:p>
          <a:p>
            <a:pPr marL="457200" lvl="0" indent="-457200" algn="l" rtl="0">
              <a:lnSpc>
                <a:spcPct val="90000"/>
              </a:lnSpc>
              <a:spcBef>
                <a:spcPts val="1000"/>
              </a:spcBef>
              <a:spcAft>
                <a:spcPts val="0"/>
              </a:spcAft>
              <a:buClr>
                <a:schemeClr val="dk1"/>
              </a:buClr>
              <a:buSzPts val="2400"/>
              <a:buFont typeface="Noto Sans Symbols"/>
              <a:buChar char="●"/>
            </a:pPr>
            <a:r>
              <a:rPr lang="en-US" sz="2400" dirty="0"/>
              <a:t>Governance of gardens is often decentralized and grassroots, but city support is critical to building strategic and proactive climate change resilience.</a:t>
            </a:r>
            <a:endParaRPr sz="2400" dirty="0"/>
          </a:p>
          <a:p>
            <a:pPr marL="0" lvl="0" indent="0" algn="l" rtl="0">
              <a:lnSpc>
                <a:spcPct val="90000"/>
              </a:lnSpc>
              <a:spcBef>
                <a:spcPts val="1000"/>
              </a:spcBef>
              <a:spcAft>
                <a:spcPts val="0"/>
              </a:spcAft>
              <a:buClr>
                <a:schemeClr val="dk1"/>
              </a:buClr>
              <a:buSzPts val="2800"/>
              <a:buNone/>
            </a:pPr>
            <a:endParaRPr dirty="0"/>
          </a:p>
        </p:txBody>
      </p:sp>
      <p:sp>
        <p:nvSpPr>
          <p:cNvPr id="131" name="Google Shape;13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32" name="Google Shape;132;p17"/>
          <p:cNvSpPr txBox="1">
            <a:spLocks noGrp="1"/>
          </p:cNvSpPr>
          <p:nvPr>
            <p:ph type="title"/>
          </p:nvPr>
        </p:nvSpPr>
        <p:spPr>
          <a:xfrm>
            <a:off x="2238375" y="595225"/>
            <a:ext cx="9448800" cy="101758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0000"/>
              </a:buClr>
              <a:buSzPct val="137931"/>
              <a:buNone/>
            </a:pPr>
            <a:r>
              <a:rPr lang="en-US" sz="2900" b="1" dirty="0">
                <a:solidFill>
                  <a:srgbClr val="000000"/>
                </a:solidFill>
                <a:latin typeface="Arial"/>
                <a:ea typeface="Arial"/>
                <a:cs typeface="Arial"/>
                <a:sym typeface="Arial"/>
              </a:rPr>
              <a:t>Clarke et al. (2019): The underutilized role </a:t>
            </a:r>
            <a:br>
              <a:rPr lang="en-US" sz="2900" b="1" dirty="0">
                <a:solidFill>
                  <a:srgbClr val="000000"/>
                </a:solidFill>
                <a:latin typeface="Arial"/>
                <a:ea typeface="Arial"/>
                <a:cs typeface="Arial"/>
                <a:sym typeface="Arial"/>
              </a:rPr>
            </a:br>
            <a:r>
              <a:rPr lang="en-US" sz="2900" b="1" dirty="0">
                <a:solidFill>
                  <a:srgbClr val="000000"/>
                </a:solidFill>
                <a:latin typeface="Arial"/>
                <a:ea typeface="Arial"/>
                <a:cs typeface="Arial"/>
                <a:sym typeface="Arial"/>
              </a:rPr>
              <a:t>of community gardens in improving cities’ </a:t>
            </a:r>
            <a:br>
              <a:rPr lang="en-US" sz="2900" b="1" dirty="0">
                <a:solidFill>
                  <a:srgbClr val="000000"/>
                </a:solidFill>
                <a:latin typeface="Arial"/>
                <a:ea typeface="Arial"/>
                <a:cs typeface="Arial"/>
                <a:sym typeface="Arial"/>
              </a:rPr>
            </a:br>
            <a:r>
              <a:rPr lang="en-US" sz="2900" b="1" dirty="0">
                <a:solidFill>
                  <a:srgbClr val="000000"/>
                </a:solidFill>
                <a:latin typeface="Arial"/>
                <a:ea typeface="Arial"/>
                <a:cs typeface="Arial"/>
                <a:sym typeface="Arial"/>
              </a:rPr>
              <a:t>adaptation to climate change: A review</a:t>
            </a:r>
            <a:endParaRPr sz="2900" dirty="0"/>
          </a:p>
        </p:txBody>
      </p:sp>
      <p:pic>
        <p:nvPicPr>
          <p:cNvPr id="133" name="Google Shape;133;p17"/>
          <p:cNvPicPr preferRelativeResize="0"/>
          <p:nvPr/>
        </p:nvPicPr>
        <p:blipFill rotWithShape="1">
          <a:blip r:embed="rId4">
            <a:alphaModFix/>
          </a:blip>
          <a:srcRect/>
          <a:stretch/>
        </p:blipFill>
        <p:spPr>
          <a:xfrm>
            <a:off x="98296" y="2148836"/>
            <a:ext cx="4095076" cy="307130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p18"/>
          <p:cNvSpPr txBox="1">
            <a:spLocks noGrp="1"/>
          </p:cNvSpPr>
          <p:nvPr>
            <p:ph type="body" idx="1"/>
          </p:nvPr>
        </p:nvSpPr>
        <p:spPr>
          <a:xfrm>
            <a:off x="3842387" y="1502335"/>
            <a:ext cx="8185895" cy="491181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Clr>
                <a:schemeClr val="dk1"/>
              </a:buClr>
              <a:buSzPts val="3267"/>
              <a:buNone/>
            </a:pPr>
            <a:r>
              <a:rPr lang="en-US" b="1" dirty="0"/>
              <a:t>Critical Physical Geography: </a:t>
            </a:r>
            <a:r>
              <a:rPr lang="en-US" dirty="0"/>
              <a:t> </a:t>
            </a:r>
            <a:endParaRPr sz="2400" dirty="0"/>
          </a:p>
          <a:p>
            <a:pPr marL="342900" lvl="0" indent="-342900" algn="l" rtl="0">
              <a:lnSpc>
                <a:spcPct val="90000"/>
              </a:lnSpc>
              <a:spcBef>
                <a:spcPts val="1000"/>
              </a:spcBef>
              <a:spcAft>
                <a:spcPts val="0"/>
              </a:spcAft>
              <a:buClr>
                <a:schemeClr val="dk1"/>
              </a:buClr>
              <a:buSzPts val="2800"/>
              <a:buFont typeface="Noto Sans Symbols"/>
              <a:buChar char="●"/>
            </a:pPr>
            <a:r>
              <a:rPr lang="en-US" sz="2400" dirty="0"/>
              <a:t>Landscape conditions – both social and physical – are relics of unequal power relations, colonial histories, and gender and race disparities.</a:t>
            </a:r>
            <a:endParaRPr dirty="0"/>
          </a:p>
          <a:p>
            <a:pPr marL="342900" lvl="0" indent="-342900" algn="l" rtl="0">
              <a:lnSpc>
                <a:spcPct val="90000"/>
              </a:lnSpc>
              <a:spcBef>
                <a:spcPts val="1000"/>
              </a:spcBef>
              <a:spcAft>
                <a:spcPts val="0"/>
              </a:spcAft>
              <a:buClr>
                <a:schemeClr val="dk1"/>
              </a:buClr>
              <a:buSzPts val="2800"/>
              <a:buFont typeface="Noto Sans Symbols"/>
              <a:buChar char="●"/>
            </a:pPr>
            <a:r>
              <a:rPr lang="en-US" sz="2400" dirty="0"/>
              <a:t>These historic sociological conditions are as fundamental to the land’s condition as hydrology and ecology.</a:t>
            </a:r>
            <a:endParaRPr dirty="0"/>
          </a:p>
          <a:p>
            <a:pPr marL="342900" lvl="0" indent="-342900" algn="l" rtl="0">
              <a:lnSpc>
                <a:spcPct val="90000"/>
              </a:lnSpc>
              <a:spcBef>
                <a:spcPts val="1000"/>
              </a:spcBef>
              <a:spcAft>
                <a:spcPts val="0"/>
              </a:spcAft>
              <a:buClr>
                <a:schemeClr val="dk1"/>
              </a:buClr>
              <a:buSzPts val="2800"/>
              <a:buFont typeface="Noto Sans Symbols"/>
              <a:buChar char="●"/>
            </a:pPr>
            <a:r>
              <a:rPr lang="en-US" sz="2400" dirty="0"/>
              <a:t>Exposure to contaminants in community gardens is, in part, due to larger structural inequalities that users have no control over.</a:t>
            </a:r>
            <a:endParaRPr dirty="0"/>
          </a:p>
          <a:p>
            <a:pPr marL="342900" lvl="0" indent="-342900" algn="l" rtl="0">
              <a:lnSpc>
                <a:spcPct val="90000"/>
              </a:lnSpc>
              <a:spcBef>
                <a:spcPts val="1000"/>
              </a:spcBef>
              <a:spcAft>
                <a:spcPts val="0"/>
              </a:spcAft>
              <a:buClr>
                <a:schemeClr val="dk1"/>
              </a:buClr>
              <a:buSzPts val="2800"/>
              <a:buFont typeface="Noto Sans Symbols"/>
              <a:buChar char="●"/>
            </a:pPr>
            <a:r>
              <a:rPr lang="en-US" sz="2400" dirty="0"/>
              <a:t>Social justice and urban garden scholarship rarely consider toxicology or the social elements of exposure in community gardens, despite frequent engagement with toxic exposures for marginalized groups in urban air, water, and buildings.    </a:t>
            </a:r>
            <a:endParaRPr sz="2400" dirty="0"/>
          </a:p>
          <a:p>
            <a:pPr marL="0" lvl="0" indent="0" algn="l" rtl="0">
              <a:lnSpc>
                <a:spcPct val="90000"/>
              </a:lnSpc>
              <a:spcBef>
                <a:spcPts val="1000"/>
              </a:spcBef>
              <a:spcAft>
                <a:spcPts val="0"/>
              </a:spcAft>
              <a:buClr>
                <a:schemeClr val="dk1"/>
              </a:buClr>
              <a:buSzPts val="2800"/>
              <a:buNone/>
            </a:pPr>
            <a:endParaRPr dirty="0"/>
          </a:p>
        </p:txBody>
      </p:sp>
      <p:sp>
        <p:nvSpPr>
          <p:cNvPr id="140" name="Google Shape;14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41" name="Google Shape;141;p18"/>
          <p:cNvSpPr txBox="1">
            <a:spLocks noGrp="1"/>
          </p:cNvSpPr>
          <p:nvPr>
            <p:ph type="title"/>
          </p:nvPr>
        </p:nvSpPr>
        <p:spPr>
          <a:xfrm>
            <a:off x="2304182" y="460375"/>
            <a:ext cx="9448800" cy="107559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a:t>Malone: Urban Gardens and Environmental</a:t>
            </a:r>
            <a:br>
              <a:rPr lang="en-US" sz="2900" b="1" dirty="0"/>
            </a:br>
            <a:r>
              <a:rPr lang="en-US" sz="2900" b="1" dirty="0"/>
              <a:t> Injustices</a:t>
            </a:r>
            <a:endParaRPr sz="2900" b="1" dirty="0"/>
          </a:p>
        </p:txBody>
      </p:sp>
      <p:pic>
        <p:nvPicPr>
          <p:cNvPr id="142" name="Google Shape;142;p18"/>
          <p:cNvPicPr preferRelativeResize="0"/>
          <p:nvPr/>
        </p:nvPicPr>
        <p:blipFill rotWithShape="1">
          <a:blip r:embed="rId4">
            <a:alphaModFix/>
          </a:blip>
          <a:srcRect/>
          <a:stretch/>
        </p:blipFill>
        <p:spPr>
          <a:xfrm>
            <a:off x="439018" y="1326533"/>
            <a:ext cx="2931963" cy="521237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Google Shape;148;p19"/>
          <p:cNvSpPr txBox="1">
            <a:spLocks noGrp="1"/>
          </p:cNvSpPr>
          <p:nvPr>
            <p:ph type="body" idx="1"/>
          </p:nvPr>
        </p:nvSpPr>
        <p:spPr>
          <a:xfrm>
            <a:off x="4404321" y="1963134"/>
            <a:ext cx="7519059" cy="4142391"/>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1000"/>
              </a:spcBef>
              <a:spcAft>
                <a:spcPts val="0"/>
              </a:spcAft>
              <a:buClr>
                <a:schemeClr val="dk1"/>
              </a:buClr>
              <a:buSzPct val="116666"/>
              <a:buNone/>
            </a:pPr>
            <a:r>
              <a:rPr lang="en-US" b="1" dirty="0"/>
              <a:t>Soil Toxicology: Common Contaminants:</a:t>
            </a:r>
            <a:endParaRPr dirty="0"/>
          </a:p>
          <a:p>
            <a:pPr marL="457200" lvl="0" indent="-427416" algn="l" rtl="0">
              <a:lnSpc>
                <a:spcPct val="90000"/>
              </a:lnSpc>
              <a:spcBef>
                <a:spcPts val="1000"/>
              </a:spcBef>
              <a:spcAft>
                <a:spcPts val="0"/>
              </a:spcAft>
              <a:buClr>
                <a:schemeClr val="dk1"/>
              </a:buClr>
              <a:buSzPct val="113651"/>
              <a:buFont typeface="Noto Sans Symbols"/>
              <a:buChar char="●"/>
            </a:pPr>
            <a:r>
              <a:rPr lang="en-US" sz="2929" dirty="0"/>
              <a:t>PCBs from legacy industrial uses</a:t>
            </a:r>
            <a:endParaRPr sz="3329" dirty="0"/>
          </a:p>
          <a:p>
            <a:pPr marL="457200" lvl="0" indent="-427416" algn="l" rtl="0">
              <a:lnSpc>
                <a:spcPct val="90000"/>
              </a:lnSpc>
              <a:spcBef>
                <a:spcPts val="1000"/>
              </a:spcBef>
              <a:spcAft>
                <a:spcPts val="0"/>
              </a:spcAft>
              <a:buClr>
                <a:schemeClr val="dk1"/>
              </a:buClr>
              <a:buSzPct val="113651"/>
              <a:buFont typeface="Noto Sans Symbols"/>
              <a:buChar char="●"/>
            </a:pPr>
            <a:r>
              <a:rPr lang="en-US" sz="2929" dirty="0"/>
              <a:t>Glyphosate (Roundup) from legacy herbicide regimens and food residues in compost</a:t>
            </a:r>
            <a:endParaRPr sz="3329" dirty="0"/>
          </a:p>
          <a:p>
            <a:pPr marL="457200" lvl="0" indent="-427416" algn="l" rtl="0">
              <a:lnSpc>
                <a:spcPct val="90000"/>
              </a:lnSpc>
              <a:spcBef>
                <a:spcPts val="1000"/>
              </a:spcBef>
              <a:spcAft>
                <a:spcPts val="0"/>
              </a:spcAft>
              <a:buClr>
                <a:schemeClr val="dk1"/>
              </a:buClr>
              <a:buSzPct val="113651"/>
              <a:buFont typeface="Noto Sans Symbols"/>
              <a:buChar char="●"/>
            </a:pPr>
            <a:r>
              <a:rPr lang="en-US" sz="2929" dirty="0"/>
              <a:t>Heavy metals from legacy industry and traffic pollution</a:t>
            </a:r>
            <a:endParaRPr sz="3329" dirty="0"/>
          </a:p>
          <a:p>
            <a:pPr marL="457200" lvl="0" indent="-427416" algn="l" rtl="0">
              <a:lnSpc>
                <a:spcPct val="90000"/>
              </a:lnSpc>
              <a:spcBef>
                <a:spcPts val="1000"/>
              </a:spcBef>
              <a:spcAft>
                <a:spcPts val="0"/>
              </a:spcAft>
              <a:buClr>
                <a:schemeClr val="dk1"/>
              </a:buClr>
              <a:buSzPct val="113651"/>
              <a:buFont typeface="Noto Sans Symbols"/>
              <a:buChar char="●"/>
            </a:pPr>
            <a:r>
              <a:rPr lang="en-US" sz="2929" dirty="0"/>
              <a:t>Contaminants can be introduced through compost, wood chips, and grass clippings, as well as through the air, water, and previous land uses.</a:t>
            </a:r>
            <a:endParaRPr sz="3329" dirty="0"/>
          </a:p>
          <a:p>
            <a:pPr marL="457200" lvl="0" indent="-427416" algn="l" rtl="0">
              <a:lnSpc>
                <a:spcPct val="90000"/>
              </a:lnSpc>
              <a:spcBef>
                <a:spcPts val="1000"/>
              </a:spcBef>
              <a:spcAft>
                <a:spcPts val="0"/>
              </a:spcAft>
              <a:buClr>
                <a:schemeClr val="dk1"/>
              </a:buClr>
              <a:buSzPct val="113651"/>
              <a:buFont typeface="Noto Sans Symbols"/>
              <a:buChar char="●"/>
            </a:pPr>
            <a:r>
              <a:rPr lang="en-US" sz="2929" dirty="0"/>
              <a:t>The existence of contamination does not necessarily outweigh the benefits of community gardens.</a:t>
            </a:r>
            <a:endParaRPr sz="3329" dirty="0"/>
          </a:p>
          <a:p>
            <a:pPr marL="457200" lvl="0" indent="-427416" algn="l" rtl="0">
              <a:lnSpc>
                <a:spcPct val="90000"/>
              </a:lnSpc>
              <a:spcBef>
                <a:spcPts val="1000"/>
              </a:spcBef>
              <a:spcAft>
                <a:spcPts val="0"/>
              </a:spcAft>
              <a:buClr>
                <a:schemeClr val="dk1"/>
              </a:buClr>
              <a:buSzPct val="113651"/>
              <a:buFont typeface="Noto Sans Symbols"/>
              <a:buChar char="●"/>
            </a:pPr>
            <a:r>
              <a:rPr lang="en-US" sz="2929" dirty="0"/>
              <a:t>Soil testing, remediation, and planting flower and fungus species to neutralize toxins helps alleviate legacy issues. </a:t>
            </a:r>
            <a:endParaRPr sz="3329" dirty="0"/>
          </a:p>
          <a:p>
            <a:pPr marL="941070" lvl="1" indent="-304800" algn="l" rtl="0">
              <a:lnSpc>
                <a:spcPct val="90000"/>
              </a:lnSpc>
              <a:spcBef>
                <a:spcPts val="1000"/>
              </a:spcBef>
              <a:spcAft>
                <a:spcPts val="0"/>
              </a:spcAft>
              <a:buSzPct val="100000"/>
              <a:buFont typeface="Noto Sans Symbols"/>
              <a:buNone/>
            </a:pPr>
            <a:endParaRPr b="1" dirty="0"/>
          </a:p>
          <a:p>
            <a:pPr marL="483869" lvl="1" indent="0" algn="l" rtl="0">
              <a:lnSpc>
                <a:spcPct val="90000"/>
              </a:lnSpc>
              <a:spcBef>
                <a:spcPts val="1000"/>
              </a:spcBef>
              <a:spcAft>
                <a:spcPts val="0"/>
              </a:spcAft>
              <a:buSzPct val="100000"/>
              <a:buNone/>
            </a:pPr>
            <a:endParaRPr dirty="0"/>
          </a:p>
          <a:p>
            <a:pPr marL="941070" lvl="1" indent="-304800" algn="l" rtl="0">
              <a:lnSpc>
                <a:spcPct val="90000"/>
              </a:lnSpc>
              <a:spcBef>
                <a:spcPts val="1000"/>
              </a:spcBef>
              <a:spcAft>
                <a:spcPts val="0"/>
              </a:spcAft>
              <a:buSzPct val="100000"/>
              <a:buFont typeface="Noto Sans Symbols"/>
              <a:buNone/>
            </a:pPr>
            <a:endParaRPr b="1" dirty="0"/>
          </a:p>
          <a:p>
            <a:pPr marL="0" lvl="0" indent="0" algn="l" rtl="0">
              <a:lnSpc>
                <a:spcPct val="90000"/>
              </a:lnSpc>
              <a:spcBef>
                <a:spcPts val="1000"/>
              </a:spcBef>
              <a:spcAft>
                <a:spcPts val="0"/>
              </a:spcAft>
              <a:buClr>
                <a:schemeClr val="dk1"/>
              </a:buClr>
              <a:buSzPct val="100000"/>
              <a:buNone/>
            </a:pPr>
            <a:endParaRPr dirty="0"/>
          </a:p>
        </p:txBody>
      </p:sp>
      <p:sp>
        <p:nvSpPr>
          <p:cNvPr id="149" name="Google Shape;1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50" name="Google Shape;150;p19"/>
          <p:cNvSpPr txBox="1">
            <a:spLocks noGrp="1"/>
          </p:cNvSpPr>
          <p:nvPr>
            <p:ph type="title"/>
          </p:nvPr>
        </p:nvSpPr>
        <p:spPr>
          <a:xfrm>
            <a:off x="2895600" y="528034"/>
            <a:ext cx="9448800" cy="11969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a:t>Malone: Urban Gardens and Environmental</a:t>
            </a:r>
            <a:br>
              <a:rPr lang="en-US" sz="2900" b="1" dirty="0"/>
            </a:br>
            <a:r>
              <a:rPr lang="en-US" sz="2900" b="1" dirty="0"/>
              <a:t> Injustices</a:t>
            </a:r>
            <a:endParaRPr sz="2900" dirty="0"/>
          </a:p>
        </p:txBody>
      </p:sp>
      <p:pic>
        <p:nvPicPr>
          <p:cNvPr id="151" name="Google Shape;151;p19"/>
          <p:cNvPicPr preferRelativeResize="0"/>
          <p:nvPr/>
        </p:nvPicPr>
        <p:blipFill rotWithShape="1">
          <a:blip r:embed="rId4">
            <a:alphaModFix/>
          </a:blip>
          <a:srcRect/>
          <a:stretch/>
        </p:blipFill>
        <p:spPr>
          <a:xfrm>
            <a:off x="240115" y="1210659"/>
            <a:ext cx="3788036" cy="50507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20"/>
          <p:cNvSpPr txBox="1">
            <a:spLocks noGrp="1"/>
          </p:cNvSpPr>
          <p:nvPr>
            <p:ph type="body" idx="1"/>
          </p:nvPr>
        </p:nvSpPr>
        <p:spPr>
          <a:xfrm>
            <a:off x="140524" y="1484426"/>
            <a:ext cx="7798500" cy="491685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1000"/>
              </a:spcBef>
              <a:spcAft>
                <a:spcPts val="0"/>
              </a:spcAft>
              <a:buClr>
                <a:schemeClr val="dk1"/>
              </a:buClr>
              <a:buSzPts val="3267"/>
              <a:buNone/>
            </a:pPr>
            <a:r>
              <a:rPr lang="en-US" b="1" dirty="0"/>
              <a:t>Environmental Justice in Community Gardens:</a:t>
            </a:r>
            <a:endParaRPr dirty="0"/>
          </a:p>
          <a:p>
            <a:pPr marL="457200" lvl="0" indent="-457200" algn="l" rtl="0">
              <a:lnSpc>
                <a:spcPct val="90000"/>
              </a:lnSpc>
              <a:spcBef>
                <a:spcPts val="1000"/>
              </a:spcBef>
              <a:spcAft>
                <a:spcPts val="0"/>
              </a:spcAft>
              <a:buClr>
                <a:schemeClr val="dk1"/>
              </a:buClr>
              <a:buSzPts val="2800"/>
              <a:buFont typeface="Noto Sans Symbols"/>
              <a:buChar char="●"/>
            </a:pPr>
            <a:r>
              <a:rPr lang="en-US" sz="2400" dirty="0"/>
              <a:t>Government funding for soil testing, standards, and federal guidance (EPA) on toxic contaminant safe levels</a:t>
            </a:r>
            <a:endParaRPr dirty="0"/>
          </a:p>
          <a:p>
            <a:pPr marL="457200" lvl="0" indent="-457200" algn="l" rtl="0">
              <a:lnSpc>
                <a:spcPct val="90000"/>
              </a:lnSpc>
              <a:spcBef>
                <a:spcPts val="1000"/>
              </a:spcBef>
              <a:spcAft>
                <a:spcPts val="0"/>
              </a:spcAft>
              <a:buClr>
                <a:schemeClr val="dk1"/>
              </a:buClr>
              <a:buSzPts val="2800"/>
              <a:buFont typeface="Noto Sans Symbols"/>
              <a:buChar char="●"/>
            </a:pPr>
            <a:r>
              <a:rPr lang="en-US" sz="2400" dirty="0"/>
              <a:t>Racial equity toolkit (Seattle) analyzes equity impacts of policies, programs, and initiatives to target the neediest</a:t>
            </a:r>
            <a:endParaRPr dirty="0"/>
          </a:p>
          <a:p>
            <a:pPr marL="457200" lvl="0" indent="-457200" algn="l" rtl="0">
              <a:lnSpc>
                <a:spcPct val="90000"/>
              </a:lnSpc>
              <a:spcBef>
                <a:spcPts val="1000"/>
              </a:spcBef>
              <a:spcAft>
                <a:spcPts val="0"/>
              </a:spcAft>
              <a:buClr>
                <a:schemeClr val="dk1"/>
              </a:buClr>
              <a:buSzPts val="2800"/>
              <a:buFont typeface="Noto Sans Symbols"/>
              <a:buChar char="●"/>
            </a:pPr>
            <a:r>
              <a:rPr lang="en-US" sz="2400" dirty="0"/>
              <a:t>Citizen and participant governance builds trust, cooperation, and consensus—balanced with municipal, state, and federal guidance and funding</a:t>
            </a:r>
            <a:endParaRPr dirty="0"/>
          </a:p>
          <a:p>
            <a:pPr marL="457200" lvl="0" indent="-457200" algn="l" rtl="0">
              <a:lnSpc>
                <a:spcPct val="90000"/>
              </a:lnSpc>
              <a:spcBef>
                <a:spcPts val="1000"/>
              </a:spcBef>
              <a:spcAft>
                <a:spcPts val="0"/>
              </a:spcAft>
              <a:buClr>
                <a:schemeClr val="dk1"/>
              </a:buClr>
              <a:buSzPts val="2800"/>
              <a:buFont typeface="Noto Sans Symbols"/>
              <a:buChar char="●"/>
            </a:pPr>
            <a:r>
              <a:rPr lang="en-US" sz="2400" dirty="0"/>
              <a:t>Secondary benefits of community gardens: youth education and immersion, alignment of diverse populations including immigrants behind a common resource and benefit</a:t>
            </a:r>
            <a:endParaRPr dirty="0"/>
          </a:p>
          <a:p>
            <a:pPr marL="457200" lvl="0" indent="-457200" algn="l" rtl="0">
              <a:lnSpc>
                <a:spcPct val="90000"/>
              </a:lnSpc>
              <a:spcBef>
                <a:spcPts val="1000"/>
              </a:spcBef>
              <a:spcAft>
                <a:spcPts val="0"/>
              </a:spcAft>
              <a:buClr>
                <a:schemeClr val="dk1"/>
              </a:buClr>
              <a:buSzPts val="2800"/>
              <a:buFont typeface="Noto Sans Symbols"/>
              <a:buChar char="●"/>
            </a:pPr>
            <a:r>
              <a:rPr lang="en-US" sz="2400" dirty="0"/>
              <a:t>Challenge: fuse social benefits and challenges with large scale climate change adaptation and resilience building </a:t>
            </a:r>
            <a:endParaRPr dirty="0"/>
          </a:p>
          <a:p>
            <a:pPr marL="483869" lvl="1" indent="0" algn="l" rtl="0">
              <a:lnSpc>
                <a:spcPct val="90000"/>
              </a:lnSpc>
              <a:spcBef>
                <a:spcPts val="1000"/>
              </a:spcBef>
              <a:spcAft>
                <a:spcPts val="0"/>
              </a:spcAft>
              <a:buSzPts val="2400"/>
              <a:buNone/>
            </a:pPr>
            <a:endParaRPr b="1" dirty="0"/>
          </a:p>
          <a:p>
            <a:pPr marL="0" lvl="0" indent="0" algn="l" rtl="0">
              <a:lnSpc>
                <a:spcPct val="90000"/>
              </a:lnSpc>
              <a:spcBef>
                <a:spcPts val="1000"/>
              </a:spcBef>
              <a:spcAft>
                <a:spcPts val="0"/>
              </a:spcAft>
              <a:buClr>
                <a:schemeClr val="dk1"/>
              </a:buClr>
              <a:buSzPts val="2800"/>
              <a:buNone/>
            </a:pPr>
            <a:endParaRPr dirty="0"/>
          </a:p>
        </p:txBody>
      </p:sp>
      <p:sp>
        <p:nvSpPr>
          <p:cNvPr id="158" name="Google Shape;15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159" name="Google Shape;159;p20"/>
          <p:cNvSpPr txBox="1">
            <a:spLocks noGrp="1"/>
          </p:cNvSpPr>
          <p:nvPr>
            <p:ph type="title"/>
          </p:nvPr>
        </p:nvSpPr>
        <p:spPr>
          <a:xfrm>
            <a:off x="2209800" y="456724"/>
            <a:ext cx="9448800" cy="11969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a:t>Malone: Urban Gardens and Environmental</a:t>
            </a:r>
            <a:br>
              <a:rPr lang="en-US" sz="2900" b="1" dirty="0"/>
            </a:br>
            <a:r>
              <a:rPr lang="en-US" sz="2900" b="1" dirty="0"/>
              <a:t> Injustices</a:t>
            </a:r>
            <a:endParaRPr sz="2900" dirty="0"/>
          </a:p>
        </p:txBody>
      </p:sp>
      <p:pic>
        <p:nvPicPr>
          <p:cNvPr id="160" name="Google Shape;160;p20"/>
          <p:cNvPicPr preferRelativeResize="0"/>
          <p:nvPr/>
        </p:nvPicPr>
        <p:blipFill rotWithShape="1">
          <a:blip r:embed="rId4">
            <a:alphaModFix/>
          </a:blip>
          <a:srcRect/>
          <a:stretch/>
        </p:blipFill>
        <p:spPr>
          <a:xfrm>
            <a:off x="7786517" y="2421320"/>
            <a:ext cx="4264959" cy="284330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980</Words>
  <Application>Microsoft Macintosh PowerPoint</Application>
  <PresentationFormat>Widescreen</PresentationFormat>
  <Paragraphs>70</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Noto Sans Symbols</vt:lpstr>
      <vt:lpstr>Office Theme</vt:lpstr>
      <vt:lpstr>Community Gardens:  Justice, Safety, and Climate Solutions  </vt:lpstr>
      <vt:lpstr>Clarke et al. (2019): The underutilized role  of community gardens in improving cities’  adaptation to climate change: A review</vt:lpstr>
      <vt:lpstr>Clarke et al. (2019): The underutilized role  of community gardens in improving cities’  adaptation to climate change: A review</vt:lpstr>
      <vt:lpstr>Clarke et al. (2019): The underutilized role  of community gardens in improving cities’  adaptation to climate change: A review</vt:lpstr>
      <vt:lpstr>Malone: Urban Gardens and Environmental  Injustices</vt:lpstr>
      <vt:lpstr>Malone: Urban Gardens and Environmental  Injustices</vt:lpstr>
      <vt:lpstr>Malone: Urban Gardens and Environmental  Injustices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Gardens:  Justice, Safety, and Climate Solutions  </dc:title>
  <dc:creator>Heidi CM Scott</dc:creator>
  <cp:lastModifiedBy>Alaina Gallagher</cp:lastModifiedBy>
  <cp:revision>2</cp:revision>
  <dcterms:created xsi:type="dcterms:W3CDTF">2022-09-28T11:57:10Z</dcterms:created>
  <dcterms:modified xsi:type="dcterms:W3CDTF">2022-11-17T21:44:03Z</dcterms:modified>
</cp:coreProperties>
</file>