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igjNiBhf7ZL0xo/Cxt8GLiCMO6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Instructor: Ask learners whether they’re familiar with the debate in Invasion Biology between “historical restorers” and “novel stewards,” which is both philosophical and ecological. The debate </a:t>
            </a:r>
            <a:r>
              <a:rPr lang="en-US"/>
              <a:t>centers</a:t>
            </a:r>
            <a:r>
              <a:rPr lang="en-US" sz="1200" b="0" i="0" u="none" strike="noStrike">
                <a:solidFill>
                  <a:schemeClr val="dk1"/>
                </a:solidFill>
                <a:latin typeface="Calibri"/>
                <a:ea typeface="Calibri"/>
                <a:cs typeface="Calibri"/>
                <a:sym typeface="Calibri"/>
              </a:rPr>
              <a:t> on the value of protecting or restoring “historical ecosystems,” </a:t>
            </a:r>
            <a:r>
              <a:rPr lang="en-US"/>
              <a:t>i.e., </a:t>
            </a:r>
            <a:r>
              <a:rPr lang="en-US" sz="1200" b="0" i="0" u="none" strike="noStrike">
                <a:solidFill>
                  <a:schemeClr val="dk1"/>
                </a:solidFill>
                <a:latin typeface="Calibri"/>
                <a:ea typeface="Calibri"/>
                <a:cs typeface="Calibri"/>
                <a:sym typeface="Calibri"/>
              </a:rPr>
              <a:t>community assemblages that have long existed without extensive human disturbance, but may now require specific governance and restoration mandates to remove non-native species or to protect against climate and hydrological shifts</a:t>
            </a:r>
            <a:r>
              <a:rPr lang="en-US" sz="1100"/>
              <a:t>—</a:t>
            </a:r>
            <a:r>
              <a:rPr lang="en-US" sz="1200" b="0" i="0" u="none" strike="noStrike">
                <a:solidFill>
                  <a:schemeClr val="dk1"/>
                </a:solidFill>
                <a:latin typeface="Calibri"/>
                <a:ea typeface="Calibri"/>
                <a:cs typeface="Calibri"/>
                <a:sym typeface="Calibri"/>
              </a:rPr>
              <a:t>versus cultivating value in “novel ecosystems,” i.e., communities that exist as the byproduct of human disturbance including climate change or the introduction of non-natives.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Those who argue for the value of Novel Ecosystems argue that we must dispense with the idea of restoring communities to their historical assemblage, and they note that preserving historical ecosystems may be seen as a losing battle from a climate change perspective. Adaptation, resistance, resilience, and evolution’s creative potential to craft mutualistic communities in times of disturbance are all positive factors for embracing novel ecosystems. On the other hand, </a:t>
            </a:r>
            <a:r>
              <a:rPr lang="en-US"/>
              <a:t>I</a:t>
            </a:r>
            <a:r>
              <a:rPr lang="en-US" sz="1200" b="0" i="0" u="none" strike="noStrike">
                <a:solidFill>
                  <a:schemeClr val="dk1"/>
                </a:solidFill>
                <a:latin typeface="Calibri"/>
                <a:ea typeface="Calibri"/>
                <a:cs typeface="Calibri"/>
                <a:sym typeface="Calibri"/>
              </a:rPr>
              <a:t>nvasion </a:t>
            </a:r>
            <a:r>
              <a:rPr lang="en-US"/>
              <a:t>B</a:t>
            </a:r>
            <a:r>
              <a:rPr lang="en-US" sz="1200" b="0" i="0" u="none" strike="noStrike">
                <a:solidFill>
                  <a:schemeClr val="dk1"/>
                </a:solidFill>
                <a:latin typeface="Calibri"/>
                <a:ea typeface="Calibri"/>
                <a:cs typeface="Calibri"/>
                <a:sym typeface="Calibri"/>
              </a:rPr>
              <a:t>iologists have developed many tools </a:t>
            </a:r>
            <a:r>
              <a:rPr lang="en-US"/>
              <a:t>aimed at</a:t>
            </a:r>
            <a:r>
              <a:rPr lang="en-US" sz="1200" b="0" i="0" u="none" strike="noStrike">
                <a:solidFill>
                  <a:schemeClr val="dk1"/>
                </a:solidFill>
                <a:latin typeface="Calibri"/>
                <a:ea typeface="Calibri"/>
                <a:cs typeface="Calibri"/>
                <a:sym typeface="Calibri"/>
              </a:rPr>
              <a:t> </a:t>
            </a:r>
            <a:r>
              <a:rPr lang="en-US"/>
              <a:t>preserving the integrity of native landscapes </a:t>
            </a:r>
            <a:r>
              <a:rPr lang="en-US" sz="1200" b="0" i="0" u="none" strike="noStrike">
                <a:solidFill>
                  <a:schemeClr val="dk1"/>
                </a:solidFill>
                <a:latin typeface="Calibri"/>
                <a:ea typeface="Calibri"/>
                <a:cs typeface="Calibri"/>
                <a:sym typeface="Calibri"/>
              </a:rPr>
              <a:t>from physical removal of invasive species to the genetic alteration of breeding pairs (male neutering) to limit the proliferation of invasive species. </a:t>
            </a: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Instructor: Edge effects are easily understood through the basic idea of the surface area to volume ratio: small UFPs have extremely high surface area (edges) compared with their volumes (interiors). Though this may be a useful ratio for digestion in our intestines, it can be highly disruptive of ecological community dynamics.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Advise learners to think vertically as well as laterally: a lot of forest health and habitat quality is about the vertical distribution of biomass, shelter, water, and sunlight. </a:t>
            </a:r>
            <a:endParaRPr/>
          </a:p>
          <a:p>
            <a:pPr marL="0" lvl="0" indent="0" algn="l" rtl="0">
              <a:spcBef>
                <a:spcPts val="0"/>
              </a:spcBef>
              <a:spcAft>
                <a:spcPts val="0"/>
              </a:spcAft>
              <a:buNone/>
            </a:pPr>
            <a:r>
              <a:rPr lang="en-US"/>
              <a:t/>
            </a:r>
            <a:br>
              <a:rPr lang="en-US"/>
            </a:br>
            <a:r>
              <a:rPr lang="en-US"/>
              <a:t/>
            </a:r>
            <a:br>
              <a:rPr lang="en-US"/>
            </a:br>
            <a:endParaRPr/>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Instructor: Biologists may look to aesthetics as merely human sensual cues to evaluate ecosystem health; sensual displeasure often results from unstable states, chemical pollution, or other forms of disturbance. But human aesthetic enjoyment is also a potent way to yoke the biophilia we feel for healthy ecosystems to the governance, economic, and community support necessary to maintain healthy UFPs. Sensual pleasure also provides human services like ecopsychology, exercise, curiosity, and attraction: all elements of biophilia.</a:t>
            </a: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sa/2.0/" TargetMode="Externa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504442" y="1743283"/>
            <a:ext cx="11420682" cy="183737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4000"/>
              <a:buFont typeface="Arial"/>
              <a:buNone/>
            </a:pPr>
            <a:r>
              <a:rPr lang="en-US" sz="4000" b="1">
                <a:solidFill>
                  <a:srgbClr val="000000"/>
                </a:solidFill>
                <a:latin typeface="Arial"/>
                <a:ea typeface="Arial"/>
                <a:cs typeface="Arial"/>
                <a:sym typeface="Arial"/>
              </a:rPr>
              <a:t>Urban Forest Patches Lesson 1: </a:t>
            </a:r>
            <a:br>
              <a:rPr lang="en-US" sz="4000" b="1">
                <a:solidFill>
                  <a:srgbClr val="000000"/>
                </a:solidFill>
                <a:latin typeface="Arial"/>
                <a:ea typeface="Arial"/>
                <a:cs typeface="Arial"/>
                <a:sym typeface="Arial"/>
              </a:rPr>
            </a:br>
            <a:r>
              <a:rPr lang="en-US" sz="4000" b="1">
                <a:solidFill>
                  <a:srgbClr val="76923C"/>
                </a:solidFill>
                <a:latin typeface="Arial"/>
                <a:ea typeface="Arial"/>
                <a:cs typeface="Arial"/>
                <a:sym typeface="Arial"/>
              </a:rPr>
              <a:t>Ecological Dynamics</a:t>
            </a:r>
            <a:r>
              <a:rPr lang="en-US" sz="4000" b="1">
                <a:solidFill>
                  <a:srgbClr val="000000"/>
                </a:solidFill>
                <a:latin typeface="Arial"/>
                <a:ea typeface="Arial"/>
                <a:cs typeface="Arial"/>
                <a:sym typeface="Arial"/>
              </a:rPr>
              <a:t/>
            </a:r>
            <a:br>
              <a:rPr lang="en-US" sz="4000" b="1">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5" y="539350"/>
            <a:ext cx="2975275" cy="1085984"/>
          </a:xfrm>
          <a:prstGeom prst="rect">
            <a:avLst/>
          </a:prstGeom>
          <a:noFill/>
          <a:ln>
            <a:noFill/>
          </a:ln>
        </p:spPr>
      </p:pic>
      <p:grpSp>
        <p:nvGrpSpPr>
          <p:cNvPr id="97" name="Google Shape;97;p1"/>
          <p:cNvGrpSpPr/>
          <p:nvPr/>
        </p:nvGrpSpPr>
        <p:grpSpPr>
          <a:xfrm rot="10800000" flipH="1">
            <a:off x="-305" y="4322879"/>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2" name="Google Shape;102;p1"/>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03" name="Google Shape;103;p1" descr="https://lh4.googleusercontent.com/Q0om3XqNxjc5j1_Cp0dbpLfNTpAjjgtd0t5JjJffULSPgTcwfedwhp-Sg6BL7KhgtusuzNePyOcuGwHzADIMCvtZ8dw1x3WJmg78Z9d5oSc2Pvjiq_eHfhHYIbwG_pBZKpIRAMsA1rvd2mcnJTr1-4u7q_Wr9YSphRjXc9_i7aLLjn7Ul1A82rsYZcw2iyGGsHr7UA=s2048"/>
          <p:cNvPicPr preferRelativeResize="0"/>
          <p:nvPr/>
        </p:nvPicPr>
        <p:blipFill rotWithShape="1">
          <a:blip r:embed="rId4">
            <a:alphaModFix/>
          </a:blip>
          <a:srcRect/>
          <a:stretch/>
        </p:blipFill>
        <p:spPr>
          <a:xfrm>
            <a:off x="3689575" y="3185050"/>
            <a:ext cx="4897299" cy="3672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485900" y="365125"/>
            <a:ext cx="9220200"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400"/>
              <a:buFont typeface="Twentieth Century"/>
              <a:buNone/>
            </a:pPr>
            <a:r>
              <a:rPr lang="en-US" b="1">
                <a:solidFill>
                  <a:srgbClr val="000000"/>
                </a:solidFill>
              </a:rPr>
              <a:t>What is a Novel Ecosystem?</a:t>
            </a:r>
            <a:endParaRPr/>
          </a:p>
        </p:txBody>
      </p:sp>
      <p:sp>
        <p:nvSpPr>
          <p:cNvPr id="110" name="Google Shape;110;p2"/>
          <p:cNvSpPr txBox="1">
            <a:spLocks noGrp="1"/>
          </p:cNvSpPr>
          <p:nvPr>
            <p:ph type="body" idx="1"/>
          </p:nvPr>
        </p:nvSpPr>
        <p:spPr>
          <a:xfrm>
            <a:off x="291634" y="1431235"/>
            <a:ext cx="8318965" cy="529024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000000"/>
              </a:buClr>
              <a:buSzPts val="2800"/>
              <a:buNone/>
            </a:pPr>
            <a:r>
              <a:rPr lang="en-US" b="1">
                <a:solidFill>
                  <a:srgbClr val="000000"/>
                </a:solidFill>
              </a:rPr>
              <a:t>Novel Ecosystems </a:t>
            </a:r>
            <a:r>
              <a:rPr lang="en-US">
                <a:solidFill>
                  <a:srgbClr val="000000"/>
                </a:solidFill>
              </a:rPr>
              <a:t>are ecological community assemblages that are </a:t>
            </a:r>
            <a:r>
              <a:rPr lang="en-US" b="1">
                <a:solidFill>
                  <a:srgbClr val="000000"/>
                </a:solidFill>
              </a:rPr>
              <a:t>unique</a:t>
            </a:r>
            <a:r>
              <a:rPr lang="en-US">
                <a:solidFill>
                  <a:srgbClr val="000000"/>
                </a:solidFill>
              </a:rPr>
              <a:t> to a location. </a:t>
            </a:r>
            <a:endParaRPr>
              <a:solidFill>
                <a:srgbClr val="000000"/>
              </a:solidFill>
            </a:endParaRPr>
          </a:p>
          <a:p>
            <a:pPr marL="0" lvl="0" indent="0" algn="l" rtl="0">
              <a:lnSpc>
                <a:spcPct val="90000"/>
              </a:lnSpc>
              <a:spcBef>
                <a:spcPts val="0"/>
              </a:spcBef>
              <a:spcAft>
                <a:spcPts val="0"/>
              </a:spcAft>
              <a:buClr>
                <a:schemeClr val="dk1"/>
              </a:buClr>
              <a:buSzPts val="2800"/>
              <a:buNone/>
            </a:pPr>
            <a:endParaRPr>
              <a:solidFill>
                <a:srgbClr val="000000"/>
              </a:solidFill>
            </a:endParaRPr>
          </a:p>
          <a:p>
            <a:pPr marL="0" lvl="0" indent="0" algn="l" rtl="0">
              <a:lnSpc>
                <a:spcPct val="90000"/>
              </a:lnSpc>
              <a:spcBef>
                <a:spcPts val="0"/>
              </a:spcBef>
              <a:spcAft>
                <a:spcPts val="0"/>
              </a:spcAft>
              <a:buClr>
                <a:srgbClr val="000000"/>
              </a:buClr>
              <a:buSzPts val="2800"/>
              <a:buNone/>
            </a:pPr>
            <a:r>
              <a:rPr lang="en-US">
                <a:solidFill>
                  <a:srgbClr val="000000"/>
                </a:solidFill>
              </a:rPr>
              <a:t>Several factors can affect novel communities:</a:t>
            </a:r>
            <a:endParaRPr>
              <a:solidFill>
                <a:srgbClr val="000000"/>
              </a:solidFill>
            </a:endParaRPr>
          </a:p>
          <a:p>
            <a:pPr marL="228600" lvl="0" indent="-228600" algn="l" rtl="0">
              <a:lnSpc>
                <a:spcPct val="90000"/>
              </a:lnSpc>
              <a:spcBef>
                <a:spcPts val="0"/>
              </a:spcBef>
              <a:spcAft>
                <a:spcPts val="0"/>
              </a:spcAft>
              <a:buClr>
                <a:srgbClr val="000000"/>
              </a:buClr>
              <a:buSzPts val="2800"/>
              <a:buChar char="•"/>
            </a:pPr>
            <a:r>
              <a:rPr lang="en-US" b="1">
                <a:solidFill>
                  <a:srgbClr val="000000"/>
                </a:solidFill>
              </a:rPr>
              <a:t>Histories</a:t>
            </a:r>
            <a:r>
              <a:rPr lang="en-US">
                <a:solidFill>
                  <a:srgbClr val="000000"/>
                </a:solidFill>
              </a:rPr>
              <a:t> of human use and disturbance</a:t>
            </a:r>
            <a:endParaRPr b="1">
              <a:solidFill>
                <a:srgbClr val="000000"/>
              </a:solidFill>
            </a:endParaRPr>
          </a:p>
          <a:p>
            <a:pPr marL="228600" lvl="0" indent="-228600" algn="l" rtl="0">
              <a:lnSpc>
                <a:spcPct val="90000"/>
              </a:lnSpc>
              <a:spcBef>
                <a:spcPts val="0"/>
              </a:spcBef>
              <a:spcAft>
                <a:spcPts val="0"/>
              </a:spcAft>
              <a:buClr>
                <a:srgbClr val="000000"/>
              </a:buClr>
              <a:buSzPts val="2800"/>
              <a:buChar char="•"/>
            </a:pPr>
            <a:r>
              <a:rPr lang="en-US">
                <a:solidFill>
                  <a:srgbClr val="000000"/>
                </a:solidFill>
              </a:rPr>
              <a:t>Presence of </a:t>
            </a:r>
            <a:r>
              <a:rPr lang="en-US" b="1">
                <a:solidFill>
                  <a:srgbClr val="000000"/>
                </a:solidFill>
              </a:rPr>
              <a:t>non-native</a:t>
            </a:r>
            <a:r>
              <a:rPr lang="en-US">
                <a:solidFill>
                  <a:srgbClr val="000000"/>
                </a:solidFill>
              </a:rPr>
              <a:t> or </a:t>
            </a:r>
            <a:r>
              <a:rPr lang="en-US" b="1">
                <a:solidFill>
                  <a:srgbClr val="000000"/>
                </a:solidFill>
              </a:rPr>
              <a:t>invasive</a:t>
            </a:r>
            <a:r>
              <a:rPr lang="en-US">
                <a:solidFill>
                  <a:srgbClr val="000000"/>
                </a:solidFill>
              </a:rPr>
              <a:t> species</a:t>
            </a:r>
            <a:endParaRPr/>
          </a:p>
          <a:p>
            <a:pPr marL="228600" lvl="0" indent="-228600" algn="l" rtl="0">
              <a:lnSpc>
                <a:spcPct val="90000"/>
              </a:lnSpc>
              <a:spcBef>
                <a:spcPts val="0"/>
              </a:spcBef>
              <a:spcAft>
                <a:spcPts val="0"/>
              </a:spcAft>
              <a:buClr>
                <a:srgbClr val="000000"/>
              </a:buClr>
              <a:buSzPts val="2800"/>
              <a:buChar char="•"/>
            </a:pPr>
            <a:r>
              <a:rPr lang="en-US" b="1">
                <a:solidFill>
                  <a:srgbClr val="000000"/>
                </a:solidFill>
              </a:rPr>
              <a:t>Pollution</a:t>
            </a:r>
            <a:r>
              <a:rPr lang="en-US">
                <a:solidFill>
                  <a:srgbClr val="000000"/>
                </a:solidFill>
              </a:rPr>
              <a:t> (air, water, noise, light, trash)</a:t>
            </a:r>
            <a:endParaRPr b="1">
              <a:solidFill>
                <a:srgbClr val="000000"/>
              </a:solidFill>
            </a:endParaRPr>
          </a:p>
          <a:p>
            <a:pPr marL="228600" lvl="0" indent="-228600" algn="l" rtl="0">
              <a:lnSpc>
                <a:spcPct val="90000"/>
              </a:lnSpc>
              <a:spcBef>
                <a:spcPts val="0"/>
              </a:spcBef>
              <a:spcAft>
                <a:spcPts val="0"/>
              </a:spcAft>
              <a:buClr>
                <a:srgbClr val="000000"/>
              </a:buClr>
              <a:buSzPts val="2800"/>
              <a:buChar char="•"/>
            </a:pPr>
            <a:r>
              <a:rPr lang="en-US" b="1">
                <a:solidFill>
                  <a:srgbClr val="000000"/>
                </a:solidFill>
              </a:rPr>
              <a:t>Water run-off </a:t>
            </a:r>
            <a:r>
              <a:rPr lang="en-US">
                <a:solidFill>
                  <a:srgbClr val="000000"/>
                </a:solidFill>
              </a:rPr>
              <a:t>from city </a:t>
            </a:r>
            <a:r>
              <a:rPr lang="en-US" b="1">
                <a:solidFill>
                  <a:srgbClr val="000000"/>
                </a:solidFill>
              </a:rPr>
              <a:t>hardscapes</a:t>
            </a:r>
            <a:endParaRPr/>
          </a:p>
          <a:p>
            <a:pPr marL="228600" lvl="0" indent="-228600" algn="l" rtl="0">
              <a:lnSpc>
                <a:spcPct val="90000"/>
              </a:lnSpc>
              <a:spcBef>
                <a:spcPts val="0"/>
              </a:spcBef>
              <a:spcAft>
                <a:spcPts val="0"/>
              </a:spcAft>
              <a:buClr>
                <a:srgbClr val="000000"/>
              </a:buClr>
              <a:buSzPts val="2800"/>
              <a:buChar char="•"/>
            </a:pPr>
            <a:r>
              <a:rPr lang="en-US" b="1">
                <a:solidFill>
                  <a:srgbClr val="000000"/>
                </a:solidFill>
              </a:rPr>
              <a:t>Imbalances</a:t>
            </a:r>
            <a:r>
              <a:rPr lang="en-US">
                <a:solidFill>
                  <a:srgbClr val="000000"/>
                </a:solidFill>
              </a:rPr>
              <a:t> of fauna: grazers like deer that no longer have natural predators</a:t>
            </a:r>
            <a:endParaRPr b="1">
              <a:solidFill>
                <a:srgbClr val="000000"/>
              </a:solidFill>
            </a:endParaRPr>
          </a:p>
          <a:p>
            <a:pPr marL="0" lvl="0" indent="0" algn="l" rtl="0">
              <a:lnSpc>
                <a:spcPct val="90000"/>
              </a:lnSpc>
              <a:spcBef>
                <a:spcPts val="0"/>
              </a:spcBef>
              <a:spcAft>
                <a:spcPts val="0"/>
              </a:spcAft>
              <a:buClr>
                <a:schemeClr val="dk1"/>
              </a:buClr>
              <a:buSzPts val="2800"/>
              <a:buNone/>
            </a:pPr>
            <a:endParaRPr>
              <a:solidFill>
                <a:srgbClr val="000000"/>
              </a:solidFill>
            </a:endParaRPr>
          </a:p>
          <a:p>
            <a:pPr marL="0" lvl="0" indent="0" algn="l" rtl="0">
              <a:lnSpc>
                <a:spcPct val="90000"/>
              </a:lnSpc>
              <a:spcBef>
                <a:spcPts val="0"/>
              </a:spcBef>
              <a:spcAft>
                <a:spcPts val="0"/>
              </a:spcAft>
              <a:buClr>
                <a:srgbClr val="000000"/>
              </a:buClr>
              <a:buSzPts val="2800"/>
              <a:buNone/>
            </a:pPr>
            <a:r>
              <a:rPr lang="en-US">
                <a:solidFill>
                  <a:srgbClr val="000000"/>
                </a:solidFill>
              </a:rPr>
              <a:t>These ecosystems display </a:t>
            </a:r>
            <a:r>
              <a:rPr lang="en-US" b="1">
                <a:solidFill>
                  <a:srgbClr val="000000"/>
                </a:solidFill>
              </a:rPr>
              <a:t>invasions</a:t>
            </a:r>
            <a:r>
              <a:rPr lang="en-US">
                <a:solidFill>
                  <a:srgbClr val="000000"/>
                </a:solidFill>
              </a:rPr>
              <a:t>, </a:t>
            </a:r>
            <a:r>
              <a:rPr lang="en-US" b="1">
                <a:solidFill>
                  <a:srgbClr val="000000"/>
                </a:solidFill>
              </a:rPr>
              <a:t>emergent mutualisms</a:t>
            </a:r>
            <a:r>
              <a:rPr lang="en-US">
                <a:solidFill>
                  <a:srgbClr val="000000"/>
                </a:solidFill>
              </a:rPr>
              <a:t>, and </a:t>
            </a:r>
            <a:r>
              <a:rPr lang="en-US" b="1">
                <a:solidFill>
                  <a:srgbClr val="000000"/>
                </a:solidFill>
              </a:rPr>
              <a:t>community evolution </a:t>
            </a:r>
            <a:r>
              <a:rPr lang="en-US">
                <a:solidFill>
                  <a:srgbClr val="000000"/>
                </a:solidFill>
              </a:rPr>
              <a:t>through states of </a:t>
            </a:r>
            <a:r>
              <a:rPr lang="en-US" b="1">
                <a:solidFill>
                  <a:srgbClr val="000000"/>
                </a:solidFill>
              </a:rPr>
              <a:t>succession</a:t>
            </a:r>
            <a:r>
              <a:rPr lang="en-US">
                <a:solidFill>
                  <a:srgbClr val="000000"/>
                </a:solidFill>
              </a:rPr>
              <a:t>.</a:t>
            </a:r>
            <a:endParaRPr>
              <a:solidFill>
                <a:srgbClr val="000000"/>
              </a:solidFill>
            </a:endParaRPr>
          </a:p>
          <a:p>
            <a:pPr marL="0" lvl="0" indent="0" algn="l" rtl="0">
              <a:lnSpc>
                <a:spcPct val="90000"/>
              </a:lnSpc>
              <a:spcBef>
                <a:spcPts val="1000"/>
              </a:spcBef>
              <a:spcAft>
                <a:spcPts val="0"/>
              </a:spcAft>
              <a:buClr>
                <a:schemeClr val="dk1"/>
              </a:buClr>
              <a:buSzPts val="2800"/>
              <a:buNone/>
            </a:pPr>
            <a:endParaRPr/>
          </a:p>
        </p:txBody>
      </p:sp>
      <p:sp>
        <p:nvSpPr>
          <p:cNvPr id="111" name="Google Shape;11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112" name="Google Shape;112;p2"/>
          <p:cNvPicPr preferRelativeResize="0"/>
          <p:nvPr/>
        </p:nvPicPr>
        <p:blipFill>
          <a:blip r:embed="rId4">
            <a:alphaModFix/>
          </a:blip>
          <a:stretch>
            <a:fillRect/>
          </a:stretch>
        </p:blipFill>
        <p:spPr>
          <a:xfrm>
            <a:off x="8392275" y="1431227"/>
            <a:ext cx="3463826" cy="4618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2456906" y="352062"/>
            <a:ext cx="9220200" cy="8399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Arial"/>
              <a:buNone/>
            </a:pPr>
            <a:r>
              <a:rPr lang="en-US" b="1">
                <a:solidFill>
                  <a:srgbClr val="000000"/>
                </a:solidFill>
              </a:rPr>
              <a:t>Biophysical Factors in UFPs</a:t>
            </a:r>
            <a:endParaRPr/>
          </a:p>
        </p:txBody>
      </p:sp>
      <p:sp>
        <p:nvSpPr>
          <p:cNvPr id="119" name="Google Shape;119;p3"/>
          <p:cNvSpPr txBox="1">
            <a:spLocks noGrp="1"/>
          </p:cNvSpPr>
          <p:nvPr>
            <p:ph type="body" idx="1"/>
          </p:nvPr>
        </p:nvSpPr>
        <p:spPr>
          <a:xfrm>
            <a:off x="173298" y="1192031"/>
            <a:ext cx="7114688" cy="3237496"/>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20000"/>
              </a:lnSpc>
              <a:spcBef>
                <a:spcPts val="0"/>
              </a:spcBef>
              <a:spcAft>
                <a:spcPts val="0"/>
              </a:spcAft>
              <a:buClr>
                <a:srgbClr val="000000"/>
              </a:buClr>
              <a:buSzPct val="100000"/>
              <a:buNone/>
            </a:pPr>
            <a:r>
              <a:rPr lang="en-US" sz="9600" b="1">
                <a:solidFill>
                  <a:srgbClr val="000000"/>
                </a:solidFill>
              </a:rPr>
              <a:t>Edge Effects</a:t>
            </a:r>
            <a:r>
              <a:rPr lang="en-US" sz="9600">
                <a:solidFill>
                  <a:srgbClr val="000000"/>
                </a:solidFill>
              </a:rPr>
              <a:t>: Exposure to outside conditions: wind, urban heat, sunlight, trampling, dumping, higher levels of proximate pollution than large forested areas.</a:t>
            </a:r>
            <a:endParaRPr sz="9600"/>
          </a:p>
          <a:p>
            <a:pPr marL="0" lvl="0" indent="0" algn="l" rtl="0">
              <a:lnSpc>
                <a:spcPct val="120000"/>
              </a:lnSpc>
              <a:spcBef>
                <a:spcPts val="0"/>
              </a:spcBef>
              <a:spcAft>
                <a:spcPts val="0"/>
              </a:spcAft>
              <a:buClr>
                <a:schemeClr val="dk1"/>
              </a:buClr>
              <a:buSzPct val="100000"/>
              <a:buNone/>
            </a:pPr>
            <a:endParaRPr sz="9600" b="1">
              <a:solidFill>
                <a:srgbClr val="000000"/>
              </a:solidFill>
            </a:endParaRPr>
          </a:p>
          <a:p>
            <a:pPr marL="0" lvl="0" indent="0" algn="l" rtl="0">
              <a:lnSpc>
                <a:spcPct val="120000"/>
              </a:lnSpc>
              <a:spcBef>
                <a:spcPts val="0"/>
              </a:spcBef>
              <a:spcAft>
                <a:spcPts val="0"/>
              </a:spcAft>
              <a:buClr>
                <a:srgbClr val="000000"/>
              </a:buClr>
              <a:buSzPct val="100000"/>
              <a:buNone/>
            </a:pPr>
            <a:r>
              <a:rPr lang="en-US" sz="9600" b="1">
                <a:solidFill>
                  <a:srgbClr val="000000"/>
                </a:solidFill>
              </a:rPr>
              <a:t>Disturbance</a:t>
            </a:r>
            <a:r>
              <a:rPr lang="en-US" sz="9600">
                <a:solidFill>
                  <a:srgbClr val="000000"/>
                </a:solidFill>
              </a:rPr>
              <a:t>: Histories of human use and the plant and animal species compositions in the UFP ecosystem affect states of ecological succession. </a:t>
            </a:r>
            <a:endParaRPr sz="9600"/>
          </a:p>
          <a:p>
            <a:pPr marL="0" lvl="0" indent="0" algn="l" rtl="0">
              <a:lnSpc>
                <a:spcPct val="90000"/>
              </a:lnSpc>
              <a:spcBef>
                <a:spcPts val="0"/>
              </a:spcBef>
              <a:spcAft>
                <a:spcPts val="0"/>
              </a:spcAft>
              <a:buClr>
                <a:srgbClr val="000000"/>
              </a:buClr>
              <a:buSzPct val="100000"/>
              <a:buNone/>
            </a:pPr>
            <a:r>
              <a:rPr lang="en-US" sz="9600">
                <a:solidFill>
                  <a:srgbClr val="000000"/>
                </a:solidFill>
                <a:latin typeface="Arial"/>
                <a:ea typeface="Arial"/>
                <a:cs typeface="Arial"/>
                <a:sym typeface="Arial"/>
              </a:rPr>
              <a:t/>
            </a:r>
            <a:br>
              <a:rPr lang="en-US" sz="9600">
                <a:solidFill>
                  <a:srgbClr val="000000"/>
                </a:solidFill>
                <a:latin typeface="Arial"/>
                <a:ea typeface="Arial"/>
                <a:cs typeface="Arial"/>
                <a:sym typeface="Arial"/>
              </a:rPr>
            </a:br>
            <a:r>
              <a:rPr lang="en-US" sz="9600">
                <a:solidFill>
                  <a:srgbClr val="000000"/>
                </a:solidFill>
                <a:latin typeface="Arial"/>
                <a:ea typeface="Arial"/>
                <a:cs typeface="Arial"/>
                <a:sym typeface="Arial"/>
              </a:rPr>
              <a:t> </a:t>
            </a:r>
            <a:endParaRPr/>
          </a:p>
          <a:p>
            <a:pPr marL="0" lvl="0" indent="0" algn="l" rtl="0">
              <a:lnSpc>
                <a:spcPct val="90000"/>
              </a:lnSpc>
              <a:spcBef>
                <a:spcPts val="1000"/>
              </a:spcBef>
              <a:spcAft>
                <a:spcPts val="0"/>
              </a:spcAft>
              <a:buClr>
                <a:schemeClr val="dk1"/>
              </a:buClr>
              <a:buSzPct val="100000"/>
              <a:buNone/>
            </a:pPr>
            <a:r>
              <a:rPr lang="en-US"/>
              <a:t/>
            </a:r>
            <a:br>
              <a:rPr lang="en-US"/>
            </a:br>
            <a:r>
              <a:rPr lang="en-US"/>
              <a:t/>
            </a:r>
            <a:br>
              <a:rPr lang="en-US"/>
            </a:br>
            <a:endParaRPr/>
          </a:p>
        </p:txBody>
      </p:sp>
      <p:sp>
        <p:nvSpPr>
          <p:cNvPr id="120" name="Google Shape;1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21" name="Google Shape;121;p3"/>
          <p:cNvSpPr txBox="1"/>
          <p:nvPr/>
        </p:nvSpPr>
        <p:spPr>
          <a:xfrm>
            <a:off x="3129636" y="4625470"/>
            <a:ext cx="83166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00"/>
                </a:solidFill>
                <a:latin typeface="Calibri"/>
                <a:ea typeface="Calibri"/>
                <a:cs typeface="Calibri"/>
                <a:sym typeface="Calibri"/>
              </a:rPr>
              <a:t>Forest Patch Condition</a:t>
            </a:r>
            <a:r>
              <a:rPr lang="en-US" sz="2400">
                <a:solidFill>
                  <a:srgbClr val="000000"/>
                </a:solidFill>
                <a:latin typeface="Calibri"/>
                <a:ea typeface="Calibri"/>
                <a:cs typeface="Calibri"/>
                <a:sym typeface="Calibri"/>
              </a:rPr>
              <a:t>: Multi-dimensional factors:</a:t>
            </a:r>
            <a:endParaRPr>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species composition; soil biochemistry; tree age and health;</a:t>
            </a:r>
            <a:endParaRPr>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layered structure including herbaceous, shrub, understory, </a:t>
            </a:r>
            <a:endParaRPr>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and overstory; governance and local economic conditions.</a:t>
            </a:r>
            <a:endParaRPr>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122" name="Google Shape;122;p3" descr="https://lh5.googleusercontent.com/_Wlc-PEVm2KEgby9QaMb2VJcYMU3W0iZ1NADuQ3LTNxvhH0RFrm3PJ1B6GmhhmXU166JP9sgjd1QFoP7pTcNjPsoqXMJt6OJR0LQ3x_qeKXNSzwDN_GX5AM3Udz4w2mJn9SgqOHnllx4MyKYsrh3X62o_NZFZbJ1vd8vndzV6oxD280vL1AxfEI3N5ckRZiX1dxVlA=s2048"/>
          <p:cNvPicPr preferRelativeResize="0"/>
          <p:nvPr/>
        </p:nvPicPr>
        <p:blipFill rotWithShape="1">
          <a:blip r:embed="rId4">
            <a:alphaModFix/>
          </a:blip>
          <a:srcRect/>
          <a:stretch/>
        </p:blipFill>
        <p:spPr>
          <a:xfrm>
            <a:off x="7540534" y="1137687"/>
            <a:ext cx="4389120" cy="3291840"/>
          </a:xfrm>
          <a:prstGeom prst="rect">
            <a:avLst/>
          </a:prstGeom>
          <a:noFill/>
          <a:ln>
            <a:noFill/>
          </a:ln>
        </p:spPr>
      </p:pic>
      <p:pic>
        <p:nvPicPr>
          <p:cNvPr id="123" name="Google Shape;123;p3" descr="https://lh4.googleusercontent.com/phmU1cEXm0wt7hAYgDqlIzPYG5TPZzhjJsG9j2to7v72ciulOpqDolGtA96NoHImNw7ezGsjXMQQyxYbcoazRROlzMiHj0AIVOn2Ym7CX-o2oz4XuasY79LHR9a51-THrRg0VI7xBqRfPKP0kMYTs_PYhiz-M1UBM2RzRHdoE4drkWcfBtwBMjpqx9OPqr3vaRCcaw=s2048"/>
          <p:cNvPicPr preferRelativeResize="0"/>
          <p:nvPr/>
        </p:nvPicPr>
        <p:blipFill rotWithShape="1">
          <a:blip r:embed="rId5">
            <a:alphaModFix/>
          </a:blip>
          <a:srcRect/>
          <a:stretch/>
        </p:blipFill>
        <p:spPr>
          <a:xfrm>
            <a:off x="173298" y="4197707"/>
            <a:ext cx="2535452" cy="25237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2177925" y="252986"/>
            <a:ext cx="9220200" cy="856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Arial"/>
              <a:buNone/>
            </a:pPr>
            <a:r>
              <a:rPr lang="en-US" b="1">
                <a:solidFill>
                  <a:srgbClr val="000000"/>
                </a:solidFill>
              </a:rPr>
              <a:t>Aesthetic Factors and UFP Valuation</a:t>
            </a:r>
            <a:endParaRPr/>
          </a:p>
        </p:txBody>
      </p:sp>
      <p:sp>
        <p:nvSpPr>
          <p:cNvPr id="130" name="Google Shape;130;p4"/>
          <p:cNvSpPr txBox="1">
            <a:spLocks noGrp="1"/>
          </p:cNvSpPr>
          <p:nvPr>
            <p:ph type="body" idx="1"/>
          </p:nvPr>
        </p:nvSpPr>
        <p:spPr>
          <a:xfrm>
            <a:off x="313509" y="1109163"/>
            <a:ext cx="11534502" cy="325383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UFPs can display conditions of </a:t>
            </a:r>
            <a:r>
              <a:rPr lang="en-US" b="1"/>
              <a:t>neglect</a:t>
            </a:r>
            <a:r>
              <a:rPr lang="en-US"/>
              <a:t>, </a:t>
            </a:r>
            <a:r>
              <a:rPr lang="en-US" b="1"/>
              <a:t>invasion</a:t>
            </a:r>
            <a:r>
              <a:rPr lang="en-US"/>
              <a:t>, and </a:t>
            </a:r>
            <a:r>
              <a:rPr lang="en-US" b="1"/>
              <a:t>disinvestment</a:t>
            </a:r>
            <a:r>
              <a:rPr lang="en-US"/>
              <a:t> that make them seem </a:t>
            </a:r>
            <a:r>
              <a:rPr lang="en-US" b="1"/>
              <a:t>ugly</a:t>
            </a:r>
            <a:r>
              <a:rPr lang="en-US"/>
              <a:t>, </a:t>
            </a:r>
            <a:r>
              <a:rPr lang="en-US" b="1"/>
              <a:t>useless</a:t>
            </a:r>
            <a:r>
              <a:rPr lang="en-US"/>
              <a:t>, or even </a:t>
            </a:r>
            <a:r>
              <a:rPr lang="en-US" b="1"/>
              <a:t>dangerous</a:t>
            </a:r>
            <a:r>
              <a:rPr lang="en-US"/>
              <a:t>.</a:t>
            </a:r>
            <a:endParaRPr/>
          </a:p>
          <a:p>
            <a:pPr marL="228600" lvl="0" indent="-228600" algn="l" rtl="0">
              <a:lnSpc>
                <a:spcPct val="90000"/>
              </a:lnSpc>
              <a:spcBef>
                <a:spcPts val="1000"/>
              </a:spcBef>
              <a:spcAft>
                <a:spcPts val="0"/>
              </a:spcAft>
              <a:buClr>
                <a:schemeClr val="dk1"/>
              </a:buClr>
              <a:buSzPts val="2800"/>
              <a:buChar char="•"/>
            </a:pPr>
            <a:r>
              <a:rPr lang="en-US"/>
              <a:t>Alternatively, UFPs can serve as </a:t>
            </a:r>
            <a:r>
              <a:rPr lang="en-US" b="1"/>
              <a:t>havens for biodiversity</a:t>
            </a:r>
            <a:r>
              <a:rPr lang="en-US"/>
              <a:t> and </a:t>
            </a:r>
            <a:r>
              <a:rPr lang="en-US" b="1"/>
              <a:t>habitat</a:t>
            </a:r>
            <a:r>
              <a:rPr lang="en-US"/>
              <a:t> for endemic, rare, and migrating species, as well as </a:t>
            </a:r>
            <a:r>
              <a:rPr lang="en-US" b="1"/>
              <a:t>urban humans</a:t>
            </a:r>
            <a:r>
              <a:rPr lang="en-US"/>
              <a:t>.</a:t>
            </a:r>
            <a:endParaRPr/>
          </a:p>
          <a:p>
            <a:pPr marL="228600" lvl="0" indent="-228600" algn="l" rtl="0">
              <a:lnSpc>
                <a:spcPct val="90000"/>
              </a:lnSpc>
              <a:spcBef>
                <a:spcPts val="1000"/>
              </a:spcBef>
              <a:spcAft>
                <a:spcPts val="0"/>
              </a:spcAft>
              <a:buClr>
                <a:schemeClr val="dk1"/>
              </a:buClr>
              <a:buSzPts val="2800"/>
              <a:buChar char="•"/>
            </a:pPr>
            <a:r>
              <a:rPr lang="en-US"/>
              <a:t>UFPs can evolve </a:t>
            </a:r>
            <a:r>
              <a:rPr lang="en-US" b="1"/>
              <a:t>community assemblages </a:t>
            </a:r>
            <a:r>
              <a:rPr lang="en-US"/>
              <a:t>that provide </a:t>
            </a:r>
            <a:r>
              <a:rPr lang="en-US" b="1"/>
              <a:t>ecosystem services </a:t>
            </a:r>
            <a:r>
              <a:rPr lang="en-US"/>
              <a:t>and form networks of </a:t>
            </a:r>
            <a:r>
              <a:rPr lang="en-US" b="1"/>
              <a:t>resilience</a:t>
            </a:r>
            <a:r>
              <a:rPr lang="en-US"/>
              <a:t> against </a:t>
            </a:r>
            <a:r>
              <a:rPr lang="en-US" b="1"/>
              <a:t>urban stressors </a:t>
            </a:r>
            <a:r>
              <a:rPr lang="en-US"/>
              <a:t>and</a:t>
            </a:r>
            <a:r>
              <a:rPr lang="en-US" b="1"/>
              <a:t> climate change</a:t>
            </a:r>
            <a:r>
              <a:rPr lang="en-US"/>
              <a:t>. </a:t>
            </a:r>
            <a:endParaRPr/>
          </a:p>
        </p:txBody>
      </p:sp>
      <p:sp>
        <p:nvSpPr>
          <p:cNvPr id="131" name="Google Shape;1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32" name="Google Shape;132;p4" descr="https://lh6.googleusercontent.com/UqWf4JIzFg32bt6ic_3nDI8X4_Wu2CqB4CUoaWu-oSyTOwiGnhHUxJQJCWmPa1Ajo7FUV3HIky75imkhT4HUqDLw7MT9B0N9btIQx2zCfo7JvkC042ylfRx0K9lmt9J6YtuMS1R8bqBNBewuSDByEUiVfcjzrEPDqSA8ImrKyurNJz207lBhReht03LmE1XHf-GXdg=s2048"/>
          <p:cNvPicPr preferRelativeResize="0"/>
          <p:nvPr/>
        </p:nvPicPr>
        <p:blipFill rotWithShape="1">
          <a:blip r:embed="rId4">
            <a:alphaModFix/>
          </a:blip>
          <a:srcRect/>
          <a:stretch/>
        </p:blipFill>
        <p:spPr>
          <a:xfrm>
            <a:off x="6394913" y="3773170"/>
            <a:ext cx="5102578" cy="2583180"/>
          </a:xfrm>
          <a:prstGeom prst="rect">
            <a:avLst/>
          </a:prstGeom>
          <a:noFill/>
          <a:ln>
            <a:noFill/>
          </a:ln>
        </p:spPr>
      </p:pic>
      <p:pic>
        <p:nvPicPr>
          <p:cNvPr id="133" name="Google Shape;133;p4" descr="https://lh3.googleusercontent.com/K6jFFRv4ceLKQC8Egx_81aplNNE8MYWeiT4ArdBOo8k-YMr3LkycNMoyfre8mL14l_3CMGzttiJ7UuD3ZNofh0LZEyyRyisTiHI6lNcJoRjEJwSEMIkw_armyYl4Qy3RWhOfOEDMLMHRfGJ2vbfJ5wk3QQ7P5DwMPOERCB3G1eMBAjhQY7NHCRyRqzp2iLge7v9t5w=s2048"/>
          <p:cNvPicPr preferRelativeResize="0"/>
          <p:nvPr/>
        </p:nvPicPr>
        <p:blipFill rotWithShape="1">
          <a:blip r:embed="rId5">
            <a:alphaModFix/>
          </a:blip>
          <a:srcRect/>
          <a:stretch/>
        </p:blipFill>
        <p:spPr>
          <a:xfrm>
            <a:off x="1329908" y="3773170"/>
            <a:ext cx="4048607" cy="2495005"/>
          </a:xfrm>
          <a:prstGeom prst="rect">
            <a:avLst/>
          </a:prstGeom>
          <a:noFill/>
          <a:ln>
            <a:noFill/>
          </a:ln>
        </p:spPr>
      </p:pic>
      <p:sp>
        <p:nvSpPr>
          <p:cNvPr id="134" name="Google Shape;134;p4"/>
          <p:cNvSpPr/>
          <p:nvPr/>
        </p:nvSpPr>
        <p:spPr>
          <a:xfrm>
            <a:off x="6394913" y="6538912"/>
            <a:ext cx="60960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Urban Forest, Vancouver BC, Canada. Photo by Rod Raglin, </a:t>
            </a:r>
            <a:r>
              <a:rPr lang="en-US" sz="1200" u="sng">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Share-Alike 2.0</a:t>
            </a:r>
            <a:endParaRPr sz="12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35" name="Google Shape;135;p4"/>
          <p:cNvSpPr/>
          <p:nvPr/>
        </p:nvSpPr>
        <p:spPr>
          <a:xfrm>
            <a:off x="1329908" y="6538912"/>
            <a:ext cx="60960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Kudzu chokes trees in Atlanta, GA, USA</a:t>
            </a:r>
            <a:endParaRPr sz="12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Widescreen</PresentationFormat>
  <Paragraphs>45</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Twentieth Century</vt:lpstr>
      <vt:lpstr>Office Theme</vt:lpstr>
      <vt:lpstr>Urban Forest Patches Lesson 1:  Ecological Dynamics </vt:lpstr>
      <vt:lpstr>What is a Novel Ecosystem?</vt:lpstr>
      <vt:lpstr>Biophysical Factors in UFPs</vt:lpstr>
      <vt:lpstr>Aesthetic Factors and UFP 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Forest Patches Lesson 1:  Ecological Dynamics </dc:title>
  <dc:creator>Heidi CM Scott</dc:creator>
  <cp:lastModifiedBy>Erin Duffy</cp:lastModifiedBy>
  <cp:revision>1</cp:revision>
  <dcterms:created xsi:type="dcterms:W3CDTF">2022-09-28T11:57:10Z</dcterms:created>
  <dcterms:modified xsi:type="dcterms:W3CDTF">2022-10-17T16:39:30Z</dcterms:modified>
</cp:coreProperties>
</file>