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60" r:id="rId3"/>
    <p:sldId id="267" r:id="rId4"/>
    <p:sldId id="266" r:id="rId5"/>
    <p:sldId id="270" r:id="rId6"/>
    <p:sldId id="269" r:id="rId7"/>
    <p:sldId id="27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6327" autoAdjust="0"/>
  </p:normalViewPr>
  <p:slideViewPr>
    <p:cSldViewPr snapToGrid="0" snapToObjects="1">
      <p:cViewPr>
        <p:scale>
          <a:sx n="120" d="100"/>
          <a:sy n="120" d="100"/>
        </p:scale>
        <p:origin x="712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21E6E-FE16-9A40-AB2C-836EE77C1262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CB8A7-3D04-284F-AD06-94F2B5597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7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ECB8A7-3D04-284F-AD06-94F2B5597B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49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BE505-7CC3-6860-DEF6-A4D2D441B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FBC372-2970-1D7E-F857-E8B293310A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0D65A4-50CF-3993-2244-0F461D69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21814-73B6-E247-A125-AAD0C0BD6F74}" type="datetime1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E0471F-A42F-FD90-79AC-D2FC56ED4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5BF0F6-9680-E312-9D3B-D61DD56B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041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311E1-1222-6942-20C7-DB27834CF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499D3-8E38-B604-27F3-9FD4E8A26A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A810BF-7742-4860-FFF2-4B7B36DBB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979F8-54D7-3248-B55A-56DBC039385F}" type="datetime1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683B3-FEE1-E886-7B4B-61D155F5B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9E1AF-6BC2-13F7-A806-1B077EEDF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409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1D038B-1D48-A1F6-3210-0DAA323FE1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9D5CF6-4271-6592-B214-14DFAA63D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D4DE9-1CA1-4F14-33C5-A768B0E3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FA7F0-A6EE-BF4C-B90F-9130F523F16F}" type="datetime1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62EF3-8636-20CB-32CA-D0F636F3D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C1E35-F84C-3D8D-F869-038837994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27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FB1F5-D793-CF20-3E1D-CD32532AD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A74D5-8EA1-AA84-A68C-0A0D818A8E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708D7-0661-94EC-D920-1572085A8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9CE3-5938-A846-9221-39148D6184C7}" type="datetime1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D87CA1-EC4E-6503-348A-898C521C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8B036-2728-6609-B995-7371B7BC2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92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F0D07-DAB4-2ACB-4991-BAC9F9C2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27871-F450-D289-0FD0-033676773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40FC0-F908-BC21-3363-384669E60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854F6-5640-FE4E-A5A0-2B3702EC4545}" type="datetime1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5EB7A-DA01-63C3-20E1-30EC499B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BB5F2-1751-41A4-DA97-D2383C5E7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41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C57C4-096E-0AC2-8F88-F03AEA2FB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EF170-3775-1624-4F11-C60C3EB9C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B76AD-3C14-A3E5-CB22-D2FD02BBC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B4A12-4283-B58C-C9D4-DCD7BE163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021F-57FC-CB41-B070-E237181AF3A0}" type="datetime1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42D3B-0FA6-90E7-9A5F-579082C31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2299C-E0F5-8136-303F-99A82A5F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2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4AEB9-0BBB-C2C4-14A1-74497A05C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DD4D1-B7EF-6EA9-9C22-0C6F75137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82041-0EBD-A7B8-1959-669601009E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98B0E3-8323-B84B-1D31-6C1D0853AF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8E90006-8313-0A2B-150F-4C156D9667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10A33A-9D97-FF11-4F5D-F501C5998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E0EDB-E9C6-C64F-9FA8-C75EFCBFA1DA}" type="datetime1">
              <a:rPr lang="en-US" smtClean="0"/>
              <a:t>10/25/22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0D3499-E618-6482-52FF-8B0923646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070E96-B6FE-19FD-4C27-79219E199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23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1EF522-9F8B-A762-3638-D73B09212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01B24-09F8-AD6D-31C2-84C1BE6B9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52D58-8A9D-6343-9552-AFE7C0FA253B}" type="datetime1">
              <a:rPr lang="en-US" smtClean="0"/>
              <a:t>10/25/22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61ACE7-82EB-D869-1369-5DE7292C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8BE9D3-05ED-1A8D-7534-0AC2F3FEE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191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E9FA50-6BBA-5A73-164F-F7C2DF18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C6B899-C999-6D45-B0CA-642239F1843B}" type="datetime1">
              <a:rPr lang="en-US" smtClean="0"/>
              <a:t>10/25/22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19ACF-55DB-23D9-8657-74E9F7C22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11CA59-F36B-06B9-D290-0DBEC7BEF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21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B06B3-EC05-77D0-0BB7-A4909A9A2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C816C-BFD5-A785-7B36-276BC46AB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0DA37B-505B-C2FD-5CDB-C7D8D4085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A421A-28A3-9A17-4A61-7A2A9214C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9F4C6-A235-114B-8A8B-750AB4DB3249}" type="datetime1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F576C-0BCD-B3D7-CF34-5ECAF6A0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44FFF-1157-293C-A830-A1C55A707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15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4FDB-ECE7-CADF-CC03-2779085C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A8F69A-EC6F-7AE7-20BE-0EFC328AC0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CF0A42-D5EF-D3A5-95CA-B9B19F97D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E8DFCD-A879-2667-EF62-94FE3D6B9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2133F-8DE8-7241-86CD-FC661D3A3D72}" type="datetime1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2AA17-CCEE-4923-1ED0-47F718B1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15644-73F1-A0D9-2C0A-AEE64D9BA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01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41C8AE-5668-EEB0-62F5-1240A10C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514F34-7FB9-984C-C44C-1BFCD2C85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AB6A6-A9F2-B34E-A5BC-BB1A5F388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244D9B-9F95-3A4A-B1F9-9E6F88F09312}" type="datetime1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EA822-3B54-FA95-612F-10D035B50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3556C3-201C-5B46-6E24-9E769E767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227B3-BD4B-B146-9DD9-5D91D71F00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73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3D09407-53BC-485E-B4CE-BC5E4FC4B2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1DB988-49FC-4608-B0A2-E2F3A4019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51EE67-DF32-3A01-7F6E-D3371B19FF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5470" y="1803865"/>
            <a:ext cx="10640754" cy="775845"/>
          </a:xfrm>
        </p:spPr>
        <p:txBody>
          <a:bodyPr anchor="b">
            <a:normAutofit/>
          </a:bodyPr>
          <a:lstStyle/>
          <a:p>
            <a:r>
              <a:rPr lang="en-US" sz="4000" dirty="0"/>
              <a:t>Control or Embrace Non-Native Species?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9B930FD-8671-4C4C-ADCF-73AC1D0CD4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9676747" y="0"/>
            <a:ext cx="2514948" cy="2174333"/>
            <a:chOff x="-305" y="-4155"/>
            <a:chExt cx="2514948" cy="2174333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35B12C1-569C-4E37-AA33-7EF215F201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F23E2660-7810-46F6-8752-187127C830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991DC45-0378-45B3-B325-FB8F98545E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228F5BA-5150-4554-B7EA-93F371F3B1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Picture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7AF539DA-A600-619A-D3DD-CC7659DDF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23" y="539346"/>
            <a:ext cx="3421356" cy="1248796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383C2651-AE0C-4AE4-8725-E2F9414FE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305" y="4322879"/>
            <a:ext cx="3378428" cy="2535121"/>
            <a:chOff x="-305" y="-1"/>
            <a:chExt cx="3832880" cy="2876136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CE13265-B5D2-47B4-A199-E05F390D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693EBD03-D832-462C-9304-7273698ED4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0D53D3E2-805E-40D2-964F-352BF6D476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7A9A916-A926-43E6-800F-432ABC3F2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E2AAC7-1A37-FE11-5582-E5AC2306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10/10/22</a:t>
            </a:r>
          </a:p>
        </p:txBody>
      </p:sp>
      <p:pic>
        <p:nvPicPr>
          <p:cNvPr id="9" name="Google Shape;37;p1">
            <a:extLst>
              <a:ext uri="{FF2B5EF4-FFF2-40B4-BE49-F238E27FC236}">
                <a16:creationId xmlns:a16="http://schemas.microsoft.com/office/drawing/2014/main" id="{D7F0E896-96F1-8F14-B2C6-7C5B087D1D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6484" b="8289"/>
          <a:stretch/>
        </p:blipFill>
        <p:spPr>
          <a:xfrm>
            <a:off x="3780413" y="2595433"/>
            <a:ext cx="4630867" cy="32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CDE728-1B54-9041-39A6-9411145DD8C2}"/>
              </a:ext>
            </a:extLst>
          </p:cNvPr>
          <p:cNvSpPr txBox="1"/>
          <p:nvPr/>
        </p:nvSpPr>
        <p:spPr>
          <a:xfrm>
            <a:off x="3780413" y="5926137"/>
            <a:ext cx="463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By: Margaret A. Palmer &amp; Heidi Scott, SESYNC</a:t>
            </a:r>
          </a:p>
        </p:txBody>
      </p:sp>
    </p:spTree>
    <p:extLst>
      <p:ext uri="{BB962C8B-B14F-4D97-AF65-F5344CB8AC3E}">
        <p14:creationId xmlns:p14="http://schemas.microsoft.com/office/powerpoint/2010/main" val="3286306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9318" y="324937"/>
            <a:ext cx="6915040" cy="1281113"/>
          </a:xfrm>
        </p:spPr>
        <p:txBody>
          <a:bodyPr>
            <a:normAutofit fontScale="90000"/>
          </a:bodyPr>
          <a:lstStyle/>
          <a:p>
            <a:r>
              <a:rPr lang="en-US" dirty="0"/>
              <a:t>Non-Native vs. Invasive Species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1</a:t>
            </a:fld>
            <a:endParaRPr lang="en-US"/>
          </a:p>
        </p:txBody>
      </p:sp>
      <p:sp>
        <p:nvSpPr>
          <p:cNvPr id="5" name="Google Shape;44;p2">
            <a:extLst>
              <a:ext uri="{FF2B5EF4-FFF2-40B4-BE49-F238E27FC236}">
                <a16:creationId xmlns:a16="http://schemas.microsoft.com/office/drawing/2014/main" id="{072717C6-20D6-07B2-E7C6-E66A69DFC9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59514" y="1606050"/>
            <a:ext cx="9519612" cy="2010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Non-native species are species that occur outside of their historical range.</a:t>
            </a:r>
            <a:endParaRPr sz="2400" dirty="0"/>
          </a:p>
          <a:p>
            <a:pPr marL="457200" marR="0" lvl="0" indent="-457200" algn="l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Some non-native species were introduced on purpose for their usefulness as food, medicine, pollination, or landscaping. </a:t>
            </a:r>
            <a:endParaRPr sz="2400" dirty="0"/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Many non-natives have a functional and mutualistic roles with native species in their introduced ecosystem.   </a:t>
            </a:r>
            <a:endParaRPr sz="2400" dirty="0"/>
          </a:p>
        </p:txBody>
      </p:sp>
      <p:sp>
        <p:nvSpPr>
          <p:cNvPr id="11" name="Google Shape;44;p2">
            <a:extLst>
              <a:ext uri="{FF2B5EF4-FFF2-40B4-BE49-F238E27FC236}">
                <a16:creationId xmlns:a16="http://schemas.microsoft.com/office/drawing/2014/main" id="{56AB3335-D397-CD85-90F7-855011AC788D}"/>
              </a:ext>
            </a:extLst>
          </p:cNvPr>
          <p:cNvSpPr txBox="1">
            <a:spLocks/>
          </p:cNvSpPr>
          <p:nvPr/>
        </p:nvSpPr>
        <p:spPr>
          <a:xfrm>
            <a:off x="1559514" y="3874300"/>
            <a:ext cx="9647202" cy="326444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Invasive species are non-native species that cause harm.</a:t>
            </a:r>
            <a:endParaRPr lang="en-US" sz="2400" dirty="0"/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Invasive species are characterized by competitive behavior and rapid population growth.</a:t>
            </a:r>
            <a:endParaRPr lang="en-US" sz="2400" dirty="0"/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They can cause natives to go extinct and push historical ecosystems into an alternative state.</a:t>
            </a:r>
            <a:endParaRPr lang="en-US" sz="2400" dirty="0"/>
          </a:p>
          <a:p>
            <a:pPr marL="457200" indent="-45720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Only some non-native species are invasive.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2400" dirty="0">
              <a:solidFill>
                <a:schemeClr val="dk1"/>
              </a:solidFill>
              <a:ea typeface="Twentieth Century"/>
              <a:cs typeface="Twentieth Century"/>
              <a:sym typeface="Twentieth Century"/>
            </a:endParaRP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7765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312"/>
            <a:ext cx="10515600" cy="5168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/>
              <a:t>Which are non-native and which are invasive species?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376A0D8-ADFA-1BE1-DBFD-F8201BC9421C}"/>
              </a:ext>
            </a:extLst>
          </p:cNvPr>
          <p:cNvSpPr txBox="1">
            <a:spLocks/>
          </p:cNvSpPr>
          <p:nvPr/>
        </p:nvSpPr>
        <p:spPr>
          <a:xfrm>
            <a:off x="756539" y="249309"/>
            <a:ext cx="10912510" cy="12811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Spotting the Difference</a:t>
            </a:r>
          </a:p>
        </p:txBody>
      </p:sp>
      <p:pic>
        <p:nvPicPr>
          <p:cNvPr id="18" name="Picture 17" descr="A group of tomatoes growing on a plant&#10;&#10;Description automatically generated with low confidence">
            <a:extLst>
              <a:ext uri="{FF2B5EF4-FFF2-40B4-BE49-F238E27FC236}">
                <a16:creationId xmlns:a16="http://schemas.microsoft.com/office/drawing/2014/main" id="{FBB3A2CC-132C-B685-3C1B-4A856B75E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877" y="4088158"/>
            <a:ext cx="2747013" cy="1830626"/>
          </a:xfrm>
          <a:prstGeom prst="rect">
            <a:avLst/>
          </a:prstGeom>
        </p:spPr>
      </p:pic>
      <p:pic>
        <p:nvPicPr>
          <p:cNvPr id="22" name="Picture 21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BB670F4D-3E0E-0418-DD13-DA28083B1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794" y="4088157"/>
            <a:ext cx="2744700" cy="1830626"/>
          </a:xfrm>
          <a:prstGeom prst="rect">
            <a:avLst/>
          </a:prstGeom>
        </p:spPr>
      </p:pic>
      <p:pic>
        <p:nvPicPr>
          <p:cNvPr id="24" name="Picture 23" descr="A fish swimming in the water&#10;&#10;Description automatically generated with low confidence">
            <a:extLst>
              <a:ext uri="{FF2B5EF4-FFF2-40B4-BE49-F238E27FC236}">
                <a16:creationId xmlns:a16="http://schemas.microsoft.com/office/drawing/2014/main" id="{14BFEC26-9D5F-1BEC-3E53-744A078CF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487" y="4088158"/>
            <a:ext cx="2752925" cy="1830625"/>
          </a:xfrm>
          <a:prstGeom prst="rect">
            <a:avLst/>
          </a:prstGeom>
        </p:spPr>
      </p:pic>
      <p:pic>
        <p:nvPicPr>
          <p:cNvPr id="28" name="Picture 27" descr="A close up of a dandelion&#10;&#10;Description automatically generated with medium confidence">
            <a:extLst>
              <a:ext uri="{FF2B5EF4-FFF2-40B4-BE49-F238E27FC236}">
                <a16:creationId xmlns:a16="http://schemas.microsoft.com/office/drawing/2014/main" id="{FF1189E7-8EEE-2B8F-5C7C-B6854438DA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110" y="4090550"/>
            <a:ext cx="2752925" cy="1836135"/>
          </a:xfrm>
          <a:prstGeom prst="rect">
            <a:avLst/>
          </a:prstGeom>
        </p:spPr>
      </p:pic>
      <p:pic>
        <p:nvPicPr>
          <p:cNvPr id="30" name="Picture 29" descr="A turtle in the grass&#10;&#10;Description automatically generated with low confidence">
            <a:extLst>
              <a:ext uri="{FF2B5EF4-FFF2-40B4-BE49-F238E27FC236}">
                <a16:creationId xmlns:a16="http://schemas.microsoft.com/office/drawing/2014/main" id="{34EB56E1-36E5-5219-D048-3A49904993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0431" y="2023300"/>
            <a:ext cx="2753145" cy="1830625"/>
          </a:xfrm>
          <a:prstGeom prst="rect">
            <a:avLst/>
          </a:prstGeom>
        </p:spPr>
      </p:pic>
      <p:pic>
        <p:nvPicPr>
          <p:cNvPr id="34" name="Picture 33" descr="A picture containing reptile, turtle&#10;&#10;Description automatically generated">
            <a:extLst>
              <a:ext uri="{FF2B5EF4-FFF2-40B4-BE49-F238E27FC236}">
                <a16:creationId xmlns:a16="http://schemas.microsoft.com/office/drawing/2014/main" id="{F6B0F1F0-5465-58DB-A3C3-2ACFEE1057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04349" y="2033026"/>
            <a:ext cx="2753145" cy="1836347"/>
          </a:xfrm>
          <a:prstGeom prst="rect">
            <a:avLst/>
          </a:prstGeom>
        </p:spPr>
      </p:pic>
      <p:pic>
        <p:nvPicPr>
          <p:cNvPr id="36" name="Picture 35" descr="A picture containing tree, outdoor, outdoor object, waterside&#10;&#10;Description automatically generated">
            <a:extLst>
              <a:ext uri="{FF2B5EF4-FFF2-40B4-BE49-F238E27FC236}">
                <a16:creationId xmlns:a16="http://schemas.microsoft.com/office/drawing/2014/main" id="{7F3110B2-6A77-3699-FCA9-8E996B99A6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326" y="2033026"/>
            <a:ext cx="2745086" cy="1831448"/>
          </a:xfrm>
          <a:prstGeom prst="rect">
            <a:avLst/>
          </a:prstGeom>
        </p:spPr>
      </p:pic>
      <p:pic>
        <p:nvPicPr>
          <p:cNvPr id="43" name="Picture 42" descr="A bee on a flower&#10;&#10;Description automatically generated">
            <a:extLst>
              <a:ext uri="{FF2B5EF4-FFF2-40B4-BE49-F238E27FC236}">
                <a16:creationId xmlns:a16="http://schemas.microsoft.com/office/drawing/2014/main" id="{514313F6-3A54-49F2-DFBF-71D8E250E2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2783" y="2033749"/>
            <a:ext cx="2745087" cy="18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52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7C3C-3538-F0BF-3C98-F1479D30F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609" y="582939"/>
            <a:ext cx="7134415" cy="720459"/>
          </a:xfrm>
        </p:spPr>
        <p:txBody>
          <a:bodyPr anchor="b">
            <a:normAutofit/>
          </a:bodyPr>
          <a:lstStyle/>
          <a:p>
            <a:r>
              <a:rPr lang="en-US" sz="3600" dirty="0"/>
              <a:t>Ecosystem Services from Non-Natives</a:t>
            </a:r>
          </a:p>
        </p:txBody>
      </p:sp>
      <p:sp>
        <p:nvSpPr>
          <p:cNvPr id="19" name="Freeform: Shape 13">
            <a:extLst>
              <a:ext uri="{FF2B5EF4-FFF2-40B4-BE49-F238E27FC236}">
                <a16:creationId xmlns:a16="http://schemas.microsoft.com/office/drawing/2014/main" id="{A45FD7F6-BF7B-4588-AE38-90035891A1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30690" y="-18918"/>
            <a:ext cx="3580076" cy="3029264"/>
          </a:xfrm>
          <a:custGeom>
            <a:avLst/>
            <a:gdLst>
              <a:gd name="connsiteX0" fmla="*/ 19381 w 3580076"/>
              <a:gd name="connsiteY0" fmla="*/ 0 h 3029264"/>
              <a:gd name="connsiteX1" fmla="*/ 3580076 w 3580076"/>
              <a:gd name="connsiteY1" fmla="*/ 0 h 3029264"/>
              <a:gd name="connsiteX2" fmla="*/ 3580076 w 3580076"/>
              <a:gd name="connsiteY2" fmla="*/ 2559343 h 3029264"/>
              <a:gd name="connsiteX3" fmla="*/ 3556258 w 3580076"/>
              <a:gd name="connsiteY3" fmla="*/ 2578706 h 3029264"/>
              <a:gd name="connsiteX4" fmla="*/ 2887450 w 3580076"/>
              <a:gd name="connsiteY4" fmla="*/ 2826324 h 3029264"/>
              <a:gd name="connsiteX5" fmla="*/ 2575407 w 3580076"/>
              <a:gd name="connsiteY5" fmla="*/ 2906908 h 3029264"/>
              <a:gd name="connsiteX6" fmla="*/ 628491 w 3580076"/>
              <a:gd name="connsiteY6" fmla="*/ 2569492 h 3029264"/>
              <a:gd name="connsiteX7" fmla="*/ 113276 w 3580076"/>
              <a:gd name="connsiteY7" fmla="*/ 1240251 h 3029264"/>
              <a:gd name="connsiteX8" fmla="*/ 83702 w 3580076"/>
              <a:gd name="connsiteY8" fmla="*/ 1041556 h 3029264"/>
              <a:gd name="connsiteX9" fmla="*/ 7347 w 3580076"/>
              <a:gd name="connsiteY9" fmla="*/ 73049 h 3029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0076" h="3029264">
                <a:moveTo>
                  <a:pt x="19381" y="0"/>
                </a:moveTo>
                <a:lnTo>
                  <a:pt x="3580076" y="0"/>
                </a:lnTo>
                <a:lnTo>
                  <a:pt x="3580076" y="2559343"/>
                </a:lnTo>
                <a:lnTo>
                  <a:pt x="3556258" y="2578706"/>
                </a:lnTo>
                <a:cubicBezTo>
                  <a:pt x="3390615" y="2698133"/>
                  <a:pt x="3196665" y="2750327"/>
                  <a:pt x="2887450" y="2826324"/>
                </a:cubicBezTo>
                <a:cubicBezTo>
                  <a:pt x="2787996" y="2850747"/>
                  <a:pt x="2685123" y="2876042"/>
                  <a:pt x="2575407" y="2906908"/>
                </a:cubicBezTo>
                <a:cubicBezTo>
                  <a:pt x="1737105" y="3142655"/>
                  <a:pt x="1154843" y="3041718"/>
                  <a:pt x="628491" y="2569492"/>
                </a:cubicBezTo>
                <a:cubicBezTo>
                  <a:pt x="283045" y="2259569"/>
                  <a:pt x="200247" y="1841949"/>
                  <a:pt x="113276" y="1240251"/>
                </a:cubicBezTo>
                <a:cubicBezTo>
                  <a:pt x="103566" y="1173024"/>
                  <a:pt x="93505" y="1106186"/>
                  <a:pt x="83702" y="1041556"/>
                </a:cubicBezTo>
                <a:cubicBezTo>
                  <a:pt x="30763" y="691052"/>
                  <a:pt x="-19190" y="360006"/>
                  <a:pt x="7347" y="73049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Google Shape;64;p4" descr="A turtle on grass&#10;&#10;Description automatically generated with low confidence">
            <a:extLst>
              <a:ext uri="{FF2B5EF4-FFF2-40B4-BE49-F238E27FC236}">
                <a16:creationId xmlns:a16="http://schemas.microsoft.com/office/drawing/2014/main" id="{D624C2C0-3445-64C2-9A2B-E0A405E03D33}"/>
              </a:ext>
            </a:extLst>
          </p:cNvPr>
          <p:cNvPicPr preferRelativeResize="0"/>
          <p:nvPr/>
        </p:nvPicPr>
        <p:blipFill rotWithShape="1">
          <a:blip r:embed="rId2"/>
          <a:srcRect t="8464" r="-2" b="11885"/>
          <a:stretch/>
        </p:blipFill>
        <p:spPr>
          <a:xfrm>
            <a:off x="6232303" y="3297831"/>
            <a:ext cx="5959692" cy="3560169"/>
          </a:xfrm>
          <a:custGeom>
            <a:avLst/>
            <a:gdLst/>
            <a:ahLst/>
            <a:cxnLst/>
            <a:rect l="l" t="t" r="r" b="b"/>
            <a:pathLst>
              <a:path w="5959692" h="3560169"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2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noFill/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F05AAE2-453E-4EDA-8961-D9B319978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32156" y="3297832"/>
            <a:ext cx="5959692" cy="3560169"/>
          </a:xfrm>
          <a:custGeom>
            <a:avLst/>
            <a:gdLst>
              <a:gd name="connsiteX0" fmla="*/ 5959692 w 5959692"/>
              <a:gd name="connsiteY0" fmla="*/ 3363787 h 3560169"/>
              <a:gd name="connsiteX1" fmla="*/ 5959692 w 5959692"/>
              <a:gd name="connsiteY1" fmla="*/ 3560169 h 3560169"/>
              <a:gd name="connsiteX2" fmla="*/ 5918326 w 5959692"/>
              <a:gd name="connsiteY2" fmla="*/ 3560169 h 3560169"/>
              <a:gd name="connsiteX3" fmla="*/ 3008109 w 5959692"/>
              <a:gd name="connsiteY3" fmla="*/ 42 h 3560169"/>
              <a:gd name="connsiteX4" fmla="*/ 4702247 w 5959692"/>
              <a:gd name="connsiteY4" fmla="*/ 626282 h 3560169"/>
              <a:gd name="connsiteX5" fmla="*/ 5069411 w 5959692"/>
              <a:gd name="connsiteY5" fmla="*/ 865826 h 3560169"/>
              <a:gd name="connsiteX6" fmla="*/ 5895906 w 5959692"/>
              <a:gd name="connsiteY6" fmla="*/ 1594994 h 3560169"/>
              <a:gd name="connsiteX7" fmla="*/ 5959691 w 5959692"/>
              <a:gd name="connsiteY7" fmla="*/ 1728783 h 3560169"/>
              <a:gd name="connsiteX8" fmla="*/ 5959691 w 5959692"/>
              <a:gd name="connsiteY8" fmla="*/ 2242763 h 3560169"/>
              <a:gd name="connsiteX9" fmla="*/ 5918347 w 5959692"/>
              <a:gd name="connsiteY9" fmla="*/ 2056598 h 3560169"/>
              <a:gd name="connsiteX10" fmla="*/ 5820285 w 5959692"/>
              <a:gd name="connsiteY10" fmla="*/ 1774807 h 3560169"/>
              <a:gd name="connsiteX11" fmla="*/ 4980935 w 5959692"/>
              <a:gd name="connsiteY11" fmla="*/ 946614 h 3560169"/>
              <a:gd name="connsiteX12" fmla="*/ 4635662 w 5959692"/>
              <a:gd name="connsiteY12" fmla="*/ 716464 h 3560169"/>
              <a:gd name="connsiteX13" fmla="*/ 3044280 w 5959692"/>
              <a:gd name="connsiteY13" fmla="*/ 109209 h 3560169"/>
              <a:gd name="connsiteX14" fmla="*/ 2119450 w 5959692"/>
              <a:gd name="connsiteY14" fmla="*/ 300880 h 3560169"/>
              <a:gd name="connsiteX15" fmla="*/ 919412 w 5959692"/>
              <a:gd name="connsiteY15" fmla="*/ 1696777 h 3560169"/>
              <a:gd name="connsiteX16" fmla="*/ 797804 w 5959692"/>
              <a:gd name="connsiteY16" fmla="*/ 1925546 h 3560169"/>
              <a:gd name="connsiteX17" fmla="*/ 287588 w 5959692"/>
              <a:gd name="connsiteY17" fmla="*/ 3069391 h 3560169"/>
              <a:gd name="connsiteX18" fmla="*/ 235658 w 5959692"/>
              <a:gd name="connsiteY18" fmla="*/ 3441477 h 3560169"/>
              <a:gd name="connsiteX19" fmla="*/ 239056 w 5959692"/>
              <a:gd name="connsiteY19" fmla="*/ 3560169 h 3560169"/>
              <a:gd name="connsiteX20" fmla="*/ 635 w 5959692"/>
              <a:gd name="connsiteY20" fmla="*/ 3560169 h 3560169"/>
              <a:gd name="connsiteX21" fmla="*/ 0 w 5959692"/>
              <a:gd name="connsiteY21" fmla="*/ 3534810 h 3560169"/>
              <a:gd name="connsiteX22" fmla="*/ 56896 w 5959692"/>
              <a:gd name="connsiteY22" fmla="*/ 3142342 h 3560169"/>
              <a:gd name="connsiteX23" fmla="*/ 605568 w 5959692"/>
              <a:gd name="connsiteY23" fmla="*/ 1932853 h 3560169"/>
              <a:gd name="connsiteX24" fmla="*/ 736162 w 5959692"/>
              <a:gd name="connsiteY24" fmla="*/ 1690788 h 3560169"/>
              <a:gd name="connsiteX25" fmla="*/ 2021319 w 5959692"/>
              <a:gd name="connsiteY25" fmla="*/ 209863 h 3560169"/>
              <a:gd name="connsiteX26" fmla="*/ 3008109 w 5959692"/>
              <a:gd name="connsiteY26" fmla="*/ 42 h 356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959692" h="3560169">
                <a:moveTo>
                  <a:pt x="5959692" y="3363787"/>
                </a:moveTo>
                <a:lnTo>
                  <a:pt x="5959692" y="3560169"/>
                </a:lnTo>
                <a:lnTo>
                  <a:pt x="5918326" y="3560169"/>
                </a:lnTo>
                <a:close/>
                <a:moveTo>
                  <a:pt x="3008109" y="42"/>
                </a:moveTo>
                <a:cubicBezTo>
                  <a:pt x="3549058" y="3372"/>
                  <a:pt x="4091345" y="208628"/>
                  <a:pt x="4702247" y="626282"/>
                </a:cubicBezTo>
                <a:cubicBezTo>
                  <a:pt x="4830168" y="713755"/>
                  <a:pt x="4951806" y="791097"/>
                  <a:pt x="5069411" y="865826"/>
                </a:cubicBezTo>
                <a:cubicBezTo>
                  <a:pt x="5495976" y="1136988"/>
                  <a:pt x="5734167" y="1298128"/>
                  <a:pt x="5895906" y="1594994"/>
                </a:cubicBezTo>
                <a:lnTo>
                  <a:pt x="5959691" y="1728783"/>
                </a:lnTo>
                <a:lnTo>
                  <a:pt x="5959691" y="2242763"/>
                </a:lnTo>
                <a:lnTo>
                  <a:pt x="5918347" y="2056598"/>
                </a:lnTo>
                <a:cubicBezTo>
                  <a:pt x="5891169" y="1960834"/>
                  <a:pt x="5858474" y="1866845"/>
                  <a:pt x="5820285" y="1774807"/>
                </a:cubicBezTo>
                <a:cubicBezTo>
                  <a:pt x="5666444" y="1404038"/>
                  <a:pt x="5439344" y="1244459"/>
                  <a:pt x="4980935" y="946614"/>
                </a:cubicBezTo>
                <a:cubicBezTo>
                  <a:pt x="4870349" y="874793"/>
                  <a:pt x="4755972" y="800460"/>
                  <a:pt x="4635662" y="716464"/>
                </a:cubicBezTo>
                <a:cubicBezTo>
                  <a:pt x="4061110" y="315407"/>
                  <a:pt x="3551697" y="116473"/>
                  <a:pt x="3044280" y="109209"/>
                </a:cubicBezTo>
                <a:cubicBezTo>
                  <a:pt x="2739831" y="104851"/>
                  <a:pt x="2436100" y="169494"/>
                  <a:pt x="2119450" y="300880"/>
                </a:cubicBezTo>
                <a:cubicBezTo>
                  <a:pt x="1565269" y="530823"/>
                  <a:pt x="1284534" y="1002904"/>
                  <a:pt x="919412" y="1696777"/>
                </a:cubicBezTo>
                <a:cubicBezTo>
                  <a:pt x="878625" y="1774305"/>
                  <a:pt x="837580" y="1851211"/>
                  <a:pt x="797804" y="1925546"/>
                </a:cubicBezTo>
                <a:cubicBezTo>
                  <a:pt x="582340" y="2328776"/>
                  <a:pt x="378892" y="2709642"/>
                  <a:pt x="287588" y="3069391"/>
                </a:cubicBezTo>
                <a:cubicBezTo>
                  <a:pt x="254851" y="3198359"/>
                  <a:pt x="237447" y="3321111"/>
                  <a:pt x="235658" y="3441477"/>
                </a:cubicBezTo>
                <a:lnTo>
                  <a:pt x="239056" y="3560169"/>
                </a:lnTo>
                <a:lnTo>
                  <a:pt x="635" y="3560169"/>
                </a:lnTo>
                <a:lnTo>
                  <a:pt x="0" y="3534810"/>
                </a:lnTo>
                <a:cubicBezTo>
                  <a:pt x="2402" y="3407978"/>
                  <a:pt x="21463" y="3278501"/>
                  <a:pt x="56896" y="3142342"/>
                </a:cubicBezTo>
                <a:cubicBezTo>
                  <a:pt x="155720" y="2762537"/>
                  <a:pt x="374193" y="2359525"/>
                  <a:pt x="605568" y="1932853"/>
                </a:cubicBezTo>
                <a:cubicBezTo>
                  <a:pt x="648282" y="1854194"/>
                  <a:pt x="692359" y="1772817"/>
                  <a:pt x="736162" y="1690788"/>
                </a:cubicBezTo>
                <a:cubicBezTo>
                  <a:pt x="1128289" y="956620"/>
                  <a:pt x="1429537" y="456850"/>
                  <a:pt x="2021319" y="209863"/>
                </a:cubicBezTo>
                <a:cubicBezTo>
                  <a:pt x="2359453" y="68739"/>
                  <a:pt x="2683541" y="-1956"/>
                  <a:pt x="3008109" y="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2CF453-4871-4F22-8746-957F757DAA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493" y="3124529"/>
            <a:ext cx="6141507" cy="3752389"/>
          </a:xfrm>
          <a:custGeom>
            <a:avLst/>
            <a:gdLst>
              <a:gd name="connsiteX0" fmla="*/ 3215595 w 6141507"/>
              <a:gd name="connsiteY0" fmla="*/ 37 h 3752389"/>
              <a:gd name="connsiteX1" fmla="*/ 5025810 w 6141507"/>
              <a:gd name="connsiteY1" fmla="*/ 667544 h 3752389"/>
              <a:gd name="connsiteX2" fmla="*/ 5418068 w 6141507"/>
              <a:gd name="connsiteY2" fmla="*/ 923043 h 3752389"/>
              <a:gd name="connsiteX3" fmla="*/ 6130109 w 6141507"/>
              <a:gd name="connsiteY3" fmla="*/ 1458777 h 3752389"/>
              <a:gd name="connsiteX4" fmla="*/ 6141506 w 6141507"/>
              <a:gd name="connsiteY4" fmla="*/ 1473047 h 3752389"/>
              <a:gd name="connsiteX5" fmla="*/ 6141507 w 6141507"/>
              <a:gd name="connsiteY5" fmla="*/ 3752389 h 3752389"/>
              <a:gd name="connsiteX6" fmla="*/ 0 w 6141507"/>
              <a:gd name="connsiteY6" fmla="*/ 3752389 h 3752389"/>
              <a:gd name="connsiteX7" fmla="*/ 7127 w 6141507"/>
              <a:gd name="connsiteY7" fmla="*/ 3638865 h 3752389"/>
              <a:gd name="connsiteX8" fmla="*/ 59603 w 6141507"/>
              <a:gd name="connsiteY8" fmla="*/ 3356358 h 3752389"/>
              <a:gd name="connsiteX9" fmla="*/ 646726 w 6141507"/>
              <a:gd name="connsiteY9" fmla="*/ 2064848 h 3752389"/>
              <a:gd name="connsiteX10" fmla="*/ 786444 w 6141507"/>
              <a:gd name="connsiteY10" fmla="*/ 1806355 h 3752389"/>
              <a:gd name="connsiteX11" fmla="*/ 2160845 w 6141507"/>
              <a:gd name="connsiteY11" fmla="*/ 224629 h 3752389"/>
              <a:gd name="connsiteX12" fmla="*/ 3215595 w 6141507"/>
              <a:gd name="connsiteY12" fmla="*/ 37 h 375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141507" h="3752389">
                <a:moveTo>
                  <a:pt x="3215595" y="37"/>
                </a:moveTo>
                <a:cubicBezTo>
                  <a:pt x="3793727" y="3265"/>
                  <a:pt x="4373168" y="222053"/>
                  <a:pt x="5025810" y="667544"/>
                </a:cubicBezTo>
                <a:cubicBezTo>
                  <a:pt x="5162471" y="760846"/>
                  <a:pt x="5292423" y="843339"/>
                  <a:pt x="5418068" y="923043"/>
                </a:cubicBezTo>
                <a:cubicBezTo>
                  <a:pt x="5743584" y="1129628"/>
                  <a:pt x="5966418" y="1276344"/>
                  <a:pt x="6130109" y="1458777"/>
                </a:cubicBezTo>
                <a:lnTo>
                  <a:pt x="6141506" y="1473047"/>
                </a:lnTo>
                <a:lnTo>
                  <a:pt x="6141507" y="3752389"/>
                </a:lnTo>
                <a:lnTo>
                  <a:pt x="0" y="3752389"/>
                </a:lnTo>
                <a:lnTo>
                  <a:pt x="7127" y="3638865"/>
                </a:lnTo>
                <a:cubicBezTo>
                  <a:pt x="16780" y="3547020"/>
                  <a:pt x="34303" y="3453276"/>
                  <a:pt x="59603" y="3356358"/>
                </a:cubicBezTo>
                <a:cubicBezTo>
                  <a:pt x="165452" y="2950843"/>
                  <a:pt x="399187" y="2520480"/>
                  <a:pt x="646726" y="2064848"/>
                </a:cubicBezTo>
                <a:cubicBezTo>
                  <a:pt x="692424" y="1980851"/>
                  <a:pt x="739580" y="1893951"/>
                  <a:pt x="786444" y="1806355"/>
                </a:cubicBezTo>
                <a:cubicBezTo>
                  <a:pt x="1205972" y="1022363"/>
                  <a:pt x="1528233" y="488656"/>
                  <a:pt x="2160845" y="224629"/>
                </a:cubicBezTo>
                <a:cubicBezTo>
                  <a:pt x="2522310" y="73767"/>
                  <a:pt x="2868717" y="-1899"/>
                  <a:pt x="3215595" y="37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Google Shape;62;p4">
            <a:extLst>
              <a:ext uri="{FF2B5EF4-FFF2-40B4-BE49-F238E27FC236}">
                <a16:creationId xmlns:a16="http://schemas.microsoft.com/office/drawing/2014/main" id="{708D7168-74DE-6F90-A0BD-FD10AD8CF2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0484" y="1476979"/>
            <a:ext cx="7208875" cy="5245276"/>
          </a:xfrm>
          <a:prstGeom prst="rect">
            <a:avLst/>
          </a:prstGeom>
        </p:spPr>
        <p:txBody>
          <a:bodyPr spcFirstLastPara="1" lIns="91425" tIns="45700" rIns="91425" bIns="45700" anchorCtr="0">
            <a:normAutofit fontScale="85000" lnSpcReduction="20000"/>
          </a:bodyPr>
          <a:lstStyle/>
          <a:p>
            <a:pPr marL="0" marR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Shelter and Food for Native Species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:</a:t>
            </a:r>
            <a:endParaRPr lang="en-US" sz="2400" dirty="0"/>
          </a:p>
          <a:p>
            <a:pPr marL="457200" marR="0" lvl="0" indent="-457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ea typeface="Twentieth Century"/>
                <a:cs typeface="Twentieth Century"/>
                <a:sym typeface="Twentieth Century"/>
              </a:rPr>
              <a:t>The Southwestern Willow Flycatcher </a:t>
            </a: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nests on non-native Tamarisk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 (multiple introductions from arid regions) up to 75% of the time, with similar fledgling success to the birds who nest on native biota.</a:t>
            </a:r>
            <a:endParaRPr lang="en-US" sz="2400" dirty="0"/>
          </a:p>
          <a:p>
            <a:pPr marL="0" marR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1300" dirty="0">
              <a:ea typeface="Twentieth Century"/>
              <a:cs typeface="Twentieth Century"/>
              <a:sym typeface="Twentieth Century"/>
            </a:endParaRPr>
          </a:p>
          <a:p>
            <a:pPr marL="0" marR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Potential Catalysts for Restoration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:</a:t>
            </a:r>
            <a:endParaRPr lang="en-US" sz="2400" dirty="0"/>
          </a:p>
          <a:p>
            <a:pPr marL="457200" marR="0" lvl="0" indent="-457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ea typeface="Twentieth Century"/>
                <a:cs typeface="Twentieth Century"/>
                <a:sym typeface="Twentieth Century"/>
              </a:rPr>
              <a:t>Non-Natives can increase the </a:t>
            </a: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structural complexity 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and support </a:t>
            </a: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increases in species richness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: the opposite of the assumption that invasives outcompete natives.</a:t>
            </a:r>
            <a:endParaRPr lang="en-US" sz="2400" dirty="0"/>
          </a:p>
          <a:p>
            <a:pPr marL="457200" marR="0" lvl="0" indent="-457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ea typeface="Twentieth Century"/>
                <a:cs typeface="Twentieth Century"/>
                <a:sym typeface="Twentieth Century"/>
              </a:rPr>
              <a:t>In Puerto Rico, the presence of </a:t>
            </a: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non-native plantation trees 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enabled the </a:t>
            </a: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re-wilding of deforested land 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with twenty </a:t>
            </a:r>
            <a:br>
              <a:rPr lang="en-US" sz="2400" dirty="0">
                <a:ea typeface="Twentieth Century"/>
                <a:cs typeface="Twentieth Century"/>
                <a:sym typeface="Twentieth Century"/>
              </a:rPr>
            </a:br>
            <a:r>
              <a:rPr lang="en-US" sz="2400" dirty="0">
                <a:ea typeface="Twentieth Century"/>
                <a:cs typeface="Twentieth Century"/>
                <a:sym typeface="Twentieth Century"/>
              </a:rPr>
              <a:t>native woody species.</a:t>
            </a:r>
            <a:endParaRPr lang="en-US" sz="2400" dirty="0"/>
          </a:p>
          <a:p>
            <a:pPr marL="0" marR="0" lvl="0" indent="0" rtl="0">
              <a:spcBef>
                <a:spcPts val="0"/>
              </a:spcBef>
              <a:spcAft>
                <a:spcPts val="600"/>
              </a:spcAft>
              <a:buNone/>
            </a:pPr>
            <a:endParaRPr lang="en-US" sz="2400" b="1" dirty="0">
              <a:ea typeface="Twentieth Century"/>
              <a:cs typeface="Twentieth Century"/>
              <a:sym typeface="Twentieth Century"/>
            </a:endParaRPr>
          </a:p>
          <a:p>
            <a:pPr marL="0" marR="0" lvl="0" indent="0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Substitute for Extinct Taxa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:</a:t>
            </a:r>
            <a:endParaRPr lang="en-US" sz="2400" dirty="0"/>
          </a:p>
          <a:p>
            <a:pPr marL="457200" marR="0" lvl="0" indent="-457200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2400" dirty="0">
                <a:ea typeface="Twentieth Century"/>
                <a:cs typeface="Twentieth Century"/>
                <a:sym typeface="Twentieth Century"/>
              </a:rPr>
              <a:t>Where </a:t>
            </a:r>
            <a:r>
              <a:rPr lang="en-US" sz="2400" b="1" dirty="0">
                <a:ea typeface="Twentieth Century"/>
                <a:cs typeface="Twentieth Century"/>
                <a:sym typeface="Twentieth Century"/>
              </a:rPr>
              <a:t>extinction</a:t>
            </a:r>
            <a:r>
              <a:rPr lang="en-US" sz="2400" dirty="0">
                <a:ea typeface="Twentieth Century"/>
                <a:cs typeface="Twentieth Century"/>
                <a:sym typeface="Twentieth Century"/>
              </a:rPr>
              <a:t> has caused a rift in community </a:t>
            </a:r>
            <a:br>
              <a:rPr lang="en-US" sz="2400" dirty="0">
                <a:ea typeface="Twentieth Century"/>
                <a:cs typeface="Twentieth Century"/>
                <a:sym typeface="Twentieth Century"/>
              </a:rPr>
            </a:br>
            <a:r>
              <a:rPr lang="en-US" sz="2400" dirty="0">
                <a:ea typeface="Twentieth Century"/>
                <a:cs typeface="Twentieth Century"/>
                <a:sym typeface="Twentieth Century"/>
              </a:rPr>
              <a:t>function, non-natives like the Aldabra giant tortoise</a:t>
            </a:r>
            <a:br>
              <a:rPr lang="en-US" sz="2400" dirty="0">
                <a:ea typeface="Twentieth Century"/>
                <a:cs typeface="Twentieth Century"/>
                <a:sym typeface="Twentieth Century"/>
              </a:rPr>
            </a:br>
            <a:r>
              <a:rPr lang="en-US" sz="2400" dirty="0">
                <a:ea typeface="Twentieth Century"/>
                <a:cs typeface="Twentieth Century"/>
                <a:sym typeface="Twentieth Century"/>
              </a:rPr>
              <a:t>can substitute for the ecological role and renew </a:t>
            </a:r>
            <a:br>
              <a:rPr lang="en-US" sz="2400" dirty="0">
                <a:ea typeface="Twentieth Century"/>
                <a:cs typeface="Twentieth Century"/>
                <a:sym typeface="Twentieth Century"/>
              </a:rPr>
            </a:br>
            <a:r>
              <a:rPr lang="en-US" sz="2400" dirty="0">
                <a:ea typeface="Twentieth Century"/>
                <a:cs typeface="Twentieth Century"/>
                <a:sym typeface="Twentieth Century"/>
              </a:rPr>
              <a:t>ecosystem function. </a:t>
            </a:r>
            <a:endParaRPr lang="en-US" sz="2400" dirty="0"/>
          </a:p>
          <a:p>
            <a:pPr marL="0" marR="0" lvl="0" indent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>
                <a:ea typeface="Twentieth Century"/>
                <a:cs typeface="Twentieth Century"/>
                <a:sym typeface="Twentieth Century"/>
              </a:rPr>
              <a:t> </a:t>
            </a:r>
            <a:endParaRPr lang="en-US" sz="1600" dirty="0"/>
          </a:p>
        </p:txBody>
      </p:sp>
      <p:pic>
        <p:nvPicPr>
          <p:cNvPr id="6" name="Google Shape;63;p4" descr="A bird sits on a branch&#10;&#10;Description automatically generated">
            <a:extLst>
              <a:ext uri="{FF2B5EF4-FFF2-40B4-BE49-F238E27FC236}">
                <a16:creationId xmlns:a16="http://schemas.microsoft.com/office/drawing/2014/main" id="{C459FFA2-66E0-DDBE-23FC-58EE4AEC80CB}"/>
              </a:ext>
            </a:extLst>
          </p:cNvPr>
          <p:cNvPicPr preferRelativeResize="0"/>
          <p:nvPr/>
        </p:nvPicPr>
        <p:blipFill rotWithShape="1">
          <a:blip r:embed="rId3"/>
          <a:srcRect r="19252" b="2"/>
          <a:stretch/>
        </p:blipFill>
        <p:spPr>
          <a:xfrm>
            <a:off x="8898128" y="10"/>
            <a:ext cx="3293877" cy="2743202"/>
          </a:xfrm>
          <a:custGeom>
            <a:avLst/>
            <a:gdLst/>
            <a:ahLst/>
            <a:cxnLst/>
            <a:rect l="l" t="t" r="r" b="b"/>
            <a:pathLst>
              <a:path w="3293877" h="2743212">
                <a:moveTo>
                  <a:pt x="37772" y="0"/>
                </a:moveTo>
                <a:lnTo>
                  <a:pt x="3293877" y="0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noFill/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A0E0FAE-D6BC-43D5-ACA6-8CDE48477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97970" y="0"/>
            <a:ext cx="3293877" cy="2743212"/>
          </a:xfrm>
          <a:custGeom>
            <a:avLst/>
            <a:gdLst>
              <a:gd name="connsiteX0" fmla="*/ 37772 w 3293877"/>
              <a:gd name="connsiteY0" fmla="*/ 0 h 2743212"/>
              <a:gd name="connsiteX1" fmla="*/ 175506 w 3293877"/>
              <a:gd name="connsiteY1" fmla="*/ 0 h 2743212"/>
              <a:gd name="connsiteX2" fmla="*/ 149226 w 3293877"/>
              <a:gd name="connsiteY2" fmla="*/ 78193 h 2743212"/>
              <a:gd name="connsiteX3" fmla="*/ 122819 w 3293877"/>
              <a:gd name="connsiteY3" fmla="*/ 237010 h 2743212"/>
              <a:gd name="connsiteX4" fmla="*/ 180914 w 3293877"/>
              <a:gd name="connsiteY4" fmla="*/ 1023956 h 2743212"/>
              <a:gd name="connsiteX5" fmla="*/ 203979 w 3293877"/>
              <a:gd name="connsiteY5" fmla="*/ 1185356 h 2743212"/>
              <a:gd name="connsiteX6" fmla="*/ 612631 w 3293877"/>
              <a:gd name="connsiteY6" fmla="*/ 2264082 h 2743212"/>
              <a:gd name="connsiteX7" fmla="*/ 2171849 w 3293877"/>
              <a:gd name="connsiteY7" fmla="*/ 2532019 h 2743212"/>
              <a:gd name="connsiteX8" fmla="*/ 2422184 w 3293877"/>
              <a:gd name="connsiteY8" fmla="*/ 2465509 h 2743212"/>
              <a:gd name="connsiteX9" fmla="*/ 3087206 w 3293877"/>
              <a:gd name="connsiteY9" fmla="*/ 2143537 h 2743212"/>
              <a:gd name="connsiteX10" fmla="*/ 3203783 w 3293877"/>
              <a:gd name="connsiteY10" fmla="*/ 1995541 h 2743212"/>
              <a:gd name="connsiteX11" fmla="*/ 3293877 w 3293877"/>
              <a:gd name="connsiteY11" fmla="*/ 1849554 h 2743212"/>
              <a:gd name="connsiteX12" fmla="*/ 3293877 w 3293877"/>
              <a:gd name="connsiteY12" fmla="*/ 2133887 h 2743212"/>
              <a:gd name="connsiteX13" fmla="*/ 3222757 w 3293877"/>
              <a:gd name="connsiteY13" fmla="*/ 2223039 h 2743212"/>
              <a:gd name="connsiteX14" fmla="*/ 2503136 w 3293877"/>
              <a:gd name="connsiteY14" fmla="*/ 2565392 h 2743212"/>
              <a:gd name="connsiteX15" fmla="*/ 2232111 w 3293877"/>
              <a:gd name="connsiteY15" fmla="*/ 2635826 h 2743212"/>
              <a:gd name="connsiteX16" fmla="*/ 542319 w 3293877"/>
              <a:gd name="connsiteY16" fmla="*/ 2345567 h 2743212"/>
              <a:gd name="connsiteX17" fmla="*/ 96920 w 3293877"/>
              <a:gd name="connsiteY17" fmla="*/ 1191868 h 2743212"/>
              <a:gd name="connsiteX18" fmla="*/ 71529 w 3293877"/>
              <a:gd name="connsiteY18" fmla="*/ 1019346 h 2743212"/>
              <a:gd name="connsiteX19" fmla="*/ 6623 w 3293877"/>
              <a:gd name="connsiteY19" fmla="*/ 178315 h 2743212"/>
              <a:gd name="connsiteX20" fmla="*/ 34833 w 3293877"/>
              <a:gd name="connsiteY20" fmla="*/ 8680 h 274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3877" h="2743212">
                <a:moveTo>
                  <a:pt x="37772" y="0"/>
                </a:moveTo>
                <a:lnTo>
                  <a:pt x="175506" y="0"/>
                </a:lnTo>
                <a:lnTo>
                  <a:pt x="149226" y="78193"/>
                </a:lnTo>
                <a:cubicBezTo>
                  <a:pt x="136827" y="128527"/>
                  <a:pt x="128121" y="181246"/>
                  <a:pt x="122819" y="237010"/>
                </a:cubicBezTo>
                <a:cubicBezTo>
                  <a:pt x="100634" y="470331"/>
                  <a:pt x="139609" y="739241"/>
                  <a:pt x="180914" y="1023956"/>
                </a:cubicBezTo>
                <a:cubicBezTo>
                  <a:pt x="188562" y="1076454"/>
                  <a:pt x="196412" y="1130747"/>
                  <a:pt x="203979" y="1185356"/>
                </a:cubicBezTo>
                <a:cubicBezTo>
                  <a:pt x="271754" y="1674130"/>
                  <a:pt x="336774" y="2013298"/>
                  <a:pt x="612631" y="2264082"/>
                </a:cubicBezTo>
                <a:cubicBezTo>
                  <a:pt x="1032949" y="2646196"/>
                  <a:pt x="1499262" y="2726349"/>
                  <a:pt x="2171849" y="2532019"/>
                </a:cubicBezTo>
                <a:cubicBezTo>
                  <a:pt x="2259876" y="2506576"/>
                  <a:pt x="2342402" y="2485683"/>
                  <a:pt x="2422184" y="2465509"/>
                </a:cubicBezTo>
                <a:cubicBezTo>
                  <a:pt x="2752924" y="2381814"/>
                  <a:pt x="2919303" y="2333175"/>
                  <a:pt x="3087206" y="2143537"/>
                </a:cubicBezTo>
                <a:cubicBezTo>
                  <a:pt x="3128886" y="2096462"/>
                  <a:pt x="3167762" y="2047097"/>
                  <a:pt x="3203783" y="1995541"/>
                </a:cubicBezTo>
                <a:lnTo>
                  <a:pt x="3293877" y="1849554"/>
                </a:lnTo>
                <a:lnTo>
                  <a:pt x="3293877" y="2133887"/>
                </a:lnTo>
                <a:lnTo>
                  <a:pt x="3222757" y="2223039"/>
                </a:lnTo>
                <a:cubicBezTo>
                  <a:pt x="3041339" y="2425251"/>
                  <a:pt x="2861221" y="2476800"/>
                  <a:pt x="2503136" y="2565392"/>
                </a:cubicBezTo>
                <a:cubicBezTo>
                  <a:pt x="2416757" y="2586746"/>
                  <a:pt x="2327408" y="2608861"/>
                  <a:pt x="2232111" y="2635826"/>
                </a:cubicBezTo>
                <a:cubicBezTo>
                  <a:pt x="1503976" y="2841768"/>
                  <a:pt x="998612" y="2754939"/>
                  <a:pt x="542319" y="2345567"/>
                </a:cubicBezTo>
                <a:cubicBezTo>
                  <a:pt x="242852" y="2076894"/>
                  <a:pt x="171565" y="1714314"/>
                  <a:pt x="96920" y="1191868"/>
                </a:cubicBezTo>
                <a:cubicBezTo>
                  <a:pt x="88586" y="1133496"/>
                  <a:pt x="79946" y="1075462"/>
                  <a:pt x="71529" y="1019346"/>
                </a:cubicBezTo>
                <a:cubicBezTo>
                  <a:pt x="26070" y="715012"/>
                  <a:pt x="-16826" y="427572"/>
                  <a:pt x="6623" y="178315"/>
                </a:cubicBezTo>
                <a:cubicBezTo>
                  <a:pt x="12226" y="118742"/>
                  <a:pt x="21526" y="62431"/>
                  <a:pt x="34833" y="868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744" y="6355080"/>
            <a:ext cx="1188720" cy="365760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856227B3-BD4B-B146-9DD9-5D91D71F00EA}" type="slidenum">
              <a:rPr lang="en-US" sz="1600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3</a:t>
            </a:fld>
            <a:endParaRPr lang="en-US" sz="1600">
              <a:solidFill>
                <a:srgbClr val="FFFFFF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A80993-3745-38CC-AABB-6FA47FFFC8EB}"/>
              </a:ext>
            </a:extLst>
          </p:cNvPr>
          <p:cNvCxnSpPr/>
          <p:nvPr/>
        </p:nvCxnSpPr>
        <p:spPr>
          <a:xfrm>
            <a:off x="967563" y="1322316"/>
            <a:ext cx="7315200" cy="0"/>
          </a:xfrm>
          <a:prstGeom prst="line">
            <a:avLst/>
          </a:prstGeom>
          <a:ln w="190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9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-up of some coral&#10;&#10;Description automatically generated with low confidence">
            <a:extLst>
              <a:ext uri="{FF2B5EF4-FFF2-40B4-BE49-F238E27FC236}">
                <a16:creationId xmlns:a16="http://schemas.microsoft.com/office/drawing/2014/main" id="{5BA09FEA-41A3-27B3-9F0A-0FC28F25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19" r="-2" b="15094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9" name="Google Shape;72;p5">
            <a:extLst>
              <a:ext uri="{FF2B5EF4-FFF2-40B4-BE49-F238E27FC236}">
                <a16:creationId xmlns:a16="http://schemas.microsoft.com/office/drawing/2014/main" id="{FDEB8D8B-1FAF-5482-0E4A-EDF9A02409C4}"/>
              </a:ext>
            </a:extLst>
          </p:cNvPr>
          <p:cNvPicPr preferRelativeResize="0"/>
          <p:nvPr/>
        </p:nvPicPr>
        <p:blipFill rotWithShape="1">
          <a:blip r:embed="rId3"/>
          <a:srcRect t="24985" r="-2" b="5782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Google Shape;70;p5">
            <a:extLst>
              <a:ext uri="{FF2B5EF4-FFF2-40B4-BE49-F238E27FC236}">
                <a16:creationId xmlns:a16="http://schemas.microsoft.com/office/drawing/2014/main" id="{AFB67341-23C2-3549-AFF7-F8B0080469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8782" y="310683"/>
            <a:ext cx="4832802" cy="1243584"/>
          </a:xfrm>
          <a:prstGeom prst="rect">
            <a:avLst/>
          </a:prstGeom>
        </p:spPr>
        <p:txBody>
          <a:bodyPr spcFirstLastPara="1" lIns="68640" tIns="34311" rIns="68640" bIns="34311" anchorCtr="0">
            <a:normAutofit/>
          </a:bodyPr>
          <a:lstStyle/>
          <a:p>
            <a:r>
              <a:rPr lang="en-US" sz="3400" dirty="0">
                <a:latin typeface="+mj-lt"/>
                <a:ea typeface="Twentieth Century"/>
                <a:cs typeface="Twentieth Century"/>
                <a:sym typeface="Twentieth Century"/>
              </a:rPr>
              <a:t>Ecosystem Services from Non-Natives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Google Shape;71;p5">
            <a:extLst>
              <a:ext uri="{FF2B5EF4-FFF2-40B4-BE49-F238E27FC236}">
                <a16:creationId xmlns:a16="http://schemas.microsoft.com/office/drawing/2014/main" id="{9737BE29-26D4-6235-B826-6833604DB5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94989" y="1466395"/>
            <a:ext cx="5260388" cy="4398898"/>
          </a:xfrm>
          <a:prstGeom prst="rect">
            <a:avLst/>
          </a:prstGeom>
        </p:spPr>
        <p:txBody>
          <a:bodyPr spcFirstLastPara="1" lIns="68640" tIns="34311" rIns="68640" bIns="34311" anchorCtr="0">
            <a:noAutofit/>
          </a:bodyPr>
          <a:lstStyle/>
          <a:p>
            <a:pPr marL="0" indent="0">
              <a:buNone/>
            </a:pPr>
            <a:r>
              <a:rPr lang="en-US" sz="1800" b="1" dirty="0">
                <a:ea typeface="Twentieth Century"/>
                <a:cs typeface="Twentieth Century"/>
                <a:sym typeface="Twentieth Century"/>
              </a:rPr>
              <a:t>Ecosystem Engineers</a:t>
            </a:r>
            <a:r>
              <a:rPr lang="en-US" sz="1800" dirty="0">
                <a:ea typeface="Twentieth Century"/>
                <a:cs typeface="Twentieth Century"/>
                <a:sym typeface="Twentieth Century"/>
              </a:rPr>
              <a:t>: </a:t>
            </a:r>
            <a:endParaRPr lang="en-US" sz="1800" dirty="0"/>
          </a:p>
          <a:p>
            <a:pPr marL="343266" indent="-343266"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1600" dirty="0">
                <a:ea typeface="Twentieth Century"/>
                <a:cs typeface="Twentieth Century"/>
                <a:sym typeface="Twentieth Century"/>
              </a:rPr>
              <a:t>Non-native birds in Hawaii substitute for extinct natives by </a:t>
            </a:r>
            <a:r>
              <a:rPr lang="en-US" sz="1600" b="1" dirty="0">
                <a:ea typeface="Twentieth Century"/>
                <a:cs typeface="Twentieth Century"/>
                <a:sym typeface="Twentieth Century"/>
              </a:rPr>
              <a:t>dispersing seeds of native flora</a:t>
            </a:r>
            <a:r>
              <a:rPr lang="en-US" sz="1600" dirty="0">
                <a:ea typeface="Twentieth Century"/>
                <a:cs typeface="Twentieth Century"/>
                <a:sym typeface="Twentieth Century"/>
              </a:rPr>
              <a:t>. Pacific oysters </a:t>
            </a:r>
            <a:r>
              <a:rPr lang="en-US" sz="1600" b="1" dirty="0">
                <a:ea typeface="Twentieth Century"/>
                <a:cs typeface="Twentieth Century"/>
                <a:sym typeface="Twentieth Century"/>
              </a:rPr>
              <a:t>form hard reefs</a:t>
            </a:r>
            <a:r>
              <a:rPr lang="en-US" sz="1600" dirty="0">
                <a:ea typeface="Twentieth Century"/>
                <a:cs typeface="Twentieth Century"/>
                <a:sym typeface="Twentieth Century"/>
              </a:rPr>
              <a:t> that support the native invertebrate community.</a:t>
            </a:r>
            <a:br>
              <a:rPr lang="en-US" sz="1600" dirty="0">
                <a:ea typeface="Twentieth Century"/>
                <a:cs typeface="Twentieth Century"/>
                <a:sym typeface="Twentieth Century"/>
              </a:rPr>
            </a:br>
            <a:endParaRPr lang="en-US" sz="1800" dirty="0">
              <a:ea typeface="Twentieth Century"/>
              <a:cs typeface="Twentieth Century"/>
              <a:sym typeface="Twentieth Century"/>
            </a:endParaRPr>
          </a:p>
          <a:p>
            <a:pPr marL="0" indent="0">
              <a:buNone/>
            </a:pPr>
            <a:r>
              <a:rPr lang="en-US" sz="1800" b="1" dirty="0">
                <a:ea typeface="Twentieth Century"/>
                <a:cs typeface="Twentieth Century"/>
                <a:sym typeface="Twentieth Century"/>
              </a:rPr>
              <a:t>Ecosystem Services</a:t>
            </a:r>
            <a:r>
              <a:rPr lang="en-US" sz="1800" dirty="0">
                <a:ea typeface="Twentieth Century"/>
                <a:cs typeface="Twentieth Century"/>
                <a:sym typeface="Twentieth Century"/>
              </a:rPr>
              <a:t>: </a:t>
            </a:r>
            <a:endParaRPr lang="en-US" sz="1800" dirty="0"/>
          </a:p>
          <a:p>
            <a:pPr marL="343266" indent="-343266"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1800" dirty="0">
                <a:ea typeface="Twentieth Century"/>
                <a:cs typeface="Twentieth Century"/>
                <a:sym typeface="Twentieth Century"/>
              </a:rPr>
              <a:t>The Pacific oyster (from Japan) provides </a:t>
            </a:r>
            <a:r>
              <a:rPr lang="en-US" sz="1800" b="1" dirty="0">
                <a:ea typeface="Twentieth Century"/>
                <a:cs typeface="Twentieth Century"/>
                <a:sym typeface="Twentieth Century"/>
              </a:rPr>
              <a:t>water filtration services </a:t>
            </a:r>
            <a:r>
              <a:rPr lang="en-US" sz="1800" dirty="0">
                <a:ea typeface="Twentieth Century"/>
                <a:cs typeface="Twentieth Century"/>
                <a:sym typeface="Twentieth Century"/>
              </a:rPr>
              <a:t>in U.S. waters where anthropogenic nutrient forcing causes overgrowth of phytoplankton.</a:t>
            </a:r>
            <a:br>
              <a:rPr lang="en-US" sz="1800" dirty="0">
                <a:ea typeface="Twentieth Century"/>
                <a:cs typeface="Twentieth Century"/>
                <a:sym typeface="Twentieth Century"/>
              </a:rPr>
            </a:br>
            <a:endParaRPr lang="en-US" sz="2000" b="1" dirty="0">
              <a:ea typeface="Twentieth Century"/>
              <a:cs typeface="Twentieth Century"/>
              <a:sym typeface="Twentieth Century"/>
            </a:endParaRPr>
          </a:p>
          <a:p>
            <a:pPr marL="0" indent="0">
              <a:buNone/>
            </a:pPr>
            <a:r>
              <a:rPr lang="en-US" sz="1800" b="1" dirty="0">
                <a:ea typeface="Twentieth Century"/>
                <a:cs typeface="Twentieth Century"/>
                <a:sym typeface="Twentieth Century"/>
              </a:rPr>
              <a:t>Community Preservation through Climate Change</a:t>
            </a:r>
            <a:r>
              <a:rPr lang="en-US" sz="1800" dirty="0">
                <a:ea typeface="Twentieth Century"/>
                <a:cs typeface="Twentieth Century"/>
                <a:sym typeface="Twentieth Century"/>
              </a:rPr>
              <a:t>: </a:t>
            </a:r>
            <a:endParaRPr lang="en-US" sz="1800" dirty="0"/>
          </a:p>
          <a:p>
            <a:pPr marL="343266" indent="-343266">
              <a:buClr>
                <a:schemeClr val="dk1"/>
              </a:buClr>
              <a:buSzPts val="2700"/>
              <a:buFont typeface="Arial"/>
              <a:buChar char="•"/>
            </a:pPr>
            <a:r>
              <a:rPr lang="en-US" sz="1800" dirty="0">
                <a:ea typeface="Twentieth Century"/>
                <a:cs typeface="Twentieth Century"/>
                <a:sym typeface="Twentieth Century"/>
              </a:rPr>
              <a:t>Non-natives can be </a:t>
            </a:r>
            <a:r>
              <a:rPr lang="en-US" sz="1800" b="1" dirty="0">
                <a:ea typeface="Twentieth Century"/>
                <a:cs typeface="Twentieth Century"/>
                <a:sym typeface="Twentieth Century"/>
              </a:rPr>
              <a:t>transplanted to island ecosystems </a:t>
            </a:r>
            <a:r>
              <a:rPr lang="en-US" sz="1800" dirty="0">
                <a:ea typeface="Twentieth Century"/>
                <a:cs typeface="Twentieth Century"/>
                <a:sym typeface="Twentieth Century"/>
              </a:rPr>
              <a:t>or </a:t>
            </a:r>
            <a:r>
              <a:rPr lang="en-US" sz="1800" b="1" dirty="0">
                <a:ea typeface="Twentieth Century"/>
                <a:cs typeface="Twentieth Century"/>
                <a:sym typeface="Twentieth Century"/>
              </a:rPr>
              <a:t>poleward</a:t>
            </a:r>
            <a:r>
              <a:rPr lang="en-US" sz="1800" dirty="0">
                <a:ea typeface="Twentieth Century"/>
                <a:cs typeface="Twentieth Century"/>
                <a:sym typeface="Twentieth Century"/>
              </a:rPr>
              <a:t> to secure ecosystems stressed by climate change. Preserving coral </a:t>
            </a:r>
            <a:br>
              <a:rPr lang="en-US" sz="1800" dirty="0">
                <a:ea typeface="Twentieth Century"/>
                <a:cs typeface="Twentieth Century"/>
                <a:sym typeface="Twentieth Century"/>
              </a:rPr>
            </a:br>
            <a:r>
              <a:rPr lang="en-US" sz="1800" dirty="0">
                <a:ea typeface="Twentieth Century"/>
                <a:cs typeface="Twentieth Century"/>
                <a:sym typeface="Twentieth Century"/>
              </a:rPr>
              <a:t>reefs may depend on relocating them to </a:t>
            </a:r>
            <a:r>
              <a:rPr lang="en-US" sz="1800" b="1" dirty="0">
                <a:ea typeface="Twentieth Century"/>
                <a:cs typeface="Twentieth Century"/>
                <a:sym typeface="Twentieth Century"/>
              </a:rPr>
              <a:t>cooler waters </a:t>
            </a:r>
            <a:r>
              <a:rPr lang="en-US" sz="1800" dirty="0">
                <a:ea typeface="Twentieth Century"/>
                <a:cs typeface="Twentieth Century"/>
                <a:sym typeface="Twentieth Century"/>
              </a:rPr>
              <a:t>than now exist in their historic range. 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56227B3-BD4B-B146-9DD9-5D91D71F00EA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813BF-10F3-663B-B49E-32652A2BA3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004" y="1465497"/>
            <a:ext cx="4914900" cy="2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3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0456"/>
            <a:ext cx="10515600" cy="465650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Invasive species can cause some of the following ecosystem disservices:</a:t>
            </a:r>
            <a:b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en-US" sz="2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ea typeface="Open Sans" panose="020B0606030504020204" pitchFamily="34" charset="0"/>
                <a:cs typeface="Open Sans" panose="020B0606030504020204" pitchFamily="34" charset="0"/>
              </a:rPr>
              <a:t>Predation, Competition, and Introduction of Disease </a:t>
            </a:r>
          </a:p>
          <a:p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Invasive species have </a:t>
            </a:r>
            <a:r>
              <a:rPr lang="en-US" sz="200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caused ~ 20% of species extinctions across the planet since ~1600 </a:t>
            </a:r>
            <a:r>
              <a:rPr lang="en-US" sz="2000" i="0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C.E.;they</a:t>
            </a:r>
            <a:r>
              <a:rPr lang="en-US" sz="2000" i="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have caused many more extirpations.</a:t>
            </a:r>
          </a:p>
          <a:p>
            <a:r>
              <a:rPr lang="en-US" sz="2000" dirty="0"/>
              <a:t>They carry disease—for example, the East Asian tiger beetle (in Maryland now) is a </a:t>
            </a:r>
            <a:r>
              <a:rPr lang="en-US" sz="2000" b="0" i="0" dirty="0">
                <a:effectLst/>
              </a:rPr>
              <a:t>potential vector of encephalitis, dengue (all four serotypes), yellow fever, dog heartworm, and West Nile virus. </a:t>
            </a:r>
            <a:endParaRPr lang="en-US" sz="2000" i="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11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ea typeface="Open Sans" panose="020B0606030504020204" pitchFamily="34" charset="0"/>
                <a:cs typeface="Open Sans" panose="020B0606030504020204" pitchFamily="34" charset="0"/>
              </a:rPr>
              <a:t>Re-Shaping or Damaging of the Structure of Ecosystems and Human Property</a:t>
            </a:r>
          </a:p>
          <a:p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Zebra mussels have clogged pipes and attached and overwhelmed docks and vessels; </a:t>
            </a:r>
            <a:r>
              <a:rPr lang="en-US" sz="2000" dirty="0" err="1">
                <a:ea typeface="Open Sans" panose="020B0606030504020204" pitchFamily="34" charset="0"/>
                <a:cs typeface="Open Sans" panose="020B0606030504020204" pitchFamily="34" charset="0"/>
              </a:rPr>
              <a:t>cogongrass</a:t>
            </a: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  spreading across the U.S. Southeast led to more damaging fires.</a:t>
            </a:r>
          </a:p>
          <a:p>
            <a:pPr marL="0" indent="0">
              <a:buNone/>
            </a:pPr>
            <a:endParaRPr lang="en-US" sz="11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ea typeface="Open Sans" panose="020B0606030504020204" pitchFamily="34" charset="0"/>
                <a:cs typeface="Open Sans" panose="020B0606030504020204" pitchFamily="34" charset="0"/>
              </a:rPr>
              <a:t>Economic Losses Due to Reduced Productivity </a:t>
            </a:r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r>
              <a:rPr lang="en-US" sz="2000" dirty="0">
                <a:ea typeface="Open Sans" panose="020B0606030504020204" pitchFamily="34" charset="0"/>
                <a:cs typeface="Open Sans" panose="020B0606030504020204" pitchFamily="34" charset="0"/>
              </a:rPr>
              <a:t>Invasive species’ grazing of agricultural and forestry crops have led to huge economic losses— including, for example, gypsy moth caterpillars on 300+ species of trees and shrubs.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5</a:t>
            </a:fld>
            <a:endParaRPr lang="en-US"/>
          </a:p>
        </p:txBody>
      </p:sp>
      <p:sp>
        <p:nvSpPr>
          <p:cNvPr id="5" name="Google Shape;70;p5">
            <a:extLst>
              <a:ext uri="{FF2B5EF4-FFF2-40B4-BE49-F238E27FC236}">
                <a16:creationId xmlns:a16="http://schemas.microsoft.com/office/drawing/2014/main" id="{C4A72609-875B-1B9F-48A3-3F78DF0963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93284" y="681037"/>
            <a:ext cx="9220200" cy="664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640" tIns="34311" rIns="68640" bIns="34311" anchor="t" anchorCtr="0">
            <a:spAutoFit/>
          </a:bodyPr>
          <a:lstStyle/>
          <a:p>
            <a:r>
              <a:rPr lang="en-US" sz="4300" dirty="0">
                <a:solidFill>
                  <a:schemeClr val="dk1"/>
                </a:solidFill>
                <a:ea typeface="Twentieth Century"/>
                <a:cs typeface="Twentieth Century"/>
                <a:sym typeface="Twentieth Century"/>
              </a:rPr>
              <a:t>E</a:t>
            </a:r>
            <a:r>
              <a:rPr lang="en-US" sz="4300" dirty="0">
                <a:solidFill>
                  <a:schemeClr val="dk1"/>
                </a:solidFill>
                <a:latin typeface="+mj-lt"/>
                <a:ea typeface="Twentieth Century"/>
                <a:cs typeface="Twentieth Century"/>
                <a:sym typeface="Twentieth Century"/>
              </a:rPr>
              <a:t>cosystem Disservices from Invasives</a:t>
            </a:r>
            <a:endParaRPr sz="43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8837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8779-09EC-B608-8BC6-E4E4DB33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58099" y="749328"/>
            <a:ext cx="8274609" cy="60584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Costs of Non-Native Species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802FA-5A66-5D0B-1CC8-6FD56454A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227B3-BD4B-B146-9DD9-5D91D71F00EA}" type="slidenum">
              <a:rPr lang="en-US" smtClean="0"/>
              <a:t>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5005A9-83AD-4780-885B-B4A618563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137" y="1895774"/>
            <a:ext cx="3924820" cy="347510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5A7CBAD-4CD1-9F46-3556-5465019EE97E}"/>
              </a:ext>
            </a:extLst>
          </p:cNvPr>
          <p:cNvSpPr txBox="1">
            <a:spLocks/>
          </p:cNvSpPr>
          <p:nvPr/>
        </p:nvSpPr>
        <p:spPr>
          <a:xfrm>
            <a:off x="719900" y="1895774"/>
            <a:ext cx="6510034" cy="4219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But aren’t there costs associated with attempting to extirpate non-native species?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Example: Monoculture lawns (based on non-native Kentucky bluegrass) have caused the steep economic and ecological costs of broadleaf herbicides to kill dandelions, clover, plantains. </a:t>
            </a:r>
            <a:br>
              <a:rPr lang="en-US" sz="2000" dirty="0"/>
            </a:br>
            <a:endParaRPr lang="en-US" sz="2000" dirty="0"/>
          </a:p>
          <a:p>
            <a:pPr marL="0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What social and cultural drivers were at work to make this an acceptable behavior? Should we re-frame our view of species richness to accept native diversity in lawns and other aesthetic spaces?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sz="2000" dirty="0"/>
          </a:p>
          <a:p>
            <a:endParaRPr lang="en-US" sz="20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78EEC1B-ECC5-7C00-C5A4-BD56916E2B3A}"/>
              </a:ext>
            </a:extLst>
          </p:cNvPr>
          <p:cNvSpPr txBox="1">
            <a:spLocks/>
          </p:cNvSpPr>
          <p:nvPr/>
        </p:nvSpPr>
        <p:spPr>
          <a:xfrm>
            <a:off x="2210499" y="631079"/>
            <a:ext cx="8274609" cy="10205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855479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4B5C9E55-8CC9-CF4C-B691-15340858FEDB}" vid="{4542E460-D031-B24F-BD7E-3C1452E0CA2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SESYNC Lesson PPT Template (1)</Template>
  <TotalTime>371</TotalTime>
  <Words>628</Words>
  <Application>Microsoft Macintosh PowerPoint</Application>
  <PresentationFormat>Widescreen</PresentationFormat>
  <Paragraphs>58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Meiryo</vt:lpstr>
      <vt:lpstr>Arial</vt:lpstr>
      <vt:lpstr>Calibri</vt:lpstr>
      <vt:lpstr>Calibri Light</vt:lpstr>
      <vt:lpstr>Office Theme</vt:lpstr>
      <vt:lpstr>Control or Embrace Non-Native Species?</vt:lpstr>
      <vt:lpstr>Non-Native vs. Invasive Species</vt:lpstr>
      <vt:lpstr>PowerPoint Presentation</vt:lpstr>
      <vt:lpstr>Ecosystem Services from Non-Natives</vt:lpstr>
      <vt:lpstr>Ecosystem Services from Non-Natives</vt:lpstr>
      <vt:lpstr>Ecosystem Disservices from Invasives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Margaret A. Palmer</dc:creator>
  <cp:lastModifiedBy>Alaina Gallagher</cp:lastModifiedBy>
  <cp:revision>5</cp:revision>
  <dcterms:created xsi:type="dcterms:W3CDTF">2022-07-26T20:11:57Z</dcterms:created>
  <dcterms:modified xsi:type="dcterms:W3CDTF">2022-10-25T20:11:13Z</dcterms:modified>
</cp:coreProperties>
</file>