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7"/>
  </p:notesMasterIdLst>
  <p:sldIdLst>
    <p:sldId id="256" r:id="rId2"/>
    <p:sldId id="257" r:id="rId3"/>
    <p:sldId id="258" r:id="rId4"/>
    <p:sldId id="264" r:id="rId5"/>
    <p:sldId id="259" r:id="rId6"/>
    <p:sldId id="266" r:id="rId7"/>
    <p:sldId id="260" r:id="rId8"/>
    <p:sldId id="273" r:id="rId9"/>
    <p:sldId id="261" r:id="rId10"/>
    <p:sldId id="262" r:id="rId11"/>
    <p:sldId id="272" r:id="rId12"/>
    <p:sldId id="263" r:id="rId13"/>
    <p:sldId id="270" r:id="rId14"/>
    <p:sldId id="269" r:id="rId15"/>
    <p:sldId id="271" r:id="rId16"/>
  </p:sldIdLst>
  <p:sldSz cx="14620875" cy="9134475"/>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77">
          <p15:clr>
            <a:srgbClr val="A4A3A4"/>
          </p15:clr>
        </p15:guide>
        <p15:guide id="2" pos="4605">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8" roundtripDataSignature="AMtx7mjr6NUlHRzuRtokd/CAdZk9mKDDV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76AD584-096E-44E7-8E47-15E2CB3D7378}">
  <a:tblStyle styleId="{776AD584-096E-44E7-8E47-15E2CB3D7378}" styleName="Table_0">
    <a:wholeTbl>
      <a:tcTxStyle b="off" i="off">
        <a:font>
          <a:latin typeface="Arial"/>
          <a:ea typeface="Arial"/>
          <a:cs typeface="Arial"/>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CF4"/>
          </a:solidFill>
        </a:fill>
      </a:tcStyle>
    </a:wholeTbl>
    <a:band1H>
      <a:tcTxStyle/>
      <a:tcStyle>
        <a:tcBdr/>
        <a:fill>
          <a:solidFill>
            <a:srgbClr val="CFD7E7"/>
          </a:solidFill>
        </a:fill>
      </a:tcStyle>
    </a:band1H>
    <a:band2H>
      <a:tcTxStyle/>
      <a:tcStyle>
        <a:tcBdr/>
      </a:tcStyle>
    </a:band2H>
    <a:band1V>
      <a:tcTxStyle/>
      <a:tcStyle>
        <a:tcBdr/>
        <a:fill>
          <a:solidFill>
            <a:srgbClr val="CFD7E7"/>
          </a:solidFill>
        </a:fill>
      </a:tcStyle>
    </a:band1V>
    <a:band2V>
      <a:tcTxStyle/>
      <a:tcStyle>
        <a:tcBdr/>
      </a:tcStyle>
    </a:band2V>
    <a:lastCol>
      <a:tcTxStyle b="on" i="off">
        <a:font>
          <a:latin typeface="Arial"/>
          <a:ea typeface="Arial"/>
          <a:cs typeface="Arial"/>
        </a:font>
        <a:schemeClr val="lt1"/>
      </a:tcTxStyle>
      <a:tcStyle>
        <a:tcBdr/>
        <a:fill>
          <a:solidFill>
            <a:schemeClr val="accent1"/>
          </a:solidFill>
        </a:fill>
      </a:tcStyle>
    </a:lastCol>
    <a:firstCol>
      <a:tcTxStyle b="on" i="off">
        <a:font>
          <a:latin typeface="Arial"/>
          <a:ea typeface="Arial"/>
          <a:cs typeface="Arial"/>
        </a:font>
        <a:schemeClr val="lt1"/>
      </a:tcTxStyle>
      <a:tcStyle>
        <a:tcBdr/>
        <a:fill>
          <a:solidFill>
            <a:schemeClr val="accent1"/>
          </a:solidFill>
        </a:fill>
      </a:tcStyle>
    </a:firstCol>
    <a:lastRow>
      <a:tcTxStyle b="on" i="off">
        <a:font>
          <a:latin typeface="Arial"/>
          <a:ea typeface="Arial"/>
          <a:cs typeface="Arial"/>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Arial"/>
          <a:ea typeface="Arial"/>
          <a:cs typeface="Arial"/>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59031" autoAdjust="0"/>
  </p:normalViewPr>
  <p:slideViewPr>
    <p:cSldViewPr snapToGrid="0">
      <p:cViewPr varScale="1">
        <p:scale>
          <a:sx n="30" d="100"/>
          <a:sy n="30" d="100"/>
        </p:scale>
        <p:origin x="1804" y="44"/>
      </p:cViewPr>
      <p:guideLst>
        <p:guide orient="horz" pos="2877"/>
        <p:guide pos="4605"/>
      </p:guideLst>
    </p:cSldViewPr>
  </p:slideViewPr>
  <p:outlineViewPr>
    <p:cViewPr>
      <p:scale>
        <a:sx n="33" d="100"/>
        <a:sy n="33" d="100"/>
      </p:scale>
      <p:origin x="0" y="-461"/>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customschemas.google.com/relationships/presentationmetadata" Target="meta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27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27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27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27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27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27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27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27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27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27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27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27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27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27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27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27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27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27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27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27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27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27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27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27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
        <p:cNvGrpSpPr/>
        <p:nvPr/>
      </p:nvGrpSpPr>
      <p:grpSpPr>
        <a:xfrm>
          <a:off x="0" y="0"/>
          <a:ext cx="0" cy="0"/>
          <a:chOff x="0" y="0"/>
          <a:chExt cx="0" cy="0"/>
        </a:xfrm>
      </p:grpSpPr>
      <p:sp>
        <p:nvSpPr>
          <p:cNvPr id="33" name="Google Shape;33;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4" name="Google Shape;34;p1: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6: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9" name="Google Shape;129;p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sz="1200" b="1" dirty="0"/>
              <a:t>Instructor notes:  </a:t>
            </a:r>
            <a:r>
              <a:rPr lang="en-US" sz="1200" b="0" dirty="0"/>
              <a:t>This metric is also focused on the </a:t>
            </a:r>
            <a:r>
              <a:rPr lang="en-US" sz="1200" b="1" dirty="0"/>
              <a:t>position </a:t>
            </a:r>
            <a:r>
              <a:rPr lang="en-US" sz="1200" b="0" dirty="0"/>
              <a:t>of a node in the network. Ask the participants: which node helps bridge the most other nodes? Have them guess before showing the answer in next slide.  </a:t>
            </a:r>
            <a:endParaRPr dirty="0"/>
          </a:p>
        </p:txBody>
      </p:sp>
      <p:sp>
        <p:nvSpPr>
          <p:cNvPr id="130" name="Google Shape;130;p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6: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9" name="Google Shape;129;p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sz="1200" b="1" i="0" dirty="0">
                <a:solidFill>
                  <a:srgbClr val="292929"/>
                </a:solidFill>
              </a:rPr>
              <a:t>Betweenness centrality</a:t>
            </a:r>
            <a:r>
              <a:rPr lang="en-US" sz="1200" i="0" dirty="0">
                <a:solidFill>
                  <a:srgbClr val="292929"/>
                </a:solidFill>
              </a:rPr>
              <a:t> </a:t>
            </a:r>
            <a:r>
              <a:rPr lang="en-US" sz="1200" b="0" i="0" dirty="0">
                <a:solidFill>
                  <a:srgbClr val="292929"/>
                </a:solidFill>
              </a:rPr>
              <a:t>belongs to the node colored in blue here.  </a:t>
            </a:r>
            <a:r>
              <a:rPr lang="en-US" sz="1200" i="0" dirty="0">
                <a:solidFill>
                  <a:srgbClr val="292929"/>
                </a:solidFill>
              </a:rPr>
              <a:t>We can think about this node as a ‘</a:t>
            </a:r>
            <a:r>
              <a:rPr lang="en-US" sz="1200" i="1" dirty="0">
                <a:solidFill>
                  <a:srgbClr val="292929"/>
                </a:solidFill>
              </a:rPr>
              <a:t>bridge</a:t>
            </a:r>
            <a:r>
              <a:rPr lang="en-US" sz="1200" i="0" dirty="0">
                <a:solidFill>
                  <a:srgbClr val="292929"/>
                </a:solidFill>
              </a:rPr>
              <a:t>’ between nodes in a whole network. Thus, the node’s removal divides the network in two or more parts. In a species network, this can tell you which species, if lost (goes extinct), will have the greatest impact on the community, </a:t>
            </a:r>
            <a:r>
              <a:rPr lang="en-US" sz="1200" dirty="0">
                <a:solidFill>
                  <a:srgbClr val="292929"/>
                </a:solidFill>
              </a:rPr>
              <a:t>i.e</a:t>
            </a:r>
            <a:r>
              <a:rPr lang="en-US" sz="1200" i="0" dirty="0">
                <a:solidFill>
                  <a:srgbClr val="292929"/>
                </a:solidFill>
              </a:rPr>
              <a:t>.,</a:t>
            </a:r>
            <a:r>
              <a:rPr lang="en-US" sz="1200" b="1" i="0" dirty="0">
                <a:solidFill>
                  <a:srgbClr val="292929"/>
                </a:solidFill>
              </a:rPr>
              <a:t> is a keystone species</a:t>
            </a:r>
            <a:r>
              <a:rPr lang="en-US" sz="1200" i="0" dirty="0">
                <a:solidFill>
                  <a:srgbClr val="292929"/>
                </a:solidFill>
              </a:rPr>
              <a:t>.  Or if it’s a social network, loss of this actor node would impact others in the network potentially isolating some of them. </a:t>
            </a:r>
            <a:endParaRPr sz="1200" dirty="0"/>
          </a:p>
        </p:txBody>
      </p:sp>
      <p:sp>
        <p:nvSpPr>
          <p:cNvPr id="130" name="Google Shape;130;p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11</a:t>
            </a:fld>
            <a:endParaRPr/>
          </a:p>
        </p:txBody>
      </p:sp>
    </p:spTree>
    <p:extLst>
      <p:ext uri="{BB962C8B-B14F-4D97-AF65-F5344CB8AC3E}">
        <p14:creationId xmlns:p14="http://schemas.microsoft.com/office/powerpoint/2010/main" val="9207528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7: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4" name="Google Shape;154;p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sz="1200" b="1" dirty="0"/>
              <a:t>Info for Instructor: </a:t>
            </a:r>
            <a:r>
              <a:rPr lang="en-US" sz="1200" b="0" dirty="0"/>
              <a:t>This metric focuses on the whole network not just one or more nodes.  It is a general reflectance of the connectivity of the network as a whole. Ask the participants to quickly calculate the metric letting them know that the illustrated network has only directional (one-way) links. </a:t>
            </a:r>
            <a:r>
              <a:rPr lang="en-US" sz="1200" b="0" dirty="0" smtClean="0"/>
              <a:t>If </a:t>
            </a:r>
            <a:r>
              <a:rPr lang="en-US" sz="1200" b="0" dirty="0"/>
              <a:t>it had any bidirectional links, each of those would count as two connections.  Calculated answer is in next slide. </a:t>
            </a:r>
            <a:r>
              <a:rPr lang="en-US" sz="1200" dirty="0"/>
              <a:t> </a:t>
            </a:r>
            <a:endParaRPr dirty="0"/>
          </a:p>
          <a:p>
            <a:pPr marL="0" lvl="0" indent="0" algn="l" rtl="0">
              <a:lnSpc>
                <a:spcPct val="100000"/>
              </a:lnSpc>
              <a:spcBef>
                <a:spcPts val="0"/>
              </a:spcBef>
              <a:spcAft>
                <a:spcPts val="0"/>
              </a:spcAft>
              <a:buSzPts val="1400"/>
              <a:buNone/>
            </a:pPr>
            <a:endParaRPr sz="1200" dirty="0"/>
          </a:p>
          <a:p>
            <a:pPr marL="0" lvl="0" indent="0" algn="l" rtl="0">
              <a:lnSpc>
                <a:spcPct val="100000"/>
              </a:lnSpc>
              <a:spcBef>
                <a:spcPts val="0"/>
              </a:spcBef>
              <a:spcAft>
                <a:spcPts val="0"/>
              </a:spcAft>
              <a:buSzPts val="1400"/>
              <a:buNone/>
            </a:pPr>
            <a:endParaRPr sz="1200" dirty="0"/>
          </a:p>
        </p:txBody>
      </p:sp>
      <p:sp>
        <p:nvSpPr>
          <p:cNvPr id="155" name="Google Shape;155;p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7: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4" name="Google Shape;154;p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sz="1200" dirty="0"/>
          </a:p>
        </p:txBody>
      </p:sp>
      <p:sp>
        <p:nvSpPr>
          <p:cNvPr id="155" name="Google Shape;155;p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13</a:t>
            </a:fld>
            <a:endParaRPr/>
          </a:p>
        </p:txBody>
      </p:sp>
    </p:spTree>
    <p:extLst>
      <p:ext uri="{BB962C8B-B14F-4D97-AF65-F5344CB8AC3E}">
        <p14:creationId xmlns:p14="http://schemas.microsoft.com/office/powerpoint/2010/main" val="9857793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7: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4" name="Google Shape;154;p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sz="1200" b="1" dirty="0"/>
              <a:t>Info for Instructor: </a:t>
            </a:r>
            <a:r>
              <a:rPr lang="en-US" sz="1200" b="0" dirty="0" smtClean="0"/>
              <a:t>It is </a:t>
            </a:r>
            <a:r>
              <a:rPr lang="en-US" sz="1200" dirty="0" smtClean="0"/>
              <a:t>problematic </a:t>
            </a:r>
            <a:r>
              <a:rPr lang="en-US" sz="1200" dirty="0"/>
              <a:t>to compare two networks with different numbers of nodes (species) since the number of interactions does not scale with the square of the # of nodes/species. Doubling number of species won’t quadruple number of interactions generally… So often researchers use: </a:t>
            </a:r>
          </a:p>
          <a:p>
            <a:pPr marL="0" lvl="0" indent="0" algn="l" rtl="0">
              <a:lnSpc>
                <a:spcPct val="100000"/>
              </a:lnSpc>
              <a:spcBef>
                <a:spcPts val="0"/>
              </a:spcBef>
              <a:spcAft>
                <a:spcPts val="0"/>
              </a:spcAft>
              <a:buSzPts val="1400"/>
              <a:buNone/>
            </a:pPr>
            <a:r>
              <a:rPr lang="en-US" sz="1200" b="1" dirty="0"/>
              <a:t>Average Degree</a:t>
            </a:r>
            <a:r>
              <a:rPr lang="en-US" sz="1200" dirty="0"/>
              <a:t> -</a:t>
            </a:r>
            <a:r>
              <a:rPr lang="en-US" sz="1200" b="1" dirty="0"/>
              <a:t> </a:t>
            </a:r>
            <a:r>
              <a:rPr lang="en-US" sz="1200" b="0" dirty="0"/>
              <a:t>note this is the </a:t>
            </a:r>
            <a:r>
              <a:rPr lang="en-US" sz="1200" b="0" i="1" dirty="0"/>
              <a:t>average</a:t>
            </a:r>
            <a:r>
              <a:rPr lang="en-US" sz="1200" b="0" i="0" dirty="0"/>
              <a:t> node degree and summing all the links and dividing by # nodes is mathematically equivalent to determining the degree of every node and averaging those;</a:t>
            </a:r>
            <a:r>
              <a:rPr lang="en-US" sz="1200" b="0" i="0"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
                  </a:ext>
                </a:extLst>
              </a:rPr>
              <a:t> note that for node links that points inward and outward, this counts as two links.   </a:t>
            </a:r>
            <a:endParaRPr lang="en-US" sz="1200" b="0" i="0"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
                </a:ext>
              </a:extLst>
            </a:endParaRPr>
          </a:p>
          <a:p>
            <a:pPr marL="0" lvl="0" indent="0" algn="l" rtl="0">
              <a:lnSpc>
                <a:spcPct val="100000"/>
              </a:lnSpc>
              <a:spcBef>
                <a:spcPts val="0"/>
              </a:spcBef>
              <a:spcAft>
                <a:spcPts val="0"/>
              </a:spcAft>
              <a:buSzPts val="1400"/>
              <a:buNone/>
            </a:pPr>
            <a:r>
              <a:rPr lang="en-US" sz="1200" b="1" i="0"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
                  </a:ext>
                </a:extLst>
              </a:rPr>
              <a:t>Continue to next slide for calculations. </a:t>
            </a:r>
          </a:p>
          <a:p>
            <a:pPr marL="0" lvl="0" indent="0" algn="l" rtl="0">
              <a:lnSpc>
                <a:spcPct val="100000"/>
              </a:lnSpc>
              <a:spcBef>
                <a:spcPts val="0"/>
              </a:spcBef>
              <a:spcAft>
                <a:spcPts val="0"/>
              </a:spcAft>
              <a:buSzPts val="1400"/>
              <a:buNone/>
            </a:pPr>
            <a:endParaRPr lang="en-US" sz="1200" b="0" i="0"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
                </a:ext>
              </a:extLst>
            </a:endParaRPr>
          </a:p>
          <a:p>
            <a:pPr marL="0" lvl="0" indent="0" algn="l" rtl="0">
              <a:lnSpc>
                <a:spcPct val="100000"/>
              </a:lnSpc>
              <a:spcBef>
                <a:spcPts val="0"/>
              </a:spcBef>
              <a:spcAft>
                <a:spcPts val="0"/>
              </a:spcAft>
              <a:buSzPts val="1400"/>
              <a:buNone/>
            </a:pPr>
            <a:endParaRPr sz="1200" dirty="0"/>
          </a:p>
          <a:p>
            <a:pPr marL="0" lvl="0" indent="0" algn="l" rtl="0">
              <a:lnSpc>
                <a:spcPct val="100000"/>
              </a:lnSpc>
              <a:spcBef>
                <a:spcPts val="0"/>
              </a:spcBef>
              <a:spcAft>
                <a:spcPts val="0"/>
              </a:spcAft>
              <a:buSzPts val="1400"/>
              <a:buNone/>
            </a:pPr>
            <a:endParaRPr sz="1200" dirty="0"/>
          </a:p>
          <a:p>
            <a:pPr marL="0" lvl="0" indent="0" algn="l" rtl="0">
              <a:lnSpc>
                <a:spcPct val="100000"/>
              </a:lnSpc>
              <a:spcBef>
                <a:spcPts val="0"/>
              </a:spcBef>
              <a:spcAft>
                <a:spcPts val="0"/>
              </a:spcAft>
              <a:buSzPts val="1400"/>
              <a:buNone/>
            </a:pPr>
            <a:endParaRPr sz="1200" dirty="0"/>
          </a:p>
        </p:txBody>
      </p:sp>
      <p:sp>
        <p:nvSpPr>
          <p:cNvPr id="155" name="Google Shape;155;p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14</a:t>
            </a:fld>
            <a:endParaRPr/>
          </a:p>
        </p:txBody>
      </p:sp>
    </p:spTree>
    <p:extLst>
      <p:ext uri="{BB962C8B-B14F-4D97-AF65-F5344CB8AC3E}">
        <p14:creationId xmlns:p14="http://schemas.microsoft.com/office/powerpoint/2010/main" val="11749859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7: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4" name="Google Shape;154;p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sz="1200" dirty="0"/>
          </a:p>
          <a:p>
            <a:pPr marL="0" lvl="0" indent="0" algn="l" rtl="0">
              <a:lnSpc>
                <a:spcPct val="100000"/>
              </a:lnSpc>
              <a:spcBef>
                <a:spcPts val="0"/>
              </a:spcBef>
              <a:spcAft>
                <a:spcPts val="0"/>
              </a:spcAft>
              <a:buSzPts val="1400"/>
              <a:buNone/>
            </a:pPr>
            <a:endParaRPr sz="1200" dirty="0"/>
          </a:p>
        </p:txBody>
      </p:sp>
      <p:sp>
        <p:nvSpPr>
          <p:cNvPr id="155" name="Google Shape;155;p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15</a:t>
            </a:fld>
            <a:endParaRPr/>
          </a:p>
        </p:txBody>
      </p:sp>
    </p:spTree>
    <p:extLst>
      <p:ext uri="{BB962C8B-B14F-4D97-AF65-F5344CB8AC3E}">
        <p14:creationId xmlns:p14="http://schemas.microsoft.com/office/powerpoint/2010/main" val="40172118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
        <p:cNvGrpSpPr/>
        <p:nvPr/>
      </p:nvGrpSpPr>
      <p:grpSpPr>
        <a:xfrm>
          <a:off x="0" y="0"/>
          <a:ext cx="0" cy="0"/>
          <a:chOff x="0" y="0"/>
          <a:chExt cx="0" cy="0"/>
        </a:xfrm>
      </p:grpSpPr>
      <p:sp>
        <p:nvSpPr>
          <p:cNvPr id="38" name="Google Shape;38;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9" name="Google Shape;39;p2: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Google Shape;45;p3: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6" name="Google Shape;46;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sz="1200" b="1" dirty="0"/>
              <a:t>Notes to instructor: answers to the questions posed are on the next slide in the sequence.  </a:t>
            </a:r>
            <a:endParaRPr dirty="0"/>
          </a:p>
          <a:p>
            <a:pPr marL="0" lvl="0" indent="0" algn="l" rtl="0">
              <a:lnSpc>
                <a:spcPct val="100000"/>
              </a:lnSpc>
              <a:spcBef>
                <a:spcPts val="0"/>
              </a:spcBef>
              <a:spcAft>
                <a:spcPts val="0"/>
              </a:spcAft>
              <a:buSzPts val="1400"/>
              <a:buNone/>
            </a:pPr>
            <a:r>
              <a:rPr lang="en-US" sz="1200" b="0" dirty="0"/>
              <a:t>Ask </a:t>
            </a:r>
            <a:r>
              <a:rPr lang="en-US" sz="1200" dirty="0"/>
              <a:t>the students to speculate on how they would figure out which species (node) is most important.  Then show the three ways that are listed in the next slide.  They may think of additional ones. </a:t>
            </a:r>
            <a:endParaRPr dirty="0"/>
          </a:p>
        </p:txBody>
      </p:sp>
      <p:sp>
        <p:nvSpPr>
          <p:cNvPr id="47" name="Google Shape;47;p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Google Shape;45;p3: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6" name="Google Shape;46;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sz="1200" b="1" dirty="0"/>
              <a:t>Note to Instructor: </a:t>
            </a:r>
            <a:r>
              <a:rPr lang="en-US" sz="1200" dirty="0"/>
              <a:t>Here are three possible ways to indicate importance. Learners may think of additional ones. The following slides define how to calculate the metrics that align with these three. </a:t>
            </a:r>
            <a:r>
              <a:rPr lang="en-US" sz="1200"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rPr>
              <a:t>Emphasize that in network science, how importance is defined determines the metric of centrality to select.  </a:t>
            </a:r>
            <a:r>
              <a:rPr lang="en-US" sz="1200" dirty="0"/>
              <a:t> </a:t>
            </a:r>
            <a:endParaRPr dirty="0"/>
          </a:p>
        </p:txBody>
      </p:sp>
      <p:sp>
        <p:nvSpPr>
          <p:cNvPr id="47" name="Google Shape;47;p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4</a:t>
            </a:fld>
            <a:endParaRPr/>
          </a:p>
        </p:txBody>
      </p:sp>
    </p:spTree>
    <p:extLst>
      <p:ext uri="{BB962C8B-B14F-4D97-AF65-F5344CB8AC3E}">
        <p14:creationId xmlns:p14="http://schemas.microsoft.com/office/powerpoint/2010/main" val="5009213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4: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4" name="Google Shape;74;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sz="1200" b="1" dirty="0"/>
              <a:t>Instructor notes: </a:t>
            </a:r>
            <a:r>
              <a:rPr lang="en-US" sz="1200" b="0" dirty="0"/>
              <a:t>Ask the participants to indicate which nodes ha</a:t>
            </a:r>
            <a:r>
              <a:rPr lang="en-US" sz="1200" dirty="0"/>
              <a:t>ve</a:t>
            </a:r>
            <a:r>
              <a:rPr lang="en-US" sz="1200" b="0" dirty="0"/>
              <a:t> the highest </a:t>
            </a:r>
            <a:r>
              <a:rPr lang="en-US" sz="1200" b="1" dirty="0"/>
              <a:t>degree centrality</a:t>
            </a:r>
            <a:r>
              <a:rPr lang="en-US" sz="1200" b="0" dirty="0"/>
              <a:t>. Answer is in </a:t>
            </a:r>
            <a:r>
              <a:rPr lang="en-US" sz="1200" b="0" dirty="0" smtClean="0"/>
              <a:t>the next </a:t>
            </a:r>
            <a:r>
              <a:rPr lang="en-US" sz="1200" b="0" dirty="0"/>
              <a:t>slide.</a:t>
            </a:r>
            <a:endParaRPr sz="1200" b="0" dirty="0"/>
          </a:p>
        </p:txBody>
      </p:sp>
      <p:sp>
        <p:nvSpPr>
          <p:cNvPr id="75" name="Google Shape;75;p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4: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4" name="Google Shape;74;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sz="1200" b="1" dirty="0"/>
              <a:t>Instructor notes: </a:t>
            </a:r>
            <a:r>
              <a:rPr lang="en-US" sz="1200" b="0" dirty="0"/>
              <a:t>Two nodes tie for degree centrality.  Be sure to note to participants that this does not mean they are the most </a:t>
            </a:r>
            <a:r>
              <a:rPr lang="en-US" sz="1200" b="0" i="1" dirty="0"/>
              <a:t>influential </a:t>
            </a:r>
            <a:r>
              <a:rPr lang="en-US" sz="1200" b="0" i="0" dirty="0"/>
              <a:t>because a</a:t>
            </a:r>
            <a:r>
              <a:rPr lang="en-US" sz="1200" b="0" dirty="0"/>
              <a:t> node may have a lot of links but some of the nodes it is linked to may not be linked to many other nodes. So, they must think carefully about what a network metric </a:t>
            </a:r>
            <a:r>
              <a:rPr lang="en-US" sz="1200" b="0" i="1" dirty="0"/>
              <a:t>actually </a:t>
            </a:r>
            <a:r>
              <a:rPr lang="en-US" sz="1200" b="0" dirty="0"/>
              <a:t>mean</a:t>
            </a:r>
            <a:r>
              <a:rPr lang="en-US" sz="1200" dirty="0"/>
              <a:t>s</a:t>
            </a:r>
            <a:r>
              <a:rPr lang="en-US" sz="1200" b="0" dirty="0"/>
              <a:t>. The node/species with the highest degree centrality may be really important in terms of resource flows (in a food web) since it is connected to so many other species; however, other species can have strong effects even if they only have a few direct relationships (there may be “indirect effects” in ecological terminology). </a:t>
            </a:r>
          </a:p>
          <a:p>
            <a:pPr marL="0" lvl="0" indent="0" algn="l" rtl="0">
              <a:lnSpc>
                <a:spcPct val="100000"/>
              </a:lnSpc>
              <a:spcBef>
                <a:spcPts val="0"/>
              </a:spcBef>
              <a:spcAft>
                <a:spcPts val="0"/>
              </a:spcAft>
              <a:buSzPts val="1400"/>
              <a:buNone/>
            </a:pPr>
            <a:endParaRPr sz="1200" b="0" dirty="0"/>
          </a:p>
        </p:txBody>
      </p:sp>
      <p:sp>
        <p:nvSpPr>
          <p:cNvPr id="75" name="Google Shape;75;p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6</a:t>
            </a:fld>
            <a:endParaRPr/>
          </a:p>
        </p:txBody>
      </p:sp>
    </p:spTree>
    <p:extLst>
      <p:ext uri="{BB962C8B-B14F-4D97-AF65-F5344CB8AC3E}">
        <p14:creationId xmlns:p14="http://schemas.microsoft.com/office/powerpoint/2010/main" val="36218106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5: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8" name="Google Shape;88;p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sz="1200" b="1" dirty="0"/>
              <a:t>Instructor notes:  </a:t>
            </a:r>
            <a:r>
              <a:rPr lang="en-US" sz="1200" b="0" dirty="0"/>
              <a:t>Point out to class that unlike degree centrality, closeness is not just focused on the # of relationships but the </a:t>
            </a:r>
            <a:r>
              <a:rPr lang="en-US" sz="1200" b="1" dirty="0"/>
              <a:t>position </a:t>
            </a:r>
            <a:r>
              <a:rPr lang="en-US" sz="1200" b="0" dirty="0"/>
              <a:t>of a node in the network. It takes into account the distance a species or person (node) is from others in the network – how many “jumps” (links) to go the shortest path to each. Ask the participants to guess which node has the closeness centrality (lowest metric). Then show them how to do the calculation for one node as in the next slide.  </a:t>
            </a:r>
            <a:endParaRPr sz="1200" b="0" i="1" dirty="0">
              <a:solidFill>
                <a:srgbClr val="292929"/>
              </a:solidFill>
              <a:latin typeface="Arial"/>
              <a:ea typeface="Arial"/>
              <a:cs typeface="Arial"/>
              <a:sym typeface="Arial"/>
            </a:endParaRPr>
          </a:p>
          <a:p>
            <a:pPr marL="0" lvl="0" indent="0" algn="l" rtl="0">
              <a:lnSpc>
                <a:spcPct val="100000"/>
              </a:lnSpc>
              <a:spcBef>
                <a:spcPts val="0"/>
              </a:spcBef>
              <a:spcAft>
                <a:spcPts val="0"/>
              </a:spcAft>
              <a:buSzPts val="1400"/>
              <a:buNone/>
            </a:pPr>
            <a:endParaRPr sz="1200" b="0" i="1" dirty="0">
              <a:solidFill>
                <a:srgbClr val="292929"/>
              </a:solidFill>
              <a:latin typeface="Arial"/>
              <a:ea typeface="Arial"/>
              <a:cs typeface="Arial"/>
              <a:sym typeface="Arial"/>
            </a:endParaRPr>
          </a:p>
          <a:p>
            <a:pPr marL="0" lvl="0" indent="0" algn="l" rtl="0">
              <a:lnSpc>
                <a:spcPct val="100000"/>
              </a:lnSpc>
              <a:spcBef>
                <a:spcPts val="0"/>
              </a:spcBef>
              <a:spcAft>
                <a:spcPts val="0"/>
              </a:spcAft>
              <a:buSzPts val="1400"/>
              <a:buNone/>
            </a:pPr>
            <a:endParaRPr sz="1200" b="0" i="1" dirty="0">
              <a:solidFill>
                <a:srgbClr val="292929"/>
              </a:solidFill>
              <a:latin typeface="Arial"/>
              <a:ea typeface="Arial"/>
              <a:cs typeface="Arial"/>
              <a:sym typeface="Arial"/>
            </a:endParaRPr>
          </a:p>
          <a:p>
            <a:pPr marL="0" lvl="0" indent="0" algn="l" rtl="0">
              <a:lnSpc>
                <a:spcPct val="100000"/>
              </a:lnSpc>
              <a:spcBef>
                <a:spcPts val="0"/>
              </a:spcBef>
              <a:spcAft>
                <a:spcPts val="0"/>
              </a:spcAft>
              <a:buSzPts val="1400"/>
              <a:buNone/>
            </a:pPr>
            <a:endParaRPr sz="1200" b="1" i="1" dirty="0"/>
          </a:p>
        </p:txBody>
      </p:sp>
      <p:sp>
        <p:nvSpPr>
          <p:cNvPr id="89" name="Google Shape;89;p5: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5: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8" name="Google Shape;88;p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sz="1200" b="1" dirty="0"/>
              <a:t>Instructor notes:  Instructor notes:  </a:t>
            </a:r>
            <a:r>
              <a:rPr lang="en-US" sz="1200" b="0" dirty="0"/>
              <a:t>Here is the calculation for the D node which has the shortest average distance from other nodes.  Participants would have to do such calculations for all nodes and then compare the node averages to find the smallest one (closest avg distance)</a:t>
            </a:r>
            <a:r>
              <a:rPr lang="en-US" sz="1200" dirty="0"/>
              <a:t>. </a:t>
            </a:r>
            <a:r>
              <a:rPr lang="en-US" sz="1200" b="0" dirty="0"/>
              <a:t>Note that:</a:t>
            </a:r>
            <a:r>
              <a:rPr lang="en-US" sz="1200" dirty="0"/>
              <a:t> s</a:t>
            </a:r>
            <a:r>
              <a:rPr lang="en-US" sz="1200" i="1" dirty="0">
                <a:solidFill>
                  <a:srgbClr val="292929"/>
                </a:solidFill>
              </a:rPr>
              <a:t>uch nodes might have better access to information from other nodes or more influence</a:t>
            </a:r>
            <a:r>
              <a:rPr lang="en-US" sz="1200" b="0" i="1" dirty="0">
                <a:solidFill>
                  <a:srgbClr val="292929"/>
                </a:solidFill>
                <a:latin typeface="Arial"/>
                <a:ea typeface="Arial"/>
                <a:cs typeface="Arial"/>
                <a:sym typeface="Arial"/>
              </a:rPr>
              <a:t>.  </a:t>
            </a:r>
            <a:endParaRPr lang="en-US" sz="1200" b="1" i="1" dirty="0">
              <a:solidFill>
                <a:srgbClr val="292929"/>
              </a:solidFill>
              <a:latin typeface="Arial"/>
              <a:ea typeface="Arial"/>
              <a:cs typeface="Arial"/>
              <a:sym typeface="Arial"/>
            </a:endParaRPr>
          </a:p>
          <a:p>
            <a:pPr marL="0" lvl="0" indent="0" algn="l" rtl="0">
              <a:lnSpc>
                <a:spcPct val="100000"/>
              </a:lnSpc>
              <a:spcBef>
                <a:spcPts val="0"/>
              </a:spcBef>
              <a:spcAft>
                <a:spcPts val="0"/>
              </a:spcAft>
              <a:buSzPts val="1400"/>
              <a:buNone/>
            </a:pPr>
            <a:r>
              <a:rPr lang="en-US" sz="1200" b="1" i="1" dirty="0">
                <a:solidFill>
                  <a:srgbClr val="292929"/>
                </a:solidFill>
              </a:rPr>
              <a:t>Note: </a:t>
            </a:r>
            <a:r>
              <a:rPr lang="en-US" sz="1200" i="1" dirty="0">
                <a:solidFill>
                  <a:srgbClr val="292929"/>
                </a:solidFill>
              </a:rPr>
              <a:t>if you want to show all the calculations, they are on the next slide</a:t>
            </a:r>
            <a:endParaRPr lang="en-US" sz="1200" b="0" i="1" dirty="0">
              <a:solidFill>
                <a:srgbClr val="292929"/>
              </a:solidFill>
              <a:latin typeface="Arial"/>
              <a:ea typeface="Arial"/>
              <a:cs typeface="Arial"/>
              <a:sym typeface="Arial"/>
            </a:endParaRPr>
          </a:p>
          <a:p>
            <a:pPr marL="0" lvl="0" indent="0" algn="l" rtl="0">
              <a:lnSpc>
                <a:spcPct val="100000"/>
              </a:lnSpc>
              <a:spcBef>
                <a:spcPts val="0"/>
              </a:spcBef>
              <a:spcAft>
                <a:spcPts val="0"/>
              </a:spcAft>
              <a:buSzPts val="1400"/>
              <a:buNone/>
            </a:pPr>
            <a:endParaRPr lang="en-US" sz="1200" b="1" dirty="0"/>
          </a:p>
          <a:p>
            <a:pPr marL="0" lvl="0" indent="0" algn="l" rtl="0">
              <a:lnSpc>
                <a:spcPct val="100000"/>
              </a:lnSpc>
              <a:spcBef>
                <a:spcPts val="0"/>
              </a:spcBef>
              <a:spcAft>
                <a:spcPts val="0"/>
              </a:spcAft>
              <a:buSzPts val="1400"/>
              <a:buNone/>
            </a:pPr>
            <a:endParaRPr sz="1200" b="1" i="1" dirty="0"/>
          </a:p>
        </p:txBody>
      </p:sp>
      <p:sp>
        <p:nvSpPr>
          <p:cNvPr id="89" name="Google Shape;89;p5: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8</a:t>
            </a:fld>
            <a:endParaRPr/>
          </a:p>
        </p:txBody>
      </p:sp>
    </p:spTree>
    <p:extLst>
      <p:ext uri="{BB962C8B-B14F-4D97-AF65-F5344CB8AC3E}">
        <p14:creationId xmlns:p14="http://schemas.microsoft.com/office/powerpoint/2010/main" val="24740976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1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4" name="Google Shape;124;p15: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16"/>
        <p:cNvGrpSpPr/>
        <p:nvPr/>
      </p:nvGrpSpPr>
      <p:grpSpPr>
        <a:xfrm>
          <a:off x="0" y="0"/>
          <a:ext cx="0" cy="0"/>
          <a:chOff x="0" y="0"/>
          <a:chExt cx="0" cy="0"/>
        </a:xfrm>
      </p:grpSpPr>
      <p:sp>
        <p:nvSpPr>
          <p:cNvPr id="17" name="Google Shape;17;p9"/>
          <p:cNvSpPr txBox="1">
            <a:spLocks noGrp="1"/>
          </p:cNvSpPr>
          <p:nvPr>
            <p:ph type="body" idx="1"/>
          </p:nvPr>
        </p:nvSpPr>
        <p:spPr>
          <a:xfrm>
            <a:off x="2730500" y="2387600"/>
            <a:ext cx="11159332" cy="5292626"/>
          </a:xfrm>
          <a:prstGeom prst="rect">
            <a:avLst/>
          </a:prstGeom>
          <a:noFill/>
          <a:ln>
            <a:noFill/>
          </a:ln>
        </p:spPr>
        <p:txBody>
          <a:bodyPr spcFirstLastPara="1" wrap="square" lIns="135725" tIns="67850" rIns="135725" bIns="67850" anchor="t" anchorCtr="0">
            <a:normAutofit/>
          </a:bodyPr>
          <a:lstStyle>
            <a:lvl1pPr marL="457200" lvl="0" indent="-342900" algn="l">
              <a:lnSpc>
                <a:spcPct val="100000"/>
              </a:lnSpc>
              <a:spcBef>
                <a:spcPts val="360"/>
              </a:spcBef>
              <a:spcAft>
                <a:spcPts val="0"/>
              </a:spcAft>
              <a:buClr>
                <a:srgbClr val="7F7F7F"/>
              </a:buClr>
              <a:buSzPts val="1800"/>
              <a:buChar char="•"/>
              <a:defRPr/>
            </a:lvl1pPr>
            <a:lvl2pPr marL="914400" lvl="1" indent="-342900" algn="l">
              <a:lnSpc>
                <a:spcPct val="100000"/>
              </a:lnSpc>
              <a:spcBef>
                <a:spcPts val="360"/>
              </a:spcBef>
              <a:spcAft>
                <a:spcPts val="0"/>
              </a:spcAft>
              <a:buClr>
                <a:srgbClr val="7F7F7F"/>
              </a:buClr>
              <a:buSzPts val="1800"/>
              <a:buChar char="–"/>
              <a:defRPr/>
            </a:lvl2pPr>
            <a:lvl3pPr marL="1371600" lvl="2" indent="-342900" algn="l">
              <a:lnSpc>
                <a:spcPct val="100000"/>
              </a:lnSpc>
              <a:spcBef>
                <a:spcPts val="360"/>
              </a:spcBef>
              <a:spcAft>
                <a:spcPts val="0"/>
              </a:spcAft>
              <a:buClr>
                <a:srgbClr val="7F7F7F"/>
              </a:buClr>
              <a:buSzPts val="1800"/>
              <a:buChar char="•"/>
              <a:defRPr/>
            </a:lvl3pPr>
            <a:lvl4pPr marL="1828800" lvl="3" indent="-342900" algn="l">
              <a:lnSpc>
                <a:spcPct val="100000"/>
              </a:lnSpc>
              <a:spcBef>
                <a:spcPts val="360"/>
              </a:spcBef>
              <a:spcAft>
                <a:spcPts val="0"/>
              </a:spcAft>
              <a:buClr>
                <a:srgbClr val="7F7F7F"/>
              </a:buClr>
              <a:buSzPts val="1800"/>
              <a:buChar char="–"/>
              <a:defRPr/>
            </a:lvl4pPr>
            <a:lvl5pPr marL="2286000" lvl="4" indent="-342900" algn="l">
              <a:lnSpc>
                <a:spcPct val="100000"/>
              </a:lnSpc>
              <a:spcBef>
                <a:spcPts val="360"/>
              </a:spcBef>
              <a:spcAft>
                <a:spcPts val="0"/>
              </a:spcAft>
              <a:buClr>
                <a:srgbClr val="7F7F7F"/>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18" name="Google Shape;18;p9"/>
          <p:cNvSpPr txBox="1">
            <a:spLocks noGrp="1"/>
          </p:cNvSpPr>
          <p:nvPr>
            <p:ph type="title"/>
          </p:nvPr>
        </p:nvSpPr>
        <p:spPr>
          <a:xfrm>
            <a:off x="2730500" y="360231"/>
            <a:ext cx="11159332" cy="1849569"/>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19"/>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20"/>
        <p:cNvGrpSpPr/>
        <p:nvPr/>
      </p:nvGrpSpPr>
      <p:grpSpPr>
        <a:xfrm>
          <a:off x="0" y="0"/>
          <a:ext cx="0" cy="0"/>
          <a:chOff x="0" y="0"/>
          <a:chExt cx="0" cy="0"/>
        </a:xfrm>
      </p:grpSpPr>
      <p:sp>
        <p:nvSpPr>
          <p:cNvPr id="21" name="Google Shape;21;p11"/>
          <p:cNvSpPr txBox="1">
            <a:spLocks noGrp="1"/>
          </p:cNvSpPr>
          <p:nvPr>
            <p:ph type="title"/>
          </p:nvPr>
        </p:nvSpPr>
        <p:spPr>
          <a:xfrm>
            <a:off x="2730500" y="360231"/>
            <a:ext cx="11159332" cy="1408293"/>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22"/>
        <p:cNvGrpSpPr/>
        <p:nvPr/>
      </p:nvGrpSpPr>
      <p:grpSpPr>
        <a:xfrm>
          <a:off x="0" y="0"/>
          <a:ext cx="0" cy="0"/>
          <a:chOff x="0" y="0"/>
          <a:chExt cx="0" cy="0"/>
        </a:xfrm>
      </p:grpSpPr>
      <p:pic>
        <p:nvPicPr>
          <p:cNvPr id="23" name="Google Shape;23;p12" descr="background-master.jpg"/>
          <p:cNvPicPr preferRelativeResize="0"/>
          <p:nvPr/>
        </p:nvPicPr>
        <p:blipFill rotWithShape="1">
          <a:blip r:embed="rId2">
            <a:alphaModFix/>
          </a:blip>
          <a:srcRect/>
          <a:stretch/>
        </p:blipFill>
        <p:spPr>
          <a:xfrm>
            <a:off x="3175" y="-1946031"/>
            <a:ext cx="14617700" cy="9131300"/>
          </a:xfrm>
          <a:prstGeom prst="rect">
            <a:avLst/>
          </a:prstGeom>
          <a:noFill/>
          <a:ln>
            <a:noFill/>
          </a:ln>
        </p:spPr>
      </p:pic>
      <p:sp>
        <p:nvSpPr>
          <p:cNvPr id="24" name="Google Shape;24;p12"/>
          <p:cNvSpPr txBox="1"/>
          <p:nvPr/>
        </p:nvSpPr>
        <p:spPr>
          <a:xfrm>
            <a:off x="5474677" y="5029200"/>
            <a:ext cx="4192173" cy="138499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4200"/>
              <a:buFont typeface="Arial"/>
              <a:buNone/>
            </a:pPr>
            <a:r>
              <a:rPr lang="en-US" sz="4200" b="0" i="0" u="none" strike="noStrike" cap="none">
                <a:solidFill>
                  <a:schemeClr val="dk1"/>
                </a:solidFill>
                <a:latin typeface="Twentieth Century"/>
                <a:ea typeface="Twentieth Century"/>
                <a:cs typeface="Twentieth Century"/>
                <a:sym typeface="Twentieth Century"/>
              </a:rPr>
              <a:t>4</a:t>
            </a:r>
            <a:r>
              <a:rPr lang="en-US" sz="4200" b="0" i="0" u="none" strike="noStrike" cap="none" baseline="30000">
                <a:solidFill>
                  <a:schemeClr val="dk1"/>
                </a:solidFill>
                <a:latin typeface="Twentieth Century"/>
                <a:ea typeface="Twentieth Century"/>
                <a:cs typeface="Twentieth Century"/>
                <a:sym typeface="Twentieth Century"/>
              </a:rPr>
              <a:t>TH</a:t>
            </a:r>
            <a:r>
              <a:rPr lang="en-US" sz="4200" b="0" i="0" u="none" strike="noStrike" cap="none">
                <a:solidFill>
                  <a:schemeClr val="dk1"/>
                </a:solidFill>
                <a:latin typeface="Twentieth Century"/>
                <a:ea typeface="Twentieth Century"/>
                <a:cs typeface="Twentieth Century"/>
                <a:sym typeface="Twentieth Century"/>
              </a:rPr>
              <a:t> Year Review</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4200"/>
              <a:buFont typeface="Arial"/>
              <a:buNone/>
            </a:pPr>
            <a:r>
              <a:rPr lang="en-US" sz="4200" b="0" i="0" u="none" strike="noStrike" cap="none">
                <a:solidFill>
                  <a:schemeClr val="dk1"/>
                </a:solidFill>
                <a:latin typeface="Twentieth Century"/>
                <a:ea typeface="Twentieth Century"/>
                <a:cs typeface="Twentieth Century"/>
                <a:sym typeface="Twentieth Century"/>
              </a:rPr>
              <a:t>April 13-14, 2015</a:t>
            </a:r>
            <a:endParaRPr sz="4200" b="0" i="0" u="none" strike="noStrike" cap="none">
              <a:solidFill>
                <a:schemeClr val="dk1"/>
              </a:solidFill>
              <a:latin typeface="Twentieth Century"/>
              <a:ea typeface="Twentieth Century"/>
              <a:cs typeface="Twentieth Century"/>
              <a:sym typeface="Twentieth Century"/>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25"/>
        <p:cNvGrpSpPr/>
        <p:nvPr/>
      </p:nvGrpSpPr>
      <p:grpSpPr>
        <a:xfrm>
          <a:off x="0" y="0"/>
          <a:ext cx="0" cy="0"/>
          <a:chOff x="0" y="0"/>
          <a:chExt cx="0" cy="0"/>
        </a:xfrm>
      </p:grpSpPr>
      <p:sp>
        <p:nvSpPr>
          <p:cNvPr id="26" name="Google Shape;26;p13"/>
          <p:cNvSpPr txBox="1">
            <a:spLocks noGrp="1"/>
          </p:cNvSpPr>
          <p:nvPr>
            <p:ph type="body" idx="1"/>
          </p:nvPr>
        </p:nvSpPr>
        <p:spPr>
          <a:xfrm>
            <a:off x="2730500" y="1946324"/>
            <a:ext cx="11159332" cy="5733902"/>
          </a:xfrm>
          <a:prstGeom prst="rect">
            <a:avLst/>
          </a:prstGeom>
          <a:noFill/>
          <a:ln>
            <a:noFill/>
          </a:ln>
        </p:spPr>
        <p:txBody>
          <a:bodyPr spcFirstLastPara="1" wrap="square" lIns="135725" tIns="67850" rIns="135725" bIns="67850" anchor="t" anchorCtr="0">
            <a:normAutofit/>
          </a:bodyPr>
          <a:lstStyle>
            <a:lvl1pPr marL="457200" lvl="0" indent="-495300" algn="l">
              <a:lnSpc>
                <a:spcPct val="100000"/>
              </a:lnSpc>
              <a:spcBef>
                <a:spcPts val="840"/>
              </a:spcBef>
              <a:spcAft>
                <a:spcPts val="0"/>
              </a:spcAft>
              <a:buClr>
                <a:srgbClr val="7F7F7F"/>
              </a:buClr>
              <a:buSzPts val="4200"/>
              <a:buChar char="•"/>
              <a:defRPr sz="4200">
                <a:latin typeface="Twentieth Century"/>
                <a:ea typeface="Twentieth Century"/>
                <a:cs typeface="Twentieth Century"/>
                <a:sym typeface="Twentieth Century"/>
              </a:defRPr>
            </a:lvl1pPr>
            <a:lvl2pPr marL="914400" lvl="1" indent="-495300" algn="l">
              <a:lnSpc>
                <a:spcPct val="100000"/>
              </a:lnSpc>
              <a:spcBef>
                <a:spcPts val="840"/>
              </a:spcBef>
              <a:spcAft>
                <a:spcPts val="0"/>
              </a:spcAft>
              <a:buClr>
                <a:srgbClr val="7F7F7F"/>
              </a:buClr>
              <a:buSzPts val="4200"/>
              <a:buChar char="–"/>
              <a:defRPr sz="4200">
                <a:latin typeface="Twentieth Century"/>
                <a:ea typeface="Twentieth Century"/>
                <a:cs typeface="Twentieth Century"/>
                <a:sym typeface="Twentieth Century"/>
              </a:defRPr>
            </a:lvl2pPr>
            <a:lvl3pPr marL="1371600" lvl="2" indent="-495300" algn="l">
              <a:lnSpc>
                <a:spcPct val="100000"/>
              </a:lnSpc>
              <a:spcBef>
                <a:spcPts val="840"/>
              </a:spcBef>
              <a:spcAft>
                <a:spcPts val="0"/>
              </a:spcAft>
              <a:buClr>
                <a:srgbClr val="7F7F7F"/>
              </a:buClr>
              <a:buSzPts val="4200"/>
              <a:buChar char="•"/>
              <a:defRPr sz="4200">
                <a:latin typeface="Twentieth Century"/>
                <a:ea typeface="Twentieth Century"/>
                <a:cs typeface="Twentieth Century"/>
                <a:sym typeface="Twentieth Century"/>
              </a:defRPr>
            </a:lvl3pPr>
            <a:lvl4pPr marL="1828800" lvl="3" indent="-495300" algn="l">
              <a:lnSpc>
                <a:spcPct val="100000"/>
              </a:lnSpc>
              <a:spcBef>
                <a:spcPts val="840"/>
              </a:spcBef>
              <a:spcAft>
                <a:spcPts val="0"/>
              </a:spcAft>
              <a:buClr>
                <a:srgbClr val="7F7F7F"/>
              </a:buClr>
              <a:buSzPts val="4200"/>
              <a:buChar char="–"/>
              <a:defRPr sz="4200">
                <a:latin typeface="Twentieth Century"/>
                <a:ea typeface="Twentieth Century"/>
                <a:cs typeface="Twentieth Century"/>
                <a:sym typeface="Twentieth Century"/>
              </a:defRPr>
            </a:lvl4pPr>
            <a:lvl5pPr marL="2286000" lvl="4" indent="-495300" algn="l">
              <a:lnSpc>
                <a:spcPct val="100000"/>
              </a:lnSpc>
              <a:spcBef>
                <a:spcPts val="840"/>
              </a:spcBef>
              <a:spcAft>
                <a:spcPts val="0"/>
              </a:spcAft>
              <a:buClr>
                <a:srgbClr val="7F7F7F"/>
              </a:buClr>
              <a:buSzPts val="4200"/>
              <a:buChar char="»"/>
              <a:defRPr sz="4200">
                <a:latin typeface="Twentieth Century"/>
                <a:ea typeface="Twentieth Century"/>
                <a:cs typeface="Twentieth Century"/>
                <a:sym typeface="Twentieth Century"/>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27" name="Google Shape;27;p13"/>
          <p:cNvSpPr txBox="1">
            <a:spLocks noGrp="1"/>
          </p:cNvSpPr>
          <p:nvPr>
            <p:ph type="title"/>
          </p:nvPr>
        </p:nvSpPr>
        <p:spPr>
          <a:xfrm>
            <a:off x="2730500" y="360231"/>
            <a:ext cx="11159332" cy="1408293"/>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Clr>
                <a:schemeClr val="dk1"/>
              </a:buClr>
              <a:buSzPts val="5000"/>
              <a:buFont typeface="Twentieth Century"/>
              <a:buNone/>
              <a:defRPr>
                <a:latin typeface="Twentieth Century"/>
                <a:ea typeface="Twentieth Century"/>
                <a:cs typeface="Twentieth Century"/>
                <a:sym typeface="Twentieth Century"/>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28"/>
        <p:cNvGrpSpPr/>
        <p:nvPr/>
      </p:nvGrpSpPr>
      <p:grpSpPr>
        <a:xfrm>
          <a:off x="0" y="0"/>
          <a:ext cx="0" cy="0"/>
          <a:chOff x="0" y="0"/>
          <a:chExt cx="0" cy="0"/>
        </a:xfrm>
      </p:grpSpPr>
      <p:sp>
        <p:nvSpPr>
          <p:cNvPr id="29" name="Google Shape;29;p14"/>
          <p:cNvSpPr txBox="1">
            <a:spLocks noGrp="1"/>
          </p:cNvSpPr>
          <p:nvPr>
            <p:ph type="body" idx="1"/>
          </p:nvPr>
        </p:nvSpPr>
        <p:spPr>
          <a:xfrm>
            <a:off x="2730500" y="2141856"/>
            <a:ext cx="5499100" cy="6028331"/>
          </a:xfrm>
          <a:prstGeom prst="rect">
            <a:avLst/>
          </a:prstGeom>
          <a:noFill/>
          <a:ln>
            <a:noFill/>
          </a:ln>
        </p:spPr>
        <p:txBody>
          <a:bodyPr spcFirstLastPara="1" wrap="square" lIns="135725" tIns="67850" rIns="135725" bIns="67850" anchor="t" anchorCtr="0">
            <a:normAutofit/>
          </a:bodyPr>
          <a:lstStyle>
            <a:lvl1pPr marL="457200" lvl="0" indent="-495300" algn="l">
              <a:lnSpc>
                <a:spcPct val="100000"/>
              </a:lnSpc>
              <a:spcBef>
                <a:spcPts val="840"/>
              </a:spcBef>
              <a:spcAft>
                <a:spcPts val="0"/>
              </a:spcAft>
              <a:buClr>
                <a:srgbClr val="7F7F7F"/>
              </a:buClr>
              <a:buSzPts val="4200"/>
              <a:buChar char="•"/>
              <a:defRPr sz="4200"/>
            </a:lvl1pPr>
            <a:lvl2pPr marL="914400" lvl="1" indent="-457200" algn="l">
              <a:lnSpc>
                <a:spcPct val="100000"/>
              </a:lnSpc>
              <a:spcBef>
                <a:spcPts val="720"/>
              </a:spcBef>
              <a:spcAft>
                <a:spcPts val="0"/>
              </a:spcAft>
              <a:buClr>
                <a:srgbClr val="7F7F7F"/>
              </a:buClr>
              <a:buSzPts val="3600"/>
              <a:buChar char="–"/>
              <a:defRPr sz="3600"/>
            </a:lvl2pPr>
            <a:lvl3pPr marL="1371600" lvl="2" indent="-419100" algn="l">
              <a:lnSpc>
                <a:spcPct val="100000"/>
              </a:lnSpc>
              <a:spcBef>
                <a:spcPts val="600"/>
              </a:spcBef>
              <a:spcAft>
                <a:spcPts val="0"/>
              </a:spcAft>
              <a:buClr>
                <a:srgbClr val="7F7F7F"/>
              </a:buClr>
              <a:buSzPts val="3000"/>
              <a:buChar char="•"/>
              <a:defRPr sz="3000"/>
            </a:lvl3pPr>
            <a:lvl4pPr marL="1828800" lvl="3" indent="-400050" algn="l">
              <a:lnSpc>
                <a:spcPct val="100000"/>
              </a:lnSpc>
              <a:spcBef>
                <a:spcPts val="540"/>
              </a:spcBef>
              <a:spcAft>
                <a:spcPts val="0"/>
              </a:spcAft>
              <a:buClr>
                <a:srgbClr val="7F7F7F"/>
              </a:buClr>
              <a:buSzPts val="2700"/>
              <a:buChar char="–"/>
              <a:defRPr sz="2700"/>
            </a:lvl4pPr>
            <a:lvl5pPr marL="2286000" lvl="4" indent="-400050" algn="l">
              <a:lnSpc>
                <a:spcPct val="100000"/>
              </a:lnSpc>
              <a:spcBef>
                <a:spcPts val="540"/>
              </a:spcBef>
              <a:spcAft>
                <a:spcPts val="0"/>
              </a:spcAft>
              <a:buClr>
                <a:srgbClr val="7F7F7F"/>
              </a:buClr>
              <a:buSzPts val="2700"/>
              <a:buChar char="»"/>
              <a:defRPr sz="2700"/>
            </a:lvl5pPr>
            <a:lvl6pPr marL="2743200" lvl="5" indent="-400050" algn="l">
              <a:lnSpc>
                <a:spcPct val="100000"/>
              </a:lnSpc>
              <a:spcBef>
                <a:spcPts val="540"/>
              </a:spcBef>
              <a:spcAft>
                <a:spcPts val="0"/>
              </a:spcAft>
              <a:buClr>
                <a:schemeClr val="dk1"/>
              </a:buClr>
              <a:buSzPts val="2700"/>
              <a:buChar char="•"/>
              <a:defRPr sz="2700"/>
            </a:lvl6pPr>
            <a:lvl7pPr marL="3200400" lvl="6" indent="-400050" algn="l">
              <a:lnSpc>
                <a:spcPct val="100000"/>
              </a:lnSpc>
              <a:spcBef>
                <a:spcPts val="540"/>
              </a:spcBef>
              <a:spcAft>
                <a:spcPts val="0"/>
              </a:spcAft>
              <a:buClr>
                <a:schemeClr val="dk1"/>
              </a:buClr>
              <a:buSzPts val="2700"/>
              <a:buChar char="•"/>
              <a:defRPr sz="2700"/>
            </a:lvl7pPr>
            <a:lvl8pPr marL="3657600" lvl="7" indent="-400050" algn="l">
              <a:lnSpc>
                <a:spcPct val="100000"/>
              </a:lnSpc>
              <a:spcBef>
                <a:spcPts val="540"/>
              </a:spcBef>
              <a:spcAft>
                <a:spcPts val="0"/>
              </a:spcAft>
              <a:buClr>
                <a:schemeClr val="dk1"/>
              </a:buClr>
              <a:buSzPts val="2700"/>
              <a:buChar char="•"/>
              <a:defRPr sz="2700"/>
            </a:lvl8pPr>
            <a:lvl9pPr marL="4114800" lvl="8" indent="-400050" algn="l">
              <a:lnSpc>
                <a:spcPct val="100000"/>
              </a:lnSpc>
              <a:spcBef>
                <a:spcPts val="540"/>
              </a:spcBef>
              <a:spcAft>
                <a:spcPts val="0"/>
              </a:spcAft>
              <a:buClr>
                <a:schemeClr val="dk1"/>
              </a:buClr>
              <a:buSzPts val="2700"/>
              <a:buChar char="•"/>
              <a:defRPr sz="2700"/>
            </a:lvl9pPr>
          </a:lstStyle>
          <a:p>
            <a:endParaRPr/>
          </a:p>
        </p:txBody>
      </p:sp>
      <p:sp>
        <p:nvSpPr>
          <p:cNvPr id="30" name="Google Shape;30;p14"/>
          <p:cNvSpPr txBox="1">
            <a:spLocks noGrp="1"/>
          </p:cNvSpPr>
          <p:nvPr>
            <p:ph type="body" idx="2"/>
          </p:nvPr>
        </p:nvSpPr>
        <p:spPr>
          <a:xfrm>
            <a:off x="8382000" y="2131378"/>
            <a:ext cx="5507831" cy="6028331"/>
          </a:xfrm>
          <a:prstGeom prst="rect">
            <a:avLst/>
          </a:prstGeom>
          <a:noFill/>
          <a:ln>
            <a:noFill/>
          </a:ln>
        </p:spPr>
        <p:txBody>
          <a:bodyPr spcFirstLastPara="1" wrap="square" lIns="135725" tIns="67850" rIns="135725" bIns="67850" anchor="t" anchorCtr="0">
            <a:normAutofit/>
          </a:bodyPr>
          <a:lstStyle>
            <a:lvl1pPr marL="457200" lvl="0" indent="-495300" algn="l">
              <a:lnSpc>
                <a:spcPct val="100000"/>
              </a:lnSpc>
              <a:spcBef>
                <a:spcPts val="840"/>
              </a:spcBef>
              <a:spcAft>
                <a:spcPts val="0"/>
              </a:spcAft>
              <a:buClr>
                <a:srgbClr val="7F7F7F"/>
              </a:buClr>
              <a:buSzPts val="4200"/>
              <a:buChar char="•"/>
              <a:defRPr sz="4200"/>
            </a:lvl1pPr>
            <a:lvl2pPr marL="914400" lvl="1" indent="-457200" algn="l">
              <a:lnSpc>
                <a:spcPct val="100000"/>
              </a:lnSpc>
              <a:spcBef>
                <a:spcPts val="720"/>
              </a:spcBef>
              <a:spcAft>
                <a:spcPts val="0"/>
              </a:spcAft>
              <a:buClr>
                <a:srgbClr val="7F7F7F"/>
              </a:buClr>
              <a:buSzPts val="3600"/>
              <a:buChar char="–"/>
              <a:defRPr sz="3600"/>
            </a:lvl2pPr>
            <a:lvl3pPr marL="1371600" lvl="2" indent="-419100" algn="l">
              <a:lnSpc>
                <a:spcPct val="100000"/>
              </a:lnSpc>
              <a:spcBef>
                <a:spcPts val="600"/>
              </a:spcBef>
              <a:spcAft>
                <a:spcPts val="0"/>
              </a:spcAft>
              <a:buClr>
                <a:srgbClr val="7F7F7F"/>
              </a:buClr>
              <a:buSzPts val="3000"/>
              <a:buChar char="•"/>
              <a:defRPr sz="3000"/>
            </a:lvl3pPr>
            <a:lvl4pPr marL="1828800" lvl="3" indent="-400050" algn="l">
              <a:lnSpc>
                <a:spcPct val="100000"/>
              </a:lnSpc>
              <a:spcBef>
                <a:spcPts val="540"/>
              </a:spcBef>
              <a:spcAft>
                <a:spcPts val="0"/>
              </a:spcAft>
              <a:buClr>
                <a:srgbClr val="7F7F7F"/>
              </a:buClr>
              <a:buSzPts val="2700"/>
              <a:buChar char="–"/>
              <a:defRPr sz="2700"/>
            </a:lvl4pPr>
            <a:lvl5pPr marL="2286000" lvl="4" indent="-400050" algn="l">
              <a:lnSpc>
                <a:spcPct val="100000"/>
              </a:lnSpc>
              <a:spcBef>
                <a:spcPts val="540"/>
              </a:spcBef>
              <a:spcAft>
                <a:spcPts val="0"/>
              </a:spcAft>
              <a:buClr>
                <a:srgbClr val="7F7F7F"/>
              </a:buClr>
              <a:buSzPts val="2700"/>
              <a:buChar char="»"/>
              <a:defRPr sz="2700"/>
            </a:lvl5pPr>
            <a:lvl6pPr marL="2743200" lvl="5" indent="-400050" algn="l">
              <a:lnSpc>
                <a:spcPct val="100000"/>
              </a:lnSpc>
              <a:spcBef>
                <a:spcPts val="540"/>
              </a:spcBef>
              <a:spcAft>
                <a:spcPts val="0"/>
              </a:spcAft>
              <a:buClr>
                <a:schemeClr val="dk1"/>
              </a:buClr>
              <a:buSzPts val="2700"/>
              <a:buChar char="•"/>
              <a:defRPr sz="2700"/>
            </a:lvl6pPr>
            <a:lvl7pPr marL="3200400" lvl="6" indent="-400050" algn="l">
              <a:lnSpc>
                <a:spcPct val="100000"/>
              </a:lnSpc>
              <a:spcBef>
                <a:spcPts val="540"/>
              </a:spcBef>
              <a:spcAft>
                <a:spcPts val="0"/>
              </a:spcAft>
              <a:buClr>
                <a:schemeClr val="dk1"/>
              </a:buClr>
              <a:buSzPts val="2700"/>
              <a:buChar char="•"/>
              <a:defRPr sz="2700"/>
            </a:lvl7pPr>
            <a:lvl8pPr marL="3657600" lvl="7" indent="-400050" algn="l">
              <a:lnSpc>
                <a:spcPct val="100000"/>
              </a:lnSpc>
              <a:spcBef>
                <a:spcPts val="540"/>
              </a:spcBef>
              <a:spcAft>
                <a:spcPts val="0"/>
              </a:spcAft>
              <a:buClr>
                <a:schemeClr val="dk1"/>
              </a:buClr>
              <a:buSzPts val="2700"/>
              <a:buChar char="•"/>
              <a:defRPr sz="2700"/>
            </a:lvl8pPr>
            <a:lvl9pPr marL="4114800" lvl="8" indent="-400050" algn="l">
              <a:lnSpc>
                <a:spcPct val="100000"/>
              </a:lnSpc>
              <a:spcBef>
                <a:spcPts val="540"/>
              </a:spcBef>
              <a:spcAft>
                <a:spcPts val="0"/>
              </a:spcAft>
              <a:buClr>
                <a:schemeClr val="dk1"/>
              </a:buClr>
              <a:buSzPts val="2700"/>
              <a:buChar char="•"/>
              <a:defRPr sz="2700"/>
            </a:lvl9pPr>
          </a:lstStyle>
          <a:p>
            <a:endParaRPr/>
          </a:p>
        </p:txBody>
      </p:sp>
      <p:sp>
        <p:nvSpPr>
          <p:cNvPr id="31" name="Google Shape;31;p14"/>
          <p:cNvSpPr txBox="1">
            <a:spLocks noGrp="1"/>
          </p:cNvSpPr>
          <p:nvPr>
            <p:ph type="title"/>
          </p:nvPr>
        </p:nvSpPr>
        <p:spPr>
          <a:xfrm>
            <a:off x="2730500" y="360231"/>
            <a:ext cx="11159332" cy="1408293"/>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9"/>
        <p:cNvGrpSpPr/>
        <p:nvPr/>
      </p:nvGrpSpPr>
      <p:grpSpPr>
        <a:xfrm>
          <a:off x="0" y="0"/>
          <a:ext cx="0" cy="0"/>
          <a:chOff x="0" y="0"/>
          <a:chExt cx="0" cy="0"/>
        </a:xfrm>
      </p:grpSpPr>
      <p:pic>
        <p:nvPicPr>
          <p:cNvPr id="10" name="Google Shape;10;p8" descr="background-content.jpg"/>
          <p:cNvPicPr preferRelativeResize="0"/>
          <p:nvPr/>
        </p:nvPicPr>
        <p:blipFill rotWithShape="1">
          <a:blip r:embed="rId8">
            <a:alphaModFix/>
          </a:blip>
          <a:srcRect/>
          <a:stretch/>
        </p:blipFill>
        <p:spPr>
          <a:xfrm>
            <a:off x="0" y="0"/>
            <a:ext cx="14617700" cy="9131300"/>
          </a:xfrm>
          <a:prstGeom prst="rect">
            <a:avLst/>
          </a:prstGeom>
          <a:noFill/>
          <a:ln>
            <a:noFill/>
          </a:ln>
        </p:spPr>
      </p:pic>
      <p:sp>
        <p:nvSpPr>
          <p:cNvPr id="11" name="Google Shape;11;p8"/>
          <p:cNvSpPr txBox="1">
            <a:spLocks noGrp="1"/>
          </p:cNvSpPr>
          <p:nvPr>
            <p:ph type="title"/>
          </p:nvPr>
        </p:nvSpPr>
        <p:spPr>
          <a:xfrm>
            <a:off x="2730500" y="360231"/>
            <a:ext cx="11159332" cy="1408293"/>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dk1"/>
              </a:buClr>
              <a:buSzPts val="5000"/>
              <a:buFont typeface="Arial"/>
              <a:buNone/>
              <a:defRPr sz="5000" b="1"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2" name="Google Shape;12;p8"/>
          <p:cNvSpPr txBox="1">
            <a:spLocks noGrp="1"/>
          </p:cNvSpPr>
          <p:nvPr>
            <p:ph type="body" idx="1"/>
          </p:nvPr>
        </p:nvSpPr>
        <p:spPr>
          <a:xfrm>
            <a:off x="2730500" y="1946324"/>
            <a:ext cx="11159332" cy="5733902"/>
          </a:xfrm>
          <a:prstGeom prst="rect">
            <a:avLst/>
          </a:prstGeom>
          <a:noFill/>
          <a:ln>
            <a:noFill/>
          </a:ln>
        </p:spPr>
        <p:txBody>
          <a:bodyPr spcFirstLastPara="1" wrap="square" lIns="135725" tIns="67850" rIns="135725" bIns="67850" anchor="t" anchorCtr="0">
            <a:normAutofit/>
          </a:bodyPr>
          <a:lstStyle>
            <a:lvl1pPr marL="457200" marR="0" lvl="0" indent="-495300" algn="l" rtl="0">
              <a:lnSpc>
                <a:spcPct val="100000"/>
              </a:lnSpc>
              <a:spcBef>
                <a:spcPts val="840"/>
              </a:spcBef>
              <a:spcAft>
                <a:spcPts val="0"/>
              </a:spcAft>
              <a:buClr>
                <a:srgbClr val="7F7F7F"/>
              </a:buClr>
              <a:buSzPts val="4200"/>
              <a:buFont typeface="Arial"/>
              <a:buChar char="•"/>
              <a:defRPr sz="4200" b="1" i="0" u="none" strike="noStrike" cap="none">
                <a:solidFill>
                  <a:srgbClr val="7F7F7F"/>
                </a:solidFill>
                <a:latin typeface="Arial"/>
                <a:ea typeface="Arial"/>
                <a:cs typeface="Arial"/>
                <a:sym typeface="Arial"/>
              </a:defRPr>
            </a:lvl1pPr>
            <a:lvl2pPr marL="914400" marR="0" lvl="1" indent="-495300" algn="l" rtl="0">
              <a:lnSpc>
                <a:spcPct val="100000"/>
              </a:lnSpc>
              <a:spcBef>
                <a:spcPts val="840"/>
              </a:spcBef>
              <a:spcAft>
                <a:spcPts val="0"/>
              </a:spcAft>
              <a:buClr>
                <a:srgbClr val="7F7F7F"/>
              </a:buClr>
              <a:buSzPts val="4200"/>
              <a:buFont typeface="Arial"/>
              <a:buChar char="–"/>
              <a:defRPr sz="4200" b="0" i="0" u="none" strike="noStrike" cap="none">
                <a:solidFill>
                  <a:srgbClr val="7F7F7F"/>
                </a:solidFill>
                <a:latin typeface="Arial"/>
                <a:ea typeface="Arial"/>
                <a:cs typeface="Arial"/>
                <a:sym typeface="Arial"/>
              </a:defRPr>
            </a:lvl2pPr>
            <a:lvl3pPr marL="1371600" marR="0" lvl="2" indent="-457200" algn="l" rtl="0">
              <a:lnSpc>
                <a:spcPct val="100000"/>
              </a:lnSpc>
              <a:spcBef>
                <a:spcPts val="720"/>
              </a:spcBef>
              <a:spcAft>
                <a:spcPts val="0"/>
              </a:spcAft>
              <a:buClr>
                <a:srgbClr val="7F7F7F"/>
              </a:buClr>
              <a:buSzPts val="3600"/>
              <a:buFont typeface="Arial"/>
              <a:buChar char="•"/>
              <a:defRPr sz="3600" b="0" i="0" u="none" strike="noStrike" cap="none">
                <a:solidFill>
                  <a:srgbClr val="7F7F7F"/>
                </a:solidFill>
                <a:latin typeface="Arial"/>
                <a:ea typeface="Arial"/>
                <a:cs typeface="Arial"/>
                <a:sym typeface="Arial"/>
              </a:defRPr>
            </a:lvl3pPr>
            <a:lvl4pPr marL="1828800" marR="0" lvl="3" indent="-419100" algn="l" rtl="0">
              <a:lnSpc>
                <a:spcPct val="100000"/>
              </a:lnSpc>
              <a:spcBef>
                <a:spcPts val="600"/>
              </a:spcBef>
              <a:spcAft>
                <a:spcPts val="0"/>
              </a:spcAft>
              <a:buClr>
                <a:srgbClr val="7F7F7F"/>
              </a:buClr>
              <a:buSzPts val="3000"/>
              <a:buFont typeface="Arial"/>
              <a:buChar char="–"/>
              <a:defRPr sz="3000" b="0" i="0" u="none" strike="noStrike" cap="none">
                <a:solidFill>
                  <a:srgbClr val="7F7F7F"/>
                </a:solidFill>
                <a:latin typeface="Arial"/>
                <a:ea typeface="Arial"/>
                <a:cs typeface="Arial"/>
                <a:sym typeface="Arial"/>
              </a:defRPr>
            </a:lvl4pPr>
            <a:lvl5pPr marL="2286000" marR="0" lvl="4" indent="-419100" algn="l" rtl="0">
              <a:lnSpc>
                <a:spcPct val="100000"/>
              </a:lnSpc>
              <a:spcBef>
                <a:spcPts val="600"/>
              </a:spcBef>
              <a:spcAft>
                <a:spcPts val="0"/>
              </a:spcAft>
              <a:buClr>
                <a:srgbClr val="7F7F7F"/>
              </a:buClr>
              <a:buSzPts val="3000"/>
              <a:buFont typeface="Arial"/>
              <a:buChar char="»"/>
              <a:defRPr sz="3000" b="0" i="0" u="none" strike="noStrike" cap="none">
                <a:solidFill>
                  <a:srgbClr val="7F7F7F"/>
                </a:solidFill>
                <a:latin typeface="Arial"/>
                <a:ea typeface="Arial"/>
                <a:cs typeface="Arial"/>
                <a:sym typeface="Arial"/>
              </a:defRPr>
            </a:lvl5pPr>
            <a:lvl6pPr marL="2743200" marR="0" lvl="5" indent="-419100" algn="l" rtl="0">
              <a:lnSpc>
                <a:spcPct val="100000"/>
              </a:lnSpc>
              <a:spcBef>
                <a:spcPts val="600"/>
              </a:spcBef>
              <a:spcAft>
                <a:spcPts val="0"/>
              </a:spcAft>
              <a:buClr>
                <a:schemeClr val="dk1"/>
              </a:buClr>
              <a:buSzPts val="3000"/>
              <a:buFont typeface="Arial"/>
              <a:buChar char="•"/>
              <a:defRPr sz="3000" b="0" i="0" u="none" strike="noStrike" cap="none">
                <a:solidFill>
                  <a:schemeClr val="dk1"/>
                </a:solidFill>
                <a:latin typeface="Twentieth Century"/>
                <a:ea typeface="Twentieth Century"/>
                <a:cs typeface="Twentieth Century"/>
                <a:sym typeface="Twentieth Century"/>
              </a:defRPr>
            </a:lvl6pPr>
            <a:lvl7pPr marL="3200400" marR="0" lvl="6" indent="-419100" algn="l" rtl="0">
              <a:lnSpc>
                <a:spcPct val="100000"/>
              </a:lnSpc>
              <a:spcBef>
                <a:spcPts val="600"/>
              </a:spcBef>
              <a:spcAft>
                <a:spcPts val="0"/>
              </a:spcAft>
              <a:buClr>
                <a:schemeClr val="dk1"/>
              </a:buClr>
              <a:buSzPts val="3000"/>
              <a:buFont typeface="Arial"/>
              <a:buChar char="•"/>
              <a:defRPr sz="3000" b="0" i="0" u="none" strike="noStrike" cap="none">
                <a:solidFill>
                  <a:schemeClr val="dk1"/>
                </a:solidFill>
                <a:latin typeface="Twentieth Century"/>
                <a:ea typeface="Twentieth Century"/>
                <a:cs typeface="Twentieth Century"/>
                <a:sym typeface="Twentieth Century"/>
              </a:defRPr>
            </a:lvl7pPr>
            <a:lvl8pPr marL="3657600" marR="0" lvl="7" indent="-419100" algn="l" rtl="0">
              <a:lnSpc>
                <a:spcPct val="100000"/>
              </a:lnSpc>
              <a:spcBef>
                <a:spcPts val="600"/>
              </a:spcBef>
              <a:spcAft>
                <a:spcPts val="0"/>
              </a:spcAft>
              <a:buClr>
                <a:schemeClr val="dk1"/>
              </a:buClr>
              <a:buSzPts val="3000"/>
              <a:buFont typeface="Arial"/>
              <a:buChar char="•"/>
              <a:defRPr sz="3000" b="0" i="0" u="none" strike="noStrike" cap="none">
                <a:solidFill>
                  <a:schemeClr val="dk1"/>
                </a:solidFill>
                <a:latin typeface="Twentieth Century"/>
                <a:ea typeface="Twentieth Century"/>
                <a:cs typeface="Twentieth Century"/>
                <a:sym typeface="Twentieth Century"/>
              </a:defRPr>
            </a:lvl8pPr>
            <a:lvl9pPr marL="4114800" marR="0" lvl="8" indent="-419100" algn="l" rtl="0">
              <a:lnSpc>
                <a:spcPct val="100000"/>
              </a:lnSpc>
              <a:spcBef>
                <a:spcPts val="600"/>
              </a:spcBef>
              <a:spcAft>
                <a:spcPts val="0"/>
              </a:spcAft>
              <a:buClr>
                <a:schemeClr val="dk1"/>
              </a:buClr>
              <a:buSzPts val="3000"/>
              <a:buFont typeface="Arial"/>
              <a:buChar char="•"/>
              <a:defRPr sz="3000" b="0" i="0" u="none" strike="noStrike" cap="none">
                <a:solidFill>
                  <a:schemeClr val="dk1"/>
                </a:solidFill>
                <a:latin typeface="Twentieth Century"/>
                <a:ea typeface="Twentieth Century"/>
                <a:cs typeface="Twentieth Century"/>
                <a:sym typeface="Twentieth Century"/>
              </a:defRPr>
            </a:lvl9pPr>
          </a:lstStyle>
          <a:p>
            <a:endParaRPr/>
          </a:p>
        </p:txBody>
      </p:sp>
      <p:sp>
        <p:nvSpPr>
          <p:cNvPr id="13" name="Google Shape;13;p8"/>
          <p:cNvSpPr txBox="1"/>
          <p:nvPr/>
        </p:nvSpPr>
        <p:spPr>
          <a:xfrm>
            <a:off x="2730500" y="8668088"/>
            <a:ext cx="533400" cy="261610"/>
          </a:xfrm>
          <a:prstGeom prst="rect">
            <a:avLst/>
          </a:prstGeom>
          <a:noFill/>
          <a:ln>
            <a:noFill/>
          </a:ln>
        </p:spPr>
        <p:txBody>
          <a:bodyPr spcFirstLastPara="1" wrap="square" lIns="0" tIns="45700" rIns="0" bIns="0" anchor="t" anchorCtr="0">
            <a:spAutoFit/>
          </a:bodyPr>
          <a:lstStyle/>
          <a:p>
            <a:pPr marL="0" marR="0" lvl="0" indent="0" algn="l" rtl="0">
              <a:lnSpc>
                <a:spcPct val="100000"/>
              </a:lnSpc>
              <a:spcBef>
                <a:spcPts val="0"/>
              </a:spcBef>
              <a:spcAft>
                <a:spcPts val="0"/>
              </a:spcAft>
              <a:buClr>
                <a:srgbClr val="000000"/>
              </a:buClr>
              <a:buSzPts val="1400"/>
              <a:buFont typeface="Arial"/>
              <a:buNone/>
            </a:pPr>
            <a:fld id="{00000000-1234-1234-1234-123412341234}" type="slidenum">
              <a:rPr lang="en-US" sz="1400" b="1" i="0" u="none" strike="noStrike" cap="none">
                <a:solidFill>
                  <a:srgbClr val="6BBB42"/>
                </a:solidFill>
                <a:latin typeface="Twentieth Century"/>
                <a:ea typeface="Twentieth Century"/>
                <a:cs typeface="Twentieth Century"/>
                <a:sym typeface="Twentieth Century"/>
              </a:rPr>
              <a:t>‹#›</a:t>
            </a:fld>
            <a:endParaRPr sz="1400" b="1" i="0" u="none" strike="noStrike" cap="none">
              <a:solidFill>
                <a:srgbClr val="6BBB42"/>
              </a:solidFill>
              <a:latin typeface="Twentieth Century"/>
              <a:ea typeface="Twentieth Century"/>
              <a:cs typeface="Twentieth Century"/>
              <a:sym typeface="Twentieth Century"/>
            </a:endParaRPr>
          </a:p>
        </p:txBody>
      </p:sp>
      <p:sp>
        <p:nvSpPr>
          <p:cNvPr id="14" name="Google Shape;14;p8"/>
          <p:cNvSpPr txBox="1"/>
          <p:nvPr/>
        </p:nvSpPr>
        <p:spPr>
          <a:xfrm>
            <a:off x="9271000" y="8691475"/>
            <a:ext cx="4618832" cy="276999"/>
          </a:xfrm>
          <a:prstGeom prst="rect">
            <a:avLst/>
          </a:prstGeom>
          <a:noFill/>
          <a:ln>
            <a:noFill/>
          </a:ln>
        </p:spPr>
        <p:txBody>
          <a:bodyPr spcFirstLastPara="1" wrap="square" lIns="0" tIns="45700" rIns="0" bIns="45700" anchor="t" anchorCtr="0">
            <a:spAutoFit/>
          </a:bodyPr>
          <a:lstStyle/>
          <a:p>
            <a:pPr marL="0" marR="0" lvl="0" indent="0" algn="r" rtl="0">
              <a:lnSpc>
                <a:spcPct val="100000"/>
              </a:lnSpc>
              <a:spcBef>
                <a:spcPts val="0"/>
              </a:spcBef>
              <a:spcAft>
                <a:spcPts val="0"/>
              </a:spcAft>
              <a:buClr>
                <a:srgbClr val="000000"/>
              </a:buClr>
              <a:buSzPts val="1200"/>
              <a:buFont typeface="Arial"/>
              <a:buNone/>
            </a:pPr>
            <a:r>
              <a:rPr lang="en-US" sz="1200" b="0" i="0" u="none" strike="noStrike" cap="none">
                <a:solidFill>
                  <a:srgbClr val="A5A5A5"/>
                </a:solidFill>
                <a:latin typeface="Twentieth Century"/>
                <a:ea typeface="Twentieth Century"/>
                <a:cs typeface="Twentieth Century"/>
                <a:sym typeface="Twentieth Century"/>
              </a:rPr>
              <a:t>NATIONAL SOCIO-ENVIRONMENTAL SYNTHESIS CENTER</a:t>
            </a:r>
            <a:endParaRPr sz="1400" b="0" i="0" u="none" strike="noStrike" cap="none">
              <a:solidFill>
                <a:srgbClr val="000000"/>
              </a:solidFill>
              <a:latin typeface="Arial"/>
              <a:ea typeface="Arial"/>
              <a:cs typeface="Arial"/>
              <a:sym typeface="Arial"/>
            </a:endParaRPr>
          </a:p>
        </p:txBody>
      </p:sp>
      <p:cxnSp>
        <p:nvCxnSpPr>
          <p:cNvPr id="15" name="Google Shape;15;p8"/>
          <p:cNvCxnSpPr/>
          <p:nvPr/>
        </p:nvCxnSpPr>
        <p:spPr>
          <a:xfrm>
            <a:off x="2730500" y="8664814"/>
            <a:ext cx="11159332" cy="0"/>
          </a:xfrm>
          <a:prstGeom prst="straightConnector1">
            <a:avLst/>
          </a:prstGeom>
          <a:noFill/>
          <a:ln w="9525" cap="flat" cmpd="sng">
            <a:solidFill>
              <a:srgbClr val="BFBFBF"/>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5"/>
        <p:cNvGrpSpPr/>
        <p:nvPr/>
      </p:nvGrpSpPr>
      <p:grpSpPr>
        <a:xfrm>
          <a:off x="0" y="0"/>
          <a:ext cx="0" cy="0"/>
          <a:chOff x="0" y="0"/>
          <a:chExt cx="0" cy="0"/>
        </a:xfrm>
      </p:grpSpPr>
      <p:sp>
        <p:nvSpPr>
          <p:cNvPr id="36" name="Google Shape;36;p1"/>
          <p:cNvSpPr txBox="1">
            <a:spLocks noGrp="1"/>
          </p:cNvSpPr>
          <p:nvPr>
            <p:ph type="title"/>
          </p:nvPr>
        </p:nvSpPr>
        <p:spPr>
          <a:xfrm>
            <a:off x="2681514" y="2417631"/>
            <a:ext cx="9875157" cy="1849569"/>
          </a:xfrm>
          <a:prstGeom prst="rect">
            <a:avLst/>
          </a:prstGeom>
          <a:noFill/>
          <a:ln>
            <a:noFill/>
          </a:ln>
        </p:spPr>
        <p:txBody>
          <a:bodyPr spcFirstLastPara="1" wrap="square" lIns="0" tIns="0" rIns="0" bIns="0" anchor="t" anchorCtr="0">
            <a:noAutofit/>
          </a:bodyPr>
          <a:lstStyle/>
          <a:p>
            <a:pPr marL="0" lvl="0" indent="0" algn="ctr" rtl="0">
              <a:lnSpc>
                <a:spcPct val="100000"/>
              </a:lnSpc>
              <a:spcBef>
                <a:spcPts val="0"/>
              </a:spcBef>
              <a:spcAft>
                <a:spcPts val="0"/>
              </a:spcAft>
              <a:buClr>
                <a:schemeClr val="dk1"/>
              </a:buClr>
              <a:buSzPts val="5000"/>
              <a:buFont typeface="Twentieth Century"/>
              <a:buNone/>
            </a:pPr>
            <a:r>
              <a:rPr lang="en-US" b="0" dirty="0">
                <a:latin typeface="Twentieth Century"/>
                <a:ea typeface="Twentieth Century"/>
                <a:cs typeface="Twentieth Century"/>
                <a:sym typeface="Twentieth Century"/>
              </a:rPr>
              <a:t>Network Properties: Short Introductory Slides Using Centrality as an Example of the Use of Network Metrics </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6"/>
          <p:cNvSpPr txBox="1"/>
          <p:nvPr/>
        </p:nvSpPr>
        <p:spPr>
          <a:xfrm>
            <a:off x="2126974" y="847690"/>
            <a:ext cx="11152848" cy="144650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4400"/>
              <a:buFont typeface="Arial"/>
              <a:buNone/>
            </a:pPr>
            <a:r>
              <a:rPr lang="en-US" sz="4400" dirty="0">
                <a:solidFill>
                  <a:srgbClr val="6BBB42"/>
                </a:solidFill>
                <a:latin typeface="Twentieth Century"/>
                <a:ea typeface="Twentieth Century"/>
                <a:cs typeface="Twentieth Century"/>
                <a:sym typeface="Twentieth Century"/>
              </a:rPr>
              <a:t>3. An i</a:t>
            </a:r>
            <a:r>
              <a:rPr lang="en-US" sz="4400" b="0" i="0" u="none" strike="noStrike" cap="none" dirty="0">
                <a:solidFill>
                  <a:srgbClr val="6BBB42"/>
                </a:solidFill>
                <a:latin typeface="Twentieth Century"/>
                <a:ea typeface="Twentieth Century"/>
                <a:cs typeface="Twentieth Century"/>
                <a:sym typeface="Twentieth Century"/>
              </a:rPr>
              <a:t>mportant node may be one providing</a:t>
            </a:r>
          </a:p>
          <a:p>
            <a:pPr marL="0" marR="0" lvl="0" indent="0" algn="l" rtl="0">
              <a:lnSpc>
                <a:spcPct val="100000"/>
              </a:lnSpc>
              <a:spcBef>
                <a:spcPts val="0"/>
              </a:spcBef>
              <a:spcAft>
                <a:spcPts val="0"/>
              </a:spcAft>
              <a:buClr>
                <a:srgbClr val="000000"/>
              </a:buClr>
              <a:buSzPts val="4400"/>
              <a:buFont typeface="Arial"/>
              <a:buNone/>
            </a:pPr>
            <a:r>
              <a:rPr lang="en-US" sz="4400" dirty="0">
                <a:solidFill>
                  <a:srgbClr val="6BBB42"/>
                </a:solidFill>
                <a:latin typeface="Twentieth Century"/>
                <a:ea typeface="Twentieth Century"/>
                <a:cs typeface="Twentieth Century"/>
                <a:sym typeface="Twentieth Century"/>
              </a:rPr>
              <a:t>    </a:t>
            </a:r>
            <a:r>
              <a:rPr lang="en-US" sz="4400" b="0" i="0" u="none" strike="noStrike" cap="none" dirty="0">
                <a:solidFill>
                  <a:srgbClr val="6BBB42"/>
                </a:solidFill>
                <a:latin typeface="Twentieth Century"/>
                <a:ea typeface="Twentieth Century"/>
                <a:cs typeface="Twentieth Century"/>
                <a:sym typeface="Twentieth Century"/>
              </a:rPr>
              <a:t>the most bridges to other nodes</a:t>
            </a:r>
            <a:endParaRPr sz="1400" b="0" i="0" u="none" strike="noStrike" cap="none" dirty="0">
              <a:solidFill>
                <a:srgbClr val="000000"/>
              </a:solidFill>
              <a:latin typeface="Arial"/>
              <a:ea typeface="Arial"/>
              <a:cs typeface="Arial"/>
              <a:sym typeface="Arial"/>
            </a:endParaRPr>
          </a:p>
        </p:txBody>
      </p:sp>
      <p:sp>
        <p:nvSpPr>
          <p:cNvPr id="133" name="Google Shape;133;p6"/>
          <p:cNvSpPr txBox="1"/>
          <p:nvPr/>
        </p:nvSpPr>
        <p:spPr>
          <a:xfrm>
            <a:off x="1816948" y="2426882"/>
            <a:ext cx="11772900" cy="17085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3600"/>
              <a:buFont typeface="Arial"/>
              <a:buNone/>
            </a:pPr>
            <a:r>
              <a:rPr lang="en-US" sz="3500" b="1" i="0" u="none" strike="noStrike" cap="none" dirty="0" err="1">
                <a:solidFill>
                  <a:srgbClr val="292929"/>
                </a:solidFill>
                <a:latin typeface="Twentieth Century"/>
                <a:ea typeface="Twentieth Century"/>
                <a:cs typeface="Twentieth Century"/>
                <a:sym typeface="Twentieth Century"/>
              </a:rPr>
              <a:t>betweeness</a:t>
            </a:r>
            <a:r>
              <a:rPr lang="en-US" sz="3500" b="1" i="0" u="none" strike="noStrike" cap="none" dirty="0">
                <a:solidFill>
                  <a:srgbClr val="292929"/>
                </a:solidFill>
                <a:latin typeface="Twentieth Century"/>
                <a:ea typeface="Twentieth Century"/>
                <a:cs typeface="Twentieth Century"/>
                <a:sym typeface="Twentieth Century"/>
              </a:rPr>
              <a:t> centrality </a:t>
            </a:r>
            <a:r>
              <a:rPr lang="en-US" sz="3500" b="0" i="0" u="none" strike="noStrike" cap="none" dirty="0">
                <a:solidFill>
                  <a:srgbClr val="292929"/>
                </a:solidFill>
                <a:latin typeface="Twentieth Century"/>
                <a:ea typeface="Twentieth Century"/>
                <a:cs typeface="Twentieth Century"/>
                <a:sym typeface="Twentieth Century"/>
              </a:rPr>
              <a:t>–  the node that lies on the shortest path between two other nodes in the network the most times</a:t>
            </a:r>
            <a:endParaRPr sz="35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2800"/>
              <a:buFont typeface="Arial"/>
              <a:buNone/>
            </a:pPr>
            <a:r>
              <a:rPr lang="en-US" sz="3500" b="0" i="0" u="none" strike="noStrike" cap="none" dirty="0">
                <a:solidFill>
                  <a:srgbClr val="292929"/>
                </a:solidFill>
                <a:latin typeface="Twentieth Century"/>
                <a:ea typeface="Twentieth Century"/>
                <a:cs typeface="Twentieth Century"/>
                <a:sym typeface="Twentieth Century"/>
              </a:rPr>
              <a:t>	(i.e., removing it severs parts of the network)</a:t>
            </a:r>
            <a:endParaRPr sz="3500" b="0" i="0" u="none" strike="noStrike" cap="none" dirty="0">
              <a:solidFill>
                <a:srgbClr val="000000"/>
              </a:solidFill>
              <a:latin typeface="Arial"/>
              <a:ea typeface="Arial"/>
              <a:cs typeface="Arial"/>
              <a:sym typeface="Arial"/>
            </a:endParaRPr>
          </a:p>
        </p:txBody>
      </p:sp>
      <p:sp>
        <p:nvSpPr>
          <p:cNvPr id="134" name="Google Shape;134;p6"/>
          <p:cNvSpPr txBox="1"/>
          <p:nvPr/>
        </p:nvSpPr>
        <p:spPr>
          <a:xfrm>
            <a:off x="4965700" y="5029200"/>
            <a:ext cx="335348" cy="50783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700"/>
              <a:buFont typeface="Arial"/>
              <a:buNone/>
            </a:pPr>
            <a:r>
              <a:rPr lang="en-US" sz="2700" b="0" i="0" u="none" strike="noStrike" cap="none">
                <a:solidFill>
                  <a:schemeClr val="lt2"/>
                </a:solidFill>
                <a:latin typeface="Calibri"/>
                <a:ea typeface="Calibri"/>
                <a:cs typeface="Calibri"/>
                <a:sym typeface="Calibri"/>
              </a:rPr>
              <a:t>x</a:t>
            </a:r>
            <a:endParaRPr sz="2700" b="0" i="0" u="none" strike="noStrike" cap="none">
              <a:solidFill>
                <a:schemeClr val="lt2"/>
              </a:solidFill>
              <a:latin typeface="Twentieth Century"/>
              <a:ea typeface="Twentieth Century"/>
              <a:cs typeface="Twentieth Century"/>
              <a:sym typeface="Twentieth Century"/>
            </a:endParaRPr>
          </a:p>
        </p:txBody>
      </p:sp>
      <p:sp>
        <p:nvSpPr>
          <p:cNvPr id="2" name="TextBox 1">
            <a:extLst>
              <a:ext uri="{FF2B5EF4-FFF2-40B4-BE49-F238E27FC236}">
                <a16:creationId xmlns:a16="http://schemas.microsoft.com/office/drawing/2014/main" id="{20BD19A2-1DC5-2779-E8F4-BD0FA1452C73}"/>
              </a:ext>
            </a:extLst>
          </p:cNvPr>
          <p:cNvSpPr txBox="1"/>
          <p:nvPr/>
        </p:nvSpPr>
        <p:spPr>
          <a:xfrm>
            <a:off x="170421" y="4551590"/>
            <a:ext cx="6927001" cy="1138773"/>
          </a:xfrm>
          <a:prstGeom prst="rect">
            <a:avLst/>
          </a:prstGeom>
          <a:noFill/>
        </p:spPr>
        <p:txBody>
          <a:bodyPr wrap="square">
            <a:spAutoFit/>
          </a:bodyPr>
          <a:lstStyle/>
          <a:p>
            <a:pPr marL="0" marR="0" lvl="0" indent="0" algn="ctr" rtl="0">
              <a:lnSpc>
                <a:spcPct val="100000"/>
              </a:lnSpc>
              <a:spcBef>
                <a:spcPts val="0"/>
              </a:spcBef>
              <a:spcAft>
                <a:spcPts val="0"/>
              </a:spcAft>
              <a:buClr>
                <a:srgbClr val="000000"/>
              </a:buClr>
              <a:buSzPts val="3600"/>
              <a:buFont typeface="Arial"/>
              <a:buNone/>
            </a:pPr>
            <a:r>
              <a:rPr lang="en-US" sz="3400" b="0" i="0" u="none" strike="noStrike" cap="none" dirty="0">
                <a:solidFill>
                  <a:srgbClr val="6BBB42"/>
                </a:solidFill>
                <a:latin typeface="Twentieth Century"/>
                <a:ea typeface="Twentieth Century"/>
                <a:cs typeface="Twentieth Century"/>
                <a:sym typeface="Twentieth Century"/>
              </a:rPr>
              <a:t>In the below network, which node is the most important </a:t>
            </a:r>
            <a:r>
              <a:rPr lang="en-US" sz="3400" dirty="0">
                <a:solidFill>
                  <a:srgbClr val="6BBB42"/>
                </a:solidFill>
                <a:latin typeface="Twentieth Century"/>
                <a:ea typeface="Twentieth Century"/>
                <a:cs typeface="Twentieth Century"/>
                <a:sym typeface="Twentieth Century"/>
              </a:rPr>
              <a:t>bridge? </a:t>
            </a:r>
            <a:endParaRPr lang="en-US" sz="3400" b="0" i="0" u="none" strike="noStrike" cap="none" dirty="0">
              <a:solidFill>
                <a:srgbClr val="000000"/>
              </a:solidFill>
              <a:latin typeface="Twentieth Century"/>
              <a:ea typeface="Twentieth Century"/>
              <a:cs typeface="Twentieth Century"/>
              <a:sym typeface="Twentieth Century"/>
            </a:endParaRPr>
          </a:p>
        </p:txBody>
      </p:sp>
      <p:grpSp>
        <p:nvGrpSpPr>
          <p:cNvPr id="4" name="Group 3">
            <a:extLst>
              <a:ext uri="{FF2B5EF4-FFF2-40B4-BE49-F238E27FC236}">
                <a16:creationId xmlns:a16="http://schemas.microsoft.com/office/drawing/2014/main" id="{D8802808-75A1-B84E-B8ED-D83471A3B8E2}"/>
              </a:ext>
            </a:extLst>
          </p:cNvPr>
          <p:cNvGrpSpPr/>
          <p:nvPr/>
        </p:nvGrpSpPr>
        <p:grpSpPr>
          <a:xfrm>
            <a:off x="891938" y="5738439"/>
            <a:ext cx="5048250" cy="2381250"/>
            <a:chOff x="891938" y="5738439"/>
            <a:chExt cx="5048250" cy="2381250"/>
          </a:xfrm>
        </p:grpSpPr>
        <p:pic>
          <p:nvPicPr>
            <p:cNvPr id="150" name="Google Shape;150;p6"/>
            <p:cNvPicPr preferRelativeResize="0"/>
            <p:nvPr/>
          </p:nvPicPr>
          <p:blipFill rotWithShape="1">
            <a:blip r:embed="rId3">
              <a:alphaModFix/>
            </a:blip>
            <a:srcRect/>
            <a:stretch/>
          </p:blipFill>
          <p:spPr>
            <a:xfrm>
              <a:off x="891938" y="5738439"/>
              <a:ext cx="5048250" cy="2381250"/>
            </a:xfrm>
            <a:prstGeom prst="rect">
              <a:avLst/>
            </a:prstGeom>
            <a:noFill/>
            <a:ln w="9525" cap="flat" cmpd="sng">
              <a:solidFill>
                <a:srgbClr val="262626"/>
              </a:solidFill>
              <a:prstDash val="solid"/>
              <a:round/>
              <a:headEnd type="none" w="sm" len="sm"/>
              <a:tailEnd type="none" w="sm" len="sm"/>
            </a:ln>
          </p:spPr>
        </p:pic>
        <p:sp>
          <p:nvSpPr>
            <p:cNvPr id="151" name="Google Shape;151;p6"/>
            <p:cNvSpPr/>
            <p:nvPr/>
          </p:nvSpPr>
          <p:spPr>
            <a:xfrm>
              <a:off x="3633922" y="6771899"/>
              <a:ext cx="355600" cy="342901"/>
            </a:xfrm>
            <a:prstGeom prst="ellipse">
              <a:avLst/>
            </a:prstGeom>
            <a:solidFill>
              <a:srgbClr val="C5D8F1"/>
            </a:solidFill>
            <a:ln w="9525" cap="flat" cmpd="sng">
              <a:solidFill>
                <a:srgbClr val="26262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 name="Google Shape;151;p6">
              <a:extLst>
                <a:ext uri="{FF2B5EF4-FFF2-40B4-BE49-F238E27FC236}">
                  <a16:creationId xmlns:a16="http://schemas.microsoft.com/office/drawing/2014/main" id="{CA86798A-D7BA-9787-7B87-D820E4AF88E3}"/>
                </a:ext>
              </a:extLst>
            </p:cNvPr>
            <p:cNvSpPr/>
            <p:nvPr/>
          </p:nvSpPr>
          <p:spPr>
            <a:xfrm>
              <a:off x="4482023" y="6781059"/>
              <a:ext cx="355600" cy="342901"/>
            </a:xfrm>
            <a:prstGeom prst="ellipse">
              <a:avLst/>
            </a:prstGeom>
            <a:solidFill>
              <a:srgbClr val="C5D8F1"/>
            </a:solidFill>
            <a:ln w="9525" cap="flat" cmpd="sng">
              <a:solidFill>
                <a:srgbClr val="26262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6"/>
          <p:cNvSpPr txBox="1"/>
          <p:nvPr/>
        </p:nvSpPr>
        <p:spPr>
          <a:xfrm>
            <a:off x="2226365" y="847690"/>
            <a:ext cx="11053457" cy="144650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4400"/>
              <a:buFont typeface="Arial"/>
              <a:buNone/>
            </a:pPr>
            <a:r>
              <a:rPr lang="en-US" sz="4400" dirty="0">
                <a:solidFill>
                  <a:srgbClr val="6BBB42"/>
                </a:solidFill>
                <a:latin typeface="Twentieth Century"/>
                <a:ea typeface="Twentieth Century"/>
                <a:cs typeface="Twentieth Century"/>
                <a:sym typeface="Twentieth Century"/>
              </a:rPr>
              <a:t>3. An i</a:t>
            </a:r>
            <a:r>
              <a:rPr lang="en-US" sz="4400" b="0" i="0" u="none" strike="noStrike" cap="none" dirty="0">
                <a:solidFill>
                  <a:srgbClr val="6BBB42"/>
                </a:solidFill>
                <a:latin typeface="Twentieth Century"/>
                <a:ea typeface="Twentieth Century"/>
                <a:cs typeface="Twentieth Century"/>
                <a:sym typeface="Twentieth Century"/>
              </a:rPr>
              <a:t>mportant node may be one providing</a:t>
            </a:r>
          </a:p>
          <a:p>
            <a:pPr marL="0" marR="0" lvl="0" indent="0" algn="l" rtl="0">
              <a:lnSpc>
                <a:spcPct val="100000"/>
              </a:lnSpc>
              <a:spcBef>
                <a:spcPts val="0"/>
              </a:spcBef>
              <a:spcAft>
                <a:spcPts val="0"/>
              </a:spcAft>
              <a:buClr>
                <a:srgbClr val="000000"/>
              </a:buClr>
              <a:buSzPts val="4400"/>
              <a:buFont typeface="Arial"/>
              <a:buNone/>
            </a:pPr>
            <a:r>
              <a:rPr lang="en-US" sz="4400" dirty="0">
                <a:solidFill>
                  <a:srgbClr val="6BBB42"/>
                </a:solidFill>
                <a:latin typeface="Twentieth Century"/>
                <a:ea typeface="Twentieth Century"/>
                <a:cs typeface="Twentieth Century"/>
                <a:sym typeface="Twentieth Century"/>
              </a:rPr>
              <a:t>    </a:t>
            </a:r>
            <a:r>
              <a:rPr lang="en-US" sz="4400" b="0" i="0" u="none" strike="noStrike" cap="none" dirty="0">
                <a:solidFill>
                  <a:srgbClr val="6BBB42"/>
                </a:solidFill>
                <a:latin typeface="Twentieth Century"/>
                <a:ea typeface="Twentieth Century"/>
                <a:cs typeface="Twentieth Century"/>
                <a:sym typeface="Twentieth Century"/>
              </a:rPr>
              <a:t>the most bridges to other nodes</a:t>
            </a:r>
            <a:endParaRPr sz="1400" b="0" i="0" u="none" strike="noStrike" cap="none" dirty="0">
              <a:solidFill>
                <a:srgbClr val="000000"/>
              </a:solidFill>
              <a:latin typeface="Arial"/>
              <a:ea typeface="Arial"/>
              <a:cs typeface="Arial"/>
              <a:sym typeface="Arial"/>
            </a:endParaRPr>
          </a:p>
        </p:txBody>
      </p:sp>
      <p:sp>
        <p:nvSpPr>
          <p:cNvPr id="133" name="Google Shape;133;p6"/>
          <p:cNvSpPr txBox="1"/>
          <p:nvPr/>
        </p:nvSpPr>
        <p:spPr>
          <a:xfrm>
            <a:off x="1706125" y="2408901"/>
            <a:ext cx="11772900" cy="17085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3600"/>
              <a:buFont typeface="Arial"/>
              <a:buNone/>
            </a:pPr>
            <a:r>
              <a:rPr lang="en-US" sz="3500" b="1" i="0" u="none" strike="noStrike" cap="none" dirty="0" err="1">
                <a:solidFill>
                  <a:srgbClr val="292929"/>
                </a:solidFill>
                <a:latin typeface="Twentieth Century"/>
                <a:ea typeface="Twentieth Century"/>
                <a:cs typeface="Twentieth Century"/>
                <a:sym typeface="Twentieth Century"/>
              </a:rPr>
              <a:t>betweeness</a:t>
            </a:r>
            <a:r>
              <a:rPr lang="en-US" sz="3500" b="1" i="0" u="none" strike="noStrike" cap="none" dirty="0">
                <a:solidFill>
                  <a:srgbClr val="292929"/>
                </a:solidFill>
                <a:latin typeface="Twentieth Century"/>
                <a:ea typeface="Twentieth Century"/>
                <a:cs typeface="Twentieth Century"/>
                <a:sym typeface="Twentieth Century"/>
              </a:rPr>
              <a:t> centrality </a:t>
            </a:r>
            <a:r>
              <a:rPr lang="en-US" sz="3500" b="0" i="0" u="none" strike="noStrike" cap="none" dirty="0">
                <a:solidFill>
                  <a:srgbClr val="292929"/>
                </a:solidFill>
                <a:latin typeface="Twentieth Century"/>
                <a:ea typeface="Twentieth Century"/>
                <a:cs typeface="Twentieth Century"/>
                <a:sym typeface="Twentieth Century"/>
              </a:rPr>
              <a:t>–  the node that lies on the shortest path between two other nodes in the network the most times</a:t>
            </a:r>
            <a:endParaRPr sz="35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2800"/>
              <a:buFont typeface="Arial"/>
              <a:buNone/>
            </a:pPr>
            <a:r>
              <a:rPr lang="en-US" sz="3500" b="0" i="0" u="none" strike="noStrike" cap="none" dirty="0">
                <a:solidFill>
                  <a:srgbClr val="292929"/>
                </a:solidFill>
                <a:latin typeface="Twentieth Century"/>
                <a:ea typeface="Twentieth Century"/>
                <a:cs typeface="Twentieth Century"/>
                <a:sym typeface="Twentieth Century"/>
              </a:rPr>
              <a:t>	(i.e., removing it severs parts of the network)</a:t>
            </a:r>
            <a:endParaRPr sz="3500" b="0" i="0" u="none" strike="noStrike" cap="none" dirty="0">
              <a:solidFill>
                <a:srgbClr val="000000"/>
              </a:solidFill>
              <a:latin typeface="Arial"/>
              <a:ea typeface="Arial"/>
              <a:cs typeface="Arial"/>
              <a:sym typeface="Arial"/>
            </a:endParaRPr>
          </a:p>
        </p:txBody>
      </p:sp>
      <p:sp>
        <p:nvSpPr>
          <p:cNvPr id="134" name="Google Shape;134;p6"/>
          <p:cNvSpPr txBox="1"/>
          <p:nvPr/>
        </p:nvSpPr>
        <p:spPr>
          <a:xfrm>
            <a:off x="4965700" y="5029200"/>
            <a:ext cx="335348" cy="50783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700"/>
              <a:buFont typeface="Arial"/>
              <a:buNone/>
            </a:pPr>
            <a:r>
              <a:rPr lang="en-US" sz="2700" b="0" i="0" u="none" strike="noStrike" cap="none">
                <a:solidFill>
                  <a:schemeClr val="lt2"/>
                </a:solidFill>
                <a:latin typeface="Calibri"/>
                <a:ea typeface="Calibri"/>
                <a:cs typeface="Calibri"/>
                <a:sym typeface="Calibri"/>
              </a:rPr>
              <a:t>x</a:t>
            </a:r>
            <a:endParaRPr sz="2700" b="0" i="0" u="none" strike="noStrike" cap="none">
              <a:solidFill>
                <a:schemeClr val="lt2"/>
              </a:solidFill>
              <a:latin typeface="Twentieth Century"/>
              <a:ea typeface="Twentieth Century"/>
              <a:cs typeface="Twentieth Century"/>
              <a:sym typeface="Twentieth Century"/>
            </a:endParaRPr>
          </a:p>
        </p:txBody>
      </p:sp>
      <p:sp>
        <p:nvSpPr>
          <p:cNvPr id="2" name="TextBox 1">
            <a:extLst>
              <a:ext uri="{FF2B5EF4-FFF2-40B4-BE49-F238E27FC236}">
                <a16:creationId xmlns:a16="http://schemas.microsoft.com/office/drawing/2014/main" id="{20BD19A2-1DC5-2779-E8F4-BD0FA1452C73}"/>
              </a:ext>
            </a:extLst>
          </p:cNvPr>
          <p:cNvSpPr txBox="1"/>
          <p:nvPr/>
        </p:nvSpPr>
        <p:spPr>
          <a:xfrm>
            <a:off x="170421" y="4551590"/>
            <a:ext cx="6927001" cy="1138773"/>
          </a:xfrm>
          <a:prstGeom prst="rect">
            <a:avLst/>
          </a:prstGeom>
          <a:noFill/>
        </p:spPr>
        <p:txBody>
          <a:bodyPr wrap="square">
            <a:spAutoFit/>
          </a:bodyPr>
          <a:lstStyle/>
          <a:p>
            <a:pPr marL="0" marR="0" lvl="0" indent="0" algn="ctr" rtl="0">
              <a:lnSpc>
                <a:spcPct val="100000"/>
              </a:lnSpc>
              <a:spcBef>
                <a:spcPts val="0"/>
              </a:spcBef>
              <a:spcAft>
                <a:spcPts val="0"/>
              </a:spcAft>
              <a:buClr>
                <a:srgbClr val="000000"/>
              </a:buClr>
              <a:buSzPts val="3600"/>
              <a:buFont typeface="Arial"/>
              <a:buNone/>
            </a:pPr>
            <a:r>
              <a:rPr lang="en-US" sz="3400" b="0" i="0" u="none" strike="noStrike" cap="none" dirty="0">
                <a:solidFill>
                  <a:srgbClr val="6BBB42"/>
                </a:solidFill>
                <a:latin typeface="Twentieth Century"/>
                <a:ea typeface="Twentieth Century"/>
                <a:cs typeface="Twentieth Century"/>
                <a:sym typeface="Twentieth Century"/>
              </a:rPr>
              <a:t>In the below network, which node is the most important </a:t>
            </a:r>
            <a:r>
              <a:rPr lang="en-US" sz="3400" dirty="0">
                <a:solidFill>
                  <a:srgbClr val="6BBB42"/>
                </a:solidFill>
                <a:latin typeface="Twentieth Century"/>
                <a:ea typeface="Twentieth Century"/>
                <a:cs typeface="Twentieth Century"/>
                <a:sym typeface="Twentieth Century"/>
              </a:rPr>
              <a:t>bridge? </a:t>
            </a:r>
            <a:endParaRPr lang="en-US" sz="3400" b="0" i="0" u="none" strike="noStrike" cap="none" dirty="0">
              <a:solidFill>
                <a:srgbClr val="000000"/>
              </a:solidFill>
              <a:latin typeface="Twentieth Century"/>
              <a:ea typeface="Twentieth Century"/>
              <a:cs typeface="Twentieth Century"/>
              <a:sym typeface="Twentieth Century"/>
            </a:endParaRPr>
          </a:p>
        </p:txBody>
      </p:sp>
      <p:grpSp>
        <p:nvGrpSpPr>
          <p:cNvPr id="5" name="Google Shape;139;p6">
            <a:extLst>
              <a:ext uri="{FF2B5EF4-FFF2-40B4-BE49-F238E27FC236}">
                <a16:creationId xmlns:a16="http://schemas.microsoft.com/office/drawing/2014/main" id="{79CC7663-301F-0B05-E3E6-E1FA865D7BDC}"/>
              </a:ext>
            </a:extLst>
          </p:cNvPr>
          <p:cNvGrpSpPr/>
          <p:nvPr/>
        </p:nvGrpSpPr>
        <p:grpSpPr>
          <a:xfrm>
            <a:off x="6020067" y="5822065"/>
            <a:ext cx="7848827" cy="2381250"/>
            <a:chOff x="6057816" y="3837852"/>
            <a:chExt cx="7848827" cy="2381250"/>
          </a:xfrm>
        </p:grpSpPr>
        <p:grpSp>
          <p:nvGrpSpPr>
            <p:cNvPr id="6" name="Google Shape;140;p6">
              <a:extLst>
                <a:ext uri="{FF2B5EF4-FFF2-40B4-BE49-F238E27FC236}">
                  <a16:creationId xmlns:a16="http://schemas.microsoft.com/office/drawing/2014/main" id="{F4A51A59-A1ED-39B5-D269-7E46C5CECF95}"/>
                </a:ext>
              </a:extLst>
            </p:cNvPr>
            <p:cNvGrpSpPr/>
            <p:nvPr/>
          </p:nvGrpSpPr>
          <p:grpSpPr>
            <a:xfrm>
              <a:off x="6057816" y="4783463"/>
              <a:ext cx="2800577" cy="582380"/>
              <a:chOff x="5260064" y="4788030"/>
              <a:chExt cx="2800577" cy="582380"/>
            </a:xfrm>
          </p:grpSpPr>
          <p:cxnSp>
            <p:nvCxnSpPr>
              <p:cNvPr id="13" name="Google Shape;141;p6">
                <a:extLst>
                  <a:ext uri="{FF2B5EF4-FFF2-40B4-BE49-F238E27FC236}">
                    <a16:creationId xmlns:a16="http://schemas.microsoft.com/office/drawing/2014/main" id="{3F156994-21C0-A9B3-0D96-ED6A44BE2584}"/>
                  </a:ext>
                </a:extLst>
              </p:cNvPr>
              <p:cNvCxnSpPr/>
              <p:nvPr/>
            </p:nvCxnSpPr>
            <p:spPr>
              <a:xfrm>
                <a:off x="5764262" y="4788030"/>
                <a:ext cx="1735200" cy="0"/>
              </a:xfrm>
              <a:prstGeom prst="straightConnector1">
                <a:avLst/>
              </a:prstGeom>
              <a:noFill/>
              <a:ln w="38100" cap="flat" cmpd="sng">
                <a:solidFill>
                  <a:schemeClr val="dk1"/>
                </a:solidFill>
                <a:prstDash val="solid"/>
                <a:round/>
                <a:headEnd type="none" w="sm" len="sm"/>
                <a:tailEnd type="triangle" w="med" len="med"/>
              </a:ln>
              <a:effectLst>
                <a:outerShdw blurRad="40000" dist="20000" dir="5400000" rotWithShape="0">
                  <a:srgbClr val="000000">
                    <a:alpha val="37254"/>
                  </a:srgbClr>
                </a:outerShdw>
              </a:effectLst>
            </p:spPr>
          </p:cxnSp>
          <p:sp>
            <p:nvSpPr>
              <p:cNvPr id="14" name="Google Shape;142;p6">
                <a:extLst>
                  <a:ext uri="{FF2B5EF4-FFF2-40B4-BE49-F238E27FC236}">
                    <a16:creationId xmlns:a16="http://schemas.microsoft.com/office/drawing/2014/main" id="{59D56ACD-AD97-AE77-DF45-31DB673C50F2}"/>
                  </a:ext>
                </a:extLst>
              </p:cNvPr>
              <p:cNvSpPr txBox="1"/>
              <p:nvPr/>
            </p:nvSpPr>
            <p:spPr>
              <a:xfrm>
                <a:off x="5260064" y="4862619"/>
                <a:ext cx="2800577" cy="50779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700"/>
                  <a:buFont typeface="Arial"/>
                  <a:buNone/>
                </a:pPr>
                <a:r>
                  <a:rPr lang="en-US" sz="2700" b="0" i="0" u="none" strike="noStrike" cap="none">
                    <a:solidFill>
                      <a:schemeClr val="dk1"/>
                    </a:solidFill>
                    <a:latin typeface="Twentieth Century"/>
                    <a:ea typeface="Twentieth Century"/>
                    <a:cs typeface="Twentieth Century"/>
                    <a:sym typeface="Twentieth Century"/>
                  </a:rPr>
                  <a:t>if dark node is lost</a:t>
                </a:r>
                <a:endParaRPr sz="1400" b="0" i="0" u="none" strike="noStrike" cap="none">
                  <a:solidFill>
                    <a:srgbClr val="000000"/>
                  </a:solidFill>
                  <a:latin typeface="Arial"/>
                  <a:ea typeface="Arial"/>
                  <a:cs typeface="Arial"/>
                  <a:sym typeface="Arial"/>
                </a:endParaRPr>
              </a:p>
            </p:txBody>
          </p:sp>
        </p:grpSp>
        <p:grpSp>
          <p:nvGrpSpPr>
            <p:cNvPr id="7" name="Google Shape;143;p6">
              <a:extLst>
                <a:ext uri="{FF2B5EF4-FFF2-40B4-BE49-F238E27FC236}">
                  <a16:creationId xmlns:a16="http://schemas.microsoft.com/office/drawing/2014/main" id="{FA13622D-6593-6E0F-CE54-077B4B204CCD}"/>
                </a:ext>
              </a:extLst>
            </p:cNvPr>
            <p:cNvGrpSpPr/>
            <p:nvPr/>
          </p:nvGrpSpPr>
          <p:grpSpPr>
            <a:xfrm>
              <a:off x="8858393" y="3837852"/>
              <a:ext cx="5048250" cy="2381250"/>
              <a:chOff x="5762998" y="4789997"/>
              <a:chExt cx="5048250" cy="2381250"/>
            </a:xfrm>
          </p:grpSpPr>
          <p:grpSp>
            <p:nvGrpSpPr>
              <p:cNvPr id="8" name="Google Shape;144;p6">
                <a:extLst>
                  <a:ext uri="{FF2B5EF4-FFF2-40B4-BE49-F238E27FC236}">
                    <a16:creationId xmlns:a16="http://schemas.microsoft.com/office/drawing/2014/main" id="{DAC4789D-6B0E-844D-1DAA-7B1E52CD2110}"/>
                  </a:ext>
                </a:extLst>
              </p:cNvPr>
              <p:cNvGrpSpPr/>
              <p:nvPr/>
            </p:nvGrpSpPr>
            <p:grpSpPr>
              <a:xfrm>
                <a:off x="5762998" y="4789997"/>
                <a:ext cx="5048250" cy="2381250"/>
                <a:chOff x="7918451" y="3999487"/>
                <a:chExt cx="5048250" cy="2381250"/>
              </a:xfrm>
            </p:grpSpPr>
            <p:pic>
              <p:nvPicPr>
                <p:cNvPr id="10" name="Google Shape;145;p6">
                  <a:extLst>
                    <a:ext uri="{FF2B5EF4-FFF2-40B4-BE49-F238E27FC236}">
                      <a16:creationId xmlns:a16="http://schemas.microsoft.com/office/drawing/2014/main" id="{D2839B1D-617A-BD1A-83D8-C228A7D469A9}"/>
                    </a:ext>
                  </a:extLst>
                </p:cNvPr>
                <p:cNvPicPr preferRelativeResize="0"/>
                <p:nvPr/>
              </p:nvPicPr>
              <p:blipFill rotWithShape="1">
                <a:blip r:embed="rId3">
                  <a:alphaModFix/>
                </a:blip>
                <a:srcRect/>
                <a:stretch/>
              </p:blipFill>
              <p:spPr>
                <a:xfrm>
                  <a:off x="7918451" y="3999487"/>
                  <a:ext cx="5048250" cy="2381250"/>
                </a:xfrm>
                <a:prstGeom prst="rect">
                  <a:avLst/>
                </a:prstGeom>
                <a:noFill/>
                <a:ln>
                  <a:noFill/>
                </a:ln>
              </p:spPr>
            </p:pic>
            <p:sp>
              <p:nvSpPr>
                <p:cNvPr id="11" name="Google Shape;146;p6">
                  <a:extLst>
                    <a:ext uri="{FF2B5EF4-FFF2-40B4-BE49-F238E27FC236}">
                      <a16:creationId xmlns:a16="http://schemas.microsoft.com/office/drawing/2014/main" id="{FE9C6D7E-557C-5229-6C5D-85FD9A3BDDF1}"/>
                    </a:ext>
                  </a:extLst>
                </p:cNvPr>
                <p:cNvSpPr/>
                <p:nvPr/>
              </p:nvSpPr>
              <p:spPr>
                <a:xfrm>
                  <a:off x="11031538" y="4973638"/>
                  <a:ext cx="1935163" cy="495300"/>
                </a:xfrm>
                <a:prstGeom prst="rect">
                  <a:avLst/>
                </a:prstGeom>
                <a:solidFill>
                  <a:schemeClr val="lt1"/>
                </a:solidFill>
                <a:ln>
                  <a:noFill/>
                </a:ln>
              </p:spPr>
              <p:txBody>
                <a:bodyPr spcFirstLastPara="1" wrap="square" lIns="91425" tIns="0" rIns="91425" bIns="274300" anchor="ctr"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1" i="0" u="none" strike="noStrike" cap="none">
                    <a:solidFill>
                      <a:schemeClr val="lt1"/>
                    </a:solidFill>
                    <a:latin typeface="Arial"/>
                    <a:ea typeface="Arial"/>
                    <a:cs typeface="Arial"/>
                    <a:sym typeface="Arial"/>
                  </a:endParaRPr>
                </a:p>
              </p:txBody>
            </p:sp>
            <p:sp>
              <p:nvSpPr>
                <p:cNvPr id="12" name="Google Shape;147;p6">
                  <a:extLst>
                    <a:ext uri="{FF2B5EF4-FFF2-40B4-BE49-F238E27FC236}">
                      <a16:creationId xmlns:a16="http://schemas.microsoft.com/office/drawing/2014/main" id="{EF04B2F9-355D-BAB9-0448-48A7FC2A0ADD}"/>
                    </a:ext>
                  </a:extLst>
                </p:cNvPr>
                <p:cNvSpPr/>
                <p:nvPr/>
              </p:nvSpPr>
              <p:spPr>
                <a:xfrm>
                  <a:off x="10667625" y="5033212"/>
                  <a:ext cx="355600" cy="342900"/>
                </a:xfrm>
                <a:prstGeom prst="ellipse">
                  <a:avLst/>
                </a:prstGeom>
                <a:solidFill>
                  <a:srgbClr val="B7CCE4"/>
                </a:solidFill>
                <a:ln w="9525" cap="flat" cmpd="sng">
                  <a:solidFill>
                    <a:srgbClr val="193258"/>
                  </a:solidFill>
                  <a:prstDash val="solid"/>
                  <a:round/>
                  <a:headEnd type="none" w="sm" len="sm"/>
                  <a:tailEnd type="none" w="sm" len="sm"/>
                </a:ln>
              </p:spPr>
              <p:txBody>
                <a:bodyPr spcFirstLastPara="1" wrap="square" lIns="91425" tIns="0" rIns="91425" bIns="274300" anchor="ctr"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1" i="0" u="none" strike="noStrike" cap="none">
                    <a:solidFill>
                      <a:schemeClr val="lt1"/>
                    </a:solidFill>
                    <a:latin typeface="Arial"/>
                    <a:ea typeface="Arial"/>
                    <a:cs typeface="Arial"/>
                    <a:sym typeface="Arial"/>
                  </a:endParaRPr>
                </a:p>
              </p:txBody>
            </p:sp>
          </p:grpSp>
          <p:sp>
            <p:nvSpPr>
              <p:cNvPr id="9" name="Google Shape;148;p6">
                <a:extLst>
                  <a:ext uri="{FF2B5EF4-FFF2-40B4-BE49-F238E27FC236}">
                    <a16:creationId xmlns:a16="http://schemas.microsoft.com/office/drawing/2014/main" id="{5B6292F9-A720-85BB-1552-1D386BA03B35}"/>
                  </a:ext>
                </a:extLst>
              </p:cNvPr>
              <p:cNvSpPr/>
              <p:nvPr/>
            </p:nvSpPr>
            <p:spPr>
              <a:xfrm>
                <a:off x="9665866" y="6242448"/>
                <a:ext cx="355600" cy="342900"/>
              </a:xfrm>
              <a:prstGeom prst="ellipse">
                <a:avLst/>
              </a:prstGeom>
              <a:solidFill>
                <a:srgbClr val="B7CCE4"/>
              </a:solidFill>
              <a:ln w="9525" cap="flat" cmpd="sng">
                <a:solidFill>
                  <a:srgbClr val="193258"/>
                </a:solidFill>
                <a:prstDash val="solid"/>
                <a:round/>
                <a:headEnd type="none" w="sm" len="sm"/>
                <a:tailEnd type="none" w="sm" len="sm"/>
              </a:ln>
            </p:spPr>
            <p:txBody>
              <a:bodyPr spcFirstLastPara="1" wrap="square" lIns="91425" tIns="0" rIns="91425" bIns="274300" anchor="ctr"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1" i="0" u="none" strike="noStrike" cap="none">
                  <a:solidFill>
                    <a:schemeClr val="lt1"/>
                  </a:solidFill>
                  <a:latin typeface="Arial"/>
                  <a:ea typeface="Arial"/>
                  <a:cs typeface="Arial"/>
                  <a:sym typeface="Arial"/>
                </a:endParaRPr>
              </a:p>
            </p:txBody>
          </p:sp>
        </p:grpSp>
      </p:grpSp>
      <p:grpSp>
        <p:nvGrpSpPr>
          <p:cNvPr id="15" name="Google Shape;149;p6">
            <a:extLst>
              <a:ext uri="{FF2B5EF4-FFF2-40B4-BE49-F238E27FC236}">
                <a16:creationId xmlns:a16="http://schemas.microsoft.com/office/drawing/2014/main" id="{A8EBD275-F6A5-37B2-C2CC-0B2447BFA952}"/>
              </a:ext>
            </a:extLst>
          </p:cNvPr>
          <p:cNvGrpSpPr/>
          <p:nvPr/>
        </p:nvGrpSpPr>
        <p:grpSpPr>
          <a:xfrm>
            <a:off x="691228" y="5905535"/>
            <a:ext cx="5048250" cy="2381250"/>
            <a:chOff x="1313658" y="4092490"/>
            <a:chExt cx="5048250" cy="2381250"/>
          </a:xfrm>
        </p:grpSpPr>
        <p:pic>
          <p:nvPicPr>
            <p:cNvPr id="16" name="Google Shape;150;p6">
              <a:extLst>
                <a:ext uri="{FF2B5EF4-FFF2-40B4-BE49-F238E27FC236}">
                  <a16:creationId xmlns:a16="http://schemas.microsoft.com/office/drawing/2014/main" id="{83B1D414-CEEF-B92C-C575-1998BFC2B163}"/>
                </a:ext>
              </a:extLst>
            </p:cNvPr>
            <p:cNvPicPr preferRelativeResize="0"/>
            <p:nvPr/>
          </p:nvPicPr>
          <p:blipFill rotWithShape="1">
            <a:blip r:embed="rId3">
              <a:alphaModFix/>
            </a:blip>
            <a:srcRect/>
            <a:stretch/>
          </p:blipFill>
          <p:spPr>
            <a:xfrm>
              <a:off x="1313658" y="4092490"/>
              <a:ext cx="5048250" cy="2381250"/>
            </a:xfrm>
            <a:prstGeom prst="rect">
              <a:avLst/>
            </a:prstGeom>
            <a:noFill/>
            <a:ln w="9525" cap="flat" cmpd="sng">
              <a:solidFill>
                <a:srgbClr val="262626"/>
              </a:solidFill>
              <a:prstDash val="solid"/>
              <a:round/>
              <a:headEnd type="none" w="sm" len="sm"/>
              <a:tailEnd type="none" w="sm" len="sm"/>
            </a:ln>
          </p:spPr>
        </p:pic>
        <p:sp>
          <p:nvSpPr>
            <p:cNvPr id="17" name="Google Shape;151;p6">
              <a:extLst>
                <a:ext uri="{FF2B5EF4-FFF2-40B4-BE49-F238E27FC236}">
                  <a16:creationId xmlns:a16="http://schemas.microsoft.com/office/drawing/2014/main" id="{FBB92226-EE07-3906-37E4-BE7070AA7295}"/>
                </a:ext>
              </a:extLst>
            </p:cNvPr>
            <p:cNvSpPr/>
            <p:nvPr/>
          </p:nvSpPr>
          <p:spPr>
            <a:xfrm>
              <a:off x="4055642" y="5125950"/>
              <a:ext cx="355600" cy="342901"/>
            </a:xfrm>
            <a:prstGeom prst="ellipse">
              <a:avLst/>
            </a:prstGeom>
            <a:solidFill>
              <a:srgbClr val="C5D8F1"/>
            </a:solidFill>
            <a:ln w="9525" cap="flat" cmpd="sng">
              <a:solidFill>
                <a:srgbClr val="26262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grpSp>
    </p:spTree>
    <p:extLst>
      <p:ext uri="{BB962C8B-B14F-4D97-AF65-F5344CB8AC3E}">
        <p14:creationId xmlns:p14="http://schemas.microsoft.com/office/powerpoint/2010/main" val="20702738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7"/>
          <p:cNvSpPr txBox="1"/>
          <p:nvPr/>
        </p:nvSpPr>
        <p:spPr>
          <a:xfrm>
            <a:off x="3342177" y="1993664"/>
            <a:ext cx="8317608" cy="1077178"/>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600"/>
              <a:buFont typeface="Arial"/>
              <a:buNone/>
            </a:pPr>
            <a:r>
              <a:rPr lang="en-US" sz="3600" b="1" i="0" u="none" strike="noStrike" cap="none" dirty="0">
                <a:solidFill>
                  <a:schemeClr val="dk1"/>
                </a:solidFill>
                <a:latin typeface="Twentieth Century"/>
                <a:ea typeface="Twentieth Century"/>
                <a:cs typeface="Twentieth Century"/>
                <a:sym typeface="Twentieth Century"/>
              </a:rPr>
              <a:t>Network</a:t>
            </a:r>
            <a:r>
              <a:rPr lang="en-US" sz="3600" b="0" i="0" u="none" strike="noStrike" cap="none" dirty="0">
                <a:solidFill>
                  <a:schemeClr val="dk1"/>
                </a:solidFill>
                <a:latin typeface="Twentieth Century"/>
                <a:ea typeface="Twentieth Century"/>
                <a:cs typeface="Twentieth Century"/>
                <a:sym typeface="Twentieth Century"/>
              </a:rPr>
              <a:t> </a:t>
            </a:r>
            <a:r>
              <a:rPr lang="en-US" sz="3600" b="1" i="0" u="none" strike="noStrike" cap="none" dirty="0" err="1">
                <a:solidFill>
                  <a:schemeClr val="dk1"/>
                </a:solidFill>
                <a:latin typeface="Twentieth Century"/>
                <a:ea typeface="Twentieth Century"/>
                <a:cs typeface="Twentieth Century"/>
                <a:sym typeface="Twentieth Century"/>
              </a:rPr>
              <a:t>connectance</a:t>
            </a:r>
            <a:r>
              <a:rPr lang="en-US" sz="3600" b="0" i="0" u="none" strike="noStrike" cap="none" dirty="0">
                <a:solidFill>
                  <a:schemeClr val="dk1"/>
                </a:solidFill>
                <a:latin typeface="Twentieth Century"/>
                <a:ea typeface="Twentieth Century"/>
                <a:cs typeface="Twentieth Century"/>
                <a:sym typeface="Twentieth Century"/>
              </a:rPr>
              <a:t> = # links/nodes</a:t>
            </a:r>
            <a:r>
              <a:rPr lang="en-US" sz="3600" b="0" i="0" u="none" strike="noStrike" cap="none" baseline="30000" dirty="0">
                <a:solidFill>
                  <a:schemeClr val="dk1"/>
                </a:solidFill>
                <a:latin typeface="Twentieth Century"/>
                <a:ea typeface="Twentieth Century"/>
                <a:cs typeface="Twentieth Century"/>
                <a:sym typeface="Twentieth Century"/>
              </a:rPr>
              <a:t>2</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2800"/>
              <a:buFont typeface="Arial"/>
              <a:buNone/>
            </a:pPr>
            <a:r>
              <a:rPr lang="en-US" sz="2800" b="0" i="0" u="none" strike="noStrike" cap="none" dirty="0">
                <a:solidFill>
                  <a:schemeClr val="dk1"/>
                </a:solidFill>
                <a:latin typeface="Twentieth Century"/>
                <a:ea typeface="Twentieth Century"/>
                <a:cs typeface="Twentieth Century"/>
                <a:sym typeface="Twentieth Century"/>
              </a:rPr>
              <a:t>i.e., the # of possible connections that are realized </a:t>
            </a:r>
            <a:endParaRPr sz="1400" b="0" i="0" u="none" strike="noStrike" cap="none" dirty="0">
              <a:solidFill>
                <a:srgbClr val="000000"/>
              </a:solidFill>
              <a:latin typeface="Arial"/>
              <a:ea typeface="Arial"/>
              <a:cs typeface="Arial"/>
              <a:sym typeface="Arial"/>
            </a:endParaRPr>
          </a:p>
        </p:txBody>
      </p:sp>
      <p:sp>
        <p:nvSpPr>
          <p:cNvPr id="158" name="Google Shape;158;p7"/>
          <p:cNvSpPr txBox="1"/>
          <p:nvPr/>
        </p:nvSpPr>
        <p:spPr>
          <a:xfrm>
            <a:off x="1462116" y="1071970"/>
            <a:ext cx="12848176" cy="76940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4400"/>
              <a:buFont typeface="Arial"/>
              <a:buNone/>
            </a:pPr>
            <a:r>
              <a:rPr lang="en-US" sz="4400" b="0" i="0" u="none" strike="noStrike" cap="none" dirty="0">
                <a:solidFill>
                  <a:srgbClr val="6BBB42"/>
                </a:solidFill>
                <a:latin typeface="Twentieth Century"/>
                <a:ea typeface="Twentieth Century"/>
                <a:cs typeface="Twentieth Century"/>
                <a:sym typeface="Twentieth Century"/>
              </a:rPr>
              <a:t>We can also ask questions about entire networks </a:t>
            </a:r>
            <a:endParaRPr sz="1400" b="0" i="0" u="none" strike="noStrike" cap="none" dirty="0">
              <a:solidFill>
                <a:srgbClr val="000000"/>
              </a:solidFill>
              <a:latin typeface="Arial"/>
              <a:ea typeface="Arial"/>
              <a:cs typeface="Arial"/>
              <a:sym typeface="Arial"/>
            </a:endParaRPr>
          </a:p>
        </p:txBody>
      </p:sp>
      <p:grpSp>
        <p:nvGrpSpPr>
          <p:cNvPr id="159" name="Google Shape;159;p7"/>
          <p:cNvGrpSpPr/>
          <p:nvPr/>
        </p:nvGrpSpPr>
        <p:grpSpPr>
          <a:xfrm>
            <a:off x="4300186" y="4937068"/>
            <a:ext cx="4757175" cy="1634376"/>
            <a:chOff x="2546395" y="3074782"/>
            <a:chExt cx="4757175" cy="1634376"/>
          </a:xfrm>
        </p:grpSpPr>
        <p:sp>
          <p:nvSpPr>
            <p:cNvPr id="160" name="Google Shape;160;p7"/>
            <p:cNvSpPr/>
            <p:nvPr/>
          </p:nvSpPr>
          <p:spPr>
            <a:xfrm>
              <a:off x="3569605" y="3907200"/>
              <a:ext cx="488950" cy="520700"/>
            </a:xfrm>
            <a:prstGeom prst="ellipse">
              <a:avLst/>
            </a:prstGeom>
            <a:solidFill>
              <a:srgbClr val="0066FF"/>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1" name="Google Shape;161;p7"/>
            <p:cNvSpPr/>
            <p:nvPr/>
          </p:nvSpPr>
          <p:spPr>
            <a:xfrm>
              <a:off x="2546395" y="3926619"/>
              <a:ext cx="488950" cy="520700"/>
            </a:xfrm>
            <a:prstGeom prst="ellipse">
              <a:avLst/>
            </a:prstGeom>
            <a:solidFill>
              <a:srgbClr val="0066FF"/>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2" name="Google Shape;162;p7"/>
            <p:cNvSpPr/>
            <p:nvPr/>
          </p:nvSpPr>
          <p:spPr>
            <a:xfrm>
              <a:off x="5029717" y="3609298"/>
              <a:ext cx="488950" cy="520700"/>
            </a:xfrm>
            <a:prstGeom prst="ellipse">
              <a:avLst/>
            </a:prstGeom>
            <a:solidFill>
              <a:srgbClr val="0066FF"/>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3" name="Google Shape;163;p7"/>
            <p:cNvSpPr/>
            <p:nvPr/>
          </p:nvSpPr>
          <p:spPr>
            <a:xfrm>
              <a:off x="4232759" y="4171882"/>
              <a:ext cx="488950" cy="520700"/>
            </a:xfrm>
            <a:prstGeom prst="ellipse">
              <a:avLst/>
            </a:prstGeom>
            <a:solidFill>
              <a:srgbClr val="0066FF"/>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4" name="Google Shape;164;p7"/>
            <p:cNvSpPr/>
            <p:nvPr/>
          </p:nvSpPr>
          <p:spPr>
            <a:xfrm>
              <a:off x="5316635" y="4188458"/>
              <a:ext cx="488950" cy="520700"/>
            </a:xfrm>
            <a:prstGeom prst="ellipse">
              <a:avLst/>
            </a:prstGeom>
            <a:solidFill>
              <a:srgbClr val="0066FF"/>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5" name="Google Shape;165;p7"/>
            <p:cNvSpPr/>
            <p:nvPr/>
          </p:nvSpPr>
          <p:spPr>
            <a:xfrm>
              <a:off x="5710890" y="3215034"/>
              <a:ext cx="488950" cy="520700"/>
            </a:xfrm>
            <a:prstGeom prst="ellipse">
              <a:avLst/>
            </a:prstGeom>
            <a:solidFill>
              <a:srgbClr val="0066FF"/>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6" name="Google Shape;166;p7"/>
            <p:cNvSpPr/>
            <p:nvPr/>
          </p:nvSpPr>
          <p:spPr>
            <a:xfrm>
              <a:off x="4535730" y="3074782"/>
              <a:ext cx="488950" cy="520700"/>
            </a:xfrm>
            <a:prstGeom prst="ellipse">
              <a:avLst/>
            </a:prstGeom>
            <a:solidFill>
              <a:srgbClr val="0066FF"/>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cxnSp>
          <p:nvCxnSpPr>
            <p:cNvPr id="167" name="Google Shape;167;p7"/>
            <p:cNvCxnSpPr>
              <a:stCxn id="161" idx="7"/>
              <a:endCxn id="166" idx="3"/>
            </p:cNvCxnSpPr>
            <p:nvPr/>
          </p:nvCxnSpPr>
          <p:spPr>
            <a:xfrm rot="10800000" flipH="1">
              <a:off x="2963740" y="3519274"/>
              <a:ext cx="1643700" cy="483600"/>
            </a:xfrm>
            <a:prstGeom prst="straightConnector1">
              <a:avLst/>
            </a:prstGeom>
            <a:solidFill>
              <a:srgbClr val="0066FF"/>
            </a:solidFill>
            <a:ln w="12700" cap="flat" cmpd="sng">
              <a:solidFill>
                <a:schemeClr val="dk1"/>
              </a:solidFill>
              <a:prstDash val="solid"/>
              <a:round/>
              <a:headEnd type="none" w="sm" len="sm"/>
              <a:tailEnd type="stealth" w="med" len="med"/>
            </a:ln>
            <a:effectLst>
              <a:outerShdw blurRad="40000" dist="20000" dir="5400000" rotWithShape="0">
                <a:srgbClr val="000000">
                  <a:alpha val="37254"/>
                </a:srgbClr>
              </a:outerShdw>
            </a:effectLst>
          </p:spPr>
        </p:cxnSp>
        <p:cxnSp>
          <p:nvCxnSpPr>
            <p:cNvPr id="168" name="Google Shape;168;p7"/>
            <p:cNvCxnSpPr>
              <a:stCxn id="166" idx="6"/>
              <a:endCxn id="165" idx="2"/>
            </p:cNvCxnSpPr>
            <p:nvPr/>
          </p:nvCxnSpPr>
          <p:spPr>
            <a:xfrm>
              <a:off x="5024680" y="3335132"/>
              <a:ext cx="686100" cy="140400"/>
            </a:xfrm>
            <a:prstGeom prst="straightConnector1">
              <a:avLst/>
            </a:prstGeom>
            <a:solidFill>
              <a:srgbClr val="0066FF"/>
            </a:solidFill>
            <a:ln w="12700" cap="flat" cmpd="sng">
              <a:solidFill>
                <a:schemeClr val="dk1"/>
              </a:solidFill>
              <a:prstDash val="solid"/>
              <a:round/>
              <a:headEnd type="stealth" w="med" len="med"/>
              <a:tailEnd type="none" w="sm" len="sm"/>
            </a:ln>
            <a:effectLst>
              <a:outerShdw blurRad="40000" dist="20000" dir="5400000" rotWithShape="0">
                <a:srgbClr val="000000">
                  <a:alpha val="37254"/>
                </a:srgbClr>
              </a:outerShdw>
            </a:effectLst>
          </p:spPr>
        </p:cxnSp>
        <p:cxnSp>
          <p:nvCxnSpPr>
            <p:cNvPr id="169" name="Google Shape;169;p7"/>
            <p:cNvCxnSpPr>
              <a:stCxn id="163" idx="6"/>
              <a:endCxn id="164" idx="2"/>
            </p:cNvCxnSpPr>
            <p:nvPr/>
          </p:nvCxnSpPr>
          <p:spPr>
            <a:xfrm>
              <a:off x="4721709" y="4432232"/>
              <a:ext cx="594900" cy="16500"/>
            </a:xfrm>
            <a:prstGeom prst="straightConnector1">
              <a:avLst/>
            </a:prstGeom>
            <a:solidFill>
              <a:srgbClr val="0066FF"/>
            </a:solidFill>
            <a:ln w="12700" cap="flat" cmpd="sng">
              <a:solidFill>
                <a:schemeClr val="dk1"/>
              </a:solidFill>
              <a:prstDash val="solid"/>
              <a:round/>
              <a:headEnd type="stealth" w="med" len="med"/>
              <a:tailEnd type="none" w="sm" len="sm"/>
            </a:ln>
            <a:effectLst>
              <a:outerShdw blurRad="40000" dist="20000" dir="5400000" rotWithShape="0">
                <a:srgbClr val="000000">
                  <a:alpha val="37254"/>
                </a:srgbClr>
              </a:outerShdw>
            </a:effectLst>
          </p:spPr>
        </p:cxnSp>
        <p:cxnSp>
          <p:nvCxnSpPr>
            <p:cNvPr id="170" name="Google Shape;170;p7"/>
            <p:cNvCxnSpPr>
              <a:stCxn id="166" idx="4"/>
              <a:endCxn id="163" idx="0"/>
            </p:cNvCxnSpPr>
            <p:nvPr/>
          </p:nvCxnSpPr>
          <p:spPr>
            <a:xfrm flipH="1">
              <a:off x="4477205" y="3595482"/>
              <a:ext cx="303000" cy="576300"/>
            </a:xfrm>
            <a:prstGeom prst="straightConnector1">
              <a:avLst/>
            </a:prstGeom>
            <a:solidFill>
              <a:srgbClr val="0066FF"/>
            </a:solidFill>
            <a:ln w="12700" cap="flat" cmpd="sng">
              <a:solidFill>
                <a:schemeClr val="dk1"/>
              </a:solidFill>
              <a:prstDash val="solid"/>
              <a:round/>
              <a:headEnd type="stealth" w="med" len="med"/>
              <a:tailEnd type="none" w="sm" len="sm"/>
            </a:ln>
            <a:effectLst>
              <a:outerShdw blurRad="40000" dist="20000" dir="5400000" rotWithShape="0">
                <a:srgbClr val="000000">
                  <a:alpha val="37254"/>
                </a:srgbClr>
              </a:outerShdw>
            </a:effectLst>
          </p:spPr>
        </p:cxnSp>
        <p:sp>
          <p:nvSpPr>
            <p:cNvPr id="171" name="Google Shape;171;p7"/>
            <p:cNvSpPr/>
            <p:nvPr/>
          </p:nvSpPr>
          <p:spPr>
            <a:xfrm>
              <a:off x="2883874" y="3221420"/>
              <a:ext cx="488950" cy="520700"/>
            </a:xfrm>
            <a:prstGeom prst="ellipse">
              <a:avLst/>
            </a:prstGeom>
            <a:solidFill>
              <a:srgbClr val="0066FF"/>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72" name="Google Shape;172;p7"/>
            <p:cNvSpPr/>
            <p:nvPr/>
          </p:nvSpPr>
          <p:spPr>
            <a:xfrm>
              <a:off x="6814620" y="3258877"/>
              <a:ext cx="488950" cy="520700"/>
            </a:xfrm>
            <a:prstGeom prst="ellipse">
              <a:avLst/>
            </a:prstGeom>
            <a:solidFill>
              <a:srgbClr val="0066FF"/>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
        <p:nvSpPr>
          <p:cNvPr id="3" name="TextBox 2">
            <a:extLst>
              <a:ext uri="{FF2B5EF4-FFF2-40B4-BE49-F238E27FC236}">
                <a16:creationId xmlns:a16="http://schemas.microsoft.com/office/drawing/2014/main" id="{DF4CFAF7-304B-3CDE-7D78-DFB0CFB90635}"/>
              </a:ext>
            </a:extLst>
          </p:cNvPr>
          <p:cNvSpPr txBox="1"/>
          <p:nvPr/>
        </p:nvSpPr>
        <p:spPr>
          <a:xfrm>
            <a:off x="2138313" y="4057321"/>
            <a:ext cx="10839827" cy="553998"/>
          </a:xfrm>
          <a:prstGeom prst="rect">
            <a:avLst/>
          </a:prstGeom>
          <a:noFill/>
        </p:spPr>
        <p:txBody>
          <a:bodyPr wrap="none" rtlCol="0">
            <a:spAutoFit/>
          </a:bodyPr>
          <a:lstStyle/>
          <a:p>
            <a:r>
              <a:rPr lang="en-US" sz="3000" dirty="0">
                <a:solidFill>
                  <a:srgbClr val="92D050"/>
                </a:solidFill>
                <a:latin typeface="Twentieth Century"/>
              </a:rPr>
              <a:t>Out of all the connections possible, how many are actually present?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7"/>
          <p:cNvSpPr txBox="1"/>
          <p:nvPr/>
        </p:nvSpPr>
        <p:spPr>
          <a:xfrm>
            <a:off x="3342177" y="1993664"/>
            <a:ext cx="8317608" cy="1077178"/>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600"/>
              <a:buFont typeface="Arial"/>
              <a:buNone/>
            </a:pPr>
            <a:r>
              <a:rPr lang="en-US" sz="3600" b="1" i="0" u="none" strike="noStrike" cap="none" dirty="0">
                <a:solidFill>
                  <a:schemeClr val="dk1"/>
                </a:solidFill>
                <a:latin typeface="Twentieth Century"/>
                <a:ea typeface="Twentieth Century"/>
                <a:cs typeface="Twentieth Century"/>
                <a:sym typeface="Twentieth Century"/>
              </a:rPr>
              <a:t>Network</a:t>
            </a:r>
            <a:r>
              <a:rPr lang="en-US" sz="3600" b="0" i="0" u="none" strike="noStrike" cap="none" dirty="0">
                <a:solidFill>
                  <a:schemeClr val="dk1"/>
                </a:solidFill>
                <a:latin typeface="Twentieth Century"/>
                <a:ea typeface="Twentieth Century"/>
                <a:cs typeface="Twentieth Century"/>
                <a:sym typeface="Twentieth Century"/>
              </a:rPr>
              <a:t> </a:t>
            </a:r>
            <a:r>
              <a:rPr lang="en-US" sz="3600" b="1" i="0" u="none" strike="noStrike" cap="none" dirty="0" err="1">
                <a:solidFill>
                  <a:schemeClr val="dk1"/>
                </a:solidFill>
                <a:latin typeface="Twentieth Century"/>
                <a:ea typeface="Twentieth Century"/>
                <a:cs typeface="Twentieth Century"/>
                <a:sym typeface="Twentieth Century"/>
              </a:rPr>
              <a:t>connectance</a:t>
            </a:r>
            <a:r>
              <a:rPr lang="en-US" sz="3600" b="0" i="0" u="none" strike="noStrike" cap="none" dirty="0">
                <a:solidFill>
                  <a:schemeClr val="dk1"/>
                </a:solidFill>
                <a:latin typeface="Twentieth Century"/>
                <a:ea typeface="Twentieth Century"/>
                <a:cs typeface="Twentieth Century"/>
                <a:sym typeface="Twentieth Century"/>
              </a:rPr>
              <a:t> = # links/nodes</a:t>
            </a:r>
            <a:r>
              <a:rPr lang="en-US" sz="3600" b="0" i="0" u="none" strike="noStrike" cap="none" baseline="30000" dirty="0">
                <a:solidFill>
                  <a:schemeClr val="dk1"/>
                </a:solidFill>
                <a:latin typeface="Twentieth Century"/>
                <a:ea typeface="Twentieth Century"/>
                <a:cs typeface="Twentieth Century"/>
                <a:sym typeface="Twentieth Century"/>
              </a:rPr>
              <a:t>2</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2800"/>
              <a:buFont typeface="Arial"/>
              <a:buNone/>
            </a:pPr>
            <a:r>
              <a:rPr lang="en-US" sz="2800" b="0" i="0" u="none" strike="noStrike" cap="none" dirty="0">
                <a:solidFill>
                  <a:schemeClr val="dk1"/>
                </a:solidFill>
                <a:latin typeface="Twentieth Century"/>
                <a:ea typeface="Twentieth Century"/>
                <a:cs typeface="Twentieth Century"/>
                <a:sym typeface="Twentieth Century"/>
              </a:rPr>
              <a:t>i.e., the # of possible connections that are realized </a:t>
            </a:r>
            <a:endParaRPr sz="1400" b="0" i="0" u="none" strike="noStrike" cap="none" dirty="0">
              <a:solidFill>
                <a:srgbClr val="000000"/>
              </a:solidFill>
              <a:latin typeface="Arial"/>
              <a:ea typeface="Arial"/>
              <a:cs typeface="Arial"/>
              <a:sym typeface="Arial"/>
            </a:endParaRPr>
          </a:p>
        </p:txBody>
      </p:sp>
      <p:sp>
        <p:nvSpPr>
          <p:cNvPr id="158" name="Google Shape;158;p7"/>
          <p:cNvSpPr txBox="1"/>
          <p:nvPr/>
        </p:nvSpPr>
        <p:spPr>
          <a:xfrm>
            <a:off x="1462116" y="1071970"/>
            <a:ext cx="12848176" cy="76940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4400"/>
              <a:buFont typeface="Arial"/>
              <a:buNone/>
            </a:pPr>
            <a:r>
              <a:rPr lang="en-US" sz="4400" b="0" i="0" u="none" strike="noStrike" cap="none" dirty="0">
                <a:solidFill>
                  <a:srgbClr val="6BBB42"/>
                </a:solidFill>
                <a:latin typeface="Twentieth Century"/>
                <a:ea typeface="Twentieth Century"/>
                <a:cs typeface="Twentieth Century"/>
                <a:sym typeface="Twentieth Century"/>
              </a:rPr>
              <a:t>We can also ask questions about entire networks </a:t>
            </a:r>
            <a:endParaRPr sz="1400" b="0" i="0" u="none" strike="noStrike" cap="none" dirty="0">
              <a:solidFill>
                <a:srgbClr val="000000"/>
              </a:solidFill>
              <a:latin typeface="Arial"/>
              <a:ea typeface="Arial"/>
              <a:cs typeface="Arial"/>
              <a:sym typeface="Arial"/>
            </a:endParaRPr>
          </a:p>
        </p:txBody>
      </p:sp>
      <p:grpSp>
        <p:nvGrpSpPr>
          <p:cNvPr id="159" name="Google Shape;159;p7"/>
          <p:cNvGrpSpPr/>
          <p:nvPr/>
        </p:nvGrpSpPr>
        <p:grpSpPr>
          <a:xfrm>
            <a:off x="4300186" y="4937068"/>
            <a:ext cx="4757175" cy="1634376"/>
            <a:chOff x="2546395" y="3074782"/>
            <a:chExt cx="4757175" cy="1634376"/>
          </a:xfrm>
        </p:grpSpPr>
        <p:sp>
          <p:nvSpPr>
            <p:cNvPr id="160" name="Google Shape;160;p7"/>
            <p:cNvSpPr/>
            <p:nvPr/>
          </p:nvSpPr>
          <p:spPr>
            <a:xfrm>
              <a:off x="3569605" y="3907200"/>
              <a:ext cx="488950" cy="520700"/>
            </a:xfrm>
            <a:prstGeom prst="ellipse">
              <a:avLst/>
            </a:prstGeom>
            <a:solidFill>
              <a:srgbClr val="0066FF"/>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1" name="Google Shape;161;p7"/>
            <p:cNvSpPr/>
            <p:nvPr/>
          </p:nvSpPr>
          <p:spPr>
            <a:xfrm>
              <a:off x="2546395" y="3926619"/>
              <a:ext cx="488950" cy="520700"/>
            </a:xfrm>
            <a:prstGeom prst="ellipse">
              <a:avLst/>
            </a:prstGeom>
            <a:solidFill>
              <a:srgbClr val="0066FF"/>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2" name="Google Shape;162;p7"/>
            <p:cNvSpPr/>
            <p:nvPr/>
          </p:nvSpPr>
          <p:spPr>
            <a:xfrm>
              <a:off x="5029717" y="3609298"/>
              <a:ext cx="488950" cy="520700"/>
            </a:xfrm>
            <a:prstGeom prst="ellipse">
              <a:avLst/>
            </a:prstGeom>
            <a:solidFill>
              <a:srgbClr val="0066FF"/>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3" name="Google Shape;163;p7"/>
            <p:cNvSpPr/>
            <p:nvPr/>
          </p:nvSpPr>
          <p:spPr>
            <a:xfrm>
              <a:off x="4232759" y="4171882"/>
              <a:ext cx="488950" cy="520700"/>
            </a:xfrm>
            <a:prstGeom prst="ellipse">
              <a:avLst/>
            </a:prstGeom>
            <a:solidFill>
              <a:srgbClr val="0066FF"/>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4" name="Google Shape;164;p7"/>
            <p:cNvSpPr/>
            <p:nvPr/>
          </p:nvSpPr>
          <p:spPr>
            <a:xfrm>
              <a:off x="5316635" y="4188458"/>
              <a:ext cx="488950" cy="520700"/>
            </a:xfrm>
            <a:prstGeom prst="ellipse">
              <a:avLst/>
            </a:prstGeom>
            <a:solidFill>
              <a:srgbClr val="0066FF"/>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5" name="Google Shape;165;p7"/>
            <p:cNvSpPr/>
            <p:nvPr/>
          </p:nvSpPr>
          <p:spPr>
            <a:xfrm>
              <a:off x="5710890" y="3215034"/>
              <a:ext cx="488950" cy="520700"/>
            </a:xfrm>
            <a:prstGeom prst="ellipse">
              <a:avLst/>
            </a:prstGeom>
            <a:solidFill>
              <a:srgbClr val="0066FF"/>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6" name="Google Shape;166;p7"/>
            <p:cNvSpPr/>
            <p:nvPr/>
          </p:nvSpPr>
          <p:spPr>
            <a:xfrm>
              <a:off x="4535730" y="3074782"/>
              <a:ext cx="488950" cy="520700"/>
            </a:xfrm>
            <a:prstGeom prst="ellipse">
              <a:avLst/>
            </a:prstGeom>
            <a:solidFill>
              <a:srgbClr val="0066FF"/>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cxnSp>
          <p:nvCxnSpPr>
            <p:cNvPr id="167" name="Google Shape;167;p7"/>
            <p:cNvCxnSpPr>
              <a:stCxn id="161" idx="7"/>
              <a:endCxn id="166" idx="3"/>
            </p:cNvCxnSpPr>
            <p:nvPr/>
          </p:nvCxnSpPr>
          <p:spPr>
            <a:xfrm rot="10800000" flipH="1">
              <a:off x="2963740" y="3519274"/>
              <a:ext cx="1643700" cy="483600"/>
            </a:xfrm>
            <a:prstGeom prst="straightConnector1">
              <a:avLst/>
            </a:prstGeom>
            <a:solidFill>
              <a:srgbClr val="0066FF"/>
            </a:solidFill>
            <a:ln w="12700" cap="flat" cmpd="sng">
              <a:solidFill>
                <a:schemeClr val="dk1"/>
              </a:solidFill>
              <a:prstDash val="solid"/>
              <a:round/>
              <a:headEnd type="none" w="sm" len="sm"/>
              <a:tailEnd type="stealth" w="med" len="med"/>
            </a:ln>
            <a:effectLst>
              <a:outerShdw blurRad="40000" dist="20000" dir="5400000" rotWithShape="0">
                <a:srgbClr val="000000">
                  <a:alpha val="37254"/>
                </a:srgbClr>
              </a:outerShdw>
            </a:effectLst>
          </p:spPr>
        </p:cxnSp>
        <p:cxnSp>
          <p:nvCxnSpPr>
            <p:cNvPr id="168" name="Google Shape;168;p7"/>
            <p:cNvCxnSpPr>
              <a:stCxn id="166" idx="6"/>
              <a:endCxn id="165" idx="2"/>
            </p:cNvCxnSpPr>
            <p:nvPr/>
          </p:nvCxnSpPr>
          <p:spPr>
            <a:xfrm>
              <a:off x="5024680" y="3335132"/>
              <a:ext cx="686100" cy="140400"/>
            </a:xfrm>
            <a:prstGeom prst="straightConnector1">
              <a:avLst/>
            </a:prstGeom>
            <a:solidFill>
              <a:srgbClr val="0066FF"/>
            </a:solidFill>
            <a:ln w="12700" cap="flat" cmpd="sng">
              <a:solidFill>
                <a:schemeClr val="dk1"/>
              </a:solidFill>
              <a:prstDash val="solid"/>
              <a:round/>
              <a:headEnd type="stealth" w="med" len="med"/>
              <a:tailEnd type="none" w="sm" len="sm"/>
            </a:ln>
            <a:effectLst>
              <a:outerShdw blurRad="40000" dist="20000" dir="5400000" rotWithShape="0">
                <a:srgbClr val="000000">
                  <a:alpha val="37254"/>
                </a:srgbClr>
              </a:outerShdw>
            </a:effectLst>
          </p:spPr>
        </p:cxnSp>
        <p:cxnSp>
          <p:nvCxnSpPr>
            <p:cNvPr id="169" name="Google Shape;169;p7"/>
            <p:cNvCxnSpPr>
              <a:stCxn id="163" idx="6"/>
              <a:endCxn id="164" idx="2"/>
            </p:cNvCxnSpPr>
            <p:nvPr/>
          </p:nvCxnSpPr>
          <p:spPr>
            <a:xfrm>
              <a:off x="4721709" y="4432232"/>
              <a:ext cx="594900" cy="16500"/>
            </a:xfrm>
            <a:prstGeom prst="straightConnector1">
              <a:avLst/>
            </a:prstGeom>
            <a:solidFill>
              <a:srgbClr val="0066FF"/>
            </a:solidFill>
            <a:ln w="12700" cap="flat" cmpd="sng">
              <a:solidFill>
                <a:schemeClr val="dk1"/>
              </a:solidFill>
              <a:prstDash val="solid"/>
              <a:round/>
              <a:headEnd type="stealth" w="med" len="med"/>
              <a:tailEnd type="none" w="sm" len="sm"/>
            </a:ln>
            <a:effectLst>
              <a:outerShdw blurRad="40000" dist="20000" dir="5400000" rotWithShape="0">
                <a:srgbClr val="000000">
                  <a:alpha val="37254"/>
                </a:srgbClr>
              </a:outerShdw>
            </a:effectLst>
          </p:spPr>
        </p:cxnSp>
        <p:cxnSp>
          <p:nvCxnSpPr>
            <p:cNvPr id="170" name="Google Shape;170;p7"/>
            <p:cNvCxnSpPr>
              <a:stCxn id="166" idx="4"/>
              <a:endCxn id="163" idx="0"/>
            </p:cNvCxnSpPr>
            <p:nvPr/>
          </p:nvCxnSpPr>
          <p:spPr>
            <a:xfrm flipH="1">
              <a:off x="4477205" y="3595482"/>
              <a:ext cx="303000" cy="576300"/>
            </a:xfrm>
            <a:prstGeom prst="straightConnector1">
              <a:avLst/>
            </a:prstGeom>
            <a:solidFill>
              <a:srgbClr val="0066FF"/>
            </a:solidFill>
            <a:ln w="12700" cap="flat" cmpd="sng">
              <a:solidFill>
                <a:schemeClr val="dk1"/>
              </a:solidFill>
              <a:prstDash val="solid"/>
              <a:round/>
              <a:headEnd type="stealth" w="med" len="med"/>
              <a:tailEnd type="none" w="sm" len="sm"/>
            </a:ln>
            <a:effectLst>
              <a:outerShdw blurRad="40000" dist="20000" dir="5400000" rotWithShape="0">
                <a:srgbClr val="000000">
                  <a:alpha val="37254"/>
                </a:srgbClr>
              </a:outerShdw>
            </a:effectLst>
          </p:spPr>
        </p:cxnSp>
        <p:sp>
          <p:nvSpPr>
            <p:cNvPr id="171" name="Google Shape;171;p7"/>
            <p:cNvSpPr/>
            <p:nvPr/>
          </p:nvSpPr>
          <p:spPr>
            <a:xfrm>
              <a:off x="2883874" y="3221420"/>
              <a:ext cx="488950" cy="520700"/>
            </a:xfrm>
            <a:prstGeom prst="ellipse">
              <a:avLst/>
            </a:prstGeom>
            <a:solidFill>
              <a:srgbClr val="0066FF"/>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72" name="Google Shape;172;p7"/>
            <p:cNvSpPr/>
            <p:nvPr/>
          </p:nvSpPr>
          <p:spPr>
            <a:xfrm>
              <a:off x="6814620" y="3258877"/>
              <a:ext cx="488950" cy="520700"/>
            </a:xfrm>
            <a:prstGeom prst="ellipse">
              <a:avLst/>
            </a:prstGeom>
            <a:solidFill>
              <a:srgbClr val="0066FF"/>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
        <p:nvSpPr>
          <p:cNvPr id="173" name="Google Shape;173;p7"/>
          <p:cNvSpPr txBox="1"/>
          <p:nvPr/>
        </p:nvSpPr>
        <p:spPr>
          <a:xfrm>
            <a:off x="9542908" y="4905232"/>
            <a:ext cx="4233754" cy="138495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400"/>
              <a:buFont typeface="Arial"/>
              <a:buNone/>
            </a:pPr>
            <a:r>
              <a:rPr lang="en-US" sz="2800" b="0" i="0" u="none" strike="noStrike" cap="none" dirty="0">
                <a:solidFill>
                  <a:schemeClr val="dk1"/>
                </a:solidFill>
                <a:latin typeface="Twentieth Century"/>
                <a:ea typeface="Twentieth Century"/>
                <a:cs typeface="Twentieth Century"/>
                <a:sym typeface="Twentieth Century"/>
              </a:rPr>
              <a:t>9 species/people</a:t>
            </a:r>
            <a:endParaRPr sz="2800" b="0" i="0" u="none" strike="noStrike" cap="none" dirty="0">
              <a:solidFill>
                <a:srgbClr val="000000"/>
              </a:solidFill>
              <a:sym typeface="Arial"/>
            </a:endParaRPr>
          </a:p>
          <a:p>
            <a:pPr marL="0" marR="0" lvl="0" indent="0" algn="ctr" rtl="0">
              <a:lnSpc>
                <a:spcPct val="100000"/>
              </a:lnSpc>
              <a:spcBef>
                <a:spcPts val="0"/>
              </a:spcBef>
              <a:spcAft>
                <a:spcPts val="0"/>
              </a:spcAft>
              <a:buClr>
                <a:srgbClr val="000000"/>
              </a:buClr>
              <a:buSzPts val="2400"/>
              <a:buFont typeface="Arial"/>
              <a:buNone/>
            </a:pPr>
            <a:r>
              <a:rPr lang="en-US" sz="2800" b="0" i="0" u="none" strike="noStrike" cap="none" dirty="0">
                <a:solidFill>
                  <a:schemeClr val="dk1"/>
                </a:solidFill>
                <a:latin typeface="Twentieth Century"/>
                <a:ea typeface="Twentieth Century"/>
                <a:cs typeface="Twentieth Century"/>
                <a:sym typeface="Twentieth Century"/>
              </a:rPr>
              <a:t>4 connections</a:t>
            </a:r>
            <a:endParaRPr sz="2800" b="0" i="0" u="none" strike="noStrike" cap="none" dirty="0">
              <a:solidFill>
                <a:srgbClr val="000000"/>
              </a:solidFill>
              <a:sym typeface="Arial"/>
            </a:endParaRPr>
          </a:p>
          <a:p>
            <a:pPr marL="0" marR="0" lvl="0" indent="0" algn="ctr" rtl="0">
              <a:lnSpc>
                <a:spcPct val="100000"/>
              </a:lnSpc>
              <a:spcBef>
                <a:spcPts val="0"/>
              </a:spcBef>
              <a:spcAft>
                <a:spcPts val="0"/>
              </a:spcAft>
              <a:buClr>
                <a:srgbClr val="000000"/>
              </a:buClr>
              <a:buSzPts val="2400"/>
              <a:buFont typeface="Arial"/>
              <a:buNone/>
            </a:pPr>
            <a:r>
              <a:rPr lang="en-US" sz="2800" b="0" i="0" u="none" strike="noStrike" cap="none" dirty="0" err="1">
                <a:solidFill>
                  <a:schemeClr val="dk1"/>
                </a:solidFill>
                <a:latin typeface="Twentieth Century"/>
                <a:ea typeface="Twentieth Century"/>
                <a:cs typeface="Twentieth Century"/>
                <a:sym typeface="Twentieth Century"/>
              </a:rPr>
              <a:t>Connectance</a:t>
            </a:r>
            <a:r>
              <a:rPr lang="en-US" sz="2800" b="0" i="0" u="none" strike="noStrike" cap="none" dirty="0">
                <a:solidFill>
                  <a:schemeClr val="dk1"/>
                </a:solidFill>
                <a:latin typeface="Twentieth Century"/>
                <a:ea typeface="Twentieth Century"/>
                <a:cs typeface="Twentieth Century"/>
                <a:sym typeface="Twentieth Century"/>
              </a:rPr>
              <a:t> = 4/81 = 0.49</a:t>
            </a:r>
            <a:endParaRPr sz="2800" b="0" i="0" u="none" strike="noStrike" cap="none" dirty="0">
              <a:solidFill>
                <a:srgbClr val="000000"/>
              </a:solidFill>
              <a:sym typeface="Arial"/>
            </a:endParaRPr>
          </a:p>
        </p:txBody>
      </p:sp>
      <p:sp>
        <p:nvSpPr>
          <p:cNvPr id="3" name="TextBox 2">
            <a:extLst>
              <a:ext uri="{FF2B5EF4-FFF2-40B4-BE49-F238E27FC236}">
                <a16:creationId xmlns:a16="http://schemas.microsoft.com/office/drawing/2014/main" id="{DF4CFAF7-304B-3CDE-7D78-DFB0CFB90635}"/>
              </a:ext>
            </a:extLst>
          </p:cNvPr>
          <p:cNvSpPr txBox="1"/>
          <p:nvPr/>
        </p:nvSpPr>
        <p:spPr>
          <a:xfrm>
            <a:off x="2138313" y="4057321"/>
            <a:ext cx="10839827" cy="553998"/>
          </a:xfrm>
          <a:prstGeom prst="rect">
            <a:avLst/>
          </a:prstGeom>
          <a:noFill/>
        </p:spPr>
        <p:txBody>
          <a:bodyPr wrap="none" rtlCol="0">
            <a:spAutoFit/>
          </a:bodyPr>
          <a:lstStyle/>
          <a:p>
            <a:r>
              <a:rPr lang="en-US" sz="3000" dirty="0">
                <a:solidFill>
                  <a:srgbClr val="92D050"/>
                </a:solidFill>
                <a:latin typeface="Twentieth Century"/>
              </a:rPr>
              <a:t>Out of all the connections possible, how many are actually present? </a:t>
            </a:r>
          </a:p>
        </p:txBody>
      </p:sp>
    </p:spTree>
    <p:extLst>
      <p:ext uri="{BB962C8B-B14F-4D97-AF65-F5344CB8AC3E}">
        <p14:creationId xmlns:p14="http://schemas.microsoft.com/office/powerpoint/2010/main" val="16166124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8" name="Google Shape;158;p7"/>
          <p:cNvSpPr txBox="1"/>
          <p:nvPr/>
        </p:nvSpPr>
        <p:spPr>
          <a:xfrm>
            <a:off x="2565700" y="525187"/>
            <a:ext cx="10490312" cy="261606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4400"/>
              <a:buFont typeface="Arial"/>
              <a:buNone/>
            </a:pPr>
            <a:r>
              <a:rPr lang="en-US" sz="4400" dirty="0">
                <a:solidFill>
                  <a:srgbClr val="6BBB42"/>
                </a:solidFill>
                <a:latin typeface="Twentieth Century"/>
                <a:ea typeface="Twentieth Century"/>
                <a:cs typeface="Twentieth Century"/>
                <a:sym typeface="Twentieth Century"/>
              </a:rPr>
              <a:t>Problem with connectance calculation: </a:t>
            </a:r>
          </a:p>
          <a:p>
            <a:pPr marL="0" marR="0" lvl="0" indent="0" algn="ctr" rtl="0">
              <a:lnSpc>
                <a:spcPct val="100000"/>
              </a:lnSpc>
              <a:spcBef>
                <a:spcPts val="0"/>
              </a:spcBef>
              <a:spcAft>
                <a:spcPts val="0"/>
              </a:spcAft>
              <a:buClr>
                <a:srgbClr val="000000"/>
              </a:buClr>
              <a:buSzPts val="4400"/>
              <a:buFont typeface="Arial"/>
              <a:buNone/>
            </a:pPr>
            <a:r>
              <a:rPr lang="en-US" sz="3800" dirty="0">
                <a:solidFill>
                  <a:srgbClr val="6BBB42"/>
                </a:solidFill>
                <a:latin typeface="Twentieth Century"/>
                <a:ea typeface="Twentieth Century"/>
                <a:cs typeface="Twentieth Century"/>
                <a:sym typeface="Twentieth Century"/>
              </a:rPr>
              <a:t>can’t use it to compare networks with different #s of nodes because the number of interactions does not scale with the square of the # of nodes  </a:t>
            </a:r>
            <a:endParaRPr sz="3800" b="0" i="0" u="none" strike="noStrike" cap="none" dirty="0">
              <a:solidFill>
                <a:srgbClr val="000000"/>
              </a:solidFill>
              <a:sym typeface="Arial"/>
            </a:endParaRPr>
          </a:p>
        </p:txBody>
      </p:sp>
      <p:grpSp>
        <p:nvGrpSpPr>
          <p:cNvPr id="174" name="Google Shape;174;p7"/>
          <p:cNvGrpSpPr/>
          <p:nvPr/>
        </p:nvGrpSpPr>
        <p:grpSpPr>
          <a:xfrm>
            <a:off x="2212260" y="3214150"/>
            <a:ext cx="11197192" cy="3663667"/>
            <a:chOff x="1877769" y="4639853"/>
            <a:chExt cx="9676623" cy="3663667"/>
          </a:xfrm>
        </p:grpSpPr>
        <p:sp>
          <p:nvSpPr>
            <p:cNvPr id="175" name="Google Shape;175;p7"/>
            <p:cNvSpPr txBox="1"/>
            <p:nvPr/>
          </p:nvSpPr>
          <p:spPr>
            <a:xfrm>
              <a:off x="1877769" y="4639853"/>
              <a:ext cx="9676623" cy="184661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3600"/>
                <a:buFont typeface="Arial"/>
                <a:buNone/>
              </a:pPr>
              <a:r>
                <a:rPr lang="en-US" sz="3600" i="0" u="none" strike="noStrike" cap="none" dirty="0">
                  <a:solidFill>
                    <a:schemeClr val="dk1"/>
                  </a:solidFill>
                  <a:latin typeface="Twentieth Century"/>
                  <a:ea typeface="Twentieth Century"/>
                  <a:cs typeface="Twentieth Century"/>
                  <a:sym typeface="Twentieth Century"/>
                </a:rPr>
                <a:t>so… we use </a:t>
              </a:r>
              <a:r>
                <a:rPr lang="en-US" sz="3600" b="1" i="0" u="none" strike="noStrike" cap="none" dirty="0">
                  <a:solidFill>
                    <a:schemeClr val="dk1"/>
                  </a:solidFill>
                  <a:latin typeface="Twentieth Century"/>
                  <a:ea typeface="Twentieth Century"/>
                  <a:cs typeface="Twentieth Century"/>
                  <a:sym typeface="Twentieth Century"/>
                </a:rPr>
                <a:t>Network average degree</a:t>
              </a:r>
              <a:r>
                <a:rPr lang="en-US" sz="3600" b="0" i="0" u="none" strike="noStrike" cap="none" dirty="0">
                  <a:solidFill>
                    <a:schemeClr val="dk1"/>
                  </a:solidFill>
                  <a:latin typeface="Twentieth Century"/>
                  <a:ea typeface="Twentieth Century"/>
                  <a:cs typeface="Twentieth Century"/>
                  <a:sym typeface="Twentieth Century"/>
                </a:rPr>
                <a:t> = # links/# nodes </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2800"/>
                <a:buFont typeface="Arial"/>
                <a:buNone/>
              </a:pPr>
              <a:r>
                <a:rPr lang="en-US" sz="2800" b="0" i="0" u="none" strike="noStrike" cap="none" dirty="0">
                  <a:solidFill>
                    <a:schemeClr val="dk1"/>
                  </a:solidFill>
                  <a:latin typeface="Twentieth Century"/>
                  <a:ea typeface="Twentieth Century"/>
                  <a:cs typeface="Twentieth Century"/>
                  <a:sym typeface="Twentieth Century"/>
                </a:rPr>
                <a:t>i.e., the average node degree, where node degree = its # of links</a:t>
              </a:r>
            </a:p>
            <a:p>
              <a:pPr marL="0" marR="0" lvl="0" indent="0" algn="ctr" rtl="0">
                <a:lnSpc>
                  <a:spcPct val="100000"/>
                </a:lnSpc>
                <a:spcBef>
                  <a:spcPts val="0"/>
                </a:spcBef>
                <a:spcAft>
                  <a:spcPts val="0"/>
                </a:spcAft>
                <a:buClr>
                  <a:srgbClr val="000000"/>
                </a:buClr>
                <a:buSzPts val="2800"/>
                <a:buFont typeface="Arial"/>
                <a:buNone/>
              </a:pPr>
              <a:endParaRPr sz="1400" b="0" i="0" u="none" strike="noStrike" cap="none" dirty="0">
                <a:solidFill>
                  <a:srgbClr val="000000"/>
                </a:solidFill>
                <a:latin typeface="Arial"/>
                <a:ea typeface="Arial"/>
                <a:cs typeface="Arial"/>
                <a:sym typeface="Arial"/>
              </a:endParaRPr>
            </a:p>
          </p:txBody>
        </p:sp>
        <p:grpSp>
          <p:nvGrpSpPr>
            <p:cNvPr id="176" name="Google Shape;176;p7"/>
            <p:cNvGrpSpPr/>
            <p:nvPr/>
          </p:nvGrpSpPr>
          <p:grpSpPr>
            <a:xfrm>
              <a:off x="2459325" y="6669144"/>
              <a:ext cx="4757175" cy="1634376"/>
              <a:chOff x="2546395" y="3074782"/>
              <a:chExt cx="4757175" cy="1634376"/>
            </a:xfrm>
          </p:grpSpPr>
          <p:sp>
            <p:nvSpPr>
              <p:cNvPr id="177" name="Google Shape;177;p7"/>
              <p:cNvSpPr/>
              <p:nvPr/>
            </p:nvSpPr>
            <p:spPr>
              <a:xfrm>
                <a:off x="3569605" y="3907200"/>
                <a:ext cx="488950" cy="520700"/>
              </a:xfrm>
              <a:prstGeom prst="ellipse">
                <a:avLst/>
              </a:prstGeom>
              <a:solidFill>
                <a:srgbClr val="0066FF"/>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78" name="Google Shape;178;p7"/>
              <p:cNvSpPr/>
              <p:nvPr/>
            </p:nvSpPr>
            <p:spPr>
              <a:xfrm>
                <a:off x="2546395" y="3926619"/>
                <a:ext cx="488950" cy="520700"/>
              </a:xfrm>
              <a:prstGeom prst="ellipse">
                <a:avLst/>
              </a:prstGeom>
              <a:solidFill>
                <a:srgbClr val="0066FF"/>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79" name="Google Shape;179;p7"/>
              <p:cNvSpPr/>
              <p:nvPr/>
            </p:nvSpPr>
            <p:spPr>
              <a:xfrm>
                <a:off x="5029717" y="3609298"/>
                <a:ext cx="488950" cy="520700"/>
              </a:xfrm>
              <a:prstGeom prst="ellipse">
                <a:avLst/>
              </a:prstGeom>
              <a:solidFill>
                <a:srgbClr val="0066FF"/>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80" name="Google Shape;180;p7"/>
              <p:cNvSpPr/>
              <p:nvPr/>
            </p:nvSpPr>
            <p:spPr>
              <a:xfrm>
                <a:off x="4232759" y="4171882"/>
                <a:ext cx="488950" cy="520700"/>
              </a:xfrm>
              <a:prstGeom prst="ellipse">
                <a:avLst/>
              </a:prstGeom>
              <a:solidFill>
                <a:srgbClr val="0066FF"/>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r>
                  <a:rPr lang="en-US" sz="1800" b="0" i="0" u="none" strike="noStrike" cap="none">
                    <a:solidFill>
                      <a:schemeClr val="lt1"/>
                    </a:solidFill>
                    <a:latin typeface="Arial"/>
                    <a:ea typeface="Arial"/>
                    <a:cs typeface="Arial"/>
                    <a:sym typeface="Arial"/>
                  </a:rPr>
                  <a:t>C</a:t>
                </a:r>
                <a:endParaRPr sz="1400" b="0" i="0" u="none" strike="noStrike" cap="none">
                  <a:solidFill>
                    <a:srgbClr val="000000"/>
                  </a:solidFill>
                  <a:latin typeface="Arial"/>
                  <a:ea typeface="Arial"/>
                  <a:cs typeface="Arial"/>
                  <a:sym typeface="Arial"/>
                </a:endParaRPr>
              </a:p>
            </p:txBody>
          </p:sp>
          <p:sp>
            <p:nvSpPr>
              <p:cNvPr id="181" name="Google Shape;181;p7"/>
              <p:cNvSpPr/>
              <p:nvPr/>
            </p:nvSpPr>
            <p:spPr>
              <a:xfrm>
                <a:off x="5316635" y="4188458"/>
                <a:ext cx="488950" cy="520700"/>
              </a:xfrm>
              <a:prstGeom prst="ellipse">
                <a:avLst/>
              </a:prstGeom>
              <a:solidFill>
                <a:srgbClr val="0066FF"/>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82" name="Google Shape;182;p7"/>
              <p:cNvSpPr/>
              <p:nvPr/>
            </p:nvSpPr>
            <p:spPr>
              <a:xfrm>
                <a:off x="5710890" y="3215034"/>
                <a:ext cx="488950" cy="520700"/>
              </a:xfrm>
              <a:prstGeom prst="ellipse">
                <a:avLst/>
              </a:prstGeom>
              <a:solidFill>
                <a:srgbClr val="0066FF"/>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r>
                  <a:rPr lang="en-US" sz="1800" b="0" i="0" u="none" strike="noStrike" cap="none">
                    <a:solidFill>
                      <a:schemeClr val="lt1"/>
                    </a:solidFill>
                    <a:latin typeface="Arial"/>
                    <a:ea typeface="Arial"/>
                    <a:cs typeface="Arial"/>
                    <a:sym typeface="Arial"/>
                  </a:rPr>
                  <a:t>B</a:t>
                </a:r>
                <a:endParaRPr sz="1400" b="0" i="0" u="none" strike="noStrike" cap="none">
                  <a:solidFill>
                    <a:srgbClr val="000000"/>
                  </a:solidFill>
                  <a:latin typeface="Arial"/>
                  <a:ea typeface="Arial"/>
                  <a:cs typeface="Arial"/>
                  <a:sym typeface="Arial"/>
                </a:endParaRPr>
              </a:p>
            </p:txBody>
          </p:sp>
          <p:sp>
            <p:nvSpPr>
              <p:cNvPr id="183" name="Google Shape;183;p7"/>
              <p:cNvSpPr/>
              <p:nvPr/>
            </p:nvSpPr>
            <p:spPr>
              <a:xfrm>
                <a:off x="4535730" y="3074782"/>
                <a:ext cx="488950" cy="520700"/>
              </a:xfrm>
              <a:prstGeom prst="ellipse">
                <a:avLst/>
              </a:prstGeom>
              <a:solidFill>
                <a:srgbClr val="0066FF"/>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r>
                  <a:rPr lang="en-US" sz="1800" b="0" i="0" u="none" strike="noStrike" cap="none">
                    <a:solidFill>
                      <a:schemeClr val="lt1"/>
                    </a:solidFill>
                    <a:latin typeface="Arial"/>
                    <a:ea typeface="Arial"/>
                    <a:cs typeface="Arial"/>
                    <a:sym typeface="Arial"/>
                  </a:rPr>
                  <a:t>A</a:t>
                </a:r>
                <a:endParaRPr sz="1400" b="0" i="0" u="none" strike="noStrike" cap="none">
                  <a:solidFill>
                    <a:srgbClr val="000000"/>
                  </a:solidFill>
                  <a:latin typeface="Arial"/>
                  <a:ea typeface="Arial"/>
                  <a:cs typeface="Arial"/>
                  <a:sym typeface="Arial"/>
                </a:endParaRPr>
              </a:p>
            </p:txBody>
          </p:sp>
          <p:cxnSp>
            <p:nvCxnSpPr>
              <p:cNvPr id="184" name="Google Shape;184;p7"/>
              <p:cNvCxnSpPr>
                <a:stCxn id="178" idx="7"/>
                <a:endCxn id="183" idx="3"/>
              </p:cNvCxnSpPr>
              <p:nvPr/>
            </p:nvCxnSpPr>
            <p:spPr>
              <a:xfrm rot="10800000" flipH="1">
                <a:off x="2963740" y="3519274"/>
                <a:ext cx="1643700" cy="483600"/>
              </a:xfrm>
              <a:prstGeom prst="straightConnector1">
                <a:avLst/>
              </a:prstGeom>
              <a:solidFill>
                <a:srgbClr val="0066FF"/>
              </a:solidFill>
              <a:ln w="12700" cap="flat" cmpd="sng">
                <a:solidFill>
                  <a:schemeClr val="dk1"/>
                </a:solidFill>
                <a:prstDash val="solid"/>
                <a:round/>
                <a:headEnd type="none" w="sm" len="sm"/>
                <a:tailEnd type="stealth" w="med" len="med"/>
              </a:ln>
              <a:effectLst>
                <a:outerShdw blurRad="40000" dist="20000" dir="5400000" rotWithShape="0">
                  <a:srgbClr val="000000">
                    <a:alpha val="37254"/>
                  </a:srgbClr>
                </a:outerShdw>
              </a:effectLst>
            </p:spPr>
          </p:cxnSp>
          <p:cxnSp>
            <p:nvCxnSpPr>
              <p:cNvPr id="185" name="Google Shape;185;p7"/>
              <p:cNvCxnSpPr>
                <a:stCxn id="183" idx="6"/>
                <a:endCxn id="182" idx="2"/>
              </p:cNvCxnSpPr>
              <p:nvPr/>
            </p:nvCxnSpPr>
            <p:spPr>
              <a:xfrm>
                <a:off x="5024680" y="3335132"/>
                <a:ext cx="686100" cy="140400"/>
              </a:xfrm>
              <a:prstGeom prst="straightConnector1">
                <a:avLst/>
              </a:prstGeom>
              <a:solidFill>
                <a:srgbClr val="0066FF"/>
              </a:solidFill>
              <a:ln w="12700" cap="flat" cmpd="sng">
                <a:solidFill>
                  <a:schemeClr val="dk1"/>
                </a:solidFill>
                <a:prstDash val="solid"/>
                <a:round/>
                <a:headEnd type="stealth" w="med" len="med"/>
                <a:tailEnd type="none" w="sm" len="sm"/>
              </a:ln>
              <a:effectLst>
                <a:outerShdw blurRad="40000" dist="20000" dir="5400000" rotWithShape="0">
                  <a:srgbClr val="000000">
                    <a:alpha val="37254"/>
                  </a:srgbClr>
                </a:outerShdw>
              </a:effectLst>
            </p:spPr>
          </p:cxnSp>
          <p:cxnSp>
            <p:nvCxnSpPr>
              <p:cNvPr id="186" name="Google Shape;186;p7"/>
              <p:cNvCxnSpPr>
                <a:stCxn id="180" idx="6"/>
                <a:endCxn id="181" idx="2"/>
              </p:cNvCxnSpPr>
              <p:nvPr/>
            </p:nvCxnSpPr>
            <p:spPr>
              <a:xfrm>
                <a:off x="4721709" y="4432232"/>
                <a:ext cx="594900" cy="16500"/>
              </a:xfrm>
              <a:prstGeom prst="straightConnector1">
                <a:avLst/>
              </a:prstGeom>
              <a:solidFill>
                <a:srgbClr val="0066FF"/>
              </a:solidFill>
              <a:ln w="12700" cap="flat" cmpd="sng">
                <a:solidFill>
                  <a:schemeClr val="dk1"/>
                </a:solidFill>
                <a:prstDash val="solid"/>
                <a:round/>
                <a:headEnd type="stealth" w="med" len="med"/>
                <a:tailEnd type="none" w="sm" len="sm"/>
              </a:ln>
              <a:effectLst>
                <a:outerShdw blurRad="40000" dist="20000" dir="5400000" rotWithShape="0">
                  <a:srgbClr val="000000">
                    <a:alpha val="37254"/>
                  </a:srgbClr>
                </a:outerShdw>
              </a:effectLst>
            </p:spPr>
          </p:cxnSp>
          <p:cxnSp>
            <p:nvCxnSpPr>
              <p:cNvPr id="187" name="Google Shape;187;p7"/>
              <p:cNvCxnSpPr>
                <a:stCxn id="183" idx="4"/>
                <a:endCxn id="180" idx="0"/>
              </p:cNvCxnSpPr>
              <p:nvPr/>
            </p:nvCxnSpPr>
            <p:spPr>
              <a:xfrm flipH="1">
                <a:off x="4477205" y="3595482"/>
                <a:ext cx="303000" cy="576300"/>
              </a:xfrm>
              <a:prstGeom prst="straightConnector1">
                <a:avLst/>
              </a:prstGeom>
              <a:solidFill>
                <a:srgbClr val="0066FF"/>
              </a:solidFill>
              <a:ln w="12700" cap="flat" cmpd="sng">
                <a:solidFill>
                  <a:schemeClr val="dk1"/>
                </a:solidFill>
                <a:prstDash val="solid"/>
                <a:round/>
                <a:headEnd type="stealth" w="med" len="med"/>
                <a:tailEnd type="none" w="sm" len="sm"/>
              </a:ln>
              <a:effectLst>
                <a:outerShdw blurRad="40000" dist="20000" dir="5400000" rotWithShape="0">
                  <a:srgbClr val="000000">
                    <a:alpha val="37254"/>
                  </a:srgbClr>
                </a:outerShdw>
              </a:effectLst>
            </p:spPr>
          </p:cxnSp>
          <p:sp>
            <p:nvSpPr>
              <p:cNvPr id="188" name="Google Shape;188;p7"/>
              <p:cNvSpPr/>
              <p:nvPr/>
            </p:nvSpPr>
            <p:spPr>
              <a:xfrm>
                <a:off x="2883874" y="3221420"/>
                <a:ext cx="488950" cy="520700"/>
              </a:xfrm>
              <a:prstGeom prst="ellipse">
                <a:avLst/>
              </a:prstGeom>
              <a:solidFill>
                <a:srgbClr val="0066FF"/>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89" name="Google Shape;189;p7"/>
              <p:cNvSpPr/>
              <p:nvPr/>
            </p:nvSpPr>
            <p:spPr>
              <a:xfrm>
                <a:off x="6814620" y="3258877"/>
                <a:ext cx="488950" cy="520700"/>
              </a:xfrm>
              <a:prstGeom prst="ellipse">
                <a:avLst/>
              </a:prstGeom>
              <a:solidFill>
                <a:srgbClr val="0066FF"/>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grpSp>
    </p:spTree>
    <p:extLst>
      <p:ext uri="{BB962C8B-B14F-4D97-AF65-F5344CB8AC3E}">
        <p14:creationId xmlns:p14="http://schemas.microsoft.com/office/powerpoint/2010/main" val="6555940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8" name="Google Shape;158;p7"/>
          <p:cNvSpPr txBox="1"/>
          <p:nvPr/>
        </p:nvSpPr>
        <p:spPr>
          <a:xfrm>
            <a:off x="2565700" y="525187"/>
            <a:ext cx="10490312" cy="261606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4400"/>
              <a:buFont typeface="Arial"/>
              <a:buNone/>
            </a:pPr>
            <a:r>
              <a:rPr lang="en-US" sz="4400" dirty="0">
                <a:solidFill>
                  <a:srgbClr val="6BBB42"/>
                </a:solidFill>
                <a:latin typeface="Twentieth Century"/>
                <a:ea typeface="Twentieth Century"/>
                <a:cs typeface="Twentieth Century"/>
                <a:sym typeface="Twentieth Century"/>
              </a:rPr>
              <a:t>Problem with connectance calculation: </a:t>
            </a:r>
          </a:p>
          <a:p>
            <a:pPr marL="0" marR="0" lvl="0" indent="0" algn="ctr" rtl="0">
              <a:lnSpc>
                <a:spcPct val="100000"/>
              </a:lnSpc>
              <a:spcBef>
                <a:spcPts val="0"/>
              </a:spcBef>
              <a:spcAft>
                <a:spcPts val="0"/>
              </a:spcAft>
              <a:buClr>
                <a:srgbClr val="000000"/>
              </a:buClr>
              <a:buSzPts val="4400"/>
              <a:buFont typeface="Arial"/>
              <a:buNone/>
            </a:pPr>
            <a:r>
              <a:rPr lang="en-US" sz="3800" dirty="0">
                <a:solidFill>
                  <a:srgbClr val="6BBB42"/>
                </a:solidFill>
                <a:latin typeface="Twentieth Century"/>
                <a:ea typeface="Twentieth Century"/>
                <a:cs typeface="Twentieth Century"/>
                <a:sym typeface="Twentieth Century"/>
              </a:rPr>
              <a:t>can’t use it to compare networks with different #s of nodes because the number of interactions does not scale with the square of the # of nodes  </a:t>
            </a:r>
            <a:endParaRPr sz="3800" b="0" i="0" u="none" strike="noStrike" cap="none" dirty="0">
              <a:solidFill>
                <a:srgbClr val="000000"/>
              </a:solidFill>
              <a:sym typeface="Arial"/>
            </a:endParaRPr>
          </a:p>
        </p:txBody>
      </p:sp>
      <p:grpSp>
        <p:nvGrpSpPr>
          <p:cNvPr id="174" name="Google Shape;174;p7"/>
          <p:cNvGrpSpPr/>
          <p:nvPr/>
        </p:nvGrpSpPr>
        <p:grpSpPr>
          <a:xfrm>
            <a:off x="2212261" y="3255089"/>
            <a:ext cx="11197192" cy="3728896"/>
            <a:chOff x="2310232" y="4574624"/>
            <a:chExt cx="9676623" cy="3728896"/>
          </a:xfrm>
        </p:grpSpPr>
        <p:sp>
          <p:nvSpPr>
            <p:cNvPr id="175" name="Google Shape;175;p7"/>
            <p:cNvSpPr txBox="1"/>
            <p:nvPr/>
          </p:nvSpPr>
          <p:spPr>
            <a:xfrm>
              <a:off x="2310232" y="4574624"/>
              <a:ext cx="9676623" cy="163117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3600"/>
                <a:buFont typeface="Arial"/>
                <a:buNone/>
              </a:pPr>
              <a:r>
                <a:rPr lang="en-US" sz="3600" i="0" u="none" strike="noStrike" cap="none" dirty="0">
                  <a:solidFill>
                    <a:schemeClr val="dk1"/>
                  </a:solidFill>
                  <a:latin typeface="Twentieth Century"/>
                  <a:ea typeface="Twentieth Century"/>
                  <a:cs typeface="Twentieth Century"/>
                  <a:sym typeface="Twentieth Century"/>
                </a:rPr>
                <a:t>so… we use </a:t>
              </a:r>
              <a:r>
                <a:rPr lang="en-US" sz="3600" b="1" i="0" u="none" strike="noStrike" cap="none" dirty="0">
                  <a:solidFill>
                    <a:schemeClr val="dk1"/>
                  </a:solidFill>
                  <a:latin typeface="Twentieth Century"/>
                  <a:ea typeface="Twentieth Century"/>
                  <a:cs typeface="Twentieth Century"/>
                  <a:sym typeface="Twentieth Century"/>
                </a:rPr>
                <a:t>Network average degree</a:t>
              </a:r>
              <a:r>
                <a:rPr lang="en-US" sz="3600" b="0" i="0" u="none" strike="noStrike" cap="none" dirty="0">
                  <a:solidFill>
                    <a:schemeClr val="dk1"/>
                  </a:solidFill>
                  <a:latin typeface="Twentieth Century"/>
                  <a:ea typeface="Twentieth Century"/>
                  <a:cs typeface="Twentieth Century"/>
                  <a:sym typeface="Twentieth Century"/>
                </a:rPr>
                <a:t> = # links/# nodes </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2800"/>
                <a:buFont typeface="Arial"/>
                <a:buNone/>
              </a:pPr>
              <a:r>
                <a:rPr lang="en-US" sz="2800" b="0" i="0" u="none" strike="noStrike" cap="none" dirty="0">
                  <a:solidFill>
                    <a:schemeClr val="dk1"/>
                  </a:solidFill>
                  <a:latin typeface="Twentieth Century"/>
                  <a:ea typeface="Twentieth Century"/>
                  <a:cs typeface="Twentieth Century"/>
                  <a:sym typeface="Twentieth Century"/>
                </a:rPr>
                <a:t>i.e., the average node degree, where node degree = its # of links</a:t>
              </a:r>
              <a:endParaRPr sz="1400" b="0" i="0" u="none" strike="noStrike" cap="none" dirty="0">
                <a:solidFill>
                  <a:srgbClr val="000000"/>
                </a:solidFill>
                <a:latin typeface="Arial"/>
                <a:ea typeface="Arial"/>
                <a:cs typeface="Arial"/>
                <a:sym typeface="Arial"/>
              </a:endParaRPr>
            </a:p>
          </p:txBody>
        </p:sp>
        <p:grpSp>
          <p:nvGrpSpPr>
            <p:cNvPr id="176" name="Google Shape;176;p7"/>
            <p:cNvGrpSpPr/>
            <p:nvPr/>
          </p:nvGrpSpPr>
          <p:grpSpPr>
            <a:xfrm>
              <a:off x="2459325" y="6669144"/>
              <a:ext cx="4757175" cy="1634376"/>
              <a:chOff x="2546395" y="3074782"/>
              <a:chExt cx="4757175" cy="1634376"/>
            </a:xfrm>
          </p:grpSpPr>
          <p:sp>
            <p:nvSpPr>
              <p:cNvPr id="177" name="Google Shape;177;p7"/>
              <p:cNvSpPr/>
              <p:nvPr/>
            </p:nvSpPr>
            <p:spPr>
              <a:xfrm>
                <a:off x="3569605" y="3907200"/>
                <a:ext cx="488950" cy="520700"/>
              </a:xfrm>
              <a:prstGeom prst="ellipse">
                <a:avLst/>
              </a:prstGeom>
              <a:solidFill>
                <a:srgbClr val="0066FF"/>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78" name="Google Shape;178;p7"/>
              <p:cNvSpPr/>
              <p:nvPr/>
            </p:nvSpPr>
            <p:spPr>
              <a:xfrm>
                <a:off x="2546395" y="3926619"/>
                <a:ext cx="488950" cy="520700"/>
              </a:xfrm>
              <a:prstGeom prst="ellipse">
                <a:avLst/>
              </a:prstGeom>
              <a:solidFill>
                <a:srgbClr val="0066FF"/>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79" name="Google Shape;179;p7"/>
              <p:cNvSpPr/>
              <p:nvPr/>
            </p:nvSpPr>
            <p:spPr>
              <a:xfrm>
                <a:off x="5029717" y="3609298"/>
                <a:ext cx="488950" cy="520700"/>
              </a:xfrm>
              <a:prstGeom prst="ellipse">
                <a:avLst/>
              </a:prstGeom>
              <a:solidFill>
                <a:srgbClr val="0066FF"/>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80" name="Google Shape;180;p7"/>
              <p:cNvSpPr/>
              <p:nvPr/>
            </p:nvSpPr>
            <p:spPr>
              <a:xfrm>
                <a:off x="4232759" y="4171882"/>
                <a:ext cx="488950" cy="520700"/>
              </a:xfrm>
              <a:prstGeom prst="ellipse">
                <a:avLst/>
              </a:prstGeom>
              <a:solidFill>
                <a:srgbClr val="0066FF"/>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r>
                  <a:rPr lang="en-US" sz="1800" b="0" i="0" u="none" strike="noStrike" cap="none">
                    <a:solidFill>
                      <a:schemeClr val="lt1"/>
                    </a:solidFill>
                    <a:latin typeface="Arial"/>
                    <a:ea typeface="Arial"/>
                    <a:cs typeface="Arial"/>
                    <a:sym typeface="Arial"/>
                  </a:rPr>
                  <a:t>C</a:t>
                </a:r>
                <a:endParaRPr sz="1400" b="0" i="0" u="none" strike="noStrike" cap="none">
                  <a:solidFill>
                    <a:srgbClr val="000000"/>
                  </a:solidFill>
                  <a:latin typeface="Arial"/>
                  <a:ea typeface="Arial"/>
                  <a:cs typeface="Arial"/>
                  <a:sym typeface="Arial"/>
                </a:endParaRPr>
              </a:p>
            </p:txBody>
          </p:sp>
          <p:sp>
            <p:nvSpPr>
              <p:cNvPr id="181" name="Google Shape;181;p7"/>
              <p:cNvSpPr/>
              <p:nvPr/>
            </p:nvSpPr>
            <p:spPr>
              <a:xfrm>
                <a:off x="5316635" y="4188458"/>
                <a:ext cx="488950" cy="520700"/>
              </a:xfrm>
              <a:prstGeom prst="ellipse">
                <a:avLst/>
              </a:prstGeom>
              <a:solidFill>
                <a:srgbClr val="0066FF"/>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82" name="Google Shape;182;p7"/>
              <p:cNvSpPr/>
              <p:nvPr/>
            </p:nvSpPr>
            <p:spPr>
              <a:xfrm>
                <a:off x="5710890" y="3215034"/>
                <a:ext cx="488950" cy="520700"/>
              </a:xfrm>
              <a:prstGeom prst="ellipse">
                <a:avLst/>
              </a:prstGeom>
              <a:solidFill>
                <a:srgbClr val="0066FF"/>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r>
                  <a:rPr lang="en-US" sz="1800" b="0" i="0" u="none" strike="noStrike" cap="none">
                    <a:solidFill>
                      <a:schemeClr val="lt1"/>
                    </a:solidFill>
                    <a:latin typeface="Arial"/>
                    <a:ea typeface="Arial"/>
                    <a:cs typeface="Arial"/>
                    <a:sym typeface="Arial"/>
                  </a:rPr>
                  <a:t>B</a:t>
                </a:r>
                <a:endParaRPr sz="1400" b="0" i="0" u="none" strike="noStrike" cap="none">
                  <a:solidFill>
                    <a:srgbClr val="000000"/>
                  </a:solidFill>
                  <a:latin typeface="Arial"/>
                  <a:ea typeface="Arial"/>
                  <a:cs typeface="Arial"/>
                  <a:sym typeface="Arial"/>
                </a:endParaRPr>
              </a:p>
            </p:txBody>
          </p:sp>
          <p:sp>
            <p:nvSpPr>
              <p:cNvPr id="183" name="Google Shape;183;p7"/>
              <p:cNvSpPr/>
              <p:nvPr/>
            </p:nvSpPr>
            <p:spPr>
              <a:xfrm>
                <a:off x="4535730" y="3074782"/>
                <a:ext cx="488950" cy="520700"/>
              </a:xfrm>
              <a:prstGeom prst="ellipse">
                <a:avLst/>
              </a:prstGeom>
              <a:solidFill>
                <a:srgbClr val="0066FF"/>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r>
                  <a:rPr lang="en-US" sz="1800" b="0" i="0" u="none" strike="noStrike" cap="none">
                    <a:solidFill>
                      <a:schemeClr val="lt1"/>
                    </a:solidFill>
                    <a:latin typeface="Arial"/>
                    <a:ea typeface="Arial"/>
                    <a:cs typeface="Arial"/>
                    <a:sym typeface="Arial"/>
                  </a:rPr>
                  <a:t>A</a:t>
                </a:r>
                <a:endParaRPr sz="1400" b="0" i="0" u="none" strike="noStrike" cap="none">
                  <a:solidFill>
                    <a:srgbClr val="000000"/>
                  </a:solidFill>
                  <a:latin typeface="Arial"/>
                  <a:ea typeface="Arial"/>
                  <a:cs typeface="Arial"/>
                  <a:sym typeface="Arial"/>
                </a:endParaRPr>
              </a:p>
            </p:txBody>
          </p:sp>
          <p:cxnSp>
            <p:nvCxnSpPr>
              <p:cNvPr id="184" name="Google Shape;184;p7"/>
              <p:cNvCxnSpPr>
                <a:stCxn id="178" idx="7"/>
                <a:endCxn id="183" idx="3"/>
              </p:cNvCxnSpPr>
              <p:nvPr/>
            </p:nvCxnSpPr>
            <p:spPr>
              <a:xfrm rot="10800000" flipH="1">
                <a:off x="2963740" y="3519274"/>
                <a:ext cx="1643700" cy="483600"/>
              </a:xfrm>
              <a:prstGeom prst="straightConnector1">
                <a:avLst/>
              </a:prstGeom>
              <a:solidFill>
                <a:srgbClr val="0066FF"/>
              </a:solidFill>
              <a:ln w="12700" cap="flat" cmpd="sng">
                <a:solidFill>
                  <a:schemeClr val="dk1"/>
                </a:solidFill>
                <a:prstDash val="solid"/>
                <a:round/>
                <a:headEnd type="none" w="sm" len="sm"/>
                <a:tailEnd type="stealth" w="med" len="med"/>
              </a:ln>
              <a:effectLst>
                <a:outerShdw blurRad="40000" dist="20000" dir="5400000" rotWithShape="0">
                  <a:srgbClr val="000000">
                    <a:alpha val="37254"/>
                  </a:srgbClr>
                </a:outerShdw>
              </a:effectLst>
            </p:spPr>
          </p:cxnSp>
          <p:cxnSp>
            <p:nvCxnSpPr>
              <p:cNvPr id="185" name="Google Shape;185;p7"/>
              <p:cNvCxnSpPr>
                <a:stCxn id="183" idx="6"/>
                <a:endCxn id="182" idx="2"/>
              </p:cNvCxnSpPr>
              <p:nvPr/>
            </p:nvCxnSpPr>
            <p:spPr>
              <a:xfrm>
                <a:off x="5024680" y="3335132"/>
                <a:ext cx="686100" cy="140400"/>
              </a:xfrm>
              <a:prstGeom prst="straightConnector1">
                <a:avLst/>
              </a:prstGeom>
              <a:solidFill>
                <a:srgbClr val="0066FF"/>
              </a:solidFill>
              <a:ln w="12700" cap="flat" cmpd="sng">
                <a:solidFill>
                  <a:schemeClr val="dk1"/>
                </a:solidFill>
                <a:prstDash val="solid"/>
                <a:round/>
                <a:headEnd type="stealth" w="med" len="med"/>
                <a:tailEnd type="none" w="sm" len="sm"/>
              </a:ln>
              <a:effectLst>
                <a:outerShdw blurRad="40000" dist="20000" dir="5400000" rotWithShape="0">
                  <a:srgbClr val="000000">
                    <a:alpha val="37254"/>
                  </a:srgbClr>
                </a:outerShdw>
              </a:effectLst>
            </p:spPr>
          </p:cxnSp>
          <p:cxnSp>
            <p:nvCxnSpPr>
              <p:cNvPr id="186" name="Google Shape;186;p7"/>
              <p:cNvCxnSpPr>
                <a:stCxn id="180" idx="6"/>
                <a:endCxn id="181" idx="2"/>
              </p:cNvCxnSpPr>
              <p:nvPr/>
            </p:nvCxnSpPr>
            <p:spPr>
              <a:xfrm>
                <a:off x="4721709" y="4432232"/>
                <a:ext cx="594900" cy="16500"/>
              </a:xfrm>
              <a:prstGeom prst="straightConnector1">
                <a:avLst/>
              </a:prstGeom>
              <a:solidFill>
                <a:srgbClr val="0066FF"/>
              </a:solidFill>
              <a:ln w="12700" cap="flat" cmpd="sng">
                <a:solidFill>
                  <a:schemeClr val="dk1"/>
                </a:solidFill>
                <a:prstDash val="solid"/>
                <a:round/>
                <a:headEnd type="stealth" w="med" len="med"/>
                <a:tailEnd type="none" w="sm" len="sm"/>
              </a:ln>
              <a:effectLst>
                <a:outerShdw blurRad="40000" dist="20000" dir="5400000" rotWithShape="0">
                  <a:srgbClr val="000000">
                    <a:alpha val="37254"/>
                  </a:srgbClr>
                </a:outerShdw>
              </a:effectLst>
            </p:spPr>
          </p:cxnSp>
          <p:cxnSp>
            <p:nvCxnSpPr>
              <p:cNvPr id="187" name="Google Shape;187;p7"/>
              <p:cNvCxnSpPr>
                <a:stCxn id="183" idx="4"/>
                <a:endCxn id="180" idx="0"/>
              </p:cNvCxnSpPr>
              <p:nvPr/>
            </p:nvCxnSpPr>
            <p:spPr>
              <a:xfrm flipH="1">
                <a:off x="4477205" y="3595482"/>
                <a:ext cx="303000" cy="576300"/>
              </a:xfrm>
              <a:prstGeom prst="straightConnector1">
                <a:avLst/>
              </a:prstGeom>
              <a:solidFill>
                <a:srgbClr val="0066FF"/>
              </a:solidFill>
              <a:ln w="12700" cap="flat" cmpd="sng">
                <a:solidFill>
                  <a:schemeClr val="dk1"/>
                </a:solidFill>
                <a:prstDash val="solid"/>
                <a:round/>
                <a:headEnd type="stealth" w="med" len="med"/>
                <a:tailEnd type="none" w="sm" len="sm"/>
              </a:ln>
              <a:effectLst>
                <a:outerShdw blurRad="40000" dist="20000" dir="5400000" rotWithShape="0">
                  <a:srgbClr val="000000">
                    <a:alpha val="37254"/>
                  </a:srgbClr>
                </a:outerShdw>
              </a:effectLst>
            </p:spPr>
          </p:cxnSp>
          <p:sp>
            <p:nvSpPr>
              <p:cNvPr id="188" name="Google Shape;188;p7"/>
              <p:cNvSpPr/>
              <p:nvPr/>
            </p:nvSpPr>
            <p:spPr>
              <a:xfrm>
                <a:off x="2883874" y="3221420"/>
                <a:ext cx="488950" cy="520700"/>
              </a:xfrm>
              <a:prstGeom prst="ellipse">
                <a:avLst/>
              </a:prstGeom>
              <a:solidFill>
                <a:srgbClr val="0066FF"/>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89" name="Google Shape;189;p7"/>
              <p:cNvSpPr/>
              <p:nvPr/>
            </p:nvSpPr>
            <p:spPr>
              <a:xfrm>
                <a:off x="6814620" y="3258877"/>
                <a:ext cx="488950" cy="520700"/>
              </a:xfrm>
              <a:prstGeom prst="ellipse">
                <a:avLst/>
              </a:prstGeom>
              <a:solidFill>
                <a:srgbClr val="0066FF"/>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grpSp>
      <p:grpSp>
        <p:nvGrpSpPr>
          <p:cNvPr id="190" name="Google Shape;190;p7"/>
          <p:cNvGrpSpPr/>
          <p:nvPr/>
        </p:nvGrpSpPr>
        <p:grpSpPr>
          <a:xfrm>
            <a:off x="8533190" y="5250538"/>
            <a:ext cx="6100108" cy="1836098"/>
            <a:chOff x="8035186" y="6364293"/>
            <a:chExt cx="6100108" cy="1836098"/>
          </a:xfrm>
        </p:grpSpPr>
        <p:sp>
          <p:nvSpPr>
            <p:cNvPr id="191" name="Google Shape;191;p7"/>
            <p:cNvSpPr txBox="1"/>
            <p:nvPr/>
          </p:nvSpPr>
          <p:spPr>
            <a:xfrm>
              <a:off x="8102873" y="6364293"/>
              <a:ext cx="6032421" cy="181584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700"/>
                <a:buFont typeface="Arial"/>
                <a:buNone/>
              </a:pPr>
              <a:r>
                <a:rPr lang="en-US" sz="2800" b="0" i="0" u="none" strike="noStrike" cap="none" dirty="0">
                  <a:solidFill>
                    <a:schemeClr val="dk1"/>
                  </a:solidFill>
                  <a:latin typeface="Twentieth Century"/>
                  <a:ea typeface="Twentieth Century"/>
                  <a:cs typeface="Twentieth Century"/>
                  <a:sym typeface="Twentieth Century"/>
                </a:rPr>
                <a:t>Node A degree = 3; </a:t>
              </a:r>
            </a:p>
            <a:p>
              <a:pPr marL="0" marR="0" lvl="0" indent="0" algn="l" rtl="0">
                <a:lnSpc>
                  <a:spcPct val="100000"/>
                </a:lnSpc>
                <a:spcBef>
                  <a:spcPts val="0"/>
                </a:spcBef>
                <a:spcAft>
                  <a:spcPts val="0"/>
                </a:spcAft>
                <a:buClr>
                  <a:srgbClr val="000000"/>
                </a:buClr>
                <a:buSzPts val="2700"/>
                <a:buFont typeface="Arial"/>
                <a:buNone/>
              </a:pPr>
              <a:r>
                <a:rPr lang="en-US" sz="2800" b="0" i="0" u="none" strike="noStrike" cap="none" dirty="0">
                  <a:solidFill>
                    <a:schemeClr val="dk1"/>
                  </a:solidFill>
                  <a:latin typeface="Twentieth Century"/>
                  <a:ea typeface="Twentieth Century"/>
                  <a:cs typeface="Twentieth Century"/>
                  <a:sym typeface="Twentieth Century"/>
                </a:rPr>
                <a:t>Node B degree = 1;</a:t>
              </a:r>
              <a:endParaRPr sz="2800" b="0" i="0" u="none" strike="noStrike" cap="none" dirty="0">
                <a:solidFill>
                  <a:srgbClr val="000000"/>
                </a:solidFill>
                <a:sym typeface="Arial"/>
              </a:endParaRPr>
            </a:p>
            <a:p>
              <a:pPr marL="0" marR="0" lvl="0" indent="0" algn="l" rtl="0">
                <a:lnSpc>
                  <a:spcPct val="100000"/>
                </a:lnSpc>
                <a:spcBef>
                  <a:spcPts val="0"/>
                </a:spcBef>
                <a:spcAft>
                  <a:spcPts val="0"/>
                </a:spcAft>
                <a:buClr>
                  <a:srgbClr val="000000"/>
                </a:buClr>
                <a:buSzPts val="2700"/>
                <a:buFont typeface="Arial"/>
                <a:buNone/>
              </a:pPr>
              <a:r>
                <a:rPr lang="en-US" sz="2800" b="0" i="0" u="none" strike="noStrike" cap="none" dirty="0">
                  <a:solidFill>
                    <a:schemeClr val="dk1"/>
                  </a:solidFill>
                  <a:latin typeface="Twentieth Century"/>
                  <a:ea typeface="Twentieth Century"/>
                  <a:cs typeface="Twentieth Century"/>
                  <a:sym typeface="Twentieth Century"/>
                </a:rPr>
                <a:t>Node C degree = 2 </a:t>
              </a:r>
              <a:endParaRPr sz="2800" b="0" i="0" u="none" strike="noStrike" cap="none" dirty="0">
                <a:solidFill>
                  <a:srgbClr val="000000"/>
                </a:solidFill>
                <a:sym typeface="Arial"/>
              </a:endParaRPr>
            </a:p>
            <a:p>
              <a:pPr marL="0" marR="0" lvl="0" indent="0" algn="l" rtl="0">
                <a:lnSpc>
                  <a:spcPct val="100000"/>
                </a:lnSpc>
                <a:spcBef>
                  <a:spcPts val="0"/>
                </a:spcBef>
                <a:spcAft>
                  <a:spcPts val="0"/>
                </a:spcAft>
                <a:buClr>
                  <a:srgbClr val="000000"/>
                </a:buClr>
                <a:buSzPts val="2700"/>
                <a:buFont typeface="Arial"/>
                <a:buNone/>
              </a:pPr>
              <a:endParaRPr sz="2800" b="0" i="0" u="none" strike="noStrike" cap="none" dirty="0">
                <a:solidFill>
                  <a:schemeClr val="dk1"/>
                </a:solidFill>
                <a:latin typeface="Twentieth Century"/>
                <a:ea typeface="Twentieth Century"/>
                <a:cs typeface="Twentieth Century"/>
                <a:sym typeface="Twentieth Century"/>
              </a:endParaRPr>
            </a:p>
          </p:txBody>
        </p:sp>
        <p:sp>
          <p:nvSpPr>
            <p:cNvPr id="192" name="Google Shape;192;p7"/>
            <p:cNvSpPr txBox="1"/>
            <p:nvPr/>
          </p:nvSpPr>
          <p:spPr>
            <a:xfrm>
              <a:off x="8035186" y="7677211"/>
              <a:ext cx="5806077" cy="52318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700"/>
                <a:buFont typeface="Arial"/>
                <a:buNone/>
              </a:pPr>
              <a:r>
                <a:rPr lang="en-US" sz="2800" b="0" i="0" u="none" strike="noStrike" cap="none" dirty="0">
                  <a:solidFill>
                    <a:schemeClr val="dk1"/>
                  </a:solidFill>
                  <a:latin typeface="Twentieth Century"/>
                  <a:ea typeface="Twentieth Century"/>
                  <a:cs typeface="Twentieth Century"/>
                  <a:sym typeface="Twentieth Century"/>
                </a:rPr>
                <a:t>Network Average Degree = 4/9 = 0.44</a:t>
              </a:r>
              <a:endParaRPr sz="2800" b="0" i="0" u="none" strike="noStrike" cap="none" dirty="0">
                <a:solidFill>
                  <a:srgbClr val="000000"/>
                </a:solidFill>
                <a:sym typeface="Arial"/>
              </a:endParaRPr>
            </a:p>
          </p:txBody>
        </p:sp>
      </p:grpSp>
    </p:spTree>
    <p:extLst>
      <p:ext uri="{BB962C8B-B14F-4D97-AF65-F5344CB8AC3E}">
        <p14:creationId xmlns:p14="http://schemas.microsoft.com/office/powerpoint/2010/main" val="2711931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0"/>
        <p:cNvGrpSpPr/>
        <p:nvPr/>
      </p:nvGrpSpPr>
      <p:grpSpPr>
        <a:xfrm>
          <a:off x="0" y="0"/>
          <a:ext cx="0" cy="0"/>
          <a:chOff x="0" y="0"/>
          <a:chExt cx="0" cy="0"/>
        </a:xfrm>
      </p:grpSpPr>
      <p:sp>
        <p:nvSpPr>
          <p:cNvPr id="41" name="Google Shape;41;p2"/>
          <p:cNvSpPr txBox="1"/>
          <p:nvPr/>
        </p:nvSpPr>
        <p:spPr>
          <a:xfrm>
            <a:off x="5196115" y="656771"/>
            <a:ext cx="5332548" cy="76944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4400"/>
              <a:buFont typeface="Arial"/>
              <a:buNone/>
            </a:pPr>
            <a:r>
              <a:rPr lang="en-US" sz="4400" b="0" i="0" u="none" strike="noStrike" cap="none">
                <a:solidFill>
                  <a:srgbClr val="6BBB42"/>
                </a:solidFill>
                <a:latin typeface="Twentieth Century"/>
                <a:ea typeface="Twentieth Century"/>
                <a:cs typeface="Twentieth Century"/>
                <a:sym typeface="Twentieth Century"/>
              </a:rPr>
              <a:t>Network properties</a:t>
            </a:r>
            <a:endParaRPr sz="1400" b="0" i="0" u="none" strike="noStrike" cap="none">
              <a:solidFill>
                <a:srgbClr val="000000"/>
              </a:solidFill>
              <a:latin typeface="Arial"/>
              <a:ea typeface="Arial"/>
              <a:cs typeface="Arial"/>
              <a:sym typeface="Arial"/>
            </a:endParaRPr>
          </a:p>
        </p:txBody>
      </p:sp>
      <p:sp>
        <p:nvSpPr>
          <p:cNvPr id="42" name="Google Shape;42;p2"/>
          <p:cNvSpPr txBox="1"/>
          <p:nvPr/>
        </p:nvSpPr>
        <p:spPr>
          <a:xfrm>
            <a:off x="1340971" y="1766511"/>
            <a:ext cx="13042836" cy="3231614"/>
          </a:xfrm>
          <a:prstGeom prst="rect">
            <a:avLst/>
          </a:prstGeom>
          <a:noFill/>
          <a:ln>
            <a:noFill/>
          </a:ln>
        </p:spPr>
        <p:txBody>
          <a:bodyPr spcFirstLastPara="1" wrap="square" lIns="91425" tIns="45700" rIns="91425" bIns="45700" anchor="t" anchorCtr="0">
            <a:spAutoFit/>
          </a:bodyPr>
          <a:lstStyle/>
          <a:p>
            <a:pPr marL="571500" marR="0" lvl="0" indent="-571500" algn="l" rtl="0">
              <a:lnSpc>
                <a:spcPct val="100000"/>
              </a:lnSpc>
              <a:spcBef>
                <a:spcPts val="0"/>
              </a:spcBef>
              <a:spcAft>
                <a:spcPts val="0"/>
              </a:spcAft>
              <a:buClr>
                <a:schemeClr val="dk1"/>
              </a:buClr>
              <a:buSzPts val="3600"/>
              <a:buFont typeface="Arial"/>
              <a:buChar char="•"/>
            </a:pPr>
            <a:r>
              <a:rPr lang="en-US" sz="2800" b="0" i="0" u="none" strike="noStrike" cap="none" dirty="0">
                <a:solidFill>
                  <a:schemeClr val="dk1"/>
                </a:solidFill>
                <a:latin typeface="Twentieth Century"/>
                <a:ea typeface="Twentieth Century"/>
                <a:cs typeface="Twentieth Century"/>
                <a:sym typeface="Twentieth Century"/>
              </a:rPr>
              <a:t>metrics to describe characteristics of networks </a:t>
            </a:r>
            <a:endParaRPr sz="2800" b="0" i="0" u="none" strike="noStrike" cap="none" dirty="0">
              <a:solidFill>
                <a:srgbClr val="000000"/>
              </a:solidFill>
              <a:sym typeface="Arial"/>
            </a:endParaRPr>
          </a:p>
          <a:p>
            <a:pPr marL="571500" marR="0" lvl="0" indent="-571500" algn="l" rtl="0">
              <a:lnSpc>
                <a:spcPct val="100000"/>
              </a:lnSpc>
              <a:spcBef>
                <a:spcPts val="0"/>
              </a:spcBef>
              <a:spcAft>
                <a:spcPts val="0"/>
              </a:spcAft>
              <a:buClr>
                <a:schemeClr val="dk1"/>
              </a:buClr>
              <a:buSzPts val="3600"/>
              <a:buFont typeface="Arial"/>
              <a:buChar char="•"/>
            </a:pPr>
            <a:r>
              <a:rPr lang="en-US" sz="2800" b="0" i="0" u="none" strike="noStrike" cap="none" dirty="0">
                <a:solidFill>
                  <a:schemeClr val="dk1"/>
                </a:solidFill>
                <a:latin typeface="Twentieth Century"/>
                <a:ea typeface="Twentieth Century"/>
                <a:cs typeface="Twentieth Century"/>
                <a:sym typeface="Twentieth Century"/>
              </a:rPr>
              <a:t>useful for answering questions </a:t>
            </a:r>
            <a:endParaRPr sz="2800" b="0" i="0" u="none" strike="noStrike" cap="none" dirty="0">
              <a:solidFill>
                <a:srgbClr val="000000"/>
              </a:solidFill>
              <a:sym typeface="Arial"/>
            </a:endParaRPr>
          </a:p>
          <a:p>
            <a:pPr marL="0" marR="0" lvl="0" indent="0" algn="l" rtl="0">
              <a:lnSpc>
                <a:spcPct val="100000"/>
              </a:lnSpc>
              <a:spcBef>
                <a:spcPts val="0"/>
              </a:spcBef>
              <a:spcAft>
                <a:spcPts val="0"/>
              </a:spcAft>
              <a:buClr>
                <a:srgbClr val="000000"/>
              </a:buClr>
              <a:buSzPts val="3600"/>
              <a:buFont typeface="Arial"/>
              <a:buNone/>
            </a:pPr>
            <a:r>
              <a:rPr lang="en-US" sz="2800" dirty="0">
                <a:solidFill>
                  <a:schemeClr val="dk1"/>
                </a:solidFill>
                <a:latin typeface="Twentieth Century"/>
                <a:ea typeface="Twentieth Century"/>
                <a:cs typeface="Twentieth Century"/>
                <a:sym typeface="Twentieth Century"/>
              </a:rPr>
              <a:t>	</a:t>
            </a:r>
            <a:r>
              <a:rPr lang="en-US" sz="2800" b="0" i="0" u="none" strike="noStrike" cap="none" dirty="0">
                <a:solidFill>
                  <a:schemeClr val="dk1"/>
                </a:solidFill>
                <a:latin typeface="Twentieth Century"/>
                <a:ea typeface="Twentieth Century"/>
                <a:cs typeface="Twentieth Century"/>
                <a:sym typeface="Twentieth Century"/>
              </a:rPr>
              <a:t>(e.g., is there are species in a network that many other species depend on?)</a:t>
            </a:r>
            <a:endParaRPr sz="2800" b="0" i="0" u="none" strike="noStrike" cap="none" dirty="0">
              <a:solidFill>
                <a:srgbClr val="000000"/>
              </a:solidFill>
              <a:sym typeface="Arial"/>
            </a:endParaRPr>
          </a:p>
          <a:p>
            <a:pPr marL="571500" marR="0" lvl="0" indent="-571500" algn="l" rtl="0">
              <a:lnSpc>
                <a:spcPct val="100000"/>
              </a:lnSpc>
              <a:spcBef>
                <a:spcPts val="0"/>
              </a:spcBef>
              <a:spcAft>
                <a:spcPts val="0"/>
              </a:spcAft>
              <a:buClr>
                <a:schemeClr val="dk1"/>
              </a:buClr>
              <a:buSzPts val="3600"/>
              <a:buFont typeface="Arial"/>
              <a:buChar char="•"/>
            </a:pPr>
            <a:r>
              <a:rPr lang="en-US" sz="2800" b="0" i="0" u="none" strike="noStrike" cap="none" dirty="0">
                <a:solidFill>
                  <a:schemeClr val="dk1"/>
                </a:solidFill>
                <a:latin typeface="Twentieth Century"/>
                <a:ea typeface="Twentieth Century"/>
                <a:cs typeface="Twentieth Century"/>
                <a:sym typeface="Twentieth Century"/>
              </a:rPr>
              <a:t>some are simple to calculate but many require matrix algebra</a:t>
            </a:r>
            <a:endParaRPr sz="2800" b="0" i="0" u="none" strike="noStrike" cap="none" dirty="0">
              <a:solidFill>
                <a:srgbClr val="000000"/>
              </a:solidFill>
              <a:sym typeface="Arial"/>
            </a:endParaRPr>
          </a:p>
          <a:p>
            <a:pPr marL="571500" marR="0" lvl="0" indent="-571500" algn="l" rtl="0">
              <a:lnSpc>
                <a:spcPct val="100000"/>
              </a:lnSpc>
              <a:spcBef>
                <a:spcPts val="0"/>
              </a:spcBef>
              <a:spcAft>
                <a:spcPts val="0"/>
              </a:spcAft>
              <a:buClr>
                <a:schemeClr val="dk1"/>
              </a:buClr>
              <a:buSzPts val="3600"/>
              <a:buFont typeface="Arial"/>
              <a:buChar char="•"/>
            </a:pPr>
            <a:r>
              <a:rPr lang="en-US" sz="2800" b="0" i="0" u="none" strike="noStrike" cap="none" dirty="0">
                <a:solidFill>
                  <a:schemeClr val="dk1"/>
                </a:solidFill>
                <a:latin typeface="Twentieth Century"/>
                <a:ea typeface="Twentieth Century"/>
                <a:cs typeface="Twentieth Century"/>
                <a:sym typeface="Twentieth Century"/>
              </a:rPr>
              <a:t>most common ones belong to a group of centrality metrics</a:t>
            </a:r>
            <a:endParaRPr sz="2800" b="0" i="0" u="none" strike="noStrike" cap="none" dirty="0">
              <a:solidFill>
                <a:srgbClr val="000000"/>
              </a:solidFill>
              <a:sym typeface="Arial"/>
            </a:endParaRPr>
          </a:p>
          <a:p>
            <a:pPr marL="0" marR="0" lvl="0" indent="0" algn="l" rtl="0">
              <a:lnSpc>
                <a:spcPct val="100000"/>
              </a:lnSpc>
              <a:spcBef>
                <a:spcPts val="0"/>
              </a:spcBef>
              <a:spcAft>
                <a:spcPts val="0"/>
              </a:spcAft>
              <a:buClr>
                <a:srgbClr val="000000"/>
              </a:buClr>
              <a:buSzPts val="3600"/>
              <a:buFont typeface="Arial"/>
              <a:buNone/>
            </a:pPr>
            <a:endParaRPr sz="3600" b="0" i="0" u="none" strike="noStrike" cap="none" dirty="0">
              <a:solidFill>
                <a:schemeClr val="dk1"/>
              </a:solidFill>
              <a:latin typeface="Twentieth Century"/>
              <a:ea typeface="Twentieth Century"/>
              <a:cs typeface="Twentieth Century"/>
              <a:sym typeface="Twentieth Century"/>
            </a:endParaRPr>
          </a:p>
        </p:txBody>
      </p:sp>
      <p:pic>
        <p:nvPicPr>
          <p:cNvPr id="43" name="Google Shape;43;p2" descr="Diagram, schematic&#10;&#10;Description automatically generated"/>
          <p:cNvPicPr preferRelativeResize="0"/>
          <p:nvPr/>
        </p:nvPicPr>
        <p:blipFill rotWithShape="1">
          <a:blip r:embed="rId3">
            <a:alphaModFix/>
          </a:blip>
          <a:srcRect/>
          <a:stretch/>
        </p:blipFill>
        <p:spPr>
          <a:xfrm>
            <a:off x="5150261" y="4754876"/>
            <a:ext cx="4642957" cy="3542392"/>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8"/>
        <p:cNvGrpSpPr/>
        <p:nvPr/>
      </p:nvGrpSpPr>
      <p:grpSpPr>
        <a:xfrm>
          <a:off x="0" y="0"/>
          <a:ext cx="0" cy="0"/>
          <a:chOff x="0" y="0"/>
          <a:chExt cx="0" cy="0"/>
        </a:xfrm>
      </p:grpSpPr>
      <p:sp>
        <p:nvSpPr>
          <p:cNvPr id="49" name="Google Shape;49;p3"/>
          <p:cNvSpPr txBox="1"/>
          <p:nvPr/>
        </p:nvSpPr>
        <p:spPr>
          <a:xfrm>
            <a:off x="1324924" y="238408"/>
            <a:ext cx="12122833" cy="187739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4400"/>
              <a:buFont typeface="Arial"/>
              <a:buNone/>
            </a:pPr>
            <a:r>
              <a:rPr lang="en-US" sz="4400" b="0" i="0" u="none" strike="noStrike" cap="none">
                <a:solidFill>
                  <a:srgbClr val="6BBB42"/>
                </a:solidFill>
                <a:latin typeface="Twentieth Century"/>
                <a:ea typeface="Twentieth Century"/>
                <a:cs typeface="Twentieth Century"/>
                <a:sym typeface="Twentieth Century"/>
              </a:rPr>
              <a:t>Question to participants: </a:t>
            </a:r>
            <a:endParaRPr sz="1400" b="0" i="0" u="none" strike="noStrike" cap="none">
              <a:solidFill>
                <a:srgbClr val="000000"/>
              </a:solidFill>
              <a:latin typeface="Twentieth Century"/>
              <a:ea typeface="Twentieth Century"/>
              <a:cs typeface="Twentieth Century"/>
              <a:sym typeface="Twentieth Century"/>
            </a:endParaRPr>
          </a:p>
          <a:p>
            <a:pPr marL="0" marR="0" lvl="0" indent="0" algn="ctr" rtl="0">
              <a:lnSpc>
                <a:spcPct val="100000"/>
              </a:lnSpc>
              <a:spcBef>
                <a:spcPts val="0"/>
              </a:spcBef>
              <a:spcAft>
                <a:spcPts val="0"/>
              </a:spcAft>
              <a:buClr>
                <a:srgbClr val="000000"/>
              </a:buClr>
              <a:buSzPts val="3600"/>
              <a:buFont typeface="Arial"/>
              <a:buNone/>
            </a:pPr>
            <a:r>
              <a:rPr lang="en-US" sz="3600" b="0" i="0" u="none" strike="noStrike" cap="none">
                <a:solidFill>
                  <a:srgbClr val="6BBB42"/>
                </a:solidFill>
                <a:latin typeface="Twentieth Century"/>
                <a:ea typeface="Twentieth Century"/>
                <a:cs typeface="Twentieth Century"/>
                <a:sym typeface="Twentieth Century"/>
              </a:rPr>
              <a:t>How would you determine the most important </a:t>
            </a:r>
            <a:endParaRPr/>
          </a:p>
          <a:p>
            <a:pPr marL="0" marR="0" lvl="0" indent="0" algn="ctr" rtl="0">
              <a:lnSpc>
                <a:spcPct val="100000"/>
              </a:lnSpc>
              <a:spcBef>
                <a:spcPts val="0"/>
              </a:spcBef>
              <a:spcAft>
                <a:spcPts val="0"/>
              </a:spcAft>
              <a:buClr>
                <a:srgbClr val="000000"/>
              </a:buClr>
              <a:buSzPts val="3600"/>
              <a:buFont typeface="Arial"/>
              <a:buNone/>
            </a:pPr>
            <a:r>
              <a:rPr lang="en-US" sz="3600" b="0" i="0" u="none" strike="noStrike" cap="none">
                <a:solidFill>
                  <a:srgbClr val="6BBB42"/>
                </a:solidFill>
                <a:latin typeface="Twentieth Century"/>
                <a:ea typeface="Twentieth Century"/>
                <a:cs typeface="Twentieth Century"/>
                <a:sym typeface="Twentieth Century"/>
              </a:rPr>
              <a:t>species in this network?  </a:t>
            </a:r>
            <a:endParaRPr sz="3600" b="0" i="0" u="none" strike="noStrike" cap="none">
              <a:solidFill>
                <a:srgbClr val="000000"/>
              </a:solidFill>
              <a:latin typeface="Twentieth Century"/>
              <a:ea typeface="Twentieth Century"/>
              <a:cs typeface="Twentieth Century"/>
              <a:sym typeface="Twentieth Century"/>
            </a:endParaRPr>
          </a:p>
        </p:txBody>
      </p:sp>
      <p:grpSp>
        <p:nvGrpSpPr>
          <p:cNvPr id="25" name="Group 24">
            <a:extLst>
              <a:ext uri="{FF2B5EF4-FFF2-40B4-BE49-F238E27FC236}">
                <a16:creationId xmlns:a16="http://schemas.microsoft.com/office/drawing/2014/main" id="{399AAF6B-FB53-F21E-F9D5-190B647874E7}"/>
              </a:ext>
            </a:extLst>
          </p:cNvPr>
          <p:cNvGrpSpPr/>
          <p:nvPr/>
        </p:nvGrpSpPr>
        <p:grpSpPr>
          <a:xfrm>
            <a:off x="4993071" y="2720605"/>
            <a:ext cx="4166225" cy="1908465"/>
            <a:chOff x="3798277" y="1779574"/>
            <a:chExt cx="6071819" cy="2038299"/>
          </a:xfrm>
          <a:solidFill>
            <a:srgbClr val="0066FF"/>
          </a:solidFill>
        </p:grpSpPr>
        <p:sp>
          <p:nvSpPr>
            <p:cNvPr id="26" name="Oval 25">
              <a:extLst>
                <a:ext uri="{FF2B5EF4-FFF2-40B4-BE49-F238E27FC236}">
                  <a16:creationId xmlns:a16="http://schemas.microsoft.com/office/drawing/2014/main" id="{48779909-BA7C-3EC5-5FC6-1169AB9B608D}"/>
                </a:ext>
              </a:extLst>
            </p:cNvPr>
            <p:cNvSpPr/>
            <p:nvPr/>
          </p:nvSpPr>
          <p:spPr>
            <a:xfrm>
              <a:off x="3798277" y="2328691"/>
              <a:ext cx="615461" cy="52001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19143D60-9A0C-3242-BF38-9CB12731A281}"/>
                </a:ext>
              </a:extLst>
            </p:cNvPr>
            <p:cNvSpPr/>
            <p:nvPr/>
          </p:nvSpPr>
          <p:spPr>
            <a:xfrm>
              <a:off x="7002706" y="2455378"/>
              <a:ext cx="615461" cy="52001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2427F63E-CD01-3F5D-DB5B-C857E7ED7683}"/>
                </a:ext>
              </a:extLst>
            </p:cNvPr>
            <p:cNvSpPr/>
            <p:nvPr/>
          </p:nvSpPr>
          <p:spPr>
            <a:xfrm>
              <a:off x="8233628" y="2721334"/>
              <a:ext cx="615461" cy="52001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227263DC-B48C-DE68-F833-7A84BCB11655}"/>
                </a:ext>
              </a:extLst>
            </p:cNvPr>
            <p:cNvSpPr/>
            <p:nvPr/>
          </p:nvSpPr>
          <p:spPr>
            <a:xfrm>
              <a:off x="5363308" y="2221083"/>
              <a:ext cx="615461" cy="52001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758C54F0-651B-CC5B-CD5D-F95FC34AF154}"/>
                </a:ext>
              </a:extLst>
            </p:cNvPr>
            <p:cNvSpPr/>
            <p:nvPr/>
          </p:nvSpPr>
          <p:spPr>
            <a:xfrm>
              <a:off x="7462837" y="3186613"/>
              <a:ext cx="615461" cy="52001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8B2843F1-66E0-3361-C35C-6013EC71FA9D}"/>
                </a:ext>
              </a:extLst>
            </p:cNvPr>
            <p:cNvSpPr/>
            <p:nvPr/>
          </p:nvSpPr>
          <p:spPr>
            <a:xfrm>
              <a:off x="7805403" y="1779574"/>
              <a:ext cx="615461" cy="52001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84A0A15C-E612-6EAF-6931-6BA237F30903}"/>
                </a:ext>
              </a:extLst>
            </p:cNvPr>
            <p:cNvSpPr/>
            <p:nvPr/>
          </p:nvSpPr>
          <p:spPr>
            <a:xfrm>
              <a:off x="5363308" y="3153711"/>
              <a:ext cx="615461" cy="52001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EA54D618-E2EA-01C7-7787-995FE0A26ECE}"/>
                </a:ext>
              </a:extLst>
            </p:cNvPr>
            <p:cNvSpPr/>
            <p:nvPr/>
          </p:nvSpPr>
          <p:spPr>
            <a:xfrm>
              <a:off x="9254635" y="3297856"/>
              <a:ext cx="615461" cy="52001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4" name="Straight Connector 33">
              <a:extLst>
                <a:ext uri="{FF2B5EF4-FFF2-40B4-BE49-F238E27FC236}">
                  <a16:creationId xmlns:a16="http://schemas.microsoft.com/office/drawing/2014/main" id="{EB02E6D8-3CA6-4179-0CF2-39C1DBEBD4B6}"/>
                </a:ext>
              </a:extLst>
            </p:cNvPr>
            <p:cNvCxnSpPr>
              <a:stCxn id="26" idx="6"/>
              <a:endCxn id="29" idx="2"/>
            </p:cNvCxnSpPr>
            <p:nvPr/>
          </p:nvCxnSpPr>
          <p:spPr>
            <a:xfrm flipV="1">
              <a:off x="4413738" y="2481092"/>
              <a:ext cx="949570" cy="107608"/>
            </a:xfrm>
            <a:prstGeom prst="line">
              <a:avLst/>
            </a:prstGeom>
            <a:grpFill/>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C4A7A17E-A91C-C3DE-A7C1-0BE8762006CE}"/>
                </a:ext>
              </a:extLst>
            </p:cNvPr>
            <p:cNvCxnSpPr>
              <a:cxnSpLocks/>
              <a:stCxn id="30" idx="1"/>
              <a:endCxn id="29" idx="5"/>
            </p:cNvCxnSpPr>
            <p:nvPr/>
          </p:nvCxnSpPr>
          <p:spPr>
            <a:xfrm flipH="1" flipV="1">
              <a:off x="5888637" y="2664945"/>
              <a:ext cx="1664332" cy="597823"/>
            </a:xfrm>
            <a:prstGeom prst="line">
              <a:avLst/>
            </a:prstGeom>
            <a:grpFill/>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9CDFCCF5-D53B-1EB9-3DBB-9F3F420DA405}"/>
                </a:ext>
              </a:extLst>
            </p:cNvPr>
            <p:cNvCxnSpPr>
              <a:cxnSpLocks/>
              <a:stCxn id="27" idx="5"/>
              <a:endCxn id="30" idx="0"/>
            </p:cNvCxnSpPr>
            <p:nvPr/>
          </p:nvCxnSpPr>
          <p:spPr>
            <a:xfrm>
              <a:off x="7528034" y="2899240"/>
              <a:ext cx="242535" cy="287374"/>
            </a:xfrm>
            <a:prstGeom prst="line">
              <a:avLst/>
            </a:prstGeom>
            <a:grpFill/>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5D302081-A058-B51B-C594-6F8CF0011D8D}"/>
                </a:ext>
              </a:extLst>
            </p:cNvPr>
            <p:cNvCxnSpPr>
              <a:cxnSpLocks/>
              <a:stCxn id="32" idx="0"/>
              <a:endCxn id="29" idx="4"/>
            </p:cNvCxnSpPr>
            <p:nvPr/>
          </p:nvCxnSpPr>
          <p:spPr>
            <a:xfrm flipV="1">
              <a:off x="5671039" y="2741100"/>
              <a:ext cx="0" cy="412611"/>
            </a:xfrm>
            <a:prstGeom prst="line">
              <a:avLst/>
            </a:prstGeom>
            <a:grpFill/>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D00710D7-192C-90D8-B0D0-E3C0C445B996}"/>
                </a:ext>
              </a:extLst>
            </p:cNvPr>
            <p:cNvCxnSpPr>
              <a:cxnSpLocks/>
              <a:stCxn id="26" idx="5"/>
              <a:endCxn id="32" idx="1"/>
            </p:cNvCxnSpPr>
            <p:nvPr/>
          </p:nvCxnSpPr>
          <p:spPr>
            <a:xfrm>
              <a:off x="4323606" y="2772553"/>
              <a:ext cx="1129834" cy="457313"/>
            </a:xfrm>
            <a:prstGeom prst="line">
              <a:avLst/>
            </a:prstGeom>
            <a:grpFill/>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0D2B6D92-6582-5880-68C0-B9E9F46BB125}"/>
                </a:ext>
              </a:extLst>
            </p:cNvPr>
            <p:cNvCxnSpPr>
              <a:cxnSpLocks/>
              <a:stCxn id="32" idx="6"/>
              <a:endCxn id="30" idx="2"/>
            </p:cNvCxnSpPr>
            <p:nvPr/>
          </p:nvCxnSpPr>
          <p:spPr>
            <a:xfrm>
              <a:off x="5978769" y="3413720"/>
              <a:ext cx="1484068" cy="32902"/>
            </a:xfrm>
            <a:prstGeom prst="line">
              <a:avLst/>
            </a:prstGeom>
            <a:grpFill/>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3D297090-6118-89CA-8734-796818E0092D}"/>
                </a:ext>
              </a:extLst>
            </p:cNvPr>
            <p:cNvCxnSpPr>
              <a:cxnSpLocks/>
              <a:stCxn id="31" idx="4"/>
              <a:endCxn id="27" idx="6"/>
            </p:cNvCxnSpPr>
            <p:nvPr/>
          </p:nvCxnSpPr>
          <p:spPr>
            <a:xfrm flipH="1">
              <a:off x="7618166" y="2299591"/>
              <a:ext cx="494968" cy="415796"/>
            </a:xfrm>
            <a:prstGeom prst="line">
              <a:avLst/>
            </a:prstGeom>
            <a:grpFill/>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8C1A85F9-BFA1-A53F-43D6-6E6657A6FA08}"/>
                </a:ext>
              </a:extLst>
            </p:cNvPr>
            <p:cNvCxnSpPr>
              <a:cxnSpLocks/>
              <a:stCxn id="31" idx="4"/>
              <a:endCxn id="28" idx="1"/>
            </p:cNvCxnSpPr>
            <p:nvPr/>
          </p:nvCxnSpPr>
          <p:spPr>
            <a:xfrm>
              <a:off x="8113134" y="2299591"/>
              <a:ext cx="210627" cy="497898"/>
            </a:xfrm>
            <a:prstGeom prst="line">
              <a:avLst/>
            </a:prstGeom>
            <a:grpFill/>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CA9DBDE9-8857-2443-6AD1-7C1FA34F29D2}"/>
                </a:ext>
              </a:extLst>
            </p:cNvPr>
            <p:cNvCxnSpPr>
              <a:cxnSpLocks/>
              <a:endCxn id="29" idx="6"/>
            </p:cNvCxnSpPr>
            <p:nvPr/>
          </p:nvCxnSpPr>
          <p:spPr>
            <a:xfrm flipH="1" flipV="1">
              <a:off x="5978769" y="2481092"/>
              <a:ext cx="1023937" cy="183853"/>
            </a:xfrm>
            <a:prstGeom prst="line">
              <a:avLst/>
            </a:prstGeom>
            <a:grpFill/>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E881336C-38FB-C4B4-6762-985C7EB60A06}"/>
                </a:ext>
              </a:extLst>
            </p:cNvPr>
            <p:cNvCxnSpPr>
              <a:cxnSpLocks/>
              <a:stCxn id="32" idx="7"/>
              <a:endCxn id="27" idx="3"/>
            </p:cNvCxnSpPr>
            <p:nvPr/>
          </p:nvCxnSpPr>
          <p:spPr>
            <a:xfrm flipV="1">
              <a:off x="5888637" y="2899240"/>
              <a:ext cx="1204201" cy="330626"/>
            </a:xfrm>
            <a:prstGeom prst="line">
              <a:avLst/>
            </a:prstGeom>
            <a:grpFill/>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3B42EB0C-28BE-5477-76ED-22AE84C68C42}"/>
                </a:ext>
              </a:extLst>
            </p:cNvPr>
            <p:cNvCxnSpPr>
              <a:cxnSpLocks/>
              <a:stCxn id="33" idx="2"/>
              <a:endCxn id="28" idx="5"/>
            </p:cNvCxnSpPr>
            <p:nvPr/>
          </p:nvCxnSpPr>
          <p:spPr>
            <a:xfrm flipH="1" flipV="1">
              <a:off x="8758956" y="3165195"/>
              <a:ext cx="495679" cy="392670"/>
            </a:xfrm>
            <a:prstGeom prst="line">
              <a:avLst/>
            </a:prstGeom>
            <a:grpFill/>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60009BB-04AB-1EA1-62D0-8FF401E0871C}"/>
                </a:ext>
              </a:extLst>
            </p:cNvPr>
            <p:cNvCxnSpPr>
              <a:cxnSpLocks/>
              <a:stCxn id="33" idx="2"/>
              <a:endCxn id="30" idx="6"/>
            </p:cNvCxnSpPr>
            <p:nvPr/>
          </p:nvCxnSpPr>
          <p:spPr>
            <a:xfrm flipH="1" flipV="1">
              <a:off x="8078298" y="3446622"/>
              <a:ext cx="1176338" cy="111243"/>
            </a:xfrm>
            <a:prstGeom prst="line">
              <a:avLst/>
            </a:prstGeom>
            <a:grpFill/>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8"/>
        <p:cNvGrpSpPr/>
        <p:nvPr/>
      </p:nvGrpSpPr>
      <p:grpSpPr>
        <a:xfrm>
          <a:off x="0" y="0"/>
          <a:ext cx="0" cy="0"/>
          <a:chOff x="0" y="0"/>
          <a:chExt cx="0" cy="0"/>
        </a:xfrm>
      </p:grpSpPr>
      <p:sp>
        <p:nvSpPr>
          <p:cNvPr id="49" name="Google Shape;49;p3"/>
          <p:cNvSpPr txBox="1"/>
          <p:nvPr/>
        </p:nvSpPr>
        <p:spPr>
          <a:xfrm>
            <a:off x="1324924" y="238408"/>
            <a:ext cx="12122833" cy="187739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4400"/>
              <a:buFont typeface="Arial"/>
              <a:buNone/>
            </a:pPr>
            <a:r>
              <a:rPr lang="en-US" sz="4400" b="0" i="0" u="none" strike="noStrike" cap="none" dirty="0">
                <a:solidFill>
                  <a:srgbClr val="6BBB42"/>
                </a:solidFill>
                <a:latin typeface="Twentieth Century"/>
                <a:ea typeface="Twentieth Century"/>
                <a:cs typeface="Twentieth Century"/>
                <a:sym typeface="Twentieth Century"/>
              </a:rPr>
              <a:t>Question to participants: </a:t>
            </a:r>
            <a:endParaRPr sz="1400" b="0" i="0" u="none" strike="noStrike" cap="none" dirty="0">
              <a:solidFill>
                <a:srgbClr val="000000"/>
              </a:solidFill>
              <a:latin typeface="Twentieth Century"/>
              <a:ea typeface="Twentieth Century"/>
              <a:cs typeface="Twentieth Century"/>
              <a:sym typeface="Twentieth Century"/>
            </a:endParaRPr>
          </a:p>
          <a:p>
            <a:pPr marL="0" marR="0" lvl="0" indent="0" algn="ctr" rtl="0">
              <a:lnSpc>
                <a:spcPct val="100000"/>
              </a:lnSpc>
              <a:spcBef>
                <a:spcPts val="0"/>
              </a:spcBef>
              <a:spcAft>
                <a:spcPts val="0"/>
              </a:spcAft>
              <a:buClr>
                <a:srgbClr val="000000"/>
              </a:buClr>
              <a:buSzPts val="3600"/>
              <a:buFont typeface="Arial"/>
              <a:buNone/>
            </a:pPr>
            <a:r>
              <a:rPr lang="en-US" sz="3600" b="0" i="0" u="none" strike="noStrike" cap="none" dirty="0">
                <a:solidFill>
                  <a:srgbClr val="6BBB42"/>
                </a:solidFill>
                <a:latin typeface="Twentieth Century"/>
                <a:ea typeface="Twentieth Century"/>
                <a:cs typeface="Twentieth Century"/>
                <a:sym typeface="Twentieth Century"/>
              </a:rPr>
              <a:t>How would you determine the most important </a:t>
            </a:r>
            <a:endParaRPr dirty="0"/>
          </a:p>
          <a:p>
            <a:pPr marL="0" marR="0" lvl="0" indent="0" algn="ctr" rtl="0">
              <a:lnSpc>
                <a:spcPct val="100000"/>
              </a:lnSpc>
              <a:spcBef>
                <a:spcPts val="0"/>
              </a:spcBef>
              <a:spcAft>
                <a:spcPts val="0"/>
              </a:spcAft>
              <a:buClr>
                <a:srgbClr val="000000"/>
              </a:buClr>
              <a:buSzPts val="3600"/>
              <a:buFont typeface="Arial"/>
              <a:buNone/>
            </a:pPr>
            <a:r>
              <a:rPr lang="en-US" sz="3600" b="0" i="0" u="none" strike="noStrike" cap="none" dirty="0">
                <a:solidFill>
                  <a:srgbClr val="6BBB42"/>
                </a:solidFill>
                <a:latin typeface="Twentieth Century"/>
                <a:ea typeface="Twentieth Century"/>
                <a:cs typeface="Twentieth Century"/>
                <a:sym typeface="Twentieth Century"/>
              </a:rPr>
              <a:t>species in this network?  </a:t>
            </a:r>
            <a:endParaRPr sz="3600" b="0" i="0" u="none" strike="noStrike" cap="none" dirty="0">
              <a:solidFill>
                <a:srgbClr val="000000"/>
              </a:solidFill>
              <a:latin typeface="Twentieth Century"/>
              <a:ea typeface="Twentieth Century"/>
              <a:cs typeface="Twentieth Century"/>
              <a:sym typeface="Twentieth Century"/>
            </a:endParaRPr>
          </a:p>
        </p:txBody>
      </p:sp>
      <p:sp>
        <p:nvSpPr>
          <p:cNvPr id="50" name="Google Shape;50;p3"/>
          <p:cNvSpPr txBox="1"/>
          <p:nvPr/>
        </p:nvSpPr>
        <p:spPr>
          <a:xfrm>
            <a:off x="1324825" y="5655375"/>
            <a:ext cx="12675900" cy="24936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600"/>
              <a:buFont typeface="Arial"/>
              <a:buNone/>
            </a:pPr>
            <a:r>
              <a:rPr lang="en-US" sz="3600" b="0" i="0" u="none" strike="noStrike" cap="none" dirty="0">
                <a:solidFill>
                  <a:srgbClr val="6BBB42"/>
                </a:solidFill>
                <a:latin typeface="Twentieth Century"/>
                <a:ea typeface="Twentieth Century"/>
                <a:cs typeface="Twentieth Century"/>
                <a:sym typeface="Twentieth Century"/>
              </a:rPr>
              <a:t>Depends on how you define importance: </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dirty="0">
              <a:solidFill>
                <a:srgbClr val="6BBB42"/>
              </a:solidFill>
              <a:latin typeface="Twentieth Century"/>
              <a:ea typeface="Twentieth Century"/>
              <a:cs typeface="Twentieth Century"/>
              <a:sym typeface="Twentieth Century"/>
            </a:endParaRPr>
          </a:p>
          <a:p>
            <a:pPr marL="457200" marR="0" lvl="0" indent="-457200" algn="l" rtl="0">
              <a:lnSpc>
                <a:spcPct val="100000"/>
              </a:lnSpc>
              <a:spcBef>
                <a:spcPts val="0"/>
              </a:spcBef>
              <a:spcAft>
                <a:spcPts val="0"/>
              </a:spcAft>
              <a:buClr>
                <a:srgbClr val="292929"/>
              </a:buClr>
              <a:buSzPts val="3600"/>
              <a:buFont typeface="Twentieth Century"/>
              <a:buAutoNum type="arabicPeriod"/>
            </a:pPr>
            <a:r>
              <a:rPr lang="en-US" sz="3600" b="0" i="0" u="none" strike="noStrike" cap="none" dirty="0">
                <a:solidFill>
                  <a:srgbClr val="292929"/>
                </a:solidFill>
                <a:latin typeface="Twentieth Century"/>
                <a:ea typeface="Twentieth Century"/>
                <a:cs typeface="Twentieth Century"/>
                <a:sym typeface="Twentieth Century"/>
              </a:rPr>
              <a:t>species that has the most relationships?</a:t>
            </a:r>
            <a:endParaRPr dirty="0"/>
          </a:p>
          <a:p>
            <a:pPr marL="457200" marR="0" lvl="0" indent="-457200" algn="l" rtl="0">
              <a:lnSpc>
                <a:spcPct val="100000"/>
              </a:lnSpc>
              <a:spcBef>
                <a:spcPts val="0"/>
              </a:spcBef>
              <a:spcAft>
                <a:spcPts val="0"/>
              </a:spcAft>
              <a:buClr>
                <a:srgbClr val="292929"/>
              </a:buClr>
              <a:buSzPts val="3600"/>
              <a:buFont typeface="Twentieth Century"/>
              <a:buAutoNum type="arabicPeriod"/>
            </a:pPr>
            <a:r>
              <a:rPr lang="en-US" sz="3600" b="0" i="0" u="none" strike="noStrike" cap="none" dirty="0">
                <a:solidFill>
                  <a:srgbClr val="292929"/>
                </a:solidFill>
                <a:latin typeface="Twentieth Century"/>
                <a:ea typeface="Twentieth Century"/>
                <a:cs typeface="Twentieth Century"/>
                <a:sym typeface="Twentieth Century"/>
              </a:rPr>
              <a:t>species that can influence the most other species? </a:t>
            </a:r>
            <a:endParaRPr dirty="0"/>
          </a:p>
          <a:p>
            <a:pPr marL="457200" marR="0" lvl="0" indent="-457200" algn="l" rtl="0">
              <a:lnSpc>
                <a:spcPct val="100000"/>
              </a:lnSpc>
              <a:spcBef>
                <a:spcPts val="0"/>
              </a:spcBef>
              <a:spcAft>
                <a:spcPts val="0"/>
              </a:spcAft>
              <a:buClr>
                <a:srgbClr val="292929"/>
              </a:buClr>
              <a:buSzPts val="3600"/>
              <a:buFont typeface="Twentieth Century"/>
              <a:buAutoNum type="arabicPeriod"/>
            </a:pPr>
            <a:r>
              <a:rPr lang="en-US" sz="3600" b="0" i="0" u="none" strike="noStrike" cap="none" dirty="0">
                <a:solidFill>
                  <a:srgbClr val="292929"/>
                </a:solidFill>
                <a:latin typeface="Twentieth Century"/>
                <a:ea typeface="Twentieth Century"/>
                <a:cs typeface="Twentieth Century"/>
                <a:sym typeface="Twentieth Century"/>
              </a:rPr>
              <a:t>species that plays the biggest role in connecting other species?</a:t>
            </a:r>
            <a:endParaRPr sz="3600" b="0" i="0" u="none" strike="noStrike" cap="none" dirty="0">
              <a:solidFill>
                <a:srgbClr val="292929"/>
              </a:solidFill>
              <a:latin typeface="Twentieth Century"/>
              <a:ea typeface="Twentieth Century"/>
              <a:cs typeface="Twentieth Century"/>
              <a:sym typeface="Twentieth Century"/>
            </a:endParaRPr>
          </a:p>
        </p:txBody>
      </p:sp>
      <p:grpSp>
        <p:nvGrpSpPr>
          <p:cNvPr id="25" name="Group 24">
            <a:extLst>
              <a:ext uri="{FF2B5EF4-FFF2-40B4-BE49-F238E27FC236}">
                <a16:creationId xmlns:a16="http://schemas.microsoft.com/office/drawing/2014/main" id="{399AAF6B-FB53-F21E-F9D5-190B647874E7}"/>
              </a:ext>
            </a:extLst>
          </p:cNvPr>
          <p:cNvGrpSpPr/>
          <p:nvPr/>
        </p:nvGrpSpPr>
        <p:grpSpPr>
          <a:xfrm>
            <a:off x="4993071" y="2720605"/>
            <a:ext cx="4166225" cy="1908465"/>
            <a:chOff x="3798277" y="1779574"/>
            <a:chExt cx="6071819" cy="2038299"/>
          </a:xfrm>
          <a:solidFill>
            <a:srgbClr val="0066FF"/>
          </a:solidFill>
        </p:grpSpPr>
        <p:sp>
          <p:nvSpPr>
            <p:cNvPr id="26" name="Oval 25">
              <a:extLst>
                <a:ext uri="{FF2B5EF4-FFF2-40B4-BE49-F238E27FC236}">
                  <a16:creationId xmlns:a16="http://schemas.microsoft.com/office/drawing/2014/main" id="{48779909-BA7C-3EC5-5FC6-1169AB9B608D}"/>
                </a:ext>
              </a:extLst>
            </p:cNvPr>
            <p:cNvSpPr/>
            <p:nvPr/>
          </p:nvSpPr>
          <p:spPr>
            <a:xfrm>
              <a:off x="3798277" y="2328691"/>
              <a:ext cx="615461" cy="52001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19143D60-9A0C-3242-BF38-9CB12731A281}"/>
                </a:ext>
              </a:extLst>
            </p:cNvPr>
            <p:cNvSpPr/>
            <p:nvPr/>
          </p:nvSpPr>
          <p:spPr>
            <a:xfrm>
              <a:off x="7002706" y="2455378"/>
              <a:ext cx="615461" cy="52001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2427F63E-CD01-3F5D-DB5B-C857E7ED7683}"/>
                </a:ext>
              </a:extLst>
            </p:cNvPr>
            <p:cNvSpPr/>
            <p:nvPr/>
          </p:nvSpPr>
          <p:spPr>
            <a:xfrm>
              <a:off x="8233628" y="2721334"/>
              <a:ext cx="615461" cy="52001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227263DC-B48C-DE68-F833-7A84BCB11655}"/>
                </a:ext>
              </a:extLst>
            </p:cNvPr>
            <p:cNvSpPr/>
            <p:nvPr/>
          </p:nvSpPr>
          <p:spPr>
            <a:xfrm>
              <a:off x="5363308" y="2221083"/>
              <a:ext cx="615461" cy="52001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758C54F0-651B-CC5B-CD5D-F95FC34AF154}"/>
                </a:ext>
              </a:extLst>
            </p:cNvPr>
            <p:cNvSpPr/>
            <p:nvPr/>
          </p:nvSpPr>
          <p:spPr>
            <a:xfrm>
              <a:off x="7462837" y="3186613"/>
              <a:ext cx="615461" cy="52001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8B2843F1-66E0-3361-C35C-6013EC71FA9D}"/>
                </a:ext>
              </a:extLst>
            </p:cNvPr>
            <p:cNvSpPr/>
            <p:nvPr/>
          </p:nvSpPr>
          <p:spPr>
            <a:xfrm>
              <a:off x="7805403" y="1779574"/>
              <a:ext cx="615461" cy="52001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84A0A15C-E612-6EAF-6931-6BA237F30903}"/>
                </a:ext>
              </a:extLst>
            </p:cNvPr>
            <p:cNvSpPr/>
            <p:nvPr/>
          </p:nvSpPr>
          <p:spPr>
            <a:xfrm>
              <a:off x="5363308" y="3153711"/>
              <a:ext cx="615461" cy="52001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EA54D618-E2EA-01C7-7787-995FE0A26ECE}"/>
                </a:ext>
              </a:extLst>
            </p:cNvPr>
            <p:cNvSpPr/>
            <p:nvPr/>
          </p:nvSpPr>
          <p:spPr>
            <a:xfrm>
              <a:off x="9254635" y="3297856"/>
              <a:ext cx="615461" cy="52001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4" name="Straight Connector 33">
              <a:extLst>
                <a:ext uri="{FF2B5EF4-FFF2-40B4-BE49-F238E27FC236}">
                  <a16:creationId xmlns:a16="http://schemas.microsoft.com/office/drawing/2014/main" id="{EB02E6D8-3CA6-4179-0CF2-39C1DBEBD4B6}"/>
                </a:ext>
              </a:extLst>
            </p:cNvPr>
            <p:cNvCxnSpPr>
              <a:stCxn id="26" idx="6"/>
              <a:endCxn id="29" idx="2"/>
            </p:cNvCxnSpPr>
            <p:nvPr/>
          </p:nvCxnSpPr>
          <p:spPr>
            <a:xfrm flipV="1">
              <a:off x="4413738" y="2481092"/>
              <a:ext cx="949570" cy="107608"/>
            </a:xfrm>
            <a:prstGeom prst="line">
              <a:avLst/>
            </a:prstGeom>
            <a:grpFill/>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C4A7A17E-A91C-C3DE-A7C1-0BE8762006CE}"/>
                </a:ext>
              </a:extLst>
            </p:cNvPr>
            <p:cNvCxnSpPr>
              <a:cxnSpLocks/>
              <a:stCxn id="30" idx="1"/>
              <a:endCxn id="29" idx="5"/>
            </p:cNvCxnSpPr>
            <p:nvPr/>
          </p:nvCxnSpPr>
          <p:spPr>
            <a:xfrm flipH="1" flipV="1">
              <a:off x="5888637" y="2664945"/>
              <a:ext cx="1664332" cy="597823"/>
            </a:xfrm>
            <a:prstGeom prst="line">
              <a:avLst/>
            </a:prstGeom>
            <a:grpFill/>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9CDFCCF5-D53B-1EB9-3DBB-9F3F420DA405}"/>
                </a:ext>
              </a:extLst>
            </p:cNvPr>
            <p:cNvCxnSpPr>
              <a:cxnSpLocks/>
              <a:stCxn id="27" idx="5"/>
              <a:endCxn id="30" idx="0"/>
            </p:cNvCxnSpPr>
            <p:nvPr/>
          </p:nvCxnSpPr>
          <p:spPr>
            <a:xfrm>
              <a:off x="7528034" y="2899240"/>
              <a:ext cx="242535" cy="287374"/>
            </a:xfrm>
            <a:prstGeom prst="line">
              <a:avLst/>
            </a:prstGeom>
            <a:grpFill/>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5D302081-A058-B51B-C594-6F8CF0011D8D}"/>
                </a:ext>
              </a:extLst>
            </p:cNvPr>
            <p:cNvCxnSpPr>
              <a:cxnSpLocks/>
              <a:stCxn id="32" idx="0"/>
              <a:endCxn id="29" idx="4"/>
            </p:cNvCxnSpPr>
            <p:nvPr/>
          </p:nvCxnSpPr>
          <p:spPr>
            <a:xfrm flipV="1">
              <a:off x="5671039" y="2741100"/>
              <a:ext cx="0" cy="412611"/>
            </a:xfrm>
            <a:prstGeom prst="line">
              <a:avLst/>
            </a:prstGeom>
            <a:grpFill/>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D00710D7-192C-90D8-B0D0-E3C0C445B996}"/>
                </a:ext>
              </a:extLst>
            </p:cNvPr>
            <p:cNvCxnSpPr>
              <a:cxnSpLocks/>
              <a:stCxn id="26" idx="5"/>
              <a:endCxn id="32" idx="1"/>
            </p:cNvCxnSpPr>
            <p:nvPr/>
          </p:nvCxnSpPr>
          <p:spPr>
            <a:xfrm>
              <a:off x="4323606" y="2772553"/>
              <a:ext cx="1129834" cy="457313"/>
            </a:xfrm>
            <a:prstGeom prst="line">
              <a:avLst/>
            </a:prstGeom>
            <a:grpFill/>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0D2B6D92-6582-5880-68C0-B9E9F46BB125}"/>
                </a:ext>
              </a:extLst>
            </p:cNvPr>
            <p:cNvCxnSpPr>
              <a:cxnSpLocks/>
              <a:stCxn id="32" idx="6"/>
              <a:endCxn id="30" idx="2"/>
            </p:cNvCxnSpPr>
            <p:nvPr/>
          </p:nvCxnSpPr>
          <p:spPr>
            <a:xfrm>
              <a:off x="5978769" y="3413720"/>
              <a:ext cx="1484068" cy="32902"/>
            </a:xfrm>
            <a:prstGeom prst="line">
              <a:avLst/>
            </a:prstGeom>
            <a:grpFill/>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3D297090-6118-89CA-8734-796818E0092D}"/>
                </a:ext>
              </a:extLst>
            </p:cNvPr>
            <p:cNvCxnSpPr>
              <a:cxnSpLocks/>
              <a:stCxn id="31" idx="4"/>
              <a:endCxn id="27" idx="6"/>
            </p:cNvCxnSpPr>
            <p:nvPr/>
          </p:nvCxnSpPr>
          <p:spPr>
            <a:xfrm flipH="1">
              <a:off x="7618166" y="2299591"/>
              <a:ext cx="494968" cy="415796"/>
            </a:xfrm>
            <a:prstGeom prst="line">
              <a:avLst/>
            </a:prstGeom>
            <a:grpFill/>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8C1A85F9-BFA1-A53F-43D6-6E6657A6FA08}"/>
                </a:ext>
              </a:extLst>
            </p:cNvPr>
            <p:cNvCxnSpPr>
              <a:cxnSpLocks/>
              <a:stCxn id="31" idx="4"/>
              <a:endCxn id="28" idx="1"/>
            </p:cNvCxnSpPr>
            <p:nvPr/>
          </p:nvCxnSpPr>
          <p:spPr>
            <a:xfrm>
              <a:off x="8113134" y="2299591"/>
              <a:ext cx="210627" cy="497898"/>
            </a:xfrm>
            <a:prstGeom prst="line">
              <a:avLst/>
            </a:prstGeom>
            <a:grpFill/>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CA9DBDE9-8857-2443-6AD1-7C1FA34F29D2}"/>
                </a:ext>
              </a:extLst>
            </p:cNvPr>
            <p:cNvCxnSpPr>
              <a:cxnSpLocks/>
              <a:endCxn id="29" idx="6"/>
            </p:cNvCxnSpPr>
            <p:nvPr/>
          </p:nvCxnSpPr>
          <p:spPr>
            <a:xfrm flipH="1" flipV="1">
              <a:off x="5978769" y="2481092"/>
              <a:ext cx="1023937" cy="183853"/>
            </a:xfrm>
            <a:prstGeom prst="line">
              <a:avLst/>
            </a:prstGeom>
            <a:grpFill/>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E881336C-38FB-C4B4-6762-985C7EB60A06}"/>
                </a:ext>
              </a:extLst>
            </p:cNvPr>
            <p:cNvCxnSpPr>
              <a:cxnSpLocks/>
              <a:stCxn id="32" idx="7"/>
              <a:endCxn id="27" idx="3"/>
            </p:cNvCxnSpPr>
            <p:nvPr/>
          </p:nvCxnSpPr>
          <p:spPr>
            <a:xfrm flipV="1">
              <a:off x="5888637" y="2899240"/>
              <a:ext cx="1204201" cy="330626"/>
            </a:xfrm>
            <a:prstGeom prst="line">
              <a:avLst/>
            </a:prstGeom>
            <a:grpFill/>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3B42EB0C-28BE-5477-76ED-22AE84C68C42}"/>
                </a:ext>
              </a:extLst>
            </p:cNvPr>
            <p:cNvCxnSpPr>
              <a:cxnSpLocks/>
              <a:stCxn id="33" idx="2"/>
              <a:endCxn id="28" idx="5"/>
            </p:cNvCxnSpPr>
            <p:nvPr/>
          </p:nvCxnSpPr>
          <p:spPr>
            <a:xfrm flipH="1" flipV="1">
              <a:off x="8758956" y="3165195"/>
              <a:ext cx="495679" cy="392670"/>
            </a:xfrm>
            <a:prstGeom prst="line">
              <a:avLst/>
            </a:prstGeom>
            <a:grpFill/>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60009BB-04AB-1EA1-62D0-8FF401E0871C}"/>
                </a:ext>
              </a:extLst>
            </p:cNvPr>
            <p:cNvCxnSpPr>
              <a:cxnSpLocks/>
              <a:stCxn id="33" idx="2"/>
              <a:endCxn id="30" idx="6"/>
            </p:cNvCxnSpPr>
            <p:nvPr/>
          </p:nvCxnSpPr>
          <p:spPr>
            <a:xfrm flipH="1" flipV="1">
              <a:off x="8078298" y="3446622"/>
              <a:ext cx="1176338" cy="111243"/>
            </a:xfrm>
            <a:prstGeom prst="line">
              <a:avLst/>
            </a:prstGeom>
            <a:grpFill/>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090557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4"/>
          <p:cNvSpPr txBox="1"/>
          <p:nvPr/>
        </p:nvSpPr>
        <p:spPr>
          <a:xfrm>
            <a:off x="1541792" y="2827685"/>
            <a:ext cx="12320700" cy="1200288"/>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3600"/>
              <a:buFont typeface="Arial"/>
              <a:buNone/>
            </a:pPr>
            <a:r>
              <a:rPr lang="en-US" sz="3600" b="1" i="0" u="none" strike="noStrike" cap="none" dirty="0">
                <a:solidFill>
                  <a:srgbClr val="292929"/>
                </a:solidFill>
                <a:latin typeface="Twentieth Century"/>
                <a:ea typeface="Twentieth Century"/>
                <a:cs typeface="Twentieth Century"/>
                <a:sym typeface="Twentieth Century"/>
              </a:rPr>
              <a:t>Degree centrality </a:t>
            </a:r>
            <a:r>
              <a:rPr lang="en-US" sz="3600" b="0" i="0" u="none" strike="noStrike" cap="none" dirty="0">
                <a:solidFill>
                  <a:srgbClr val="292929"/>
                </a:solidFill>
                <a:latin typeface="Twentieth Century"/>
                <a:ea typeface="Twentieth Century"/>
                <a:cs typeface="Twentieth Century"/>
                <a:sym typeface="Twentieth Century"/>
              </a:rPr>
              <a:t>– a node’s degree </a:t>
            </a:r>
            <a:r>
              <a:rPr lang="en-US" sz="2800" b="0" i="0" u="none" strike="noStrike" cap="none" dirty="0">
                <a:solidFill>
                  <a:srgbClr val="292929"/>
                </a:solidFill>
                <a:latin typeface="Twentieth Century"/>
                <a:ea typeface="Twentieth Century"/>
                <a:cs typeface="Twentieth Century"/>
                <a:sym typeface="Twentieth Century"/>
              </a:rPr>
              <a:t>(# of links regardless of direction).</a:t>
            </a:r>
            <a:endParaRPr sz="2800" dirty="0">
              <a:solidFill>
                <a:srgbClr val="292929"/>
              </a:solidFill>
              <a:latin typeface="Twentieth Century"/>
              <a:ea typeface="Twentieth Century"/>
              <a:cs typeface="Twentieth Century"/>
              <a:sym typeface="Twentieth Century"/>
            </a:endParaRPr>
          </a:p>
          <a:p>
            <a:pPr marL="0" marR="0" lvl="0" indent="0" algn="ctr" rtl="0">
              <a:lnSpc>
                <a:spcPct val="100000"/>
              </a:lnSpc>
              <a:spcBef>
                <a:spcPts val="0"/>
              </a:spcBef>
              <a:spcAft>
                <a:spcPts val="0"/>
              </a:spcAft>
              <a:buClr>
                <a:srgbClr val="000000"/>
              </a:buClr>
              <a:buSzPts val="3600"/>
              <a:buFont typeface="Arial"/>
              <a:buNone/>
            </a:pPr>
            <a:r>
              <a:rPr lang="en-US" sz="3600" i="1" u="none" strike="noStrike" cap="none" dirty="0">
                <a:solidFill>
                  <a:srgbClr val="292929"/>
                </a:solidFill>
                <a:latin typeface="Twentieth Century"/>
                <a:ea typeface="Twentieth Century"/>
                <a:cs typeface="Twentieth Century"/>
                <a:sym typeface="Twentieth Century"/>
              </a:rPr>
              <a:t> the simplest measure of centrality </a:t>
            </a:r>
            <a:endParaRPr sz="1400" i="1" u="none" strike="noStrike" cap="none" dirty="0">
              <a:solidFill>
                <a:srgbClr val="000000"/>
              </a:solidFill>
              <a:sym typeface="Arial"/>
            </a:endParaRPr>
          </a:p>
        </p:txBody>
      </p:sp>
      <p:grpSp>
        <p:nvGrpSpPr>
          <p:cNvPr id="80" name="Google Shape;80;p4"/>
          <p:cNvGrpSpPr/>
          <p:nvPr/>
        </p:nvGrpSpPr>
        <p:grpSpPr>
          <a:xfrm>
            <a:off x="4795837" y="5685297"/>
            <a:ext cx="5029200" cy="2324100"/>
            <a:chOff x="4200471" y="5046814"/>
            <a:chExt cx="5029200" cy="2324100"/>
          </a:xfrm>
        </p:grpSpPr>
        <p:grpSp>
          <p:nvGrpSpPr>
            <p:cNvPr id="81" name="Google Shape;81;p4"/>
            <p:cNvGrpSpPr/>
            <p:nvPr/>
          </p:nvGrpSpPr>
          <p:grpSpPr>
            <a:xfrm>
              <a:off x="4200471" y="5046814"/>
              <a:ext cx="5029200" cy="2324100"/>
              <a:chOff x="4501922" y="4601991"/>
              <a:chExt cx="5029200" cy="2324100"/>
            </a:xfrm>
          </p:grpSpPr>
          <p:pic>
            <p:nvPicPr>
              <p:cNvPr id="82" name="Google Shape;82;p4"/>
              <p:cNvPicPr preferRelativeResize="0"/>
              <p:nvPr/>
            </p:nvPicPr>
            <p:blipFill rotWithShape="1">
              <a:blip r:embed="rId3">
                <a:alphaModFix/>
              </a:blip>
              <a:srcRect/>
              <a:stretch/>
            </p:blipFill>
            <p:spPr>
              <a:xfrm>
                <a:off x="4501922" y="4601991"/>
                <a:ext cx="5029200" cy="2324100"/>
              </a:xfrm>
              <a:prstGeom prst="rect">
                <a:avLst/>
              </a:prstGeom>
              <a:noFill/>
              <a:ln w="9525" cap="flat" cmpd="sng">
                <a:solidFill>
                  <a:srgbClr val="7F7F7F"/>
                </a:solidFill>
                <a:prstDash val="solid"/>
                <a:round/>
                <a:headEnd type="none" w="sm" len="sm"/>
                <a:tailEnd type="none" w="sm" len="sm"/>
              </a:ln>
            </p:spPr>
          </p:pic>
          <p:sp>
            <p:nvSpPr>
              <p:cNvPr id="83" name="Google Shape;83;p4"/>
              <p:cNvSpPr/>
              <p:nvPr/>
            </p:nvSpPr>
            <p:spPr>
              <a:xfrm>
                <a:off x="6155897" y="5608894"/>
                <a:ext cx="334111" cy="334486"/>
              </a:xfrm>
              <a:prstGeom prst="ellipse">
                <a:avLst/>
              </a:prstGeom>
              <a:solidFill>
                <a:srgbClr val="C5D8F1"/>
              </a:solidFill>
              <a:ln w="12700" cap="flat" cmpd="sng">
                <a:solidFill>
                  <a:srgbClr val="3F3F3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grpSp>
        <p:sp>
          <p:nvSpPr>
            <p:cNvPr id="84" name="Google Shape;84;p4"/>
            <p:cNvSpPr/>
            <p:nvPr/>
          </p:nvSpPr>
          <p:spPr>
            <a:xfrm>
              <a:off x="6939721" y="6049105"/>
              <a:ext cx="334111" cy="334486"/>
            </a:xfrm>
            <a:prstGeom prst="ellipse">
              <a:avLst/>
            </a:prstGeom>
            <a:solidFill>
              <a:srgbClr val="C5D8F1"/>
            </a:solidFill>
            <a:ln w="12700" cap="flat" cmpd="sng">
              <a:solidFill>
                <a:srgbClr val="3F3F3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grpSp>
      <p:sp>
        <p:nvSpPr>
          <p:cNvPr id="3" name="TextBox 2">
            <a:extLst>
              <a:ext uri="{FF2B5EF4-FFF2-40B4-BE49-F238E27FC236}">
                <a16:creationId xmlns:a16="http://schemas.microsoft.com/office/drawing/2014/main" id="{8B764A1E-2866-043E-05A0-3C9FC5063709}"/>
              </a:ext>
            </a:extLst>
          </p:cNvPr>
          <p:cNvSpPr txBox="1"/>
          <p:nvPr/>
        </p:nvSpPr>
        <p:spPr>
          <a:xfrm>
            <a:off x="1819715" y="4649915"/>
            <a:ext cx="10824132" cy="615553"/>
          </a:xfrm>
          <a:prstGeom prst="rect">
            <a:avLst/>
          </a:prstGeom>
          <a:noFill/>
        </p:spPr>
        <p:txBody>
          <a:bodyPr wrap="square">
            <a:spAutoFit/>
          </a:bodyPr>
          <a:lstStyle/>
          <a:p>
            <a:pPr marL="0" marR="0" lvl="0" indent="0" algn="ctr" rtl="0">
              <a:lnSpc>
                <a:spcPct val="100000"/>
              </a:lnSpc>
              <a:spcBef>
                <a:spcPts val="0"/>
              </a:spcBef>
              <a:spcAft>
                <a:spcPts val="0"/>
              </a:spcAft>
              <a:buClr>
                <a:srgbClr val="000000"/>
              </a:buClr>
              <a:buSzPts val="3600"/>
              <a:buFont typeface="Arial"/>
              <a:buNone/>
            </a:pPr>
            <a:r>
              <a:rPr lang="en-US" sz="3400" b="0" i="0" u="none" strike="noStrike" cap="none" dirty="0">
                <a:solidFill>
                  <a:srgbClr val="6BBB42"/>
                </a:solidFill>
                <a:latin typeface="Twentieth Century"/>
                <a:ea typeface="Twentieth Century"/>
                <a:cs typeface="Twentieth Century"/>
                <a:sym typeface="Twentieth Century"/>
              </a:rPr>
              <a:t>In the below network, which node is most ‘central”? </a:t>
            </a:r>
            <a:endParaRPr lang="en-US" sz="3400" b="0" i="0" u="none" strike="noStrike" cap="none" dirty="0">
              <a:solidFill>
                <a:srgbClr val="000000"/>
              </a:solidFill>
              <a:latin typeface="Twentieth Century"/>
              <a:ea typeface="Twentieth Century"/>
              <a:cs typeface="Twentieth Century"/>
              <a:sym typeface="Twentieth Century"/>
            </a:endParaRPr>
          </a:p>
        </p:txBody>
      </p:sp>
      <p:sp>
        <p:nvSpPr>
          <p:cNvPr id="4" name="Google Shape;78;p4">
            <a:extLst>
              <a:ext uri="{FF2B5EF4-FFF2-40B4-BE49-F238E27FC236}">
                <a16:creationId xmlns:a16="http://schemas.microsoft.com/office/drawing/2014/main" id="{70B70961-79F6-36F7-9FFD-4B62978DBAEF}"/>
              </a:ext>
            </a:extLst>
          </p:cNvPr>
          <p:cNvSpPr txBox="1"/>
          <p:nvPr/>
        </p:nvSpPr>
        <p:spPr>
          <a:xfrm>
            <a:off x="1541792" y="1171261"/>
            <a:ext cx="12320699" cy="1446509"/>
          </a:xfrm>
          <a:prstGeom prst="rect">
            <a:avLst/>
          </a:prstGeom>
          <a:noFill/>
          <a:ln>
            <a:noFill/>
          </a:ln>
        </p:spPr>
        <p:txBody>
          <a:bodyPr spcFirstLastPara="1" wrap="square" lIns="91425" tIns="45700" rIns="91425" bIns="45700" anchor="t" anchorCtr="0">
            <a:spAutoFit/>
          </a:bodyPr>
          <a:lstStyle/>
          <a:p>
            <a:pPr algn="ctr">
              <a:buSzPts val="4400"/>
            </a:pPr>
            <a:r>
              <a:rPr lang="en-US" sz="4400" b="0" i="0" u="none" strike="noStrike" cap="none" dirty="0">
                <a:solidFill>
                  <a:srgbClr val="6BBB42"/>
                </a:solidFill>
                <a:latin typeface="Twentieth Century"/>
                <a:ea typeface="Twentieth Century"/>
                <a:cs typeface="Twentieth Century"/>
                <a:sym typeface="Twentieth Century"/>
              </a:rPr>
              <a:t>1</a:t>
            </a:r>
            <a:r>
              <a:rPr lang="en-US" sz="4400" b="0" i="0" u="none" strike="noStrike" cap="none" dirty="0">
                <a:solidFill>
                  <a:srgbClr val="92D050"/>
                </a:solidFill>
                <a:latin typeface="Twentieth Century"/>
                <a:ea typeface="Twentieth Century"/>
                <a:cs typeface="Twentieth Century"/>
                <a:sym typeface="Twentieth Century"/>
              </a:rPr>
              <a:t>. </a:t>
            </a:r>
            <a:r>
              <a:rPr lang="en-US" sz="4400" dirty="0">
                <a:solidFill>
                  <a:srgbClr val="92D050"/>
                </a:solidFill>
                <a:latin typeface="Twentieth Century"/>
                <a:ea typeface="Twentieth Century"/>
                <a:cs typeface="Twentieth Century"/>
                <a:sym typeface="Twentieth Century"/>
              </a:rPr>
              <a:t>An important node</a:t>
            </a:r>
            <a:r>
              <a:rPr lang="en-US" sz="4400" b="0" i="0" u="none" strike="noStrike" cap="none" dirty="0">
                <a:solidFill>
                  <a:srgbClr val="92D050"/>
                </a:solidFill>
                <a:latin typeface="Twentieth Century"/>
                <a:ea typeface="Twentieth Century"/>
                <a:cs typeface="Twentieth Century"/>
                <a:sym typeface="Twentieth Century"/>
              </a:rPr>
              <a:t> may be one with the most </a:t>
            </a:r>
            <a:r>
              <a:rPr lang="en-US" sz="4400" b="0" i="0" u="none" strike="noStrike" cap="none" dirty="0" smtClean="0">
                <a:solidFill>
                  <a:srgbClr val="92D050"/>
                </a:solidFill>
                <a:latin typeface="Twentieth Century"/>
                <a:ea typeface="Twentieth Century"/>
                <a:cs typeface="Twentieth Century"/>
                <a:sym typeface="Twentieth Century"/>
              </a:rPr>
              <a:t>relationships, </a:t>
            </a:r>
            <a:r>
              <a:rPr lang="en-US" sz="4400" b="0" i="0" u="none" strike="noStrike" cap="none" dirty="0">
                <a:solidFill>
                  <a:srgbClr val="92D050"/>
                </a:solidFill>
                <a:latin typeface="Twentieth Century"/>
                <a:ea typeface="Twentieth Century"/>
                <a:cs typeface="Twentieth Century"/>
                <a:sym typeface="Twentieth Century"/>
              </a:rPr>
              <a:t>i.e., t</a:t>
            </a:r>
            <a:r>
              <a:rPr lang="en-US" sz="4400" dirty="0">
                <a:solidFill>
                  <a:srgbClr val="92D050"/>
                </a:solidFill>
                <a:latin typeface="Twentieth Century"/>
                <a:ea typeface="Twentieth Century"/>
                <a:cs typeface="Twentieth Century"/>
                <a:sym typeface="Twentieth Century"/>
              </a:rPr>
              <a:t>he most links (“degrees”) </a:t>
            </a:r>
            <a:endParaRPr sz="4400" b="0" i="0" u="none" strike="noStrike" cap="none" dirty="0">
              <a:solidFill>
                <a:srgbClr val="92D050"/>
              </a:solidFill>
              <a:latin typeface="Twentieth Century"/>
              <a:ea typeface="Twentieth Century"/>
              <a:cs typeface="Twentieth Century"/>
              <a:sym typeface="Twentieth Century"/>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4"/>
          <p:cNvSpPr txBox="1"/>
          <p:nvPr/>
        </p:nvSpPr>
        <p:spPr>
          <a:xfrm>
            <a:off x="1071431" y="2893376"/>
            <a:ext cx="12320700" cy="1200288"/>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3600"/>
              <a:buFont typeface="Arial"/>
              <a:buNone/>
            </a:pPr>
            <a:r>
              <a:rPr lang="en-US" sz="3600" b="1" i="0" u="none" strike="noStrike" cap="none" dirty="0">
                <a:solidFill>
                  <a:srgbClr val="292929"/>
                </a:solidFill>
                <a:latin typeface="Twentieth Century"/>
                <a:ea typeface="Twentieth Century"/>
                <a:cs typeface="Twentieth Century"/>
                <a:sym typeface="Twentieth Century"/>
              </a:rPr>
              <a:t>Degree centrality </a:t>
            </a:r>
            <a:r>
              <a:rPr lang="en-US" sz="3600" b="0" i="0" u="none" strike="noStrike" cap="none" dirty="0">
                <a:solidFill>
                  <a:srgbClr val="292929"/>
                </a:solidFill>
                <a:latin typeface="Twentieth Century"/>
                <a:ea typeface="Twentieth Century"/>
                <a:cs typeface="Twentieth Century"/>
                <a:sym typeface="Twentieth Century"/>
              </a:rPr>
              <a:t>– a node’s degree </a:t>
            </a:r>
            <a:r>
              <a:rPr lang="en-US" sz="2800" b="0" i="0" u="none" strike="noStrike" cap="none" dirty="0">
                <a:solidFill>
                  <a:srgbClr val="292929"/>
                </a:solidFill>
                <a:latin typeface="Twentieth Century"/>
                <a:ea typeface="Twentieth Century"/>
                <a:cs typeface="Twentieth Century"/>
                <a:sym typeface="Twentieth Century"/>
              </a:rPr>
              <a:t>(# of links regardless of direction).</a:t>
            </a:r>
            <a:endParaRPr sz="2800" dirty="0">
              <a:solidFill>
                <a:srgbClr val="292929"/>
              </a:solidFill>
              <a:latin typeface="Twentieth Century"/>
              <a:ea typeface="Twentieth Century"/>
              <a:cs typeface="Twentieth Century"/>
              <a:sym typeface="Twentieth Century"/>
            </a:endParaRPr>
          </a:p>
          <a:p>
            <a:pPr marL="0" marR="0" lvl="0" indent="0" algn="ctr" rtl="0">
              <a:lnSpc>
                <a:spcPct val="100000"/>
              </a:lnSpc>
              <a:spcBef>
                <a:spcPts val="0"/>
              </a:spcBef>
              <a:spcAft>
                <a:spcPts val="0"/>
              </a:spcAft>
              <a:buClr>
                <a:srgbClr val="000000"/>
              </a:buClr>
              <a:buSzPts val="3600"/>
              <a:buFont typeface="Arial"/>
              <a:buNone/>
            </a:pPr>
            <a:r>
              <a:rPr lang="en-US" sz="3600" i="1" u="none" strike="noStrike" cap="none" dirty="0">
                <a:solidFill>
                  <a:srgbClr val="292929"/>
                </a:solidFill>
                <a:latin typeface="Twentieth Century"/>
                <a:ea typeface="Twentieth Century"/>
                <a:cs typeface="Twentieth Century"/>
                <a:sym typeface="Twentieth Century"/>
              </a:rPr>
              <a:t> the simplest measure of centrality </a:t>
            </a:r>
            <a:endParaRPr sz="1400" i="1" u="none" strike="noStrike" cap="none" dirty="0">
              <a:solidFill>
                <a:srgbClr val="000000"/>
              </a:solidFill>
              <a:sym typeface="Arial"/>
            </a:endParaRPr>
          </a:p>
        </p:txBody>
      </p:sp>
      <p:sp>
        <p:nvSpPr>
          <p:cNvPr id="78" name="Google Shape;78;p4"/>
          <p:cNvSpPr txBox="1"/>
          <p:nvPr/>
        </p:nvSpPr>
        <p:spPr>
          <a:xfrm>
            <a:off x="1819715" y="890616"/>
            <a:ext cx="11154000" cy="2123618"/>
          </a:xfrm>
          <a:prstGeom prst="rect">
            <a:avLst/>
          </a:prstGeom>
          <a:noFill/>
          <a:ln>
            <a:noFill/>
          </a:ln>
        </p:spPr>
        <p:txBody>
          <a:bodyPr spcFirstLastPara="1" wrap="square" lIns="91425" tIns="45700" rIns="91425" bIns="45700" anchor="t" anchorCtr="0">
            <a:spAutoFit/>
          </a:bodyPr>
          <a:lstStyle/>
          <a:p>
            <a:pPr algn="ctr">
              <a:buSzPts val="4400"/>
            </a:pPr>
            <a:r>
              <a:rPr lang="en-US" sz="4400" b="0" i="0" u="none" strike="noStrike" cap="none" dirty="0">
                <a:solidFill>
                  <a:srgbClr val="6BBB42"/>
                </a:solidFill>
                <a:latin typeface="Twentieth Century"/>
                <a:ea typeface="Twentieth Century"/>
                <a:cs typeface="Twentieth Century"/>
                <a:sym typeface="Twentieth Century"/>
              </a:rPr>
              <a:t>1</a:t>
            </a:r>
            <a:r>
              <a:rPr lang="en-US" sz="4400" b="0" i="0" u="none" strike="noStrike" cap="none" dirty="0">
                <a:solidFill>
                  <a:srgbClr val="92D050"/>
                </a:solidFill>
                <a:latin typeface="Twentieth Century"/>
                <a:ea typeface="Twentieth Century"/>
                <a:cs typeface="Twentieth Century"/>
                <a:sym typeface="Twentieth Century"/>
              </a:rPr>
              <a:t>. </a:t>
            </a:r>
            <a:r>
              <a:rPr lang="en-US" sz="4400" dirty="0">
                <a:solidFill>
                  <a:srgbClr val="92D050"/>
                </a:solidFill>
                <a:latin typeface="Twentieth Century"/>
                <a:ea typeface="Twentieth Century"/>
                <a:cs typeface="Twentieth Century"/>
                <a:sym typeface="Twentieth Century"/>
              </a:rPr>
              <a:t>An important node</a:t>
            </a:r>
            <a:r>
              <a:rPr lang="en-US" sz="4400" b="0" i="0" u="none" strike="noStrike" cap="none" dirty="0">
                <a:solidFill>
                  <a:srgbClr val="92D050"/>
                </a:solidFill>
                <a:latin typeface="Twentieth Century"/>
                <a:ea typeface="Twentieth Century"/>
                <a:cs typeface="Twentieth Century"/>
                <a:sym typeface="Twentieth Century"/>
              </a:rPr>
              <a:t> may be one with the most </a:t>
            </a:r>
            <a:r>
              <a:rPr lang="en-US" sz="4400" b="0" i="0" u="none" strike="noStrike" cap="none" dirty="0" smtClean="0">
                <a:solidFill>
                  <a:srgbClr val="92D050"/>
                </a:solidFill>
                <a:latin typeface="Twentieth Century"/>
                <a:ea typeface="Twentieth Century"/>
                <a:cs typeface="Twentieth Century"/>
                <a:sym typeface="Twentieth Century"/>
              </a:rPr>
              <a:t>relationships, </a:t>
            </a:r>
            <a:r>
              <a:rPr lang="en-US" sz="4400" b="0" i="0" u="none" strike="noStrike" cap="none" dirty="0">
                <a:solidFill>
                  <a:srgbClr val="92D050"/>
                </a:solidFill>
                <a:latin typeface="Twentieth Century"/>
                <a:ea typeface="Twentieth Century"/>
                <a:cs typeface="Twentieth Century"/>
                <a:sym typeface="Twentieth Century"/>
              </a:rPr>
              <a:t>i.e., t</a:t>
            </a:r>
            <a:r>
              <a:rPr lang="en-US" sz="4400" dirty="0">
                <a:solidFill>
                  <a:srgbClr val="92D050"/>
                </a:solidFill>
                <a:latin typeface="Twentieth Century"/>
                <a:ea typeface="Twentieth Century"/>
                <a:cs typeface="Twentieth Century"/>
                <a:sym typeface="Twentieth Century"/>
              </a:rPr>
              <a:t>he most links (“degrees”) </a:t>
            </a:r>
            <a:endParaRPr sz="4400" b="0" i="0" u="none" strike="noStrike" cap="none" dirty="0">
              <a:solidFill>
                <a:srgbClr val="92D050"/>
              </a:solidFill>
              <a:latin typeface="Twentieth Century"/>
              <a:ea typeface="Twentieth Century"/>
              <a:cs typeface="Twentieth Century"/>
              <a:sym typeface="Twentieth Century"/>
            </a:endParaRPr>
          </a:p>
        </p:txBody>
      </p:sp>
      <p:sp>
        <p:nvSpPr>
          <p:cNvPr id="3" name="TextBox 2">
            <a:extLst>
              <a:ext uri="{FF2B5EF4-FFF2-40B4-BE49-F238E27FC236}">
                <a16:creationId xmlns:a16="http://schemas.microsoft.com/office/drawing/2014/main" id="{8B764A1E-2866-043E-05A0-3C9FC5063709}"/>
              </a:ext>
            </a:extLst>
          </p:cNvPr>
          <p:cNvSpPr txBox="1"/>
          <p:nvPr/>
        </p:nvSpPr>
        <p:spPr>
          <a:xfrm>
            <a:off x="1819715" y="4649915"/>
            <a:ext cx="10824132" cy="615553"/>
          </a:xfrm>
          <a:prstGeom prst="rect">
            <a:avLst/>
          </a:prstGeom>
          <a:noFill/>
        </p:spPr>
        <p:txBody>
          <a:bodyPr wrap="square">
            <a:spAutoFit/>
          </a:bodyPr>
          <a:lstStyle/>
          <a:p>
            <a:pPr marL="0" marR="0" lvl="0" indent="0" algn="ctr" rtl="0">
              <a:lnSpc>
                <a:spcPct val="100000"/>
              </a:lnSpc>
              <a:spcBef>
                <a:spcPts val="0"/>
              </a:spcBef>
              <a:spcAft>
                <a:spcPts val="0"/>
              </a:spcAft>
              <a:buClr>
                <a:srgbClr val="000000"/>
              </a:buClr>
              <a:buSzPts val="3600"/>
              <a:buFont typeface="Arial"/>
              <a:buNone/>
            </a:pPr>
            <a:r>
              <a:rPr lang="en-US" sz="3400" b="0" i="0" u="none" strike="noStrike" cap="none" dirty="0">
                <a:solidFill>
                  <a:srgbClr val="6BBB42"/>
                </a:solidFill>
                <a:latin typeface="Twentieth Century"/>
                <a:ea typeface="Twentieth Century"/>
                <a:cs typeface="Twentieth Century"/>
                <a:sym typeface="Twentieth Century"/>
              </a:rPr>
              <a:t>Two nodes have the same highest </a:t>
            </a:r>
            <a:r>
              <a:rPr lang="en-US" sz="3400" dirty="0">
                <a:solidFill>
                  <a:srgbClr val="6BBB42"/>
                </a:solidFill>
                <a:latin typeface="Twentieth Century"/>
                <a:ea typeface="Twentieth Century"/>
                <a:cs typeface="Twentieth Century"/>
                <a:sym typeface="Twentieth Century"/>
              </a:rPr>
              <a:t>degree centrality!   </a:t>
            </a:r>
            <a:endParaRPr lang="en-US" sz="3400" b="0" i="0" u="none" strike="noStrike" cap="none" dirty="0">
              <a:solidFill>
                <a:srgbClr val="000000"/>
              </a:solidFill>
              <a:latin typeface="Twentieth Century"/>
              <a:ea typeface="Twentieth Century"/>
              <a:cs typeface="Twentieth Century"/>
              <a:sym typeface="Twentieth Century"/>
            </a:endParaRPr>
          </a:p>
        </p:txBody>
      </p:sp>
      <p:pic>
        <p:nvPicPr>
          <p:cNvPr id="2" name="Google Shape;85;p4">
            <a:extLst>
              <a:ext uri="{FF2B5EF4-FFF2-40B4-BE49-F238E27FC236}">
                <a16:creationId xmlns:a16="http://schemas.microsoft.com/office/drawing/2014/main" id="{868F4DF7-D538-8976-F1D6-61D8B1F82A81}"/>
              </a:ext>
            </a:extLst>
          </p:cNvPr>
          <p:cNvPicPr preferRelativeResize="0"/>
          <p:nvPr/>
        </p:nvPicPr>
        <p:blipFill rotWithShape="1">
          <a:blip r:embed="rId3">
            <a:alphaModFix/>
          </a:blip>
          <a:srcRect/>
          <a:stretch/>
        </p:blipFill>
        <p:spPr>
          <a:xfrm>
            <a:off x="4717181" y="5614119"/>
            <a:ext cx="5029200" cy="2324100"/>
          </a:xfrm>
          <a:prstGeom prst="rect">
            <a:avLst/>
          </a:prstGeom>
          <a:noFill/>
          <a:ln w="9525" cap="flat" cmpd="sng">
            <a:solidFill>
              <a:srgbClr val="7F7F7F"/>
            </a:solidFill>
            <a:prstDash val="solid"/>
            <a:round/>
            <a:headEnd type="none" w="sm" len="sm"/>
            <a:tailEnd type="none" w="sm" len="sm"/>
          </a:ln>
        </p:spPr>
      </p:pic>
    </p:spTree>
    <p:extLst>
      <p:ext uri="{BB962C8B-B14F-4D97-AF65-F5344CB8AC3E}">
        <p14:creationId xmlns:p14="http://schemas.microsoft.com/office/powerpoint/2010/main" val="172077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5"/>
          <p:cNvSpPr txBox="1"/>
          <p:nvPr/>
        </p:nvSpPr>
        <p:spPr>
          <a:xfrm>
            <a:off x="1376906" y="1204889"/>
            <a:ext cx="12523192" cy="144650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4400"/>
              <a:buFont typeface="Arial"/>
              <a:buNone/>
            </a:pPr>
            <a:r>
              <a:rPr lang="en-US" sz="4400" b="0" i="0" u="none" strike="noStrike" cap="none" dirty="0">
                <a:solidFill>
                  <a:srgbClr val="6BBB42"/>
                </a:solidFill>
                <a:latin typeface="Twentieth Century"/>
                <a:ea typeface="Twentieth Century"/>
                <a:cs typeface="Twentieth Century"/>
                <a:sym typeface="Twentieth Century"/>
              </a:rPr>
              <a:t>2. An important node may be the one with the most access to others (shortest paths to others) </a:t>
            </a:r>
            <a:endParaRPr sz="1400" b="0" i="0" u="none" strike="noStrike" cap="none" dirty="0">
              <a:solidFill>
                <a:srgbClr val="000000"/>
              </a:solidFill>
              <a:latin typeface="Arial"/>
              <a:ea typeface="Arial"/>
              <a:cs typeface="Arial"/>
              <a:sym typeface="Arial"/>
            </a:endParaRPr>
          </a:p>
        </p:txBody>
      </p:sp>
      <p:sp>
        <p:nvSpPr>
          <p:cNvPr id="92" name="Google Shape;92;p5"/>
          <p:cNvSpPr txBox="1"/>
          <p:nvPr/>
        </p:nvSpPr>
        <p:spPr>
          <a:xfrm>
            <a:off x="0" y="2814884"/>
            <a:ext cx="14620875" cy="118489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3600"/>
              <a:buFont typeface="Arial"/>
              <a:buNone/>
            </a:pPr>
            <a:r>
              <a:rPr lang="en-US" sz="3500" b="1" i="0" u="none" strike="noStrike" cap="none" dirty="0">
                <a:solidFill>
                  <a:srgbClr val="292929"/>
                </a:solidFill>
                <a:latin typeface="Twentieth Century"/>
                <a:ea typeface="Twentieth Century"/>
                <a:cs typeface="Twentieth Century"/>
                <a:sym typeface="Twentieth Century"/>
              </a:rPr>
              <a:t>closeness centrality </a:t>
            </a:r>
            <a:r>
              <a:rPr lang="en-US" sz="3500" b="0" i="0" u="none" strike="noStrike" cap="none" dirty="0">
                <a:solidFill>
                  <a:srgbClr val="292929"/>
                </a:solidFill>
                <a:latin typeface="Twentieth Century"/>
                <a:ea typeface="Twentieth Century"/>
                <a:cs typeface="Twentieth Century"/>
                <a:sym typeface="Twentieth Century"/>
              </a:rPr>
              <a:t>– a node with shortest mean distance </a:t>
            </a:r>
            <a:endParaRPr sz="3500" dirty="0"/>
          </a:p>
          <a:p>
            <a:pPr marL="0" marR="0" lvl="0" indent="0" algn="ctr" rtl="0">
              <a:lnSpc>
                <a:spcPct val="100000"/>
              </a:lnSpc>
              <a:spcBef>
                <a:spcPts val="0"/>
              </a:spcBef>
              <a:spcAft>
                <a:spcPts val="0"/>
              </a:spcAft>
              <a:buClr>
                <a:srgbClr val="000000"/>
              </a:buClr>
              <a:buSzPts val="3600"/>
              <a:buFont typeface="Arial"/>
              <a:buNone/>
            </a:pPr>
            <a:r>
              <a:rPr lang="en-US" sz="3500" b="0" i="0" u="none" strike="noStrike" cap="none" dirty="0">
                <a:solidFill>
                  <a:srgbClr val="292929"/>
                </a:solidFill>
                <a:latin typeface="Twentieth Century"/>
                <a:ea typeface="Twentieth Century"/>
                <a:cs typeface="Twentieth Century"/>
                <a:sym typeface="Twentieth Century"/>
              </a:rPr>
              <a:t>			between it and other nodes</a:t>
            </a:r>
            <a:r>
              <a:rPr lang="en-US" sz="3600" b="0" i="0" u="none" strike="noStrike" cap="none" dirty="0">
                <a:solidFill>
                  <a:srgbClr val="292929"/>
                </a:solidFill>
                <a:latin typeface="Twentieth Century"/>
                <a:ea typeface="Twentieth Century"/>
                <a:cs typeface="Twentieth Century"/>
                <a:sym typeface="Twentieth Century"/>
              </a:rPr>
              <a:t> </a:t>
            </a:r>
            <a:endParaRPr sz="3600" b="0" i="0" u="none" strike="noStrike" cap="none" dirty="0">
              <a:solidFill>
                <a:srgbClr val="292929"/>
              </a:solidFill>
              <a:latin typeface="Twentieth Century"/>
              <a:ea typeface="Twentieth Century"/>
              <a:cs typeface="Twentieth Century"/>
              <a:sym typeface="Twentieth Century"/>
            </a:endParaRPr>
          </a:p>
        </p:txBody>
      </p:sp>
      <p:grpSp>
        <p:nvGrpSpPr>
          <p:cNvPr id="94" name="Google Shape;94;p5"/>
          <p:cNvGrpSpPr/>
          <p:nvPr/>
        </p:nvGrpSpPr>
        <p:grpSpPr>
          <a:xfrm>
            <a:off x="4924793" y="5638447"/>
            <a:ext cx="5172242" cy="2960544"/>
            <a:chOff x="1101361" y="4271945"/>
            <a:chExt cx="5172242" cy="2960544"/>
          </a:xfrm>
        </p:grpSpPr>
        <p:grpSp>
          <p:nvGrpSpPr>
            <p:cNvPr id="95" name="Google Shape;95;p5"/>
            <p:cNvGrpSpPr/>
            <p:nvPr/>
          </p:nvGrpSpPr>
          <p:grpSpPr>
            <a:xfrm>
              <a:off x="1101361" y="4271945"/>
              <a:ext cx="5172242" cy="2960544"/>
              <a:chOff x="4225758" y="4113356"/>
              <a:chExt cx="5172242" cy="2960544"/>
            </a:xfrm>
          </p:grpSpPr>
          <p:sp>
            <p:nvSpPr>
              <p:cNvPr id="96" name="Google Shape;96;p5"/>
              <p:cNvSpPr/>
              <p:nvPr/>
            </p:nvSpPr>
            <p:spPr>
              <a:xfrm>
                <a:off x="5091739" y="4927828"/>
                <a:ext cx="488950" cy="520700"/>
              </a:xfrm>
              <a:prstGeom prst="ellipse">
                <a:avLst/>
              </a:prstGeom>
              <a:solidFill>
                <a:srgbClr val="0066FF"/>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r>
                  <a:rPr lang="en-US" sz="1800" b="0" i="0" u="none" strike="noStrike" cap="none">
                    <a:solidFill>
                      <a:schemeClr val="lt1"/>
                    </a:solidFill>
                    <a:latin typeface="Arial"/>
                    <a:ea typeface="Arial"/>
                    <a:cs typeface="Arial"/>
                    <a:sym typeface="Arial"/>
                  </a:rPr>
                  <a:t>B</a:t>
                </a:r>
                <a:endParaRPr sz="1400" b="0" i="0" u="none" strike="noStrike" cap="none">
                  <a:solidFill>
                    <a:srgbClr val="000000"/>
                  </a:solidFill>
                  <a:latin typeface="Arial"/>
                  <a:ea typeface="Arial"/>
                  <a:cs typeface="Arial"/>
                  <a:sym typeface="Arial"/>
                </a:endParaRPr>
              </a:p>
            </p:txBody>
          </p:sp>
          <p:sp>
            <p:nvSpPr>
              <p:cNvPr id="97" name="Google Shape;97;p5"/>
              <p:cNvSpPr/>
              <p:nvPr/>
            </p:nvSpPr>
            <p:spPr>
              <a:xfrm>
                <a:off x="6016428" y="5688662"/>
                <a:ext cx="488950" cy="520700"/>
              </a:xfrm>
              <a:prstGeom prst="ellipse">
                <a:avLst/>
              </a:prstGeom>
              <a:solidFill>
                <a:srgbClr val="0066FF"/>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r>
                  <a:rPr lang="en-US" sz="1800" b="0" i="0" u="none" strike="noStrike" cap="none">
                    <a:solidFill>
                      <a:schemeClr val="lt1"/>
                    </a:solidFill>
                    <a:latin typeface="Arial"/>
                    <a:ea typeface="Arial"/>
                    <a:cs typeface="Arial"/>
                    <a:sym typeface="Arial"/>
                  </a:rPr>
                  <a:t>C</a:t>
                </a:r>
                <a:endParaRPr sz="1400" b="0" i="0" u="none" strike="noStrike" cap="none">
                  <a:solidFill>
                    <a:srgbClr val="000000"/>
                  </a:solidFill>
                  <a:latin typeface="Arial"/>
                  <a:ea typeface="Arial"/>
                  <a:cs typeface="Arial"/>
                  <a:sym typeface="Arial"/>
                </a:endParaRPr>
              </a:p>
            </p:txBody>
          </p:sp>
          <p:sp>
            <p:nvSpPr>
              <p:cNvPr id="98" name="Google Shape;98;p5"/>
              <p:cNvSpPr/>
              <p:nvPr/>
            </p:nvSpPr>
            <p:spPr>
              <a:xfrm>
                <a:off x="7115572" y="5586413"/>
                <a:ext cx="488950" cy="520700"/>
              </a:xfrm>
              <a:prstGeom prst="ellipse">
                <a:avLst/>
              </a:prstGeom>
              <a:solidFill>
                <a:srgbClr val="7030A0"/>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r>
                  <a:rPr lang="en-US" sz="1800" b="0" i="0" u="none" strike="noStrike" cap="none">
                    <a:solidFill>
                      <a:schemeClr val="lt1"/>
                    </a:solidFill>
                    <a:latin typeface="Arial"/>
                    <a:ea typeface="Arial"/>
                    <a:cs typeface="Arial"/>
                    <a:sym typeface="Arial"/>
                  </a:rPr>
                  <a:t>D</a:t>
                </a:r>
                <a:endParaRPr sz="1400" b="0" i="0" u="none" strike="noStrike" cap="none">
                  <a:solidFill>
                    <a:srgbClr val="000000"/>
                  </a:solidFill>
                  <a:latin typeface="Arial"/>
                  <a:ea typeface="Arial"/>
                  <a:cs typeface="Arial"/>
                  <a:sym typeface="Arial"/>
                </a:endParaRPr>
              </a:p>
            </p:txBody>
          </p:sp>
          <p:sp>
            <p:nvSpPr>
              <p:cNvPr id="99" name="Google Shape;99;p5"/>
              <p:cNvSpPr/>
              <p:nvPr/>
            </p:nvSpPr>
            <p:spPr>
              <a:xfrm>
                <a:off x="4225758" y="4113356"/>
                <a:ext cx="488950" cy="520700"/>
              </a:xfrm>
              <a:prstGeom prst="ellipse">
                <a:avLst/>
              </a:prstGeom>
              <a:solidFill>
                <a:srgbClr val="0066FF"/>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r>
                  <a:rPr lang="en-US" sz="1800" b="0" i="0" u="none" strike="noStrike" cap="none">
                    <a:solidFill>
                      <a:schemeClr val="lt1"/>
                    </a:solidFill>
                    <a:latin typeface="Arial"/>
                    <a:ea typeface="Arial"/>
                    <a:cs typeface="Arial"/>
                    <a:sym typeface="Arial"/>
                  </a:rPr>
                  <a:t>A</a:t>
                </a:r>
                <a:endParaRPr sz="1400" b="0" i="0" u="none" strike="noStrike" cap="none">
                  <a:solidFill>
                    <a:srgbClr val="000000"/>
                  </a:solidFill>
                  <a:latin typeface="Arial"/>
                  <a:ea typeface="Arial"/>
                  <a:cs typeface="Arial"/>
                  <a:sym typeface="Arial"/>
                </a:endParaRPr>
              </a:p>
            </p:txBody>
          </p:sp>
          <p:sp>
            <p:nvSpPr>
              <p:cNvPr id="100" name="Google Shape;100;p5"/>
              <p:cNvSpPr/>
              <p:nvPr/>
            </p:nvSpPr>
            <p:spPr>
              <a:xfrm>
                <a:off x="7596584" y="6540500"/>
                <a:ext cx="488950" cy="520700"/>
              </a:xfrm>
              <a:prstGeom prst="ellipse">
                <a:avLst/>
              </a:prstGeom>
              <a:solidFill>
                <a:srgbClr val="0066FF"/>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r>
                  <a:rPr lang="en-US" sz="1800" b="0" i="0" u="none" strike="noStrike" cap="none">
                    <a:solidFill>
                      <a:schemeClr val="lt1"/>
                    </a:solidFill>
                    <a:latin typeface="Arial"/>
                    <a:ea typeface="Arial"/>
                    <a:cs typeface="Arial"/>
                    <a:sym typeface="Arial"/>
                  </a:rPr>
                  <a:t>H</a:t>
                </a:r>
                <a:endParaRPr sz="1400" b="0" i="0" u="none" strike="noStrike" cap="none">
                  <a:solidFill>
                    <a:srgbClr val="000000"/>
                  </a:solidFill>
                  <a:latin typeface="Arial"/>
                  <a:ea typeface="Arial"/>
                  <a:cs typeface="Arial"/>
                  <a:sym typeface="Arial"/>
                </a:endParaRPr>
              </a:p>
            </p:txBody>
          </p:sp>
          <p:sp>
            <p:nvSpPr>
              <p:cNvPr id="101" name="Google Shape;101;p5"/>
              <p:cNvSpPr/>
              <p:nvPr/>
            </p:nvSpPr>
            <p:spPr>
              <a:xfrm>
                <a:off x="8677275" y="6553200"/>
                <a:ext cx="488950" cy="520700"/>
              </a:xfrm>
              <a:prstGeom prst="ellipse">
                <a:avLst/>
              </a:prstGeom>
              <a:solidFill>
                <a:srgbClr val="0066FF"/>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r>
                  <a:rPr lang="en-US" sz="1800" b="0" i="0" u="none" strike="noStrike" cap="none">
                    <a:solidFill>
                      <a:schemeClr val="lt1"/>
                    </a:solidFill>
                    <a:latin typeface="Arial"/>
                    <a:ea typeface="Arial"/>
                    <a:cs typeface="Arial"/>
                    <a:sym typeface="Arial"/>
                  </a:rPr>
                  <a:t>G</a:t>
                </a:r>
                <a:endParaRPr sz="1400" b="0" i="0" u="none" strike="noStrike" cap="none">
                  <a:solidFill>
                    <a:srgbClr val="000000"/>
                  </a:solidFill>
                  <a:latin typeface="Arial"/>
                  <a:ea typeface="Arial"/>
                  <a:cs typeface="Arial"/>
                  <a:sym typeface="Arial"/>
                </a:endParaRPr>
              </a:p>
            </p:txBody>
          </p:sp>
          <p:sp>
            <p:nvSpPr>
              <p:cNvPr id="102" name="Google Shape;102;p5"/>
              <p:cNvSpPr/>
              <p:nvPr/>
            </p:nvSpPr>
            <p:spPr>
              <a:xfrm>
                <a:off x="8909050" y="5548313"/>
                <a:ext cx="488950" cy="520700"/>
              </a:xfrm>
              <a:prstGeom prst="ellipse">
                <a:avLst/>
              </a:prstGeom>
              <a:solidFill>
                <a:srgbClr val="0066FF"/>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r>
                  <a:rPr lang="en-US" sz="1800" b="0" i="0" u="none" strike="noStrike" cap="none">
                    <a:solidFill>
                      <a:schemeClr val="lt1"/>
                    </a:solidFill>
                    <a:latin typeface="Arial"/>
                    <a:ea typeface="Arial"/>
                    <a:cs typeface="Arial"/>
                    <a:sym typeface="Arial"/>
                  </a:rPr>
                  <a:t>F</a:t>
                </a:r>
                <a:endParaRPr sz="1400" b="0" i="0" u="none" strike="noStrike" cap="none">
                  <a:solidFill>
                    <a:srgbClr val="000000"/>
                  </a:solidFill>
                  <a:latin typeface="Arial"/>
                  <a:ea typeface="Arial"/>
                  <a:cs typeface="Arial"/>
                  <a:sym typeface="Arial"/>
                </a:endParaRPr>
              </a:p>
            </p:txBody>
          </p:sp>
          <p:sp>
            <p:nvSpPr>
              <p:cNvPr id="103" name="Google Shape;103;p5"/>
              <p:cNvSpPr/>
              <p:nvPr/>
            </p:nvSpPr>
            <p:spPr>
              <a:xfrm>
                <a:off x="8005763" y="4836825"/>
                <a:ext cx="488950" cy="520700"/>
              </a:xfrm>
              <a:prstGeom prst="ellipse">
                <a:avLst/>
              </a:prstGeom>
              <a:solidFill>
                <a:srgbClr val="0066FF"/>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r>
                  <a:rPr lang="en-US" sz="1800" b="0" i="0" u="none" strike="noStrike" cap="none">
                    <a:solidFill>
                      <a:schemeClr val="lt1"/>
                    </a:solidFill>
                    <a:latin typeface="Arial"/>
                    <a:ea typeface="Arial"/>
                    <a:cs typeface="Arial"/>
                    <a:sym typeface="Arial"/>
                  </a:rPr>
                  <a:t>E</a:t>
                </a:r>
                <a:endParaRPr sz="1400" b="0" i="0" u="none" strike="noStrike" cap="none">
                  <a:solidFill>
                    <a:srgbClr val="000000"/>
                  </a:solidFill>
                  <a:latin typeface="Arial"/>
                  <a:ea typeface="Arial"/>
                  <a:cs typeface="Arial"/>
                  <a:sym typeface="Arial"/>
                </a:endParaRPr>
              </a:p>
            </p:txBody>
          </p:sp>
          <p:cxnSp>
            <p:nvCxnSpPr>
              <p:cNvPr id="104" name="Google Shape;104;p5"/>
              <p:cNvCxnSpPr>
                <a:stCxn id="99" idx="5"/>
                <a:endCxn id="96" idx="1"/>
              </p:cNvCxnSpPr>
              <p:nvPr/>
            </p:nvCxnSpPr>
            <p:spPr>
              <a:xfrm>
                <a:off x="4643103" y="4557801"/>
                <a:ext cx="520200" cy="446400"/>
              </a:xfrm>
              <a:prstGeom prst="straightConnector1">
                <a:avLst/>
              </a:prstGeom>
              <a:noFill/>
              <a:ln w="12700" cap="flat" cmpd="sng">
                <a:solidFill>
                  <a:schemeClr val="dk1"/>
                </a:solidFill>
                <a:prstDash val="solid"/>
                <a:round/>
                <a:headEnd type="none" w="sm" len="sm"/>
                <a:tailEnd type="none" w="sm" len="sm"/>
              </a:ln>
              <a:effectLst>
                <a:outerShdw blurRad="40000" dist="20000" dir="5400000" rotWithShape="0">
                  <a:srgbClr val="000000">
                    <a:alpha val="37254"/>
                  </a:srgbClr>
                </a:outerShdw>
              </a:effectLst>
            </p:spPr>
          </p:cxnSp>
          <p:cxnSp>
            <p:nvCxnSpPr>
              <p:cNvPr id="105" name="Google Shape;105;p5"/>
              <p:cNvCxnSpPr>
                <a:stCxn id="96" idx="5"/>
              </p:cNvCxnSpPr>
              <p:nvPr/>
            </p:nvCxnSpPr>
            <p:spPr>
              <a:xfrm>
                <a:off x="5509084" y="5372273"/>
                <a:ext cx="579000" cy="392700"/>
              </a:xfrm>
              <a:prstGeom prst="straightConnector1">
                <a:avLst/>
              </a:prstGeom>
              <a:noFill/>
              <a:ln w="12700" cap="flat" cmpd="sng">
                <a:solidFill>
                  <a:schemeClr val="dk1"/>
                </a:solidFill>
                <a:prstDash val="solid"/>
                <a:round/>
                <a:headEnd type="none" w="sm" len="sm"/>
                <a:tailEnd type="none" w="sm" len="sm"/>
              </a:ln>
              <a:effectLst>
                <a:outerShdw blurRad="40000" dist="20000" dir="5400000" rotWithShape="0">
                  <a:srgbClr val="000000">
                    <a:alpha val="37254"/>
                  </a:srgbClr>
                </a:outerShdw>
              </a:effectLst>
            </p:spPr>
          </p:cxnSp>
          <p:cxnSp>
            <p:nvCxnSpPr>
              <p:cNvPr id="106" name="Google Shape;106;p5"/>
              <p:cNvCxnSpPr>
                <a:stCxn id="98" idx="7"/>
                <a:endCxn id="103" idx="3"/>
              </p:cNvCxnSpPr>
              <p:nvPr/>
            </p:nvCxnSpPr>
            <p:spPr>
              <a:xfrm rot="10800000" flipH="1">
                <a:off x="7532917" y="5281368"/>
                <a:ext cx="544500" cy="381300"/>
              </a:xfrm>
              <a:prstGeom prst="straightConnector1">
                <a:avLst/>
              </a:prstGeom>
              <a:noFill/>
              <a:ln w="12700" cap="flat" cmpd="sng">
                <a:solidFill>
                  <a:schemeClr val="dk1"/>
                </a:solidFill>
                <a:prstDash val="solid"/>
                <a:round/>
                <a:headEnd type="none" w="sm" len="sm"/>
                <a:tailEnd type="none" w="sm" len="sm"/>
              </a:ln>
              <a:effectLst>
                <a:outerShdw blurRad="40000" dist="20000" dir="5400000" rotWithShape="0">
                  <a:srgbClr val="000000">
                    <a:alpha val="37254"/>
                  </a:srgbClr>
                </a:outerShdw>
              </a:effectLst>
            </p:spPr>
          </p:cxnSp>
          <p:cxnSp>
            <p:nvCxnSpPr>
              <p:cNvPr id="107" name="Google Shape;107;p5"/>
              <p:cNvCxnSpPr>
                <a:stCxn id="103" idx="5"/>
                <a:endCxn id="102" idx="1"/>
              </p:cNvCxnSpPr>
              <p:nvPr/>
            </p:nvCxnSpPr>
            <p:spPr>
              <a:xfrm>
                <a:off x="8423108" y="5281270"/>
                <a:ext cx="557400" cy="343200"/>
              </a:xfrm>
              <a:prstGeom prst="straightConnector1">
                <a:avLst/>
              </a:prstGeom>
              <a:noFill/>
              <a:ln w="12700" cap="flat" cmpd="sng">
                <a:solidFill>
                  <a:schemeClr val="dk1"/>
                </a:solidFill>
                <a:prstDash val="solid"/>
                <a:round/>
                <a:headEnd type="none" w="sm" len="sm"/>
                <a:tailEnd type="none" w="sm" len="sm"/>
              </a:ln>
              <a:effectLst>
                <a:outerShdw blurRad="40000" dist="20000" dir="5400000" rotWithShape="0">
                  <a:srgbClr val="000000">
                    <a:alpha val="37254"/>
                  </a:srgbClr>
                </a:outerShdw>
              </a:effectLst>
            </p:spPr>
          </p:cxnSp>
          <p:cxnSp>
            <p:nvCxnSpPr>
              <p:cNvPr id="108" name="Google Shape;108;p5"/>
              <p:cNvCxnSpPr>
                <a:stCxn id="98" idx="2"/>
              </p:cNvCxnSpPr>
              <p:nvPr/>
            </p:nvCxnSpPr>
            <p:spPr>
              <a:xfrm flipH="1">
                <a:off x="6505372" y="5846763"/>
                <a:ext cx="610200" cy="102300"/>
              </a:xfrm>
              <a:prstGeom prst="straightConnector1">
                <a:avLst/>
              </a:prstGeom>
              <a:noFill/>
              <a:ln w="12700" cap="flat" cmpd="sng">
                <a:solidFill>
                  <a:schemeClr val="dk1"/>
                </a:solidFill>
                <a:prstDash val="solid"/>
                <a:round/>
                <a:headEnd type="none" w="sm" len="sm"/>
                <a:tailEnd type="none" w="sm" len="sm"/>
              </a:ln>
              <a:effectLst>
                <a:outerShdw blurRad="40000" dist="20000" dir="5400000" rotWithShape="0">
                  <a:srgbClr val="000000">
                    <a:alpha val="37254"/>
                  </a:srgbClr>
                </a:outerShdw>
              </a:effectLst>
            </p:spPr>
          </p:cxnSp>
          <p:cxnSp>
            <p:nvCxnSpPr>
              <p:cNvPr id="109" name="Google Shape;109;p5"/>
              <p:cNvCxnSpPr>
                <a:stCxn id="102" idx="4"/>
                <a:endCxn id="101" idx="0"/>
              </p:cNvCxnSpPr>
              <p:nvPr/>
            </p:nvCxnSpPr>
            <p:spPr>
              <a:xfrm flipH="1">
                <a:off x="8921625" y="6069013"/>
                <a:ext cx="231900" cy="484200"/>
              </a:xfrm>
              <a:prstGeom prst="straightConnector1">
                <a:avLst/>
              </a:prstGeom>
              <a:noFill/>
              <a:ln w="12700" cap="flat" cmpd="sng">
                <a:solidFill>
                  <a:schemeClr val="dk1"/>
                </a:solidFill>
                <a:prstDash val="solid"/>
                <a:round/>
                <a:headEnd type="none" w="sm" len="sm"/>
                <a:tailEnd type="none" w="sm" len="sm"/>
              </a:ln>
              <a:effectLst>
                <a:outerShdw blurRad="40000" dist="20000" dir="5400000" rotWithShape="0">
                  <a:srgbClr val="000000">
                    <a:alpha val="37254"/>
                  </a:srgbClr>
                </a:outerShdw>
              </a:effectLst>
            </p:spPr>
          </p:cxnSp>
          <p:cxnSp>
            <p:nvCxnSpPr>
              <p:cNvPr id="110" name="Google Shape;110;p5"/>
              <p:cNvCxnSpPr>
                <a:stCxn id="98" idx="4"/>
                <a:endCxn id="100" idx="1"/>
              </p:cNvCxnSpPr>
              <p:nvPr/>
            </p:nvCxnSpPr>
            <p:spPr>
              <a:xfrm>
                <a:off x="7360047" y="6107113"/>
                <a:ext cx="308100" cy="509700"/>
              </a:xfrm>
              <a:prstGeom prst="straightConnector1">
                <a:avLst/>
              </a:prstGeom>
              <a:noFill/>
              <a:ln w="12700" cap="flat" cmpd="sng">
                <a:solidFill>
                  <a:schemeClr val="dk1"/>
                </a:solidFill>
                <a:prstDash val="solid"/>
                <a:round/>
                <a:headEnd type="none" w="sm" len="sm"/>
                <a:tailEnd type="none" w="sm" len="sm"/>
              </a:ln>
              <a:effectLst>
                <a:outerShdw blurRad="40000" dist="20000" dir="5400000" rotWithShape="0">
                  <a:srgbClr val="000000">
                    <a:alpha val="37254"/>
                  </a:srgbClr>
                </a:outerShdw>
              </a:effectLst>
            </p:spPr>
          </p:cxnSp>
          <p:cxnSp>
            <p:nvCxnSpPr>
              <p:cNvPr id="111" name="Google Shape;111;p5"/>
              <p:cNvCxnSpPr>
                <a:stCxn id="100" idx="6"/>
                <a:endCxn id="101" idx="2"/>
              </p:cNvCxnSpPr>
              <p:nvPr/>
            </p:nvCxnSpPr>
            <p:spPr>
              <a:xfrm>
                <a:off x="8085534" y="6800850"/>
                <a:ext cx="591600" cy="12600"/>
              </a:xfrm>
              <a:prstGeom prst="straightConnector1">
                <a:avLst/>
              </a:prstGeom>
              <a:noFill/>
              <a:ln w="12700" cap="flat" cmpd="sng">
                <a:solidFill>
                  <a:schemeClr val="dk1"/>
                </a:solidFill>
                <a:prstDash val="solid"/>
                <a:round/>
                <a:headEnd type="none" w="sm" len="sm"/>
                <a:tailEnd type="none" w="sm" len="sm"/>
              </a:ln>
              <a:effectLst>
                <a:outerShdw blurRad="40000" dist="20000" dir="5400000" rotWithShape="0">
                  <a:srgbClr val="000000">
                    <a:alpha val="37254"/>
                  </a:srgbClr>
                </a:outerShdw>
              </a:effectLst>
            </p:spPr>
          </p:cxnSp>
          <p:cxnSp>
            <p:nvCxnSpPr>
              <p:cNvPr id="112" name="Google Shape;112;p5"/>
              <p:cNvCxnSpPr>
                <a:stCxn id="101" idx="0"/>
                <a:endCxn id="103" idx="4"/>
              </p:cNvCxnSpPr>
              <p:nvPr/>
            </p:nvCxnSpPr>
            <p:spPr>
              <a:xfrm rot="10800000">
                <a:off x="8250350" y="5357400"/>
                <a:ext cx="671400" cy="1195800"/>
              </a:xfrm>
              <a:prstGeom prst="straightConnector1">
                <a:avLst/>
              </a:prstGeom>
              <a:noFill/>
              <a:ln w="12700" cap="flat" cmpd="sng">
                <a:solidFill>
                  <a:schemeClr val="dk1"/>
                </a:solidFill>
                <a:prstDash val="solid"/>
                <a:round/>
                <a:headEnd type="none" w="sm" len="sm"/>
                <a:tailEnd type="none" w="sm" len="sm"/>
              </a:ln>
              <a:effectLst>
                <a:outerShdw blurRad="40000" dist="20000" dir="5400000" rotWithShape="0">
                  <a:srgbClr val="000000">
                    <a:alpha val="37254"/>
                  </a:srgbClr>
                </a:outerShdw>
              </a:effectLst>
            </p:spPr>
          </p:cxnSp>
          <p:cxnSp>
            <p:nvCxnSpPr>
              <p:cNvPr id="113" name="Google Shape;113;p5"/>
              <p:cNvCxnSpPr>
                <a:stCxn id="103" idx="4"/>
                <a:endCxn id="100" idx="0"/>
              </p:cNvCxnSpPr>
              <p:nvPr/>
            </p:nvCxnSpPr>
            <p:spPr>
              <a:xfrm flipH="1">
                <a:off x="7841038" y="5357525"/>
                <a:ext cx="409200" cy="1182900"/>
              </a:xfrm>
              <a:prstGeom prst="straightConnector1">
                <a:avLst/>
              </a:prstGeom>
              <a:noFill/>
              <a:ln w="12700" cap="flat" cmpd="sng">
                <a:solidFill>
                  <a:schemeClr val="dk1"/>
                </a:solidFill>
                <a:prstDash val="solid"/>
                <a:round/>
                <a:headEnd type="none" w="sm" len="sm"/>
                <a:tailEnd type="none" w="sm" len="sm"/>
              </a:ln>
              <a:effectLst>
                <a:outerShdw blurRad="40000" dist="20000" dir="5400000" rotWithShape="0">
                  <a:srgbClr val="000000">
                    <a:alpha val="37254"/>
                  </a:srgbClr>
                </a:outerShdw>
              </a:effectLst>
            </p:spPr>
          </p:cxnSp>
        </p:grpSp>
        <p:sp>
          <p:nvSpPr>
            <p:cNvPr id="114" name="Google Shape;114;p5"/>
            <p:cNvSpPr/>
            <p:nvPr/>
          </p:nvSpPr>
          <p:spPr>
            <a:xfrm>
              <a:off x="3993239" y="5750438"/>
              <a:ext cx="488950" cy="520700"/>
            </a:xfrm>
            <a:prstGeom prst="ellipse">
              <a:avLst/>
            </a:prstGeom>
            <a:solidFill>
              <a:srgbClr val="0066FF"/>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r>
                <a:rPr lang="en-US" sz="1800" b="0" i="0" u="none" strike="noStrike" cap="none">
                  <a:solidFill>
                    <a:schemeClr val="lt1"/>
                  </a:solidFill>
                  <a:latin typeface="Arial"/>
                  <a:ea typeface="Arial"/>
                  <a:cs typeface="Arial"/>
                  <a:sym typeface="Arial"/>
                </a:rPr>
                <a:t>D</a:t>
              </a:r>
              <a:endParaRPr sz="1400" b="0" i="0" u="none" strike="noStrike" cap="none">
                <a:solidFill>
                  <a:srgbClr val="000000"/>
                </a:solidFill>
                <a:latin typeface="Arial"/>
                <a:ea typeface="Arial"/>
                <a:cs typeface="Arial"/>
                <a:sym typeface="Arial"/>
              </a:endParaRPr>
            </a:p>
          </p:txBody>
        </p:sp>
      </p:grpSp>
      <p:sp>
        <p:nvSpPr>
          <p:cNvPr id="2" name="TextBox 1">
            <a:extLst>
              <a:ext uri="{FF2B5EF4-FFF2-40B4-BE49-F238E27FC236}">
                <a16:creationId xmlns:a16="http://schemas.microsoft.com/office/drawing/2014/main" id="{581B28F0-B064-A766-8DC2-949EEA89D86F}"/>
              </a:ext>
            </a:extLst>
          </p:cNvPr>
          <p:cNvSpPr txBox="1"/>
          <p:nvPr/>
        </p:nvSpPr>
        <p:spPr>
          <a:xfrm>
            <a:off x="4047414" y="4068588"/>
            <a:ext cx="6927001" cy="1138773"/>
          </a:xfrm>
          <a:prstGeom prst="rect">
            <a:avLst/>
          </a:prstGeom>
          <a:noFill/>
        </p:spPr>
        <p:txBody>
          <a:bodyPr wrap="square">
            <a:spAutoFit/>
          </a:bodyPr>
          <a:lstStyle/>
          <a:p>
            <a:pPr marL="0" marR="0" lvl="0" indent="0" algn="ctr" rtl="0">
              <a:lnSpc>
                <a:spcPct val="100000"/>
              </a:lnSpc>
              <a:spcBef>
                <a:spcPts val="0"/>
              </a:spcBef>
              <a:spcAft>
                <a:spcPts val="0"/>
              </a:spcAft>
              <a:buClr>
                <a:srgbClr val="000000"/>
              </a:buClr>
              <a:buSzPts val="3600"/>
              <a:buFont typeface="Arial"/>
              <a:buNone/>
            </a:pPr>
            <a:r>
              <a:rPr lang="en-US" sz="3400" b="0" i="0" u="none" strike="noStrike" cap="none" dirty="0">
                <a:solidFill>
                  <a:srgbClr val="6BBB42"/>
                </a:solidFill>
                <a:latin typeface="Twentieth Century"/>
                <a:ea typeface="Twentieth Century"/>
                <a:cs typeface="Twentieth Century"/>
                <a:sym typeface="Twentieth Century"/>
              </a:rPr>
              <a:t>In the below network, which node </a:t>
            </a:r>
            <a:r>
              <a:rPr lang="en-US" sz="3400" dirty="0">
                <a:solidFill>
                  <a:srgbClr val="6BBB42"/>
                </a:solidFill>
                <a:latin typeface="Twentieth Century"/>
                <a:ea typeface="Twentieth Century"/>
                <a:cs typeface="Twentieth Century"/>
                <a:sym typeface="Twentieth Century"/>
              </a:rPr>
              <a:t>has the lowest closeness centrality score? </a:t>
            </a:r>
            <a:r>
              <a:rPr lang="en-US" sz="3400" b="0" i="0" u="none" strike="noStrike" cap="none" dirty="0">
                <a:solidFill>
                  <a:srgbClr val="6BBB42"/>
                </a:solidFill>
                <a:latin typeface="Twentieth Century"/>
                <a:ea typeface="Twentieth Century"/>
                <a:cs typeface="Twentieth Century"/>
                <a:sym typeface="Twentieth Century"/>
              </a:rPr>
              <a:t> </a:t>
            </a:r>
            <a:endParaRPr lang="en-US" sz="3400" b="0" i="0" u="none" strike="noStrike" cap="none" dirty="0">
              <a:solidFill>
                <a:srgbClr val="000000"/>
              </a:solidFill>
              <a:latin typeface="Twentieth Century"/>
              <a:ea typeface="Twentieth Century"/>
              <a:cs typeface="Twentieth Century"/>
              <a:sym typeface="Twentieth Century"/>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5"/>
          <p:cNvSpPr txBox="1"/>
          <p:nvPr/>
        </p:nvSpPr>
        <p:spPr>
          <a:xfrm>
            <a:off x="1905063" y="946939"/>
            <a:ext cx="12249829" cy="144650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4400"/>
              <a:buFont typeface="Arial"/>
              <a:buNone/>
            </a:pPr>
            <a:r>
              <a:rPr lang="en-US" sz="4400" b="0" i="0" u="none" strike="noStrike" cap="none" dirty="0">
                <a:solidFill>
                  <a:srgbClr val="6BBB42"/>
                </a:solidFill>
                <a:latin typeface="Twentieth Century"/>
                <a:ea typeface="Twentieth Century"/>
                <a:cs typeface="Twentieth Century"/>
                <a:sym typeface="Twentieth Century"/>
              </a:rPr>
              <a:t>2. An important node may be the one with the most access to others (shortest paths to others) </a:t>
            </a:r>
            <a:endParaRPr sz="1400" b="0" i="0" u="none" strike="noStrike" cap="none" dirty="0">
              <a:solidFill>
                <a:srgbClr val="000000"/>
              </a:solidFill>
              <a:latin typeface="Arial"/>
              <a:ea typeface="Arial"/>
              <a:cs typeface="Arial"/>
              <a:sym typeface="Arial"/>
            </a:endParaRPr>
          </a:p>
        </p:txBody>
      </p:sp>
      <p:sp>
        <p:nvSpPr>
          <p:cNvPr id="92" name="Google Shape;92;p5"/>
          <p:cNvSpPr txBox="1"/>
          <p:nvPr/>
        </p:nvSpPr>
        <p:spPr>
          <a:xfrm>
            <a:off x="771272" y="2581050"/>
            <a:ext cx="13296900" cy="118489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3600"/>
              <a:buFont typeface="Arial"/>
              <a:buNone/>
            </a:pPr>
            <a:r>
              <a:rPr lang="en-US" sz="3500" b="1" i="0" u="none" strike="noStrike" cap="none" dirty="0">
                <a:solidFill>
                  <a:srgbClr val="292929"/>
                </a:solidFill>
                <a:latin typeface="Twentieth Century"/>
                <a:ea typeface="Twentieth Century"/>
                <a:cs typeface="Twentieth Century"/>
                <a:sym typeface="Twentieth Century"/>
              </a:rPr>
              <a:t>closeness centrality </a:t>
            </a:r>
            <a:r>
              <a:rPr lang="en-US" sz="3500" b="0" i="0" u="none" strike="noStrike" cap="none" dirty="0">
                <a:solidFill>
                  <a:srgbClr val="292929"/>
                </a:solidFill>
                <a:latin typeface="Twentieth Century"/>
                <a:ea typeface="Twentieth Century"/>
                <a:cs typeface="Twentieth Century"/>
                <a:sym typeface="Twentieth Century"/>
              </a:rPr>
              <a:t>– a node with shortest mean distance </a:t>
            </a:r>
            <a:endParaRPr sz="3500" dirty="0"/>
          </a:p>
          <a:p>
            <a:pPr marL="0" marR="0" lvl="0" indent="0" algn="ctr" rtl="0">
              <a:lnSpc>
                <a:spcPct val="100000"/>
              </a:lnSpc>
              <a:spcBef>
                <a:spcPts val="0"/>
              </a:spcBef>
              <a:spcAft>
                <a:spcPts val="0"/>
              </a:spcAft>
              <a:buClr>
                <a:srgbClr val="000000"/>
              </a:buClr>
              <a:buSzPts val="3600"/>
              <a:buFont typeface="Arial"/>
              <a:buNone/>
            </a:pPr>
            <a:r>
              <a:rPr lang="en-US" sz="3500" b="0" i="0" u="none" strike="noStrike" cap="none" dirty="0">
                <a:solidFill>
                  <a:srgbClr val="292929"/>
                </a:solidFill>
                <a:latin typeface="Twentieth Century"/>
                <a:ea typeface="Twentieth Century"/>
                <a:cs typeface="Twentieth Century"/>
                <a:sym typeface="Twentieth Century"/>
              </a:rPr>
              <a:t>			between it and other nodes</a:t>
            </a:r>
            <a:r>
              <a:rPr lang="en-US" sz="3600" b="0" i="0" u="none" strike="noStrike" cap="none" dirty="0">
                <a:solidFill>
                  <a:srgbClr val="292929"/>
                </a:solidFill>
                <a:latin typeface="Twentieth Century"/>
                <a:ea typeface="Twentieth Century"/>
                <a:cs typeface="Twentieth Century"/>
                <a:sym typeface="Twentieth Century"/>
              </a:rPr>
              <a:t> </a:t>
            </a:r>
            <a:endParaRPr sz="3600" b="0" i="0" u="none" strike="noStrike" cap="none" dirty="0">
              <a:solidFill>
                <a:srgbClr val="292929"/>
              </a:solidFill>
              <a:latin typeface="Twentieth Century"/>
              <a:ea typeface="Twentieth Century"/>
              <a:cs typeface="Twentieth Century"/>
              <a:sym typeface="Twentieth Century"/>
            </a:endParaRPr>
          </a:p>
        </p:txBody>
      </p:sp>
      <p:sp>
        <p:nvSpPr>
          <p:cNvPr id="2" name="TextBox 1">
            <a:extLst>
              <a:ext uri="{FF2B5EF4-FFF2-40B4-BE49-F238E27FC236}">
                <a16:creationId xmlns:a16="http://schemas.microsoft.com/office/drawing/2014/main" id="{581B28F0-B064-A766-8DC2-949EEA89D86F}"/>
              </a:ext>
            </a:extLst>
          </p:cNvPr>
          <p:cNvSpPr txBox="1"/>
          <p:nvPr/>
        </p:nvSpPr>
        <p:spPr>
          <a:xfrm>
            <a:off x="383436" y="3807195"/>
            <a:ext cx="6927001" cy="1138773"/>
          </a:xfrm>
          <a:prstGeom prst="rect">
            <a:avLst/>
          </a:prstGeom>
          <a:noFill/>
        </p:spPr>
        <p:txBody>
          <a:bodyPr wrap="square">
            <a:spAutoFit/>
          </a:bodyPr>
          <a:lstStyle/>
          <a:p>
            <a:pPr marL="0" marR="0" lvl="0" indent="0" algn="ctr" rtl="0">
              <a:lnSpc>
                <a:spcPct val="100000"/>
              </a:lnSpc>
              <a:spcBef>
                <a:spcPts val="0"/>
              </a:spcBef>
              <a:spcAft>
                <a:spcPts val="0"/>
              </a:spcAft>
              <a:buClr>
                <a:srgbClr val="000000"/>
              </a:buClr>
              <a:buSzPts val="3600"/>
              <a:buFont typeface="Arial"/>
              <a:buNone/>
            </a:pPr>
            <a:r>
              <a:rPr lang="en-US" sz="3400" b="0" i="0" u="none" strike="noStrike" cap="none" dirty="0">
                <a:solidFill>
                  <a:srgbClr val="6BBB42"/>
                </a:solidFill>
                <a:latin typeface="Twentieth Century"/>
                <a:ea typeface="Twentieth Century"/>
                <a:cs typeface="Twentieth Century"/>
                <a:sym typeface="Twentieth Century"/>
              </a:rPr>
              <a:t>In the below network, which node </a:t>
            </a:r>
            <a:r>
              <a:rPr lang="en-US" sz="3400" dirty="0">
                <a:solidFill>
                  <a:srgbClr val="6BBB42"/>
                </a:solidFill>
                <a:latin typeface="Twentieth Century"/>
                <a:ea typeface="Twentieth Century"/>
                <a:cs typeface="Twentieth Century"/>
                <a:sym typeface="Twentieth Century"/>
              </a:rPr>
              <a:t>has the lowest closeness centrality score? </a:t>
            </a:r>
            <a:r>
              <a:rPr lang="en-US" sz="3400" b="0" i="0" u="none" strike="noStrike" cap="none" dirty="0">
                <a:solidFill>
                  <a:srgbClr val="6BBB42"/>
                </a:solidFill>
                <a:latin typeface="Twentieth Century"/>
                <a:ea typeface="Twentieth Century"/>
                <a:cs typeface="Twentieth Century"/>
                <a:sym typeface="Twentieth Century"/>
              </a:rPr>
              <a:t> </a:t>
            </a:r>
            <a:endParaRPr lang="en-US" sz="3400" b="0" i="0" u="none" strike="noStrike" cap="none" dirty="0">
              <a:solidFill>
                <a:srgbClr val="000000"/>
              </a:solidFill>
              <a:latin typeface="Twentieth Century"/>
              <a:ea typeface="Twentieth Century"/>
              <a:cs typeface="Twentieth Century"/>
              <a:sym typeface="Twentieth Century"/>
            </a:endParaRPr>
          </a:p>
        </p:txBody>
      </p:sp>
      <p:grpSp>
        <p:nvGrpSpPr>
          <p:cNvPr id="4" name="Google Shape;94;p5">
            <a:extLst>
              <a:ext uri="{FF2B5EF4-FFF2-40B4-BE49-F238E27FC236}">
                <a16:creationId xmlns:a16="http://schemas.microsoft.com/office/drawing/2014/main" id="{C21858F8-4B85-65DF-B395-373B437317B6}"/>
              </a:ext>
            </a:extLst>
          </p:cNvPr>
          <p:cNvGrpSpPr/>
          <p:nvPr/>
        </p:nvGrpSpPr>
        <p:grpSpPr>
          <a:xfrm>
            <a:off x="1227618" y="5034275"/>
            <a:ext cx="5172242" cy="2960544"/>
            <a:chOff x="1101361" y="4271945"/>
            <a:chExt cx="5172242" cy="2960544"/>
          </a:xfrm>
        </p:grpSpPr>
        <p:grpSp>
          <p:nvGrpSpPr>
            <p:cNvPr id="5" name="Google Shape;95;p5">
              <a:extLst>
                <a:ext uri="{FF2B5EF4-FFF2-40B4-BE49-F238E27FC236}">
                  <a16:creationId xmlns:a16="http://schemas.microsoft.com/office/drawing/2014/main" id="{DEDEEA64-EEF0-1818-A1CA-C91BD04C97A2}"/>
                </a:ext>
              </a:extLst>
            </p:cNvPr>
            <p:cNvGrpSpPr/>
            <p:nvPr/>
          </p:nvGrpSpPr>
          <p:grpSpPr>
            <a:xfrm>
              <a:off x="1101361" y="4271945"/>
              <a:ext cx="5172242" cy="2960544"/>
              <a:chOff x="4225758" y="4113356"/>
              <a:chExt cx="5172242" cy="2960544"/>
            </a:xfrm>
          </p:grpSpPr>
          <p:sp>
            <p:nvSpPr>
              <p:cNvPr id="7" name="Google Shape;96;p5">
                <a:extLst>
                  <a:ext uri="{FF2B5EF4-FFF2-40B4-BE49-F238E27FC236}">
                    <a16:creationId xmlns:a16="http://schemas.microsoft.com/office/drawing/2014/main" id="{4A52B32C-2CE7-B748-18B1-AD1061D218DF}"/>
                  </a:ext>
                </a:extLst>
              </p:cNvPr>
              <p:cNvSpPr/>
              <p:nvPr/>
            </p:nvSpPr>
            <p:spPr>
              <a:xfrm>
                <a:off x="5091739" y="4927828"/>
                <a:ext cx="488950" cy="520700"/>
              </a:xfrm>
              <a:prstGeom prst="ellipse">
                <a:avLst/>
              </a:prstGeom>
              <a:solidFill>
                <a:srgbClr val="0066FF"/>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r>
                  <a:rPr lang="en-US" sz="1800" b="0" i="0" u="none" strike="noStrike" cap="none">
                    <a:solidFill>
                      <a:schemeClr val="lt1"/>
                    </a:solidFill>
                    <a:latin typeface="Arial"/>
                    <a:ea typeface="Arial"/>
                    <a:cs typeface="Arial"/>
                    <a:sym typeface="Arial"/>
                  </a:rPr>
                  <a:t>B</a:t>
                </a:r>
                <a:endParaRPr sz="1400" b="0" i="0" u="none" strike="noStrike" cap="none">
                  <a:solidFill>
                    <a:srgbClr val="000000"/>
                  </a:solidFill>
                  <a:latin typeface="Arial"/>
                  <a:ea typeface="Arial"/>
                  <a:cs typeface="Arial"/>
                  <a:sym typeface="Arial"/>
                </a:endParaRPr>
              </a:p>
            </p:txBody>
          </p:sp>
          <p:sp>
            <p:nvSpPr>
              <p:cNvPr id="8" name="Google Shape;97;p5">
                <a:extLst>
                  <a:ext uri="{FF2B5EF4-FFF2-40B4-BE49-F238E27FC236}">
                    <a16:creationId xmlns:a16="http://schemas.microsoft.com/office/drawing/2014/main" id="{90A1D502-084F-54F5-E274-CC50D63A61DE}"/>
                  </a:ext>
                </a:extLst>
              </p:cNvPr>
              <p:cNvSpPr/>
              <p:nvPr/>
            </p:nvSpPr>
            <p:spPr>
              <a:xfrm>
                <a:off x="6016428" y="5688662"/>
                <a:ext cx="488950" cy="520700"/>
              </a:xfrm>
              <a:prstGeom prst="ellipse">
                <a:avLst/>
              </a:prstGeom>
              <a:solidFill>
                <a:srgbClr val="0066FF"/>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r>
                  <a:rPr lang="en-US" sz="1800" b="0" i="0" u="none" strike="noStrike" cap="none">
                    <a:solidFill>
                      <a:schemeClr val="lt1"/>
                    </a:solidFill>
                    <a:latin typeface="Arial"/>
                    <a:ea typeface="Arial"/>
                    <a:cs typeface="Arial"/>
                    <a:sym typeface="Arial"/>
                  </a:rPr>
                  <a:t>C</a:t>
                </a:r>
                <a:endParaRPr sz="1400" b="0" i="0" u="none" strike="noStrike" cap="none">
                  <a:solidFill>
                    <a:srgbClr val="000000"/>
                  </a:solidFill>
                  <a:latin typeface="Arial"/>
                  <a:ea typeface="Arial"/>
                  <a:cs typeface="Arial"/>
                  <a:sym typeface="Arial"/>
                </a:endParaRPr>
              </a:p>
            </p:txBody>
          </p:sp>
          <p:sp>
            <p:nvSpPr>
              <p:cNvPr id="9" name="Google Shape;98;p5">
                <a:extLst>
                  <a:ext uri="{FF2B5EF4-FFF2-40B4-BE49-F238E27FC236}">
                    <a16:creationId xmlns:a16="http://schemas.microsoft.com/office/drawing/2014/main" id="{37D8E7D5-4A4F-2D18-21C1-356D816836AE}"/>
                  </a:ext>
                </a:extLst>
              </p:cNvPr>
              <p:cNvSpPr/>
              <p:nvPr/>
            </p:nvSpPr>
            <p:spPr>
              <a:xfrm>
                <a:off x="7115572" y="5586413"/>
                <a:ext cx="488950" cy="520700"/>
              </a:xfrm>
              <a:prstGeom prst="ellipse">
                <a:avLst/>
              </a:prstGeom>
              <a:solidFill>
                <a:srgbClr val="7030A0"/>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r>
                  <a:rPr lang="en-US" sz="1800" b="0" i="0" u="none" strike="noStrike" cap="none">
                    <a:solidFill>
                      <a:schemeClr val="lt1"/>
                    </a:solidFill>
                    <a:latin typeface="Arial"/>
                    <a:ea typeface="Arial"/>
                    <a:cs typeface="Arial"/>
                    <a:sym typeface="Arial"/>
                  </a:rPr>
                  <a:t>D</a:t>
                </a:r>
                <a:endParaRPr sz="1400" b="0" i="0" u="none" strike="noStrike" cap="none">
                  <a:solidFill>
                    <a:srgbClr val="000000"/>
                  </a:solidFill>
                  <a:latin typeface="Arial"/>
                  <a:ea typeface="Arial"/>
                  <a:cs typeface="Arial"/>
                  <a:sym typeface="Arial"/>
                </a:endParaRPr>
              </a:p>
            </p:txBody>
          </p:sp>
          <p:sp>
            <p:nvSpPr>
              <p:cNvPr id="10" name="Google Shape;99;p5">
                <a:extLst>
                  <a:ext uri="{FF2B5EF4-FFF2-40B4-BE49-F238E27FC236}">
                    <a16:creationId xmlns:a16="http://schemas.microsoft.com/office/drawing/2014/main" id="{550CE672-62F1-1592-2BCC-06091C930AB2}"/>
                  </a:ext>
                </a:extLst>
              </p:cNvPr>
              <p:cNvSpPr/>
              <p:nvPr/>
            </p:nvSpPr>
            <p:spPr>
              <a:xfrm>
                <a:off x="4225758" y="4113356"/>
                <a:ext cx="488950" cy="520700"/>
              </a:xfrm>
              <a:prstGeom prst="ellipse">
                <a:avLst/>
              </a:prstGeom>
              <a:solidFill>
                <a:srgbClr val="0066FF"/>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r>
                  <a:rPr lang="en-US" sz="1800" b="0" i="0" u="none" strike="noStrike" cap="none">
                    <a:solidFill>
                      <a:schemeClr val="lt1"/>
                    </a:solidFill>
                    <a:latin typeface="Arial"/>
                    <a:ea typeface="Arial"/>
                    <a:cs typeface="Arial"/>
                    <a:sym typeface="Arial"/>
                  </a:rPr>
                  <a:t>A</a:t>
                </a:r>
                <a:endParaRPr sz="1400" b="0" i="0" u="none" strike="noStrike" cap="none">
                  <a:solidFill>
                    <a:srgbClr val="000000"/>
                  </a:solidFill>
                  <a:latin typeface="Arial"/>
                  <a:ea typeface="Arial"/>
                  <a:cs typeface="Arial"/>
                  <a:sym typeface="Arial"/>
                </a:endParaRPr>
              </a:p>
            </p:txBody>
          </p:sp>
          <p:sp>
            <p:nvSpPr>
              <p:cNvPr id="11" name="Google Shape;100;p5">
                <a:extLst>
                  <a:ext uri="{FF2B5EF4-FFF2-40B4-BE49-F238E27FC236}">
                    <a16:creationId xmlns:a16="http://schemas.microsoft.com/office/drawing/2014/main" id="{83F7AEEC-C2C3-C1D5-2F08-345A986DBF2A}"/>
                  </a:ext>
                </a:extLst>
              </p:cNvPr>
              <p:cNvSpPr/>
              <p:nvPr/>
            </p:nvSpPr>
            <p:spPr>
              <a:xfrm>
                <a:off x="7596584" y="6540500"/>
                <a:ext cx="488950" cy="520700"/>
              </a:xfrm>
              <a:prstGeom prst="ellipse">
                <a:avLst/>
              </a:prstGeom>
              <a:solidFill>
                <a:srgbClr val="0066FF"/>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r>
                  <a:rPr lang="en-US" sz="1800" b="0" i="0" u="none" strike="noStrike" cap="none">
                    <a:solidFill>
                      <a:schemeClr val="lt1"/>
                    </a:solidFill>
                    <a:latin typeface="Arial"/>
                    <a:ea typeface="Arial"/>
                    <a:cs typeface="Arial"/>
                    <a:sym typeface="Arial"/>
                  </a:rPr>
                  <a:t>H</a:t>
                </a:r>
                <a:endParaRPr sz="1400" b="0" i="0" u="none" strike="noStrike" cap="none">
                  <a:solidFill>
                    <a:srgbClr val="000000"/>
                  </a:solidFill>
                  <a:latin typeface="Arial"/>
                  <a:ea typeface="Arial"/>
                  <a:cs typeface="Arial"/>
                  <a:sym typeface="Arial"/>
                </a:endParaRPr>
              </a:p>
            </p:txBody>
          </p:sp>
          <p:sp>
            <p:nvSpPr>
              <p:cNvPr id="12" name="Google Shape;101;p5">
                <a:extLst>
                  <a:ext uri="{FF2B5EF4-FFF2-40B4-BE49-F238E27FC236}">
                    <a16:creationId xmlns:a16="http://schemas.microsoft.com/office/drawing/2014/main" id="{3122D6C9-1489-D983-73CF-D2285BD99971}"/>
                  </a:ext>
                </a:extLst>
              </p:cNvPr>
              <p:cNvSpPr/>
              <p:nvPr/>
            </p:nvSpPr>
            <p:spPr>
              <a:xfrm>
                <a:off x="8677275" y="6553200"/>
                <a:ext cx="488950" cy="520700"/>
              </a:xfrm>
              <a:prstGeom prst="ellipse">
                <a:avLst/>
              </a:prstGeom>
              <a:solidFill>
                <a:srgbClr val="0066FF"/>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r>
                  <a:rPr lang="en-US" sz="1800" b="0" i="0" u="none" strike="noStrike" cap="none">
                    <a:solidFill>
                      <a:schemeClr val="lt1"/>
                    </a:solidFill>
                    <a:latin typeface="Arial"/>
                    <a:ea typeface="Arial"/>
                    <a:cs typeface="Arial"/>
                    <a:sym typeface="Arial"/>
                  </a:rPr>
                  <a:t>G</a:t>
                </a:r>
                <a:endParaRPr sz="1400" b="0" i="0" u="none" strike="noStrike" cap="none">
                  <a:solidFill>
                    <a:srgbClr val="000000"/>
                  </a:solidFill>
                  <a:latin typeface="Arial"/>
                  <a:ea typeface="Arial"/>
                  <a:cs typeface="Arial"/>
                  <a:sym typeface="Arial"/>
                </a:endParaRPr>
              </a:p>
            </p:txBody>
          </p:sp>
          <p:sp>
            <p:nvSpPr>
              <p:cNvPr id="13" name="Google Shape;102;p5">
                <a:extLst>
                  <a:ext uri="{FF2B5EF4-FFF2-40B4-BE49-F238E27FC236}">
                    <a16:creationId xmlns:a16="http://schemas.microsoft.com/office/drawing/2014/main" id="{C9472853-7AE1-D485-A500-D69313E8EDE8}"/>
                  </a:ext>
                </a:extLst>
              </p:cNvPr>
              <p:cNvSpPr/>
              <p:nvPr/>
            </p:nvSpPr>
            <p:spPr>
              <a:xfrm>
                <a:off x="8909050" y="5548313"/>
                <a:ext cx="488950" cy="520700"/>
              </a:xfrm>
              <a:prstGeom prst="ellipse">
                <a:avLst/>
              </a:prstGeom>
              <a:solidFill>
                <a:srgbClr val="0066FF"/>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r>
                  <a:rPr lang="en-US" sz="1800" b="0" i="0" u="none" strike="noStrike" cap="none">
                    <a:solidFill>
                      <a:schemeClr val="lt1"/>
                    </a:solidFill>
                    <a:latin typeface="Arial"/>
                    <a:ea typeface="Arial"/>
                    <a:cs typeface="Arial"/>
                    <a:sym typeface="Arial"/>
                  </a:rPr>
                  <a:t>F</a:t>
                </a:r>
                <a:endParaRPr sz="1400" b="0" i="0" u="none" strike="noStrike" cap="none">
                  <a:solidFill>
                    <a:srgbClr val="000000"/>
                  </a:solidFill>
                  <a:latin typeface="Arial"/>
                  <a:ea typeface="Arial"/>
                  <a:cs typeface="Arial"/>
                  <a:sym typeface="Arial"/>
                </a:endParaRPr>
              </a:p>
            </p:txBody>
          </p:sp>
          <p:sp>
            <p:nvSpPr>
              <p:cNvPr id="14" name="Google Shape;103;p5">
                <a:extLst>
                  <a:ext uri="{FF2B5EF4-FFF2-40B4-BE49-F238E27FC236}">
                    <a16:creationId xmlns:a16="http://schemas.microsoft.com/office/drawing/2014/main" id="{99CD8133-AA97-2B02-20F8-69644F575518}"/>
                  </a:ext>
                </a:extLst>
              </p:cNvPr>
              <p:cNvSpPr/>
              <p:nvPr/>
            </p:nvSpPr>
            <p:spPr>
              <a:xfrm>
                <a:off x="8005763" y="4836825"/>
                <a:ext cx="488950" cy="520700"/>
              </a:xfrm>
              <a:prstGeom prst="ellipse">
                <a:avLst/>
              </a:prstGeom>
              <a:solidFill>
                <a:srgbClr val="0066FF"/>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r>
                  <a:rPr lang="en-US" sz="1800" b="0" i="0" u="none" strike="noStrike" cap="none">
                    <a:solidFill>
                      <a:schemeClr val="lt1"/>
                    </a:solidFill>
                    <a:latin typeface="Arial"/>
                    <a:ea typeface="Arial"/>
                    <a:cs typeface="Arial"/>
                    <a:sym typeface="Arial"/>
                  </a:rPr>
                  <a:t>E</a:t>
                </a:r>
                <a:endParaRPr sz="1400" b="0" i="0" u="none" strike="noStrike" cap="none">
                  <a:solidFill>
                    <a:srgbClr val="000000"/>
                  </a:solidFill>
                  <a:latin typeface="Arial"/>
                  <a:ea typeface="Arial"/>
                  <a:cs typeface="Arial"/>
                  <a:sym typeface="Arial"/>
                </a:endParaRPr>
              </a:p>
            </p:txBody>
          </p:sp>
          <p:cxnSp>
            <p:nvCxnSpPr>
              <p:cNvPr id="15" name="Google Shape;104;p5">
                <a:extLst>
                  <a:ext uri="{FF2B5EF4-FFF2-40B4-BE49-F238E27FC236}">
                    <a16:creationId xmlns:a16="http://schemas.microsoft.com/office/drawing/2014/main" id="{CF34E31D-C1DF-ACFB-1CAB-78B62E7D712D}"/>
                  </a:ext>
                </a:extLst>
              </p:cNvPr>
              <p:cNvCxnSpPr>
                <a:stCxn id="10" idx="5"/>
                <a:endCxn id="7" idx="1"/>
              </p:cNvCxnSpPr>
              <p:nvPr/>
            </p:nvCxnSpPr>
            <p:spPr>
              <a:xfrm>
                <a:off x="4643103" y="4557801"/>
                <a:ext cx="520200" cy="446400"/>
              </a:xfrm>
              <a:prstGeom prst="straightConnector1">
                <a:avLst/>
              </a:prstGeom>
              <a:noFill/>
              <a:ln w="12700" cap="flat" cmpd="sng">
                <a:solidFill>
                  <a:schemeClr val="dk1"/>
                </a:solidFill>
                <a:prstDash val="solid"/>
                <a:round/>
                <a:headEnd type="none" w="sm" len="sm"/>
                <a:tailEnd type="none" w="sm" len="sm"/>
              </a:ln>
              <a:effectLst>
                <a:outerShdw blurRad="40000" dist="20000" dir="5400000" rotWithShape="0">
                  <a:srgbClr val="000000">
                    <a:alpha val="37254"/>
                  </a:srgbClr>
                </a:outerShdw>
              </a:effectLst>
            </p:spPr>
          </p:cxnSp>
          <p:cxnSp>
            <p:nvCxnSpPr>
              <p:cNvPr id="16" name="Google Shape;105;p5">
                <a:extLst>
                  <a:ext uri="{FF2B5EF4-FFF2-40B4-BE49-F238E27FC236}">
                    <a16:creationId xmlns:a16="http://schemas.microsoft.com/office/drawing/2014/main" id="{DDF24CD4-A564-A99D-9074-D36C0E2D9741}"/>
                  </a:ext>
                </a:extLst>
              </p:cNvPr>
              <p:cNvCxnSpPr>
                <a:stCxn id="7" idx="5"/>
              </p:cNvCxnSpPr>
              <p:nvPr/>
            </p:nvCxnSpPr>
            <p:spPr>
              <a:xfrm>
                <a:off x="5509084" y="5372273"/>
                <a:ext cx="579000" cy="392700"/>
              </a:xfrm>
              <a:prstGeom prst="straightConnector1">
                <a:avLst/>
              </a:prstGeom>
              <a:noFill/>
              <a:ln w="12700" cap="flat" cmpd="sng">
                <a:solidFill>
                  <a:schemeClr val="dk1"/>
                </a:solidFill>
                <a:prstDash val="solid"/>
                <a:round/>
                <a:headEnd type="none" w="sm" len="sm"/>
                <a:tailEnd type="none" w="sm" len="sm"/>
              </a:ln>
              <a:effectLst>
                <a:outerShdw blurRad="40000" dist="20000" dir="5400000" rotWithShape="0">
                  <a:srgbClr val="000000">
                    <a:alpha val="37254"/>
                  </a:srgbClr>
                </a:outerShdw>
              </a:effectLst>
            </p:spPr>
          </p:cxnSp>
          <p:cxnSp>
            <p:nvCxnSpPr>
              <p:cNvPr id="17" name="Google Shape;106;p5">
                <a:extLst>
                  <a:ext uri="{FF2B5EF4-FFF2-40B4-BE49-F238E27FC236}">
                    <a16:creationId xmlns:a16="http://schemas.microsoft.com/office/drawing/2014/main" id="{617C520A-9309-4EB5-579B-E11B3448CCDA}"/>
                  </a:ext>
                </a:extLst>
              </p:cNvPr>
              <p:cNvCxnSpPr>
                <a:stCxn id="9" idx="7"/>
                <a:endCxn id="14" idx="3"/>
              </p:cNvCxnSpPr>
              <p:nvPr/>
            </p:nvCxnSpPr>
            <p:spPr>
              <a:xfrm rot="10800000" flipH="1">
                <a:off x="7532917" y="5281368"/>
                <a:ext cx="544500" cy="381300"/>
              </a:xfrm>
              <a:prstGeom prst="straightConnector1">
                <a:avLst/>
              </a:prstGeom>
              <a:noFill/>
              <a:ln w="12700" cap="flat" cmpd="sng">
                <a:solidFill>
                  <a:schemeClr val="dk1"/>
                </a:solidFill>
                <a:prstDash val="solid"/>
                <a:round/>
                <a:headEnd type="none" w="sm" len="sm"/>
                <a:tailEnd type="none" w="sm" len="sm"/>
              </a:ln>
              <a:effectLst>
                <a:outerShdw blurRad="40000" dist="20000" dir="5400000" rotWithShape="0">
                  <a:srgbClr val="000000">
                    <a:alpha val="37254"/>
                  </a:srgbClr>
                </a:outerShdw>
              </a:effectLst>
            </p:spPr>
          </p:cxnSp>
          <p:cxnSp>
            <p:nvCxnSpPr>
              <p:cNvPr id="18" name="Google Shape;107;p5">
                <a:extLst>
                  <a:ext uri="{FF2B5EF4-FFF2-40B4-BE49-F238E27FC236}">
                    <a16:creationId xmlns:a16="http://schemas.microsoft.com/office/drawing/2014/main" id="{A846355A-E2F2-3CF4-ABC5-625BE424B6C5}"/>
                  </a:ext>
                </a:extLst>
              </p:cNvPr>
              <p:cNvCxnSpPr>
                <a:stCxn id="14" idx="5"/>
                <a:endCxn id="13" idx="1"/>
              </p:cNvCxnSpPr>
              <p:nvPr/>
            </p:nvCxnSpPr>
            <p:spPr>
              <a:xfrm>
                <a:off x="8423108" y="5281270"/>
                <a:ext cx="557400" cy="343200"/>
              </a:xfrm>
              <a:prstGeom prst="straightConnector1">
                <a:avLst/>
              </a:prstGeom>
              <a:noFill/>
              <a:ln w="12700" cap="flat" cmpd="sng">
                <a:solidFill>
                  <a:schemeClr val="dk1"/>
                </a:solidFill>
                <a:prstDash val="solid"/>
                <a:round/>
                <a:headEnd type="none" w="sm" len="sm"/>
                <a:tailEnd type="none" w="sm" len="sm"/>
              </a:ln>
              <a:effectLst>
                <a:outerShdw blurRad="40000" dist="20000" dir="5400000" rotWithShape="0">
                  <a:srgbClr val="000000">
                    <a:alpha val="37254"/>
                  </a:srgbClr>
                </a:outerShdw>
              </a:effectLst>
            </p:spPr>
          </p:cxnSp>
          <p:cxnSp>
            <p:nvCxnSpPr>
              <p:cNvPr id="19" name="Google Shape;108;p5">
                <a:extLst>
                  <a:ext uri="{FF2B5EF4-FFF2-40B4-BE49-F238E27FC236}">
                    <a16:creationId xmlns:a16="http://schemas.microsoft.com/office/drawing/2014/main" id="{3021CA05-97BD-DC3F-677A-1C8AF1706B91}"/>
                  </a:ext>
                </a:extLst>
              </p:cNvPr>
              <p:cNvCxnSpPr>
                <a:stCxn id="9" idx="2"/>
              </p:cNvCxnSpPr>
              <p:nvPr/>
            </p:nvCxnSpPr>
            <p:spPr>
              <a:xfrm flipH="1">
                <a:off x="6505372" y="5846763"/>
                <a:ext cx="610200" cy="102300"/>
              </a:xfrm>
              <a:prstGeom prst="straightConnector1">
                <a:avLst/>
              </a:prstGeom>
              <a:noFill/>
              <a:ln w="12700" cap="flat" cmpd="sng">
                <a:solidFill>
                  <a:schemeClr val="dk1"/>
                </a:solidFill>
                <a:prstDash val="solid"/>
                <a:round/>
                <a:headEnd type="none" w="sm" len="sm"/>
                <a:tailEnd type="none" w="sm" len="sm"/>
              </a:ln>
              <a:effectLst>
                <a:outerShdw blurRad="40000" dist="20000" dir="5400000" rotWithShape="0">
                  <a:srgbClr val="000000">
                    <a:alpha val="37254"/>
                  </a:srgbClr>
                </a:outerShdw>
              </a:effectLst>
            </p:spPr>
          </p:cxnSp>
          <p:cxnSp>
            <p:nvCxnSpPr>
              <p:cNvPr id="20" name="Google Shape;109;p5">
                <a:extLst>
                  <a:ext uri="{FF2B5EF4-FFF2-40B4-BE49-F238E27FC236}">
                    <a16:creationId xmlns:a16="http://schemas.microsoft.com/office/drawing/2014/main" id="{AB0D1016-DD15-EFAB-52F4-449CC9064EA8}"/>
                  </a:ext>
                </a:extLst>
              </p:cNvPr>
              <p:cNvCxnSpPr>
                <a:stCxn id="13" idx="4"/>
                <a:endCxn id="12" idx="0"/>
              </p:cNvCxnSpPr>
              <p:nvPr/>
            </p:nvCxnSpPr>
            <p:spPr>
              <a:xfrm flipH="1">
                <a:off x="8921625" y="6069013"/>
                <a:ext cx="231900" cy="484200"/>
              </a:xfrm>
              <a:prstGeom prst="straightConnector1">
                <a:avLst/>
              </a:prstGeom>
              <a:noFill/>
              <a:ln w="12700" cap="flat" cmpd="sng">
                <a:solidFill>
                  <a:schemeClr val="dk1"/>
                </a:solidFill>
                <a:prstDash val="solid"/>
                <a:round/>
                <a:headEnd type="none" w="sm" len="sm"/>
                <a:tailEnd type="none" w="sm" len="sm"/>
              </a:ln>
              <a:effectLst>
                <a:outerShdw blurRad="40000" dist="20000" dir="5400000" rotWithShape="0">
                  <a:srgbClr val="000000">
                    <a:alpha val="37254"/>
                  </a:srgbClr>
                </a:outerShdw>
              </a:effectLst>
            </p:spPr>
          </p:cxnSp>
          <p:cxnSp>
            <p:nvCxnSpPr>
              <p:cNvPr id="21" name="Google Shape;110;p5">
                <a:extLst>
                  <a:ext uri="{FF2B5EF4-FFF2-40B4-BE49-F238E27FC236}">
                    <a16:creationId xmlns:a16="http://schemas.microsoft.com/office/drawing/2014/main" id="{1BFC7B05-1342-47A7-AE69-5E0831B44F24}"/>
                  </a:ext>
                </a:extLst>
              </p:cNvPr>
              <p:cNvCxnSpPr>
                <a:stCxn id="9" idx="4"/>
                <a:endCxn id="11" idx="1"/>
              </p:cNvCxnSpPr>
              <p:nvPr/>
            </p:nvCxnSpPr>
            <p:spPr>
              <a:xfrm>
                <a:off x="7360047" y="6107113"/>
                <a:ext cx="308100" cy="509700"/>
              </a:xfrm>
              <a:prstGeom prst="straightConnector1">
                <a:avLst/>
              </a:prstGeom>
              <a:noFill/>
              <a:ln w="12700" cap="flat" cmpd="sng">
                <a:solidFill>
                  <a:schemeClr val="dk1"/>
                </a:solidFill>
                <a:prstDash val="solid"/>
                <a:round/>
                <a:headEnd type="none" w="sm" len="sm"/>
                <a:tailEnd type="none" w="sm" len="sm"/>
              </a:ln>
              <a:effectLst>
                <a:outerShdw blurRad="40000" dist="20000" dir="5400000" rotWithShape="0">
                  <a:srgbClr val="000000">
                    <a:alpha val="37254"/>
                  </a:srgbClr>
                </a:outerShdw>
              </a:effectLst>
            </p:spPr>
          </p:cxnSp>
          <p:cxnSp>
            <p:nvCxnSpPr>
              <p:cNvPr id="22" name="Google Shape;111;p5">
                <a:extLst>
                  <a:ext uri="{FF2B5EF4-FFF2-40B4-BE49-F238E27FC236}">
                    <a16:creationId xmlns:a16="http://schemas.microsoft.com/office/drawing/2014/main" id="{5DB86859-6DF1-4E1C-D0DF-DD14300D545B}"/>
                  </a:ext>
                </a:extLst>
              </p:cNvPr>
              <p:cNvCxnSpPr>
                <a:stCxn id="11" idx="6"/>
                <a:endCxn id="12" idx="2"/>
              </p:cNvCxnSpPr>
              <p:nvPr/>
            </p:nvCxnSpPr>
            <p:spPr>
              <a:xfrm>
                <a:off x="8085534" y="6800850"/>
                <a:ext cx="591600" cy="12600"/>
              </a:xfrm>
              <a:prstGeom prst="straightConnector1">
                <a:avLst/>
              </a:prstGeom>
              <a:noFill/>
              <a:ln w="12700" cap="flat" cmpd="sng">
                <a:solidFill>
                  <a:schemeClr val="dk1"/>
                </a:solidFill>
                <a:prstDash val="solid"/>
                <a:round/>
                <a:headEnd type="none" w="sm" len="sm"/>
                <a:tailEnd type="none" w="sm" len="sm"/>
              </a:ln>
              <a:effectLst>
                <a:outerShdw blurRad="40000" dist="20000" dir="5400000" rotWithShape="0">
                  <a:srgbClr val="000000">
                    <a:alpha val="37254"/>
                  </a:srgbClr>
                </a:outerShdw>
              </a:effectLst>
            </p:spPr>
          </p:cxnSp>
          <p:cxnSp>
            <p:nvCxnSpPr>
              <p:cNvPr id="23" name="Google Shape;112;p5">
                <a:extLst>
                  <a:ext uri="{FF2B5EF4-FFF2-40B4-BE49-F238E27FC236}">
                    <a16:creationId xmlns:a16="http://schemas.microsoft.com/office/drawing/2014/main" id="{C1A8A377-A04F-CD8E-053B-E465747E937D}"/>
                  </a:ext>
                </a:extLst>
              </p:cNvPr>
              <p:cNvCxnSpPr>
                <a:stCxn id="12" idx="0"/>
                <a:endCxn id="14" idx="4"/>
              </p:cNvCxnSpPr>
              <p:nvPr/>
            </p:nvCxnSpPr>
            <p:spPr>
              <a:xfrm rot="10800000">
                <a:off x="8250350" y="5357400"/>
                <a:ext cx="671400" cy="1195800"/>
              </a:xfrm>
              <a:prstGeom prst="straightConnector1">
                <a:avLst/>
              </a:prstGeom>
              <a:noFill/>
              <a:ln w="12700" cap="flat" cmpd="sng">
                <a:solidFill>
                  <a:schemeClr val="dk1"/>
                </a:solidFill>
                <a:prstDash val="solid"/>
                <a:round/>
                <a:headEnd type="none" w="sm" len="sm"/>
                <a:tailEnd type="none" w="sm" len="sm"/>
              </a:ln>
              <a:effectLst>
                <a:outerShdw blurRad="40000" dist="20000" dir="5400000" rotWithShape="0">
                  <a:srgbClr val="000000">
                    <a:alpha val="37254"/>
                  </a:srgbClr>
                </a:outerShdw>
              </a:effectLst>
            </p:spPr>
          </p:cxnSp>
          <p:cxnSp>
            <p:nvCxnSpPr>
              <p:cNvPr id="24" name="Google Shape;113;p5">
                <a:extLst>
                  <a:ext uri="{FF2B5EF4-FFF2-40B4-BE49-F238E27FC236}">
                    <a16:creationId xmlns:a16="http://schemas.microsoft.com/office/drawing/2014/main" id="{B2A3561A-1229-3C75-8AE1-8F58BCB65E70}"/>
                  </a:ext>
                </a:extLst>
              </p:cNvPr>
              <p:cNvCxnSpPr>
                <a:stCxn id="14" idx="4"/>
                <a:endCxn id="11" idx="0"/>
              </p:cNvCxnSpPr>
              <p:nvPr/>
            </p:nvCxnSpPr>
            <p:spPr>
              <a:xfrm flipH="1">
                <a:off x="7841038" y="5357525"/>
                <a:ext cx="409200" cy="1182900"/>
              </a:xfrm>
              <a:prstGeom prst="straightConnector1">
                <a:avLst/>
              </a:prstGeom>
              <a:noFill/>
              <a:ln w="12700" cap="flat" cmpd="sng">
                <a:solidFill>
                  <a:schemeClr val="dk1"/>
                </a:solidFill>
                <a:prstDash val="solid"/>
                <a:round/>
                <a:headEnd type="none" w="sm" len="sm"/>
                <a:tailEnd type="none" w="sm" len="sm"/>
              </a:ln>
              <a:effectLst>
                <a:outerShdw blurRad="40000" dist="20000" dir="5400000" rotWithShape="0">
                  <a:srgbClr val="000000">
                    <a:alpha val="37254"/>
                  </a:srgbClr>
                </a:outerShdw>
              </a:effectLst>
            </p:spPr>
          </p:cxnSp>
        </p:grpSp>
        <p:sp>
          <p:nvSpPr>
            <p:cNvPr id="6" name="Google Shape;114;p5">
              <a:extLst>
                <a:ext uri="{FF2B5EF4-FFF2-40B4-BE49-F238E27FC236}">
                  <a16:creationId xmlns:a16="http://schemas.microsoft.com/office/drawing/2014/main" id="{C008F38C-CCD6-1D6D-BB3C-866015621F27}"/>
                </a:ext>
              </a:extLst>
            </p:cNvPr>
            <p:cNvSpPr/>
            <p:nvPr/>
          </p:nvSpPr>
          <p:spPr>
            <a:xfrm>
              <a:off x="3993239" y="5750438"/>
              <a:ext cx="488950" cy="520700"/>
            </a:xfrm>
            <a:prstGeom prst="ellipse">
              <a:avLst/>
            </a:prstGeom>
            <a:solidFill>
              <a:srgbClr val="0066FF"/>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r>
                <a:rPr lang="en-US" sz="1800" b="0" i="0" u="none" strike="noStrike" cap="none">
                  <a:solidFill>
                    <a:schemeClr val="lt1"/>
                  </a:solidFill>
                  <a:latin typeface="Arial"/>
                  <a:ea typeface="Arial"/>
                  <a:cs typeface="Arial"/>
                  <a:sym typeface="Arial"/>
                </a:rPr>
                <a:t>D</a:t>
              </a:r>
              <a:endParaRPr sz="1400" b="0" i="0" u="none" strike="noStrike" cap="none">
                <a:solidFill>
                  <a:srgbClr val="000000"/>
                </a:solidFill>
                <a:latin typeface="Arial"/>
                <a:ea typeface="Arial"/>
                <a:cs typeface="Arial"/>
                <a:sym typeface="Arial"/>
              </a:endParaRPr>
            </a:p>
          </p:txBody>
        </p:sp>
      </p:grpSp>
      <p:grpSp>
        <p:nvGrpSpPr>
          <p:cNvPr id="25" name="Google Shape;115;p5">
            <a:extLst>
              <a:ext uri="{FF2B5EF4-FFF2-40B4-BE49-F238E27FC236}">
                <a16:creationId xmlns:a16="http://schemas.microsoft.com/office/drawing/2014/main" id="{CB2F2363-C966-49D2-BE3C-2D463DFF95FA}"/>
              </a:ext>
            </a:extLst>
          </p:cNvPr>
          <p:cNvGrpSpPr/>
          <p:nvPr/>
        </p:nvGrpSpPr>
        <p:grpSpPr>
          <a:xfrm>
            <a:off x="4126124" y="4427427"/>
            <a:ext cx="9706985" cy="4375182"/>
            <a:chOff x="3999867" y="3665097"/>
            <a:chExt cx="9706985" cy="4375182"/>
          </a:xfrm>
        </p:grpSpPr>
        <p:grpSp>
          <p:nvGrpSpPr>
            <p:cNvPr id="26" name="Google Shape;116;p5">
              <a:extLst>
                <a:ext uri="{FF2B5EF4-FFF2-40B4-BE49-F238E27FC236}">
                  <a16:creationId xmlns:a16="http://schemas.microsoft.com/office/drawing/2014/main" id="{29007C48-4D18-D547-45FE-C71F53AA6A8D}"/>
                </a:ext>
              </a:extLst>
            </p:cNvPr>
            <p:cNvGrpSpPr/>
            <p:nvPr/>
          </p:nvGrpSpPr>
          <p:grpSpPr>
            <a:xfrm>
              <a:off x="7122497" y="3665097"/>
              <a:ext cx="6584355" cy="4375182"/>
              <a:chOff x="7162253" y="3962389"/>
              <a:chExt cx="6584355" cy="4375182"/>
            </a:xfrm>
          </p:grpSpPr>
          <p:sp>
            <p:nvSpPr>
              <p:cNvPr id="28" name="Google Shape;117;p5">
                <a:extLst>
                  <a:ext uri="{FF2B5EF4-FFF2-40B4-BE49-F238E27FC236}">
                    <a16:creationId xmlns:a16="http://schemas.microsoft.com/office/drawing/2014/main" id="{B71B52DF-03DA-AE29-BBF1-999A475FEE57}"/>
                  </a:ext>
                </a:extLst>
              </p:cNvPr>
              <p:cNvSpPr/>
              <p:nvPr/>
            </p:nvSpPr>
            <p:spPr>
              <a:xfrm>
                <a:off x="7176820" y="3962389"/>
                <a:ext cx="6569788" cy="4375181"/>
              </a:xfrm>
              <a:prstGeom prst="rect">
                <a:avLst/>
              </a:prstGeom>
              <a:solidFill>
                <a:srgbClr val="DAE5F1"/>
              </a:solidFill>
              <a:ln w="9525" cap="flat" cmpd="sng">
                <a:solidFill>
                  <a:srgbClr val="193258"/>
                </a:solidFill>
                <a:prstDash val="solid"/>
                <a:round/>
                <a:headEnd type="none" w="sm" len="sm"/>
                <a:tailEnd type="none" w="sm" len="sm"/>
              </a:ln>
            </p:spPr>
            <p:txBody>
              <a:bodyPr spcFirstLastPara="1" wrap="square" lIns="91425" tIns="0" rIns="91425" bIns="274300" anchor="ctr"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1" i="0" u="none" strike="noStrike" cap="none">
                  <a:solidFill>
                    <a:schemeClr val="lt1"/>
                  </a:solidFill>
                  <a:latin typeface="Arial"/>
                  <a:ea typeface="Arial"/>
                  <a:cs typeface="Arial"/>
                  <a:sym typeface="Arial"/>
                </a:endParaRPr>
              </a:p>
            </p:txBody>
          </p:sp>
          <p:sp>
            <p:nvSpPr>
              <p:cNvPr id="29" name="Google Shape;118;p5">
                <a:extLst>
                  <a:ext uri="{FF2B5EF4-FFF2-40B4-BE49-F238E27FC236}">
                    <a16:creationId xmlns:a16="http://schemas.microsoft.com/office/drawing/2014/main" id="{DDC4B743-D660-265C-6731-B7648DFD4BFE}"/>
                  </a:ext>
                </a:extLst>
              </p:cNvPr>
              <p:cNvSpPr txBox="1"/>
              <p:nvPr/>
            </p:nvSpPr>
            <p:spPr>
              <a:xfrm>
                <a:off x="7162253" y="4117385"/>
                <a:ext cx="6575700" cy="101562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400"/>
                  <a:buFont typeface="Arial"/>
                  <a:buNone/>
                </a:pPr>
                <a:r>
                  <a:rPr lang="en-US" sz="2000" b="0" i="0" u="none" strike="noStrike" cap="none" dirty="0">
                    <a:solidFill>
                      <a:schemeClr val="dk1"/>
                    </a:solidFill>
                    <a:latin typeface="Twentieth Century"/>
                    <a:ea typeface="Twentieth Century"/>
                    <a:cs typeface="Twentieth Century"/>
                    <a:sym typeface="Twentieth Century"/>
                  </a:rPr>
                  <a:t>To determine closeness, calculate the following for each node assuming bidirectional (reciprocal) paths; then compare the means; smallest = closest</a:t>
                </a:r>
                <a:endParaRPr sz="2000" b="0" i="0" u="none" strike="noStrike" cap="none" dirty="0">
                  <a:solidFill>
                    <a:srgbClr val="000000"/>
                  </a:solidFill>
                  <a:sym typeface="Arial"/>
                </a:endParaRPr>
              </a:p>
            </p:txBody>
          </p:sp>
          <p:sp>
            <p:nvSpPr>
              <p:cNvPr id="30" name="Google Shape;119;p5">
                <a:extLst>
                  <a:ext uri="{FF2B5EF4-FFF2-40B4-BE49-F238E27FC236}">
                    <a16:creationId xmlns:a16="http://schemas.microsoft.com/office/drawing/2014/main" id="{10FB6727-1977-DD72-6014-4D9F45469DB8}"/>
                  </a:ext>
                </a:extLst>
              </p:cNvPr>
              <p:cNvSpPr txBox="1"/>
              <p:nvPr/>
            </p:nvSpPr>
            <p:spPr>
              <a:xfrm>
                <a:off x="7485336" y="7906684"/>
                <a:ext cx="5633298" cy="430887"/>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200"/>
                  <a:buFont typeface="Arial"/>
                  <a:buNone/>
                </a:pPr>
                <a:r>
                  <a:rPr lang="en-US" sz="2200" b="0" i="0" u="none" strike="noStrike" cap="none" dirty="0">
                    <a:solidFill>
                      <a:schemeClr val="dk1"/>
                    </a:solidFill>
                    <a:latin typeface="Twentieth Century"/>
                    <a:ea typeface="Twentieth Century"/>
                    <a:cs typeface="Twentieth Century"/>
                    <a:sym typeface="Twentieth Century"/>
                  </a:rPr>
                  <a:t>Average = (3+2+1+1+2+2+1) = 12/7 = 1.7</a:t>
                </a:r>
                <a:endParaRPr sz="1400" b="0" i="0" u="none" strike="noStrike" cap="none" dirty="0">
                  <a:solidFill>
                    <a:srgbClr val="000000"/>
                  </a:solidFill>
                  <a:latin typeface="Arial"/>
                  <a:ea typeface="Arial"/>
                  <a:cs typeface="Arial"/>
                  <a:sym typeface="Arial"/>
                </a:endParaRPr>
              </a:p>
            </p:txBody>
          </p:sp>
          <p:sp>
            <p:nvSpPr>
              <p:cNvPr id="31" name="Google Shape;120;p5">
                <a:extLst>
                  <a:ext uri="{FF2B5EF4-FFF2-40B4-BE49-F238E27FC236}">
                    <a16:creationId xmlns:a16="http://schemas.microsoft.com/office/drawing/2014/main" id="{28079F0D-D440-2976-6CCC-F37B54A3614E}"/>
                  </a:ext>
                </a:extLst>
              </p:cNvPr>
              <p:cNvSpPr txBox="1"/>
              <p:nvPr/>
            </p:nvSpPr>
            <p:spPr>
              <a:xfrm>
                <a:off x="8481862" y="5226500"/>
                <a:ext cx="4415802" cy="2613000"/>
              </a:xfrm>
              <a:prstGeom prst="rect">
                <a:avLst/>
              </a:prstGeom>
              <a:noFill/>
              <a:ln>
                <a:noFill/>
              </a:ln>
            </p:spPr>
            <p:txBody>
              <a:bodyPr spcFirstLastPara="1" wrap="square" lIns="91425" tIns="45700" rIns="91425" bIns="45700" anchor="t" anchorCtr="0">
                <a:spAutoFit/>
              </a:bodyPr>
              <a:lstStyle/>
              <a:p>
                <a:pPr marL="0" marR="0" lvl="0" indent="0" algn="l" rtl="0">
                  <a:lnSpc>
                    <a:spcPct val="80000"/>
                  </a:lnSpc>
                  <a:spcBef>
                    <a:spcPts val="0"/>
                  </a:spcBef>
                  <a:spcAft>
                    <a:spcPts val="0"/>
                  </a:spcAft>
                  <a:buClr>
                    <a:srgbClr val="000000"/>
                  </a:buClr>
                  <a:buSzPts val="2100"/>
                  <a:buFont typeface="Arial"/>
                  <a:buNone/>
                </a:pPr>
                <a:r>
                  <a:rPr lang="en-US" sz="2100" b="0" i="0" u="none" strike="noStrike" cap="none" dirty="0">
                    <a:solidFill>
                      <a:schemeClr val="dk1"/>
                    </a:solidFill>
                    <a:latin typeface="Twentieth Century"/>
                    <a:ea typeface="Twentieth Century"/>
                    <a:cs typeface="Twentieth Century"/>
                    <a:sym typeface="Twentieth Century"/>
                  </a:rPr>
                  <a:t> </a:t>
                </a:r>
                <a:r>
                  <a:rPr lang="en-US" sz="2100" b="1" i="0" u="sng" strike="noStrike" cap="none" dirty="0">
                    <a:solidFill>
                      <a:schemeClr val="dk1"/>
                    </a:solidFill>
                    <a:latin typeface="Twentieth Century"/>
                    <a:ea typeface="Twentieth Century"/>
                    <a:cs typeface="Twentieth Century"/>
                    <a:sym typeface="Twentieth Century"/>
                  </a:rPr>
                  <a:t>Node	Shortest path for from D </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100"/>
                  <a:buFont typeface="Arial"/>
                  <a:buNone/>
                </a:pPr>
                <a:r>
                  <a:rPr lang="en-US" sz="2100" b="0" i="0" u="none" strike="noStrike" cap="none" dirty="0">
                    <a:solidFill>
                      <a:schemeClr val="dk1"/>
                    </a:solidFill>
                    <a:latin typeface="Twentieth Century"/>
                    <a:ea typeface="Twentieth Century"/>
                    <a:cs typeface="Twentieth Century"/>
                    <a:sym typeface="Twentieth Century"/>
                  </a:rPr>
                  <a:t>   A		3 (D-C-B-A)</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100"/>
                  <a:buFont typeface="Arial"/>
                  <a:buNone/>
                </a:pPr>
                <a:r>
                  <a:rPr lang="en-US" sz="2100" b="0" i="0" u="none" strike="noStrike" cap="none" dirty="0">
                    <a:solidFill>
                      <a:schemeClr val="dk1"/>
                    </a:solidFill>
                    <a:latin typeface="Twentieth Century"/>
                    <a:ea typeface="Twentieth Century"/>
                    <a:cs typeface="Twentieth Century"/>
                    <a:sym typeface="Twentieth Century"/>
                  </a:rPr>
                  <a:t>   B		2</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100"/>
                  <a:buFont typeface="Arial"/>
                  <a:buNone/>
                </a:pPr>
                <a:r>
                  <a:rPr lang="en-US" sz="2100" b="0" i="0" u="none" strike="noStrike" cap="none" dirty="0">
                    <a:solidFill>
                      <a:schemeClr val="dk1"/>
                    </a:solidFill>
                    <a:latin typeface="Twentieth Century"/>
                    <a:ea typeface="Twentieth Century"/>
                    <a:cs typeface="Twentieth Century"/>
                    <a:sym typeface="Twentieth Century"/>
                  </a:rPr>
                  <a:t>   C		1</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100"/>
                  <a:buFont typeface="Arial"/>
                  <a:buNone/>
                </a:pPr>
                <a:r>
                  <a:rPr lang="en-US" sz="2100" b="0" i="0" u="none" strike="noStrike" cap="none" dirty="0">
                    <a:solidFill>
                      <a:schemeClr val="dk1"/>
                    </a:solidFill>
                    <a:latin typeface="Twentieth Century"/>
                    <a:ea typeface="Twentieth Century"/>
                    <a:cs typeface="Twentieth Century"/>
                    <a:sym typeface="Twentieth Century"/>
                  </a:rPr>
                  <a:t>   E		1</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100"/>
                  <a:buFont typeface="Arial"/>
                  <a:buNone/>
                </a:pPr>
                <a:r>
                  <a:rPr lang="en-US" sz="2100" b="0" i="0" u="none" strike="noStrike" cap="none" dirty="0">
                    <a:solidFill>
                      <a:schemeClr val="dk1"/>
                    </a:solidFill>
                    <a:latin typeface="Twentieth Century"/>
                    <a:ea typeface="Twentieth Century"/>
                    <a:cs typeface="Twentieth Century"/>
                    <a:sym typeface="Twentieth Century"/>
                  </a:rPr>
                  <a:t>   F		2</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100"/>
                  <a:buFont typeface="Arial"/>
                  <a:buNone/>
                </a:pPr>
                <a:r>
                  <a:rPr lang="en-US" sz="2100" b="0" i="0" u="none" strike="noStrike" cap="none" dirty="0">
                    <a:solidFill>
                      <a:schemeClr val="dk1"/>
                    </a:solidFill>
                    <a:latin typeface="Twentieth Century"/>
                    <a:ea typeface="Twentieth Century"/>
                    <a:cs typeface="Twentieth Century"/>
                    <a:sym typeface="Twentieth Century"/>
                  </a:rPr>
                  <a:t>   G		2</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100"/>
                  <a:buFont typeface="Arial"/>
                  <a:buNone/>
                </a:pPr>
                <a:r>
                  <a:rPr lang="en-US" sz="2100" b="0" i="0" u="none" strike="noStrike" cap="none" dirty="0">
                    <a:solidFill>
                      <a:schemeClr val="dk1"/>
                    </a:solidFill>
                    <a:latin typeface="Twentieth Century"/>
                    <a:ea typeface="Twentieth Century"/>
                    <a:cs typeface="Twentieth Century"/>
                    <a:sym typeface="Twentieth Century"/>
                  </a:rPr>
                  <a:t>   H		1</a:t>
                </a:r>
                <a:endParaRPr sz="1400" b="0" i="0" u="none" strike="noStrike" cap="none" dirty="0">
                  <a:solidFill>
                    <a:srgbClr val="000000"/>
                  </a:solidFill>
                  <a:latin typeface="Arial"/>
                  <a:ea typeface="Arial"/>
                  <a:cs typeface="Arial"/>
                  <a:sym typeface="Arial"/>
                </a:endParaRPr>
              </a:p>
            </p:txBody>
          </p:sp>
        </p:grpSp>
        <p:sp>
          <p:nvSpPr>
            <p:cNvPr id="27" name="Google Shape;121;p5">
              <a:extLst>
                <a:ext uri="{FF2B5EF4-FFF2-40B4-BE49-F238E27FC236}">
                  <a16:creationId xmlns:a16="http://schemas.microsoft.com/office/drawing/2014/main" id="{2FDB3CC3-2264-A21C-06BC-8818E3FF70DE}"/>
                </a:ext>
              </a:extLst>
            </p:cNvPr>
            <p:cNvSpPr/>
            <p:nvPr/>
          </p:nvSpPr>
          <p:spPr>
            <a:xfrm>
              <a:off x="3999867" y="5757066"/>
              <a:ext cx="488950" cy="520700"/>
            </a:xfrm>
            <a:prstGeom prst="ellipse">
              <a:avLst/>
            </a:prstGeom>
            <a:solidFill>
              <a:srgbClr val="FF0000"/>
            </a:solidFill>
            <a:ln w="12700" cap="flat" cmpd="sng">
              <a:solidFill>
                <a:srgbClr val="193258"/>
              </a:solidFill>
              <a:prstDash val="solid"/>
              <a:round/>
              <a:headEnd type="none" w="sm" len="sm"/>
              <a:tailEnd type="none" w="sm" len="sm"/>
            </a:ln>
          </p:spPr>
          <p:txBody>
            <a:bodyPr spcFirstLastPara="1" wrap="square" lIns="91425" tIns="0" rIns="91425" bIns="274300" anchor="t" anchorCtr="0">
              <a:noAutofit/>
            </a:bodyPr>
            <a:lstStyle/>
            <a:p>
              <a:pPr marL="0" marR="0" lvl="0" indent="0" algn="just" rtl="0">
                <a:lnSpc>
                  <a:spcPct val="100000"/>
                </a:lnSpc>
                <a:spcBef>
                  <a:spcPts val="0"/>
                </a:spcBef>
                <a:spcAft>
                  <a:spcPts val="0"/>
                </a:spcAft>
                <a:buClr>
                  <a:srgbClr val="000000"/>
                </a:buClr>
                <a:buSzPts val="1800"/>
                <a:buFont typeface="Arial"/>
                <a:buNone/>
              </a:pPr>
              <a:r>
                <a:rPr lang="en-US" sz="1800" b="0" i="0" u="none" strike="noStrike" cap="none" dirty="0">
                  <a:solidFill>
                    <a:schemeClr val="lt1"/>
                  </a:solidFill>
                  <a:latin typeface="Arial"/>
                  <a:ea typeface="Arial"/>
                  <a:cs typeface="Arial"/>
                  <a:sym typeface="Arial"/>
                </a:rPr>
                <a:t>D</a:t>
              </a:r>
              <a:endParaRPr sz="1400" b="0" i="0" u="none" strike="noStrike" cap="none" dirty="0">
                <a:solidFill>
                  <a:srgbClr val="000000"/>
                </a:solidFill>
                <a:latin typeface="Arial"/>
                <a:ea typeface="Arial"/>
                <a:cs typeface="Arial"/>
                <a:sym typeface="Arial"/>
              </a:endParaRPr>
            </a:p>
          </p:txBody>
        </p:sp>
      </p:grpSp>
    </p:spTree>
    <p:extLst>
      <p:ext uri="{BB962C8B-B14F-4D97-AF65-F5344CB8AC3E}">
        <p14:creationId xmlns:p14="http://schemas.microsoft.com/office/powerpoint/2010/main" val="33928172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graphicFrame>
        <p:nvGraphicFramePr>
          <p:cNvPr id="126" name="Google Shape;126;p15"/>
          <p:cNvGraphicFramePr/>
          <p:nvPr/>
        </p:nvGraphicFramePr>
        <p:xfrm>
          <a:off x="2915478" y="1895061"/>
          <a:ext cx="8083825" cy="5115275"/>
        </p:xfrm>
        <a:graphic>
          <a:graphicData uri="http://schemas.openxmlformats.org/drawingml/2006/table">
            <a:tbl>
              <a:tblPr>
                <a:noFill/>
                <a:tableStyleId>{776AD584-096E-44E7-8E47-15E2CB3D7378}</a:tableStyleId>
              </a:tblPr>
              <a:tblGrid>
                <a:gridCol w="1237725">
                  <a:extLst>
                    <a:ext uri="{9D8B030D-6E8A-4147-A177-3AD203B41FA5}">
                      <a16:colId xmlns:a16="http://schemas.microsoft.com/office/drawing/2014/main" val="20000"/>
                    </a:ext>
                  </a:extLst>
                </a:gridCol>
                <a:gridCol w="850925">
                  <a:extLst>
                    <a:ext uri="{9D8B030D-6E8A-4147-A177-3AD203B41FA5}">
                      <a16:colId xmlns:a16="http://schemas.microsoft.com/office/drawing/2014/main" val="20001"/>
                    </a:ext>
                  </a:extLst>
                </a:gridCol>
                <a:gridCol w="812250">
                  <a:extLst>
                    <a:ext uri="{9D8B030D-6E8A-4147-A177-3AD203B41FA5}">
                      <a16:colId xmlns:a16="http://schemas.microsoft.com/office/drawing/2014/main" val="20002"/>
                    </a:ext>
                  </a:extLst>
                </a:gridCol>
                <a:gridCol w="889600">
                  <a:extLst>
                    <a:ext uri="{9D8B030D-6E8A-4147-A177-3AD203B41FA5}">
                      <a16:colId xmlns:a16="http://schemas.microsoft.com/office/drawing/2014/main" val="20003"/>
                    </a:ext>
                  </a:extLst>
                </a:gridCol>
                <a:gridCol w="850925">
                  <a:extLst>
                    <a:ext uri="{9D8B030D-6E8A-4147-A177-3AD203B41FA5}">
                      <a16:colId xmlns:a16="http://schemas.microsoft.com/office/drawing/2014/main" val="20004"/>
                    </a:ext>
                  </a:extLst>
                </a:gridCol>
                <a:gridCol w="773575">
                  <a:extLst>
                    <a:ext uri="{9D8B030D-6E8A-4147-A177-3AD203B41FA5}">
                      <a16:colId xmlns:a16="http://schemas.microsoft.com/office/drawing/2014/main" val="20005"/>
                    </a:ext>
                  </a:extLst>
                </a:gridCol>
                <a:gridCol w="734900">
                  <a:extLst>
                    <a:ext uri="{9D8B030D-6E8A-4147-A177-3AD203B41FA5}">
                      <a16:colId xmlns:a16="http://schemas.microsoft.com/office/drawing/2014/main" val="20006"/>
                    </a:ext>
                  </a:extLst>
                </a:gridCol>
                <a:gridCol w="928275">
                  <a:extLst>
                    <a:ext uri="{9D8B030D-6E8A-4147-A177-3AD203B41FA5}">
                      <a16:colId xmlns:a16="http://schemas.microsoft.com/office/drawing/2014/main" val="20007"/>
                    </a:ext>
                  </a:extLst>
                </a:gridCol>
                <a:gridCol w="1005650">
                  <a:extLst>
                    <a:ext uri="{9D8B030D-6E8A-4147-A177-3AD203B41FA5}">
                      <a16:colId xmlns:a16="http://schemas.microsoft.com/office/drawing/2014/main" val="20008"/>
                    </a:ext>
                  </a:extLst>
                </a:gridCol>
              </a:tblGrid>
              <a:tr h="465025">
                <a:tc>
                  <a:txBody>
                    <a:bodyPr/>
                    <a:lstStyle/>
                    <a:p>
                      <a:pPr marL="0" marR="0" lvl="0" indent="0" algn="l" rtl="0">
                        <a:lnSpc>
                          <a:spcPct val="100000"/>
                        </a:lnSpc>
                        <a:spcBef>
                          <a:spcPts val="0"/>
                        </a:spcBef>
                        <a:spcAft>
                          <a:spcPts val="0"/>
                        </a:spcAft>
                        <a:buNone/>
                      </a:pP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l" rtl="0">
                        <a:lnSpc>
                          <a:spcPct val="100000"/>
                        </a:lnSpc>
                        <a:spcBef>
                          <a:spcPts val="0"/>
                        </a:spcBef>
                        <a:spcAft>
                          <a:spcPts val="0"/>
                        </a:spcAft>
                        <a:buNone/>
                      </a:pPr>
                      <a:r>
                        <a:rPr lang="en-US" sz="1800" u="none" strike="noStrike" cap="none"/>
                        <a:t>A</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l" rtl="0">
                        <a:lnSpc>
                          <a:spcPct val="100000"/>
                        </a:lnSpc>
                        <a:spcBef>
                          <a:spcPts val="0"/>
                        </a:spcBef>
                        <a:spcAft>
                          <a:spcPts val="0"/>
                        </a:spcAft>
                        <a:buNone/>
                      </a:pPr>
                      <a:r>
                        <a:rPr lang="en-US" sz="1800" u="none" strike="noStrike" cap="none"/>
                        <a:t>B</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l" rtl="0">
                        <a:lnSpc>
                          <a:spcPct val="100000"/>
                        </a:lnSpc>
                        <a:spcBef>
                          <a:spcPts val="0"/>
                        </a:spcBef>
                        <a:spcAft>
                          <a:spcPts val="0"/>
                        </a:spcAft>
                        <a:buNone/>
                      </a:pPr>
                      <a:r>
                        <a:rPr lang="en-US" sz="1800" u="none" strike="noStrike" cap="none"/>
                        <a:t>C</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l" rtl="0">
                        <a:lnSpc>
                          <a:spcPct val="100000"/>
                        </a:lnSpc>
                        <a:spcBef>
                          <a:spcPts val="0"/>
                        </a:spcBef>
                        <a:spcAft>
                          <a:spcPts val="0"/>
                        </a:spcAft>
                        <a:buNone/>
                      </a:pPr>
                      <a:r>
                        <a:rPr lang="en-US" sz="1800" u="none" strike="noStrike" cap="none"/>
                        <a:t>D</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l" rtl="0">
                        <a:lnSpc>
                          <a:spcPct val="100000"/>
                        </a:lnSpc>
                        <a:spcBef>
                          <a:spcPts val="0"/>
                        </a:spcBef>
                        <a:spcAft>
                          <a:spcPts val="0"/>
                        </a:spcAft>
                        <a:buNone/>
                      </a:pPr>
                      <a:r>
                        <a:rPr lang="en-US" sz="1800" u="none" strike="noStrike" cap="none"/>
                        <a:t>E</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l" rtl="0">
                        <a:lnSpc>
                          <a:spcPct val="100000"/>
                        </a:lnSpc>
                        <a:spcBef>
                          <a:spcPts val="0"/>
                        </a:spcBef>
                        <a:spcAft>
                          <a:spcPts val="0"/>
                        </a:spcAft>
                        <a:buNone/>
                      </a:pPr>
                      <a:r>
                        <a:rPr lang="en-US" sz="1800" u="none" strike="noStrike" cap="none"/>
                        <a:t>F</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l" rtl="0">
                        <a:lnSpc>
                          <a:spcPct val="100000"/>
                        </a:lnSpc>
                        <a:spcBef>
                          <a:spcPts val="0"/>
                        </a:spcBef>
                        <a:spcAft>
                          <a:spcPts val="0"/>
                        </a:spcAft>
                        <a:buNone/>
                      </a:pPr>
                      <a:r>
                        <a:rPr lang="en-US" sz="1800" u="none" strike="noStrike" cap="none"/>
                        <a:t>G</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l" rtl="0">
                        <a:lnSpc>
                          <a:spcPct val="100000"/>
                        </a:lnSpc>
                        <a:spcBef>
                          <a:spcPts val="0"/>
                        </a:spcBef>
                        <a:spcAft>
                          <a:spcPts val="0"/>
                        </a:spcAft>
                        <a:buNone/>
                      </a:pPr>
                      <a:r>
                        <a:rPr lang="en-US" sz="1800" u="none" strike="noStrike" cap="none"/>
                        <a:t>H</a:t>
                      </a:r>
                      <a:endParaRPr sz="1800" b="0" i="0" u="none" strike="noStrike" cap="none">
                        <a:solidFill>
                          <a:srgbClr val="000000"/>
                        </a:solidFill>
                        <a:latin typeface="Calibri"/>
                        <a:ea typeface="Calibri"/>
                        <a:cs typeface="Calibri"/>
                        <a:sym typeface="Calibri"/>
                      </a:endParaRPr>
                    </a:p>
                  </a:txBody>
                  <a:tcPr marL="7625" marR="7625" marT="7625" marB="0" anchor="b"/>
                </a:tc>
                <a:extLst>
                  <a:ext uri="{0D108BD9-81ED-4DB2-BD59-A6C34878D82A}">
                    <a16:rowId xmlns:a16="http://schemas.microsoft.com/office/drawing/2014/main" val="10000"/>
                  </a:ext>
                </a:extLst>
              </a:tr>
              <a:tr h="465025">
                <a:tc>
                  <a:txBody>
                    <a:bodyPr/>
                    <a:lstStyle/>
                    <a:p>
                      <a:pPr marL="0" marR="0" lvl="0" indent="0" algn="l" rtl="0">
                        <a:lnSpc>
                          <a:spcPct val="100000"/>
                        </a:lnSpc>
                        <a:spcBef>
                          <a:spcPts val="0"/>
                        </a:spcBef>
                        <a:spcAft>
                          <a:spcPts val="0"/>
                        </a:spcAft>
                        <a:buNone/>
                      </a:pPr>
                      <a:r>
                        <a:rPr lang="en-US" sz="1800" u="none" strike="noStrike" cap="none"/>
                        <a:t>A</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l" rtl="0">
                        <a:lnSpc>
                          <a:spcPct val="100000"/>
                        </a:lnSpc>
                        <a:spcBef>
                          <a:spcPts val="0"/>
                        </a:spcBef>
                        <a:spcAft>
                          <a:spcPts val="0"/>
                        </a:spcAft>
                        <a:buNone/>
                      </a:pP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1</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2</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3</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4</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5</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5</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4</a:t>
                      </a:r>
                      <a:endParaRPr sz="1800" b="0" i="0" u="none" strike="noStrike" cap="none">
                        <a:solidFill>
                          <a:srgbClr val="000000"/>
                        </a:solidFill>
                        <a:latin typeface="Calibri"/>
                        <a:ea typeface="Calibri"/>
                        <a:cs typeface="Calibri"/>
                        <a:sym typeface="Calibri"/>
                      </a:endParaRPr>
                    </a:p>
                  </a:txBody>
                  <a:tcPr marL="7625" marR="7625" marT="7625" marB="0" anchor="b"/>
                </a:tc>
                <a:extLst>
                  <a:ext uri="{0D108BD9-81ED-4DB2-BD59-A6C34878D82A}">
                    <a16:rowId xmlns:a16="http://schemas.microsoft.com/office/drawing/2014/main" val="10001"/>
                  </a:ext>
                </a:extLst>
              </a:tr>
              <a:tr h="465025">
                <a:tc>
                  <a:txBody>
                    <a:bodyPr/>
                    <a:lstStyle/>
                    <a:p>
                      <a:pPr marL="0" marR="0" lvl="0" indent="0" algn="l" rtl="0">
                        <a:lnSpc>
                          <a:spcPct val="100000"/>
                        </a:lnSpc>
                        <a:spcBef>
                          <a:spcPts val="0"/>
                        </a:spcBef>
                        <a:spcAft>
                          <a:spcPts val="0"/>
                        </a:spcAft>
                        <a:buNone/>
                      </a:pPr>
                      <a:r>
                        <a:rPr lang="en-US" sz="1800" u="none" strike="noStrike" cap="none"/>
                        <a:t>B</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1</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l" rtl="0">
                        <a:lnSpc>
                          <a:spcPct val="100000"/>
                        </a:lnSpc>
                        <a:spcBef>
                          <a:spcPts val="0"/>
                        </a:spcBef>
                        <a:spcAft>
                          <a:spcPts val="0"/>
                        </a:spcAft>
                        <a:buNone/>
                      </a:pP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1</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2</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3</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4</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4</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4</a:t>
                      </a:r>
                      <a:endParaRPr sz="1800" b="0" i="0" u="none" strike="noStrike" cap="none">
                        <a:solidFill>
                          <a:srgbClr val="000000"/>
                        </a:solidFill>
                        <a:latin typeface="Calibri"/>
                        <a:ea typeface="Calibri"/>
                        <a:cs typeface="Calibri"/>
                        <a:sym typeface="Calibri"/>
                      </a:endParaRPr>
                    </a:p>
                  </a:txBody>
                  <a:tcPr marL="7625" marR="7625" marT="7625" marB="0" anchor="b"/>
                </a:tc>
                <a:extLst>
                  <a:ext uri="{0D108BD9-81ED-4DB2-BD59-A6C34878D82A}">
                    <a16:rowId xmlns:a16="http://schemas.microsoft.com/office/drawing/2014/main" val="10002"/>
                  </a:ext>
                </a:extLst>
              </a:tr>
              <a:tr h="465025">
                <a:tc>
                  <a:txBody>
                    <a:bodyPr/>
                    <a:lstStyle/>
                    <a:p>
                      <a:pPr marL="0" marR="0" lvl="0" indent="0" algn="l" rtl="0">
                        <a:lnSpc>
                          <a:spcPct val="100000"/>
                        </a:lnSpc>
                        <a:spcBef>
                          <a:spcPts val="0"/>
                        </a:spcBef>
                        <a:spcAft>
                          <a:spcPts val="0"/>
                        </a:spcAft>
                        <a:buNone/>
                      </a:pPr>
                      <a:r>
                        <a:rPr lang="en-US" sz="1800" u="none" strike="noStrike" cap="none"/>
                        <a:t>C</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2</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1</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l" rtl="0">
                        <a:lnSpc>
                          <a:spcPct val="100000"/>
                        </a:lnSpc>
                        <a:spcBef>
                          <a:spcPts val="0"/>
                        </a:spcBef>
                        <a:spcAft>
                          <a:spcPts val="0"/>
                        </a:spcAft>
                        <a:buNone/>
                      </a:pP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1</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2</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3</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3</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2</a:t>
                      </a:r>
                      <a:endParaRPr sz="1800" b="0" i="0" u="none" strike="noStrike" cap="none">
                        <a:solidFill>
                          <a:srgbClr val="000000"/>
                        </a:solidFill>
                        <a:latin typeface="Calibri"/>
                        <a:ea typeface="Calibri"/>
                        <a:cs typeface="Calibri"/>
                        <a:sym typeface="Calibri"/>
                      </a:endParaRPr>
                    </a:p>
                  </a:txBody>
                  <a:tcPr marL="7625" marR="7625" marT="7625" marB="0" anchor="b"/>
                </a:tc>
                <a:extLst>
                  <a:ext uri="{0D108BD9-81ED-4DB2-BD59-A6C34878D82A}">
                    <a16:rowId xmlns:a16="http://schemas.microsoft.com/office/drawing/2014/main" val="10003"/>
                  </a:ext>
                </a:extLst>
              </a:tr>
              <a:tr h="465025">
                <a:tc>
                  <a:txBody>
                    <a:bodyPr/>
                    <a:lstStyle/>
                    <a:p>
                      <a:pPr marL="0" marR="0" lvl="0" indent="0" algn="l" rtl="0">
                        <a:lnSpc>
                          <a:spcPct val="100000"/>
                        </a:lnSpc>
                        <a:spcBef>
                          <a:spcPts val="0"/>
                        </a:spcBef>
                        <a:spcAft>
                          <a:spcPts val="0"/>
                        </a:spcAft>
                        <a:buNone/>
                      </a:pPr>
                      <a:r>
                        <a:rPr lang="en-US" sz="1800" u="none" strike="noStrike" cap="none"/>
                        <a:t>D</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3</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2</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1</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l" rtl="0">
                        <a:lnSpc>
                          <a:spcPct val="100000"/>
                        </a:lnSpc>
                        <a:spcBef>
                          <a:spcPts val="0"/>
                        </a:spcBef>
                        <a:spcAft>
                          <a:spcPts val="0"/>
                        </a:spcAft>
                        <a:buNone/>
                      </a:pP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1</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2</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2</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1</a:t>
                      </a:r>
                      <a:endParaRPr sz="1800" b="0" i="0" u="none" strike="noStrike" cap="none">
                        <a:solidFill>
                          <a:srgbClr val="000000"/>
                        </a:solidFill>
                        <a:latin typeface="Calibri"/>
                        <a:ea typeface="Calibri"/>
                        <a:cs typeface="Calibri"/>
                        <a:sym typeface="Calibri"/>
                      </a:endParaRPr>
                    </a:p>
                  </a:txBody>
                  <a:tcPr marL="7625" marR="7625" marT="7625" marB="0" anchor="b"/>
                </a:tc>
                <a:extLst>
                  <a:ext uri="{0D108BD9-81ED-4DB2-BD59-A6C34878D82A}">
                    <a16:rowId xmlns:a16="http://schemas.microsoft.com/office/drawing/2014/main" val="10004"/>
                  </a:ext>
                </a:extLst>
              </a:tr>
              <a:tr h="465025">
                <a:tc>
                  <a:txBody>
                    <a:bodyPr/>
                    <a:lstStyle/>
                    <a:p>
                      <a:pPr marL="0" marR="0" lvl="0" indent="0" algn="l" rtl="0">
                        <a:lnSpc>
                          <a:spcPct val="100000"/>
                        </a:lnSpc>
                        <a:spcBef>
                          <a:spcPts val="0"/>
                        </a:spcBef>
                        <a:spcAft>
                          <a:spcPts val="0"/>
                        </a:spcAft>
                        <a:buNone/>
                      </a:pPr>
                      <a:r>
                        <a:rPr lang="en-US" sz="1800" u="none" strike="noStrike" cap="none"/>
                        <a:t>E</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4</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3</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2</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1</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l" rtl="0">
                        <a:lnSpc>
                          <a:spcPct val="100000"/>
                        </a:lnSpc>
                        <a:spcBef>
                          <a:spcPts val="0"/>
                        </a:spcBef>
                        <a:spcAft>
                          <a:spcPts val="0"/>
                        </a:spcAft>
                        <a:buNone/>
                      </a:pP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1</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1</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1</a:t>
                      </a:r>
                      <a:endParaRPr sz="1800" b="0" i="0" u="none" strike="noStrike" cap="none">
                        <a:solidFill>
                          <a:srgbClr val="000000"/>
                        </a:solidFill>
                        <a:latin typeface="Calibri"/>
                        <a:ea typeface="Calibri"/>
                        <a:cs typeface="Calibri"/>
                        <a:sym typeface="Calibri"/>
                      </a:endParaRPr>
                    </a:p>
                  </a:txBody>
                  <a:tcPr marL="7625" marR="7625" marT="7625" marB="0" anchor="b"/>
                </a:tc>
                <a:extLst>
                  <a:ext uri="{0D108BD9-81ED-4DB2-BD59-A6C34878D82A}">
                    <a16:rowId xmlns:a16="http://schemas.microsoft.com/office/drawing/2014/main" val="10005"/>
                  </a:ext>
                </a:extLst>
              </a:tr>
              <a:tr h="465025">
                <a:tc>
                  <a:txBody>
                    <a:bodyPr/>
                    <a:lstStyle/>
                    <a:p>
                      <a:pPr marL="0" marR="0" lvl="0" indent="0" algn="l" rtl="0">
                        <a:lnSpc>
                          <a:spcPct val="100000"/>
                        </a:lnSpc>
                        <a:spcBef>
                          <a:spcPts val="0"/>
                        </a:spcBef>
                        <a:spcAft>
                          <a:spcPts val="0"/>
                        </a:spcAft>
                        <a:buNone/>
                      </a:pPr>
                      <a:r>
                        <a:rPr lang="en-US" sz="1800" u="none" strike="noStrike" cap="none"/>
                        <a:t>F</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5</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4</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3</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2</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1</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l" rtl="0">
                        <a:lnSpc>
                          <a:spcPct val="100000"/>
                        </a:lnSpc>
                        <a:spcBef>
                          <a:spcPts val="0"/>
                        </a:spcBef>
                        <a:spcAft>
                          <a:spcPts val="0"/>
                        </a:spcAft>
                        <a:buNone/>
                      </a:pP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1</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2</a:t>
                      </a:r>
                      <a:endParaRPr sz="1800" b="0" i="0" u="none" strike="noStrike" cap="none">
                        <a:solidFill>
                          <a:srgbClr val="000000"/>
                        </a:solidFill>
                        <a:latin typeface="Calibri"/>
                        <a:ea typeface="Calibri"/>
                        <a:cs typeface="Calibri"/>
                        <a:sym typeface="Calibri"/>
                      </a:endParaRPr>
                    </a:p>
                  </a:txBody>
                  <a:tcPr marL="7625" marR="7625" marT="7625" marB="0" anchor="b"/>
                </a:tc>
                <a:extLst>
                  <a:ext uri="{0D108BD9-81ED-4DB2-BD59-A6C34878D82A}">
                    <a16:rowId xmlns:a16="http://schemas.microsoft.com/office/drawing/2014/main" val="10006"/>
                  </a:ext>
                </a:extLst>
              </a:tr>
              <a:tr h="465025">
                <a:tc>
                  <a:txBody>
                    <a:bodyPr/>
                    <a:lstStyle/>
                    <a:p>
                      <a:pPr marL="0" marR="0" lvl="0" indent="0" algn="l" rtl="0">
                        <a:lnSpc>
                          <a:spcPct val="100000"/>
                        </a:lnSpc>
                        <a:spcBef>
                          <a:spcPts val="0"/>
                        </a:spcBef>
                        <a:spcAft>
                          <a:spcPts val="0"/>
                        </a:spcAft>
                        <a:buNone/>
                      </a:pPr>
                      <a:r>
                        <a:rPr lang="en-US" sz="1800" u="none" strike="noStrike" cap="none"/>
                        <a:t>G</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5</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4</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3</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2</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1</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1</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l" rtl="0">
                        <a:lnSpc>
                          <a:spcPct val="100000"/>
                        </a:lnSpc>
                        <a:spcBef>
                          <a:spcPts val="0"/>
                        </a:spcBef>
                        <a:spcAft>
                          <a:spcPts val="0"/>
                        </a:spcAft>
                        <a:buNone/>
                      </a:pP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1</a:t>
                      </a:r>
                      <a:endParaRPr sz="1800" b="0" i="0" u="none" strike="noStrike" cap="none">
                        <a:solidFill>
                          <a:srgbClr val="000000"/>
                        </a:solidFill>
                        <a:latin typeface="Calibri"/>
                        <a:ea typeface="Calibri"/>
                        <a:cs typeface="Calibri"/>
                        <a:sym typeface="Calibri"/>
                      </a:endParaRPr>
                    </a:p>
                  </a:txBody>
                  <a:tcPr marL="7625" marR="7625" marT="7625" marB="0" anchor="b"/>
                </a:tc>
                <a:extLst>
                  <a:ext uri="{0D108BD9-81ED-4DB2-BD59-A6C34878D82A}">
                    <a16:rowId xmlns:a16="http://schemas.microsoft.com/office/drawing/2014/main" val="10007"/>
                  </a:ext>
                </a:extLst>
              </a:tr>
              <a:tr h="465025">
                <a:tc>
                  <a:txBody>
                    <a:bodyPr/>
                    <a:lstStyle/>
                    <a:p>
                      <a:pPr marL="0" marR="0" lvl="0" indent="0" algn="l" rtl="0">
                        <a:lnSpc>
                          <a:spcPct val="100000"/>
                        </a:lnSpc>
                        <a:spcBef>
                          <a:spcPts val="0"/>
                        </a:spcBef>
                        <a:spcAft>
                          <a:spcPts val="0"/>
                        </a:spcAft>
                        <a:buNone/>
                      </a:pPr>
                      <a:r>
                        <a:rPr lang="en-US" sz="1800" u="none" strike="noStrike" cap="none"/>
                        <a:t>H</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4</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4</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2</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1</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1</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2</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1</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l" rtl="0">
                        <a:lnSpc>
                          <a:spcPct val="100000"/>
                        </a:lnSpc>
                        <a:spcBef>
                          <a:spcPts val="0"/>
                        </a:spcBef>
                        <a:spcAft>
                          <a:spcPts val="0"/>
                        </a:spcAft>
                        <a:buNone/>
                      </a:pPr>
                      <a:endParaRPr sz="1800" b="0" i="0" u="none" strike="noStrike" cap="none">
                        <a:solidFill>
                          <a:srgbClr val="000000"/>
                        </a:solidFill>
                        <a:latin typeface="Calibri"/>
                        <a:ea typeface="Calibri"/>
                        <a:cs typeface="Calibri"/>
                        <a:sym typeface="Calibri"/>
                      </a:endParaRPr>
                    </a:p>
                  </a:txBody>
                  <a:tcPr marL="7625" marR="7625" marT="7625" marB="0" anchor="b"/>
                </a:tc>
                <a:extLst>
                  <a:ext uri="{0D108BD9-81ED-4DB2-BD59-A6C34878D82A}">
                    <a16:rowId xmlns:a16="http://schemas.microsoft.com/office/drawing/2014/main" val="10008"/>
                  </a:ext>
                </a:extLst>
              </a:tr>
              <a:tr h="465025">
                <a:tc>
                  <a:txBody>
                    <a:bodyPr/>
                    <a:lstStyle/>
                    <a:p>
                      <a:pPr marL="0" marR="0" lvl="0" indent="0" algn="l" rtl="0">
                        <a:lnSpc>
                          <a:spcPct val="100000"/>
                        </a:lnSpc>
                        <a:spcBef>
                          <a:spcPts val="0"/>
                        </a:spcBef>
                        <a:spcAft>
                          <a:spcPts val="0"/>
                        </a:spcAft>
                        <a:buNone/>
                      </a:pPr>
                      <a:r>
                        <a:rPr lang="en-US" sz="1800" u="none" strike="noStrike" cap="none"/>
                        <a:t>SUM</a:t>
                      </a:r>
                      <a:endParaRPr sz="1800" b="1"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24</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19</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14</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12</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13</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18</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17</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15</a:t>
                      </a:r>
                      <a:endParaRPr sz="1800" b="0" i="0" u="none" strike="noStrike" cap="none">
                        <a:solidFill>
                          <a:srgbClr val="000000"/>
                        </a:solidFill>
                        <a:latin typeface="Calibri"/>
                        <a:ea typeface="Calibri"/>
                        <a:cs typeface="Calibri"/>
                        <a:sym typeface="Calibri"/>
                      </a:endParaRPr>
                    </a:p>
                  </a:txBody>
                  <a:tcPr marL="7625" marR="7625" marT="7625" marB="0" anchor="b"/>
                </a:tc>
                <a:extLst>
                  <a:ext uri="{0D108BD9-81ED-4DB2-BD59-A6C34878D82A}">
                    <a16:rowId xmlns:a16="http://schemas.microsoft.com/office/drawing/2014/main" val="10009"/>
                  </a:ext>
                </a:extLst>
              </a:tr>
              <a:tr h="465025">
                <a:tc>
                  <a:txBody>
                    <a:bodyPr/>
                    <a:lstStyle/>
                    <a:p>
                      <a:pPr marL="0" marR="0" lvl="0" indent="0" algn="l" rtl="0">
                        <a:lnSpc>
                          <a:spcPct val="100000"/>
                        </a:lnSpc>
                        <a:spcBef>
                          <a:spcPts val="0"/>
                        </a:spcBef>
                        <a:spcAft>
                          <a:spcPts val="0"/>
                        </a:spcAft>
                        <a:buNone/>
                      </a:pPr>
                      <a:r>
                        <a:rPr lang="en-US" sz="1800" u="none" strike="noStrike" cap="none"/>
                        <a:t>mean </a:t>
                      </a:r>
                      <a:endParaRPr sz="1800" b="1"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3.4</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2.7</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2</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1.7</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2</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3</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2.4</a:t>
                      </a:r>
                      <a:endParaRPr sz="1800" b="0" i="0" u="none" strike="noStrike" cap="none">
                        <a:solidFill>
                          <a:srgbClr val="000000"/>
                        </a:solidFill>
                        <a:latin typeface="Calibri"/>
                        <a:ea typeface="Calibri"/>
                        <a:cs typeface="Calibri"/>
                        <a:sym typeface="Calibri"/>
                      </a:endParaRPr>
                    </a:p>
                  </a:txBody>
                  <a:tcPr marL="7625" marR="7625" marT="7625" marB="0" anchor="b"/>
                </a:tc>
                <a:tc>
                  <a:txBody>
                    <a:bodyPr/>
                    <a:lstStyle/>
                    <a:p>
                      <a:pPr marL="0" marR="0" lvl="0" indent="0" algn="r" rtl="0">
                        <a:lnSpc>
                          <a:spcPct val="100000"/>
                        </a:lnSpc>
                        <a:spcBef>
                          <a:spcPts val="0"/>
                        </a:spcBef>
                        <a:spcAft>
                          <a:spcPts val="0"/>
                        </a:spcAft>
                        <a:buNone/>
                      </a:pPr>
                      <a:r>
                        <a:rPr lang="en-US" sz="1800" u="none" strike="noStrike" cap="none"/>
                        <a:t>2.14</a:t>
                      </a:r>
                      <a:endParaRPr sz="1800" b="0" i="0" u="none" strike="noStrike" cap="none">
                        <a:solidFill>
                          <a:srgbClr val="000000"/>
                        </a:solidFill>
                        <a:latin typeface="Calibri"/>
                        <a:ea typeface="Calibri"/>
                        <a:cs typeface="Calibri"/>
                        <a:sym typeface="Calibri"/>
                      </a:endParaRPr>
                    </a:p>
                  </a:txBody>
                  <a:tcPr marL="7625" marR="7625" marT="7625" marB="0" anchor="b"/>
                </a:tc>
                <a:extLst>
                  <a:ext uri="{0D108BD9-81ED-4DB2-BD59-A6C34878D82A}">
                    <a16:rowId xmlns:a16="http://schemas.microsoft.com/office/drawing/2014/main" val="10010"/>
                  </a:ext>
                </a:extLst>
              </a:tr>
            </a:tbl>
          </a:graphicData>
        </a:graphic>
      </p:graphicFrame>
    </p:spTree>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1F497D"/>
      </a:dk2>
      <a:lt2>
        <a:srgbClr val="FFFFFF"/>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1350</TotalTime>
  <Words>1681</Words>
  <Application>Microsoft Office PowerPoint</Application>
  <PresentationFormat>Custom</PresentationFormat>
  <Paragraphs>224</Paragraphs>
  <Slides>15</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Twentieth Century</vt:lpstr>
      <vt:lpstr>Office Theme</vt:lpstr>
      <vt:lpstr>Network Properties: Short Introductory Slides Using Centrality as an Example of the Use of Network Metrics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Network Properties: Six Introductory Slides Using Centrality as an Example of the Use of Network Metrics</dc:title>
  <dc:creator>Margaret A. Palmer</dc:creator>
  <cp:lastModifiedBy>Erin Duffy</cp:lastModifiedBy>
  <cp:revision>16</cp:revision>
  <dcterms:created xsi:type="dcterms:W3CDTF">2015-03-01T20:58:55Z</dcterms:created>
  <dcterms:modified xsi:type="dcterms:W3CDTF">2022-09-14T19:16:21Z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0x01010070784B25AF50B1489073584462465C7B</vt:lpwstr>
  </property>
</Properties>
</file>