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20875" cy="91344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77">
          <p15:clr>
            <a:srgbClr val="A4A3A4"/>
          </p15:clr>
        </p15:guide>
        <p15:guide id="2" pos="4605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iCab6xFQMAvFjxB9NbOAfrLlma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05" autoAdjust="0"/>
  </p:normalViewPr>
  <p:slideViewPr>
    <p:cSldViewPr snapToGrid="0">
      <p:cViewPr varScale="1">
        <p:scale>
          <a:sx n="46" d="100"/>
          <a:sy n="46" d="100"/>
        </p:scale>
        <p:origin x="1068" y="44"/>
      </p:cViewPr>
      <p:guideLst>
        <p:guide orient="horz" pos="2877"/>
        <p:guide pos="46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" name="Google Shape;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/>
              <a:t>Notes to Instructor</a:t>
            </a:r>
            <a:r>
              <a:rPr lang="en-US" sz="1100"/>
              <a:t>: Slides are animated so you can first prompt the participants to answer the questions and then bring up answers.</a:t>
            </a:r>
            <a:endParaRPr/>
          </a:p>
        </p:txBody>
      </p:sp>
      <p:sp>
        <p:nvSpPr>
          <p:cNvPr id="46" name="Google Shape;4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u="sng" dirty="0"/>
              <a:t>Info for Instructor</a:t>
            </a:r>
            <a:r>
              <a:rPr lang="en-US" sz="1200" b="1" u="sng" dirty="0" smtClean="0"/>
              <a:t>:</a:t>
            </a:r>
            <a:endParaRPr sz="12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/>
              <a:t>Node degree method</a:t>
            </a:r>
            <a:r>
              <a:rPr lang="en-US" sz="1200" dirty="0"/>
              <a:t>: </a:t>
            </a:r>
            <a:r>
              <a:rPr lang="en-US" sz="1200" dirty="0" smtClean="0"/>
              <a:t>count </a:t>
            </a:r>
            <a:r>
              <a:rPr lang="en-US" sz="1200" dirty="0"/>
              <a:t>up the number of links for each node and compare among nodes 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/>
              <a:t>Closeness method</a:t>
            </a:r>
            <a:r>
              <a:rPr lang="en-US" sz="1200" dirty="0"/>
              <a:t>: for a </a:t>
            </a:r>
            <a:r>
              <a:rPr lang="en-US" sz="1200" i="0" dirty="0"/>
              <a:t>node, determine the number of links away it is to every other node; add these numbers up then divide by the total number of nodes and you have the </a:t>
            </a:r>
            <a:r>
              <a:rPr lang="en-US" sz="1200" i="1" dirty="0"/>
              <a:t>average closeness for that node.</a:t>
            </a:r>
            <a:r>
              <a:rPr lang="en-US" sz="1200" i="0" dirty="0"/>
              <a:t> </a:t>
            </a:r>
            <a:r>
              <a:rPr lang="en-US" sz="1200" i="0" dirty="0" smtClean="0"/>
              <a:t>Do </a:t>
            </a:r>
            <a:r>
              <a:rPr lang="en-US" sz="1200" i="0" dirty="0"/>
              <a:t>this for every node and the one with the </a:t>
            </a:r>
            <a:r>
              <a:rPr lang="en-US" sz="1200" b="0" i="1" u="none" dirty="0"/>
              <a:t>shortest</a:t>
            </a:r>
            <a:r>
              <a:rPr lang="en-US" sz="1200" i="0" dirty="0"/>
              <a:t> </a:t>
            </a:r>
            <a:r>
              <a:rPr lang="en-US" sz="1200" i="1" dirty="0"/>
              <a:t>average</a:t>
            </a:r>
            <a:r>
              <a:rPr lang="en-US" sz="1200" i="0" dirty="0"/>
              <a:t> closeness value is where the network’s closeness </a:t>
            </a:r>
            <a:r>
              <a:rPr lang="en-US" sz="1200" i="0" dirty="0" smtClean="0"/>
              <a:t>centrality is the greatest.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 err="1"/>
              <a:t>Betweenness</a:t>
            </a:r>
            <a:r>
              <a:rPr lang="en-US" sz="1200" b="1" i="0" dirty="0"/>
              <a:t> method:  </a:t>
            </a:r>
            <a:r>
              <a:rPr lang="en-US" sz="1200" dirty="0">
                <a:solidFill>
                  <a:srgbClr val="292929"/>
                </a:solidFill>
              </a:rPr>
              <a:t>number of times a node lies on the shortest path between two other nodes in the network  (</a:t>
            </a:r>
            <a:r>
              <a:rPr lang="en-US" sz="1050" dirty="0">
                <a:solidFill>
                  <a:srgbClr val="292929"/>
                </a:solidFill>
              </a:rPr>
              <a:t>i.e., it bridges nodes; removing it severs parts of the network); controls flow of information between nodes and groups of nodes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dirty="0"/>
              <a:t>NEXT 3 slides </a:t>
            </a:r>
            <a:r>
              <a:rPr lang="en-US" sz="1200" dirty="0"/>
              <a:t>include</a:t>
            </a:r>
            <a:r>
              <a:rPr lang="en-US" sz="1200" b="0" dirty="0"/>
              <a:t> the purple image</a:t>
            </a:r>
            <a:r>
              <a:rPr lang="en-US" sz="1200" dirty="0"/>
              <a:t>.</a:t>
            </a:r>
            <a:r>
              <a:rPr lang="en-US" sz="1200" b="0" dirty="0"/>
              <a:t> </a:t>
            </a:r>
            <a:r>
              <a:rPr lang="en-US" sz="1200" dirty="0"/>
              <a:t>A</a:t>
            </a:r>
            <a:r>
              <a:rPr lang="en-US" sz="1200" b="0" dirty="0"/>
              <a:t>sk participants to identify the highest node degree; best closeness; and best </a:t>
            </a:r>
            <a:r>
              <a:rPr lang="en-US" sz="1200" b="0" dirty="0" err="1"/>
              <a:t>betweenness</a:t>
            </a:r>
            <a:r>
              <a:rPr lang="en-US" sz="1200" b="0" dirty="0"/>
              <a:t>. Animation click brings up the answer </a:t>
            </a:r>
            <a:endParaRPr dirty="0"/>
          </a:p>
        </p:txBody>
      </p:sp>
      <p:sp>
        <p:nvSpPr>
          <p:cNvPr id="54" name="Google Shape;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1" dirty="0"/>
              <a:t>Notes to </a:t>
            </a:r>
            <a:r>
              <a:rPr lang="en-US" sz="1200" b="1" dirty="0" smtClean="0"/>
              <a:t>Instructor (in this figure, “edge” is synonymous with “links”):  </a:t>
            </a:r>
            <a:endParaRPr sz="12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dirty="0">
                <a:latin typeface="Calibri"/>
                <a:ea typeface="Calibri"/>
                <a:cs typeface="Calibri"/>
                <a:sym typeface="Calibri"/>
              </a:rPr>
              <a:t>Node diameter </a:t>
            </a:r>
            <a:r>
              <a:rPr lang="en-US" sz="1100" b="0" i="0" u="none" strike="noStrike" dirty="0">
                <a:latin typeface="Calibri"/>
                <a:ea typeface="Calibri"/>
                <a:cs typeface="Calibri"/>
                <a:sym typeface="Calibri"/>
              </a:rPr>
              <a:t>scaled by household's harvest diversity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dirty="0">
                <a:latin typeface="Calibri"/>
                <a:ea typeface="Calibri"/>
                <a:cs typeface="Calibri"/>
                <a:sym typeface="Calibri"/>
              </a:rPr>
              <a:t>Node shading </a:t>
            </a:r>
            <a:r>
              <a:rPr lang="en-US" sz="1100" b="0" i="0" u="none" strike="noStrike" dirty="0">
                <a:latin typeface="Calibri"/>
                <a:ea typeface="Calibri"/>
                <a:cs typeface="Calibri"/>
                <a:sym typeface="Calibri"/>
              </a:rPr>
              <a:t>indicates productivity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dirty="0">
                <a:latin typeface="Calibri"/>
                <a:ea typeface="Calibri"/>
                <a:cs typeface="Calibri"/>
                <a:sym typeface="Calibri"/>
              </a:rPr>
              <a:t>Direction of links </a:t>
            </a:r>
            <a:r>
              <a:rPr lang="en-US" sz="1100" b="0" i="0" u="none" strike="noStrike" dirty="0">
                <a:latin typeface="Calibri"/>
                <a:ea typeface="Calibri"/>
                <a:cs typeface="Calibri"/>
                <a:sym typeface="Calibri"/>
              </a:rPr>
              <a:t>indicated by arrows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1100" b="1" i="0" u="none" strike="noStrike" dirty="0">
                <a:latin typeface="Calibri"/>
                <a:ea typeface="Calibri"/>
                <a:cs typeface="Calibri"/>
                <a:sym typeface="Calibri"/>
              </a:rPr>
              <a:t>lack links </a:t>
            </a:r>
            <a:r>
              <a:rPr lang="en-US" sz="1100" b="0" i="0" u="none" strike="noStrike" dirty="0">
                <a:latin typeface="Calibri"/>
                <a:ea typeface="Calibri"/>
                <a:cs typeface="Calibri"/>
                <a:sym typeface="Calibri"/>
              </a:rPr>
              <a:t>represent instances of reciprocity.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latin typeface="Calibri"/>
                <a:ea typeface="Calibri"/>
                <a:cs typeface="Calibri"/>
                <a:sym typeface="Calibri"/>
              </a:rPr>
              <a:t>Thickest links 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have h</a:t>
            </a:r>
            <a:r>
              <a:rPr lang="en-US" sz="1100" b="0" i="0" u="none" strike="noStrike" dirty="0">
                <a:latin typeface="Calibri"/>
                <a:ea typeface="Calibri"/>
                <a:cs typeface="Calibri"/>
                <a:sym typeface="Calibri"/>
              </a:rPr>
              <a:t>eavier weights (i.e., transfer of multiple resource types between two households)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242" name="Google Shape;24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 txBox="1">
            <a:spLocks noGrp="1"/>
          </p:cNvSpPr>
          <p:nvPr>
            <p:ph type="body" idx="1"/>
          </p:nvPr>
        </p:nvSpPr>
        <p:spPr>
          <a:xfrm>
            <a:off x="2730500" y="2387600"/>
            <a:ext cx="11159332" cy="5292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725" tIns="67850" rIns="135725" bIns="67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2730500" y="360231"/>
            <a:ext cx="11159332" cy="1849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>
            <a:spLocks noGrp="1"/>
          </p:cNvSpPr>
          <p:nvPr>
            <p:ph type="title"/>
          </p:nvPr>
        </p:nvSpPr>
        <p:spPr>
          <a:xfrm>
            <a:off x="2730500" y="360231"/>
            <a:ext cx="11159332" cy="1408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3" descr="background-mast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75" y="-1946031"/>
            <a:ext cx="14617700" cy="913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3"/>
          <p:cNvSpPr txBox="1"/>
          <p:nvPr/>
        </p:nvSpPr>
        <p:spPr>
          <a:xfrm>
            <a:off x="5474677" y="5029200"/>
            <a:ext cx="4192173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</a:t>
            </a:r>
            <a:r>
              <a:rPr lang="en-US" sz="4200" baseline="30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</a:t>
            </a:r>
            <a:r>
              <a:rPr lang="en-US" sz="4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Year Review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April 13-14, 2015</a:t>
            </a:r>
            <a:endParaRPr sz="4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>
            <a:spLocks noGrp="1"/>
          </p:cNvSpPr>
          <p:nvPr>
            <p:ph type="body" idx="1"/>
          </p:nvPr>
        </p:nvSpPr>
        <p:spPr>
          <a:xfrm>
            <a:off x="2730500" y="1946324"/>
            <a:ext cx="11159332" cy="5733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725" tIns="67850" rIns="135725" bIns="67850" anchor="t" anchorCtr="0">
            <a:normAutofit/>
          </a:bodyPr>
          <a:lstStyle>
            <a:lvl1pPr marL="457200" lvl="0" indent="-495300" algn="l">
              <a:spcBef>
                <a:spcPts val="840"/>
              </a:spcBef>
              <a:spcAft>
                <a:spcPts val="0"/>
              </a:spcAft>
              <a:buClr>
                <a:srgbClr val="7F7F7F"/>
              </a:buClr>
              <a:buSzPts val="4200"/>
              <a:buChar char="•"/>
              <a:defRPr sz="4200"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495300" algn="l">
              <a:spcBef>
                <a:spcPts val="840"/>
              </a:spcBef>
              <a:spcAft>
                <a:spcPts val="0"/>
              </a:spcAft>
              <a:buClr>
                <a:srgbClr val="7F7F7F"/>
              </a:buClr>
              <a:buSzPts val="4200"/>
              <a:buChar char="–"/>
              <a:defRPr sz="4200"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lvl="2" indent="-495300" algn="l">
              <a:spcBef>
                <a:spcPts val="840"/>
              </a:spcBef>
              <a:spcAft>
                <a:spcPts val="0"/>
              </a:spcAft>
              <a:buClr>
                <a:srgbClr val="7F7F7F"/>
              </a:buClr>
              <a:buSzPts val="4200"/>
              <a:buChar char="•"/>
              <a:defRPr sz="4200"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lvl="3" indent="-495300" algn="l">
              <a:spcBef>
                <a:spcPts val="840"/>
              </a:spcBef>
              <a:spcAft>
                <a:spcPts val="0"/>
              </a:spcAft>
              <a:buClr>
                <a:srgbClr val="7F7F7F"/>
              </a:buClr>
              <a:buSzPts val="4200"/>
              <a:buChar char="–"/>
              <a:defRPr sz="4200"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lvl="4" indent="-495300" algn="l">
              <a:spcBef>
                <a:spcPts val="840"/>
              </a:spcBef>
              <a:spcAft>
                <a:spcPts val="0"/>
              </a:spcAft>
              <a:buClr>
                <a:srgbClr val="7F7F7F"/>
              </a:buClr>
              <a:buSzPts val="4200"/>
              <a:buChar char="»"/>
              <a:defRPr sz="4200"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title"/>
          </p:nvPr>
        </p:nvSpPr>
        <p:spPr>
          <a:xfrm>
            <a:off x="2730500" y="360231"/>
            <a:ext cx="11159332" cy="1408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Twentieth Century"/>
              <a:buNone/>
              <a:defRPr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2730500" y="2141856"/>
            <a:ext cx="5499100" cy="6028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725" tIns="67850" rIns="135725" bIns="67850" anchor="t" anchorCtr="0">
            <a:normAutofit/>
          </a:bodyPr>
          <a:lstStyle>
            <a:lvl1pPr marL="457200" lvl="0" indent="-495300" algn="l">
              <a:spcBef>
                <a:spcPts val="840"/>
              </a:spcBef>
              <a:spcAft>
                <a:spcPts val="0"/>
              </a:spcAft>
              <a:buClr>
                <a:srgbClr val="7F7F7F"/>
              </a:buClr>
              <a:buSzPts val="4200"/>
              <a:buChar char="•"/>
              <a:defRPr sz="4200"/>
            </a:lvl1pPr>
            <a:lvl2pPr marL="914400" lvl="1" indent="-457200" algn="l">
              <a:spcBef>
                <a:spcPts val="720"/>
              </a:spcBef>
              <a:spcAft>
                <a:spcPts val="0"/>
              </a:spcAft>
              <a:buClr>
                <a:srgbClr val="7F7F7F"/>
              </a:buClr>
              <a:buSzPts val="3600"/>
              <a:buChar char="–"/>
              <a:defRPr sz="3600"/>
            </a:lvl2pPr>
            <a:lvl3pPr marL="1371600" lvl="2" indent="-419100" algn="l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3000"/>
              <a:buChar char="•"/>
              <a:defRPr sz="3000"/>
            </a:lvl3pPr>
            <a:lvl4pPr marL="1828800" lvl="3" indent="-400050" algn="l">
              <a:spcBef>
                <a:spcPts val="540"/>
              </a:spcBef>
              <a:spcAft>
                <a:spcPts val="0"/>
              </a:spcAft>
              <a:buClr>
                <a:srgbClr val="7F7F7F"/>
              </a:buClr>
              <a:buSzPts val="2700"/>
              <a:buChar char="–"/>
              <a:defRPr sz="2700"/>
            </a:lvl4pPr>
            <a:lvl5pPr marL="2286000" lvl="4" indent="-400050" algn="l">
              <a:spcBef>
                <a:spcPts val="540"/>
              </a:spcBef>
              <a:spcAft>
                <a:spcPts val="0"/>
              </a:spcAft>
              <a:buClr>
                <a:srgbClr val="7F7F7F"/>
              </a:buClr>
              <a:buSzPts val="2700"/>
              <a:buChar char="»"/>
              <a:defRPr sz="2700"/>
            </a:lvl5pPr>
            <a:lvl6pPr marL="2743200" lvl="5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marL="3200400" lvl="6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marL="3657600" lvl="7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marL="4114800" lvl="8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body" idx="2"/>
          </p:nvPr>
        </p:nvSpPr>
        <p:spPr>
          <a:xfrm>
            <a:off x="8382000" y="2131378"/>
            <a:ext cx="5507831" cy="6028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725" tIns="67850" rIns="135725" bIns="67850" anchor="t" anchorCtr="0">
            <a:normAutofit/>
          </a:bodyPr>
          <a:lstStyle>
            <a:lvl1pPr marL="457200" lvl="0" indent="-495300" algn="l">
              <a:spcBef>
                <a:spcPts val="840"/>
              </a:spcBef>
              <a:spcAft>
                <a:spcPts val="0"/>
              </a:spcAft>
              <a:buClr>
                <a:srgbClr val="7F7F7F"/>
              </a:buClr>
              <a:buSzPts val="4200"/>
              <a:buChar char="•"/>
              <a:defRPr sz="4200"/>
            </a:lvl1pPr>
            <a:lvl2pPr marL="914400" lvl="1" indent="-457200" algn="l">
              <a:spcBef>
                <a:spcPts val="720"/>
              </a:spcBef>
              <a:spcAft>
                <a:spcPts val="0"/>
              </a:spcAft>
              <a:buClr>
                <a:srgbClr val="7F7F7F"/>
              </a:buClr>
              <a:buSzPts val="3600"/>
              <a:buChar char="–"/>
              <a:defRPr sz="3600"/>
            </a:lvl2pPr>
            <a:lvl3pPr marL="1371600" lvl="2" indent="-419100" algn="l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3000"/>
              <a:buChar char="•"/>
              <a:defRPr sz="3000"/>
            </a:lvl3pPr>
            <a:lvl4pPr marL="1828800" lvl="3" indent="-400050" algn="l">
              <a:spcBef>
                <a:spcPts val="540"/>
              </a:spcBef>
              <a:spcAft>
                <a:spcPts val="0"/>
              </a:spcAft>
              <a:buClr>
                <a:srgbClr val="7F7F7F"/>
              </a:buClr>
              <a:buSzPts val="2700"/>
              <a:buChar char="–"/>
              <a:defRPr sz="2700"/>
            </a:lvl4pPr>
            <a:lvl5pPr marL="2286000" lvl="4" indent="-400050" algn="l">
              <a:spcBef>
                <a:spcPts val="540"/>
              </a:spcBef>
              <a:spcAft>
                <a:spcPts val="0"/>
              </a:spcAft>
              <a:buClr>
                <a:srgbClr val="7F7F7F"/>
              </a:buClr>
              <a:buSzPts val="2700"/>
              <a:buChar char="»"/>
              <a:defRPr sz="2700"/>
            </a:lvl5pPr>
            <a:lvl6pPr marL="2743200" lvl="5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marL="3200400" lvl="6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marL="3657600" lvl="7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marL="4114800" lvl="8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title"/>
          </p:nvPr>
        </p:nvSpPr>
        <p:spPr>
          <a:xfrm>
            <a:off x="2730500" y="360231"/>
            <a:ext cx="11159332" cy="1408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9" descr="background-content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14617700" cy="913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9"/>
          <p:cNvSpPr txBox="1">
            <a:spLocks noGrp="1"/>
          </p:cNvSpPr>
          <p:nvPr>
            <p:ph type="title"/>
          </p:nvPr>
        </p:nvSpPr>
        <p:spPr>
          <a:xfrm>
            <a:off x="2730500" y="360231"/>
            <a:ext cx="11159332" cy="1408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body" idx="1"/>
          </p:nvPr>
        </p:nvSpPr>
        <p:spPr>
          <a:xfrm>
            <a:off x="2730500" y="1946324"/>
            <a:ext cx="11159332" cy="5733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725" tIns="67850" rIns="135725" bIns="67850" anchor="t" anchorCtr="0">
            <a:normAutofit/>
          </a:bodyPr>
          <a:lstStyle>
            <a:lvl1pPr marL="457200" marR="0" lvl="0" indent="-495300" algn="l" rtl="0">
              <a:spcBef>
                <a:spcPts val="840"/>
              </a:spcBef>
              <a:spcAft>
                <a:spcPts val="0"/>
              </a:spcAft>
              <a:buClr>
                <a:srgbClr val="7F7F7F"/>
              </a:buClr>
              <a:buSzPts val="4200"/>
              <a:buFont typeface="Arial"/>
              <a:buChar char="•"/>
              <a:defRPr sz="42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95300" algn="l" rtl="0">
              <a:spcBef>
                <a:spcPts val="840"/>
              </a:spcBef>
              <a:spcAft>
                <a:spcPts val="0"/>
              </a:spcAft>
              <a:buClr>
                <a:srgbClr val="7F7F7F"/>
              </a:buClr>
              <a:buSzPts val="4200"/>
              <a:buFont typeface="Arial"/>
              <a:buChar char="–"/>
              <a:defRPr sz="4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spcBef>
                <a:spcPts val="720"/>
              </a:spcBef>
              <a:spcAft>
                <a:spcPts val="0"/>
              </a:spcAft>
              <a:buClr>
                <a:srgbClr val="7F7F7F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19100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3000"/>
              <a:buFont typeface="Arial"/>
              <a:buChar char="–"/>
              <a:defRPr sz="3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19100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3000"/>
              <a:buFont typeface="Arial"/>
              <a:buChar char="»"/>
              <a:defRPr sz="3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/>
          <p:nvPr/>
        </p:nvSpPr>
        <p:spPr>
          <a:xfrm>
            <a:off x="2730500" y="8668088"/>
            <a:ext cx="5334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6BBB4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‹#›</a:t>
            </a:fld>
            <a:endParaRPr sz="1400" b="1" i="0" u="none" strike="noStrike" cap="none">
              <a:solidFill>
                <a:srgbClr val="6BBB4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" name="Google Shape;14;p9"/>
          <p:cNvSpPr txBox="1"/>
          <p:nvPr/>
        </p:nvSpPr>
        <p:spPr>
          <a:xfrm>
            <a:off x="9271000" y="8691475"/>
            <a:ext cx="461883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NATIONAL SOCIO-ENVIRONMENTAL SYNTHESIS CENTER</a:t>
            </a:r>
            <a:endParaRPr/>
          </a:p>
        </p:txBody>
      </p:sp>
      <p:cxnSp>
        <p:nvCxnSpPr>
          <p:cNvPr id="15" name="Google Shape;15;p9"/>
          <p:cNvCxnSpPr/>
          <p:nvPr/>
        </p:nvCxnSpPr>
        <p:spPr>
          <a:xfrm>
            <a:off x="2730500" y="8664814"/>
            <a:ext cx="11159332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" descr="Diagram, schematic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83861" y="3309496"/>
            <a:ext cx="5773530" cy="4404974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"/>
          <p:cNvSpPr txBox="1"/>
          <p:nvPr/>
        </p:nvSpPr>
        <p:spPr>
          <a:xfrm>
            <a:off x="1063653" y="1039370"/>
            <a:ext cx="13913223" cy="1599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6BBB4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Network Methods to Understand Complex Systems 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6BBB4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Part 2: Social</a:t>
            </a:r>
            <a:endParaRPr sz="4400" b="0" i="0" u="none" strike="noStrike" cap="none">
              <a:solidFill>
                <a:srgbClr val="6BBB4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1913" y="1507100"/>
            <a:ext cx="8515200" cy="612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 txBox="1"/>
          <p:nvPr/>
        </p:nvSpPr>
        <p:spPr>
          <a:xfrm>
            <a:off x="3444690" y="503545"/>
            <a:ext cx="8042523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 dirty="0">
                <a:solidFill>
                  <a:srgbClr val="6BBB4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Network Centrality metrics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1" u="none" strike="noStrike" cap="none" dirty="0">
                <a:solidFill>
                  <a:srgbClr val="6BBB4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what are they and why are they useful? </a:t>
            </a:r>
            <a:endParaRPr dirty="0"/>
          </a:p>
        </p:txBody>
      </p:sp>
      <p:sp>
        <p:nvSpPr>
          <p:cNvPr id="49" name="Google Shape;49;p3"/>
          <p:cNvSpPr txBox="1"/>
          <p:nvPr/>
        </p:nvSpPr>
        <p:spPr>
          <a:xfrm flipH="1">
            <a:off x="927461" y="2438635"/>
            <a:ext cx="13076979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characterize aspects of a node’s positions in a network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useful in identifying most 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influential 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actor* (node) </a:t>
            </a:r>
            <a:endParaRPr dirty="0"/>
          </a:p>
          <a:p>
            <a:pPr marL="678713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*actor = person, institution, group</a:t>
            </a:r>
            <a:endParaRPr dirty="0"/>
          </a:p>
        </p:txBody>
      </p:sp>
      <p:sp>
        <p:nvSpPr>
          <p:cNvPr id="50" name="Google Shape;50;p3"/>
          <p:cNvSpPr txBox="1"/>
          <p:nvPr/>
        </p:nvSpPr>
        <p:spPr>
          <a:xfrm>
            <a:off x="1384950" y="4527613"/>
            <a:ext cx="12162000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6BBB4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How is </a:t>
            </a:r>
            <a:r>
              <a:rPr lang="en-US" sz="3600" b="0" i="0" u="none" strike="noStrike" cap="none" dirty="0" smtClean="0">
                <a:solidFill>
                  <a:srgbClr val="6BBB4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an </a:t>
            </a:r>
            <a:r>
              <a:rPr lang="en-US" sz="3600" dirty="0" smtClean="0">
                <a:solidFill>
                  <a:srgbClr val="6BBB4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actor</a:t>
            </a:r>
            <a:r>
              <a:rPr lang="en-US" sz="3600" b="0" i="0" u="none" strike="noStrike" cap="none" dirty="0" smtClean="0">
                <a:solidFill>
                  <a:srgbClr val="6BBB4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’s influence </a:t>
            </a:r>
            <a:r>
              <a:rPr lang="en-US" sz="3600" b="0" i="0" u="none" strike="noStrike" cap="none" dirty="0">
                <a:solidFill>
                  <a:srgbClr val="6BBB4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 a </a:t>
            </a:r>
            <a:r>
              <a:rPr lang="en-US" sz="3600" b="0" i="0" u="none" strike="noStrike" cap="none" dirty="0" smtClean="0">
                <a:solidFill>
                  <a:srgbClr val="6BBB4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network assessed? </a:t>
            </a:r>
            <a:endParaRPr sz="3600" i="0" dirty="0">
              <a:solidFill>
                <a:srgbClr val="6BBB4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0" dirty="0">
              <a:solidFill>
                <a:srgbClr val="6BBB4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3600"/>
              <a:buFont typeface="Twentieth Century"/>
              <a:buAutoNum type="arabicPeriod"/>
            </a:pPr>
            <a:r>
              <a:rPr lang="en-US" sz="3600" dirty="0" smtClean="0">
                <a:solidFill>
                  <a:srgbClr val="29292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Number of relationships</a:t>
            </a:r>
            <a:r>
              <a:rPr lang="en-US" sz="3600" dirty="0">
                <a:solidFill>
                  <a:srgbClr val="29292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?</a:t>
            </a:r>
            <a:endParaRPr dirty="0"/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3600"/>
              <a:buFont typeface="Twentieth Century"/>
              <a:buAutoNum type="arabicPeriod"/>
            </a:pPr>
            <a:r>
              <a:rPr lang="en-US" sz="3600" dirty="0" smtClean="0">
                <a:solidFill>
                  <a:srgbClr val="29292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Speed of influence? </a:t>
            </a:r>
            <a:endParaRPr dirty="0"/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3600"/>
              <a:buFont typeface="Twentieth Century"/>
              <a:buAutoNum type="arabicPeriod"/>
            </a:pPr>
            <a:r>
              <a:rPr lang="en-US" sz="3600" dirty="0" smtClean="0">
                <a:solidFill>
                  <a:srgbClr val="29292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Ability to connect others</a:t>
            </a:r>
            <a:r>
              <a:rPr lang="en-US" sz="3600" dirty="0" smtClean="0">
                <a:solidFill>
                  <a:srgbClr val="29292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9292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There’s a centrality metric for each…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/>
          <p:nvPr/>
        </p:nvSpPr>
        <p:spPr>
          <a:xfrm>
            <a:off x="4428309" y="513680"/>
            <a:ext cx="5869461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>
                <a:solidFill>
                  <a:srgbClr val="6BBB4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Centrality metrics</a:t>
            </a:r>
            <a:endParaRPr dirty="0"/>
          </a:p>
        </p:txBody>
      </p:sp>
      <p:sp>
        <p:nvSpPr>
          <p:cNvPr id="57" name="Google Shape;57;p4"/>
          <p:cNvSpPr txBox="1"/>
          <p:nvPr/>
        </p:nvSpPr>
        <p:spPr>
          <a:xfrm>
            <a:off x="310718" y="2331098"/>
            <a:ext cx="452559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node linked to the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most other nodes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(reflects # of relationships)</a:t>
            </a:r>
            <a:endParaRPr dirty="0"/>
          </a:p>
        </p:txBody>
      </p:sp>
      <p:sp>
        <p:nvSpPr>
          <p:cNvPr id="58" name="Google Shape;58;p4"/>
          <p:cNvSpPr txBox="1"/>
          <p:nvPr/>
        </p:nvSpPr>
        <p:spPr>
          <a:xfrm>
            <a:off x="5172252" y="2331098"/>
            <a:ext cx="46698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has shortest average mean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distance to all other nodes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(reflects ability to influence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others “quickly”) </a:t>
            </a:r>
            <a:r>
              <a:rPr lang="en-US" sz="2200" dirty="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" name="Google Shape;59;p4"/>
          <p:cNvGrpSpPr/>
          <p:nvPr/>
        </p:nvGrpSpPr>
        <p:grpSpPr>
          <a:xfrm>
            <a:off x="1141886" y="1616576"/>
            <a:ext cx="12857453" cy="656247"/>
            <a:chOff x="1488274" y="1900830"/>
            <a:chExt cx="11612244" cy="646500"/>
          </a:xfrm>
        </p:grpSpPr>
        <p:sp>
          <p:nvSpPr>
            <p:cNvPr id="60" name="Google Shape;60;p4"/>
            <p:cNvSpPr txBox="1"/>
            <p:nvPr/>
          </p:nvSpPr>
          <p:spPr>
            <a:xfrm>
              <a:off x="1488274" y="1900914"/>
              <a:ext cx="25859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dirty="0">
                  <a:solidFill>
                    <a:srgbClr val="6BBB42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node degree</a:t>
              </a:r>
              <a:endParaRPr dirty="0"/>
            </a:p>
          </p:txBody>
        </p:sp>
        <p:sp>
          <p:nvSpPr>
            <p:cNvPr id="61" name="Google Shape;61;p4"/>
            <p:cNvSpPr txBox="1"/>
            <p:nvPr/>
          </p:nvSpPr>
          <p:spPr>
            <a:xfrm>
              <a:off x="6152190" y="1900830"/>
              <a:ext cx="2169783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dirty="0">
                  <a:solidFill>
                    <a:srgbClr val="6BBB42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closeness</a:t>
              </a:r>
              <a:endParaRPr dirty="0"/>
            </a:p>
          </p:txBody>
        </p:sp>
        <p:sp>
          <p:nvSpPr>
            <p:cNvPr id="62" name="Google Shape;62;p4"/>
            <p:cNvSpPr txBox="1"/>
            <p:nvPr/>
          </p:nvSpPr>
          <p:spPr>
            <a:xfrm>
              <a:off x="10385633" y="1905733"/>
              <a:ext cx="2714885" cy="636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dirty="0" err="1">
                  <a:solidFill>
                    <a:srgbClr val="6BBB42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betweenness</a:t>
              </a:r>
              <a:endParaRPr dirty="0"/>
            </a:p>
          </p:txBody>
        </p:sp>
      </p:grpSp>
      <p:sp>
        <p:nvSpPr>
          <p:cNvPr id="63" name="Google Shape;63;p4"/>
          <p:cNvSpPr txBox="1"/>
          <p:nvPr/>
        </p:nvSpPr>
        <p:spPr>
          <a:xfrm>
            <a:off x="10582484" y="2331098"/>
            <a:ext cx="38277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 falls on the shortest paths the most times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(reflects bridging btw parts of network)</a:t>
            </a:r>
            <a:endParaRPr dirty="0"/>
          </a:p>
        </p:txBody>
      </p:sp>
      <p:pic>
        <p:nvPicPr>
          <p:cNvPr id="64" name="Google Shape;6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5150" y="4043473"/>
            <a:ext cx="6187334" cy="4290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5"/>
          <p:cNvGrpSpPr/>
          <p:nvPr/>
        </p:nvGrpSpPr>
        <p:grpSpPr>
          <a:xfrm>
            <a:off x="3858652" y="2067241"/>
            <a:ext cx="7128512" cy="5120695"/>
            <a:chOff x="1878227" y="934476"/>
            <a:chExt cx="7128512" cy="5120695"/>
          </a:xfrm>
        </p:grpSpPr>
        <p:sp>
          <p:nvSpPr>
            <p:cNvPr id="70" name="Google Shape;70;p5"/>
            <p:cNvSpPr/>
            <p:nvPr/>
          </p:nvSpPr>
          <p:spPr>
            <a:xfrm>
              <a:off x="4070950" y="2652082"/>
              <a:ext cx="441962" cy="395955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5219432" y="2572805"/>
              <a:ext cx="527635" cy="314232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3545386" y="3849353"/>
              <a:ext cx="441962" cy="395955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2668501" y="4896873"/>
              <a:ext cx="441962" cy="395955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1878227" y="5659216"/>
              <a:ext cx="441962" cy="395955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7461606" y="2245910"/>
              <a:ext cx="487106" cy="395955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15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6682879" y="934476"/>
              <a:ext cx="504265" cy="352433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11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6442224" y="2503850"/>
              <a:ext cx="527635" cy="441820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12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6638774" y="4024400"/>
              <a:ext cx="487106" cy="395955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13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3172277" y="2605851"/>
              <a:ext cx="441962" cy="395955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4554835" y="2001221"/>
              <a:ext cx="441962" cy="395955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529810" y="1233119"/>
              <a:ext cx="441962" cy="395955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3657262" y="1169432"/>
              <a:ext cx="441962" cy="395955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7962777" y="3442114"/>
              <a:ext cx="494705" cy="337968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17</a:t>
              </a:r>
              <a:endParaRPr/>
            </a:p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8394728" y="2731048"/>
              <a:ext cx="487106" cy="395955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16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7187145" y="3442113"/>
              <a:ext cx="487106" cy="395955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14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7961731" y="4516152"/>
              <a:ext cx="487106" cy="395955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18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8519633" y="4029505"/>
              <a:ext cx="487106" cy="395955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19</a:t>
              </a:r>
              <a:endParaRPr/>
            </a:p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8" name="Google Shape;88;p5"/>
            <p:cNvCxnSpPr>
              <a:stCxn id="84" idx="1"/>
              <a:endCxn id="75" idx="5"/>
            </p:cNvCxnSpPr>
            <p:nvPr/>
          </p:nvCxnSpPr>
          <p:spPr>
            <a:xfrm rot="10800000">
              <a:off x="7877463" y="2583834"/>
              <a:ext cx="588600" cy="2052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89" name="Google Shape;89;p5"/>
            <p:cNvCxnSpPr>
              <a:stCxn id="82" idx="4"/>
              <a:endCxn id="79" idx="0"/>
            </p:cNvCxnSpPr>
            <p:nvPr/>
          </p:nvCxnSpPr>
          <p:spPr>
            <a:xfrm flipH="1">
              <a:off x="3393143" y="1565387"/>
              <a:ext cx="485100" cy="10404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90" name="Google Shape;90;p5"/>
            <p:cNvCxnSpPr>
              <a:endCxn id="70" idx="6"/>
            </p:cNvCxnSpPr>
            <p:nvPr/>
          </p:nvCxnSpPr>
          <p:spPr>
            <a:xfrm flipH="1">
              <a:off x="4512912" y="2719860"/>
              <a:ext cx="749700" cy="1302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91" name="Google Shape;91;p5"/>
            <p:cNvCxnSpPr>
              <a:stCxn id="77" idx="4"/>
              <a:endCxn id="78" idx="0"/>
            </p:cNvCxnSpPr>
            <p:nvPr/>
          </p:nvCxnSpPr>
          <p:spPr>
            <a:xfrm>
              <a:off x="6706041" y="2945670"/>
              <a:ext cx="176400" cy="10788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92" name="Google Shape;92;p5"/>
            <p:cNvCxnSpPr>
              <a:stCxn id="71" idx="0"/>
              <a:endCxn id="81" idx="5"/>
            </p:cNvCxnSpPr>
            <p:nvPr/>
          </p:nvCxnSpPr>
          <p:spPr>
            <a:xfrm rot="10800000">
              <a:off x="4906950" y="1571105"/>
              <a:ext cx="576300" cy="10017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93" name="Google Shape;93;p5"/>
            <p:cNvCxnSpPr>
              <a:stCxn id="81" idx="4"/>
              <a:endCxn id="70" idx="0"/>
            </p:cNvCxnSpPr>
            <p:nvPr/>
          </p:nvCxnSpPr>
          <p:spPr>
            <a:xfrm flipH="1">
              <a:off x="4291791" y="1629074"/>
              <a:ext cx="459000" cy="10230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94" name="Google Shape;94;p5"/>
            <p:cNvCxnSpPr>
              <a:endCxn id="72" idx="1"/>
            </p:cNvCxnSpPr>
            <p:nvPr/>
          </p:nvCxnSpPr>
          <p:spPr>
            <a:xfrm>
              <a:off x="3419010" y="2975539"/>
              <a:ext cx="191100" cy="9318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95" name="Google Shape;95;p5"/>
            <p:cNvCxnSpPr>
              <a:stCxn id="70" idx="2"/>
              <a:endCxn id="79" idx="6"/>
            </p:cNvCxnSpPr>
            <p:nvPr/>
          </p:nvCxnSpPr>
          <p:spPr>
            <a:xfrm rot="10800000">
              <a:off x="3614350" y="2803860"/>
              <a:ext cx="456600" cy="462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96" name="Google Shape;96;p5"/>
            <p:cNvCxnSpPr>
              <a:stCxn id="77" idx="2"/>
              <a:endCxn id="71" idx="6"/>
            </p:cNvCxnSpPr>
            <p:nvPr/>
          </p:nvCxnSpPr>
          <p:spPr>
            <a:xfrm flipH="1">
              <a:off x="5747124" y="2724760"/>
              <a:ext cx="695100" cy="51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97" name="Google Shape;97;p5"/>
            <p:cNvCxnSpPr>
              <a:stCxn id="75" idx="3"/>
              <a:endCxn id="77" idx="6"/>
            </p:cNvCxnSpPr>
            <p:nvPr/>
          </p:nvCxnSpPr>
          <p:spPr>
            <a:xfrm flipH="1">
              <a:off x="6969841" y="2583879"/>
              <a:ext cx="563100" cy="1410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98" name="Google Shape;98;p5"/>
            <p:cNvCxnSpPr>
              <a:stCxn id="77" idx="0"/>
              <a:endCxn id="76" idx="4"/>
            </p:cNvCxnSpPr>
            <p:nvPr/>
          </p:nvCxnSpPr>
          <p:spPr>
            <a:xfrm rot="10800000" flipH="1">
              <a:off x="6706041" y="1287050"/>
              <a:ext cx="228900" cy="12168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99" name="Google Shape;99;p5"/>
            <p:cNvCxnSpPr>
              <a:stCxn id="70" idx="1"/>
              <a:endCxn id="100" idx="5"/>
            </p:cNvCxnSpPr>
            <p:nvPr/>
          </p:nvCxnSpPr>
          <p:spPr>
            <a:xfrm rot="10800000">
              <a:off x="3740574" y="2009268"/>
              <a:ext cx="395100" cy="7008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01" name="Google Shape;101;p5"/>
            <p:cNvCxnSpPr>
              <a:stCxn id="72" idx="3"/>
              <a:endCxn id="73" idx="7"/>
            </p:cNvCxnSpPr>
            <p:nvPr/>
          </p:nvCxnSpPr>
          <p:spPr>
            <a:xfrm flipH="1">
              <a:off x="3045810" y="4187322"/>
              <a:ext cx="564300" cy="7674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02" name="Google Shape;102;p5"/>
            <p:cNvCxnSpPr>
              <a:stCxn id="71" idx="1"/>
              <a:endCxn id="80" idx="5"/>
            </p:cNvCxnSpPr>
            <p:nvPr/>
          </p:nvCxnSpPr>
          <p:spPr>
            <a:xfrm rot="10800000">
              <a:off x="4932202" y="2339223"/>
              <a:ext cx="364500" cy="2796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03" name="Google Shape;103;p5"/>
            <p:cNvCxnSpPr>
              <a:stCxn id="73" idx="3"/>
              <a:endCxn id="74" idx="7"/>
            </p:cNvCxnSpPr>
            <p:nvPr/>
          </p:nvCxnSpPr>
          <p:spPr>
            <a:xfrm flipH="1">
              <a:off x="2255325" y="5234842"/>
              <a:ext cx="477900" cy="4824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04" name="Google Shape;104;p5"/>
            <p:cNvCxnSpPr>
              <a:stCxn id="70" idx="4"/>
              <a:endCxn id="72" idx="7"/>
            </p:cNvCxnSpPr>
            <p:nvPr/>
          </p:nvCxnSpPr>
          <p:spPr>
            <a:xfrm flipH="1">
              <a:off x="3922631" y="3048037"/>
              <a:ext cx="369300" cy="8592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05" name="Google Shape;105;p5"/>
            <p:cNvCxnSpPr>
              <a:stCxn id="70" idx="0"/>
              <a:endCxn id="82" idx="4"/>
            </p:cNvCxnSpPr>
            <p:nvPr/>
          </p:nvCxnSpPr>
          <p:spPr>
            <a:xfrm rot="10800000">
              <a:off x="3878231" y="1565482"/>
              <a:ext cx="413700" cy="10866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06" name="Google Shape;106;p5"/>
            <p:cNvCxnSpPr>
              <a:stCxn id="80" idx="3"/>
              <a:endCxn id="100" idx="6"/>
            </p:cNvCxnSpPr>
            <p:nvPr/>
          </p:nvCxnSpPr>
          <p:spPr>
            <a:xfrm rot="10800000">
              <a:off x="3805359" y="1869390"/>
              <a:ext cx="814200" cy="4698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07" name="Google Shape;107;p5"/>
            <p:cNvCxnSpPr>
              <a:stCxn id="70" idx="7"/>
              <a:endCxn id="80" idx="4"/>
            </p:cNvCxnSpPr>
            <p:nvPr/>
          </p:nvCxnSpPr>
          <p:spPr>
            <a:xfrm rot="10800000" flipH="1">
              <a:off x="4448188" y="2397168"/>
              <a:ext cx="327600" cy="3129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08" name="Google Shape;108;p5"/>
            <p:cNvCxnSpPr>
              <a:stCxn id="83" idx="2"/>
              <a:endCxn id="78" idx="6"/>
            </p:cNvCxnSpPr>
            <p:nvPr/>
          </p:nvCxnSpPr>
          <p:spPr>
            <a:xfrm flipH="1">
              <a:off x="7125777" y="3611098"/>
              <a:ext cx="837000" cy="6114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09" name="Google Shape;109;p5"/>
            <p:cNvCxnSpPr>
              <a:stCxn id="81" idx="2"/>
              <a:endCxn id="82" idx="6"/>
            </p:cNvCxnSpPr>
            <p:nvPr/>
          </p:nvCxnSpPr>
          <p:spPr>
            <a:xfrm rot="10800000">
              <a:off x="4099310" y="1367497"/>
              <a:ext cx="430500" cy="636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100" name="Google Shape;100;p5"/>
            <p:cNvSpPr/>
            <p:nvPr/>
          </p:nvSpPr>
          <p:spPr>
            <a:xfrm>
              <a:off x="3363345" y="1671276"/>
              <a:ext cx="441962" cy="395955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0" name="Google Shape;110;p5"/>
            <p:cNvCxnSpPr>
              <a:stCxn id="83" idx="1"/>
              <a:endCxn id="75" idx="4"/>
            </p:cNvCxnSpPr>
            <p:nvPr/>
          </p:nvCxnSpPr>
          <p:spPr>
            <a:xfrm rot="10800000">
              <a:off x="7705225" y="2642008"/>
              <a:ext cx="330000" cy="8496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11" name="Google Shape;111;p5"/>
            <p:cNvCxnSpPr>
              <a:stCxn id="85" idx="0"/>
              <a:endCxn id="77" idx="5"/>
            </p:cNvCxnSpPr>
            <p:nvPr/>
          </p:nvCxnSpPr>
          <p:spPr>
            <a:xfrm rot="10800000">
              <a:off x="6892498" y="2881113"/>
              <a:ext cx="538200" cy="5610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12" name="Google Shape;112;p5"/>
            <p:cNvCxnSpPr>
              <a:stCxn id="85" idx="7"/>
              <a:endCxn id="75" idx="4"/>
            </p:cNvCxnSpPr>
            <p:nvPr/>
          </p:nvCxnSpPr>
          <p:spPr>
            <a:xfrm rot="10800000" flipH="1">
              <a:off x="7602916" y="2641799"/>
              <a:ext cx="102300" cy="8583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13" name="Google Shape;113;p5"/>
            <p:cNvCxnSpPr>
              <a:stCxn id="83" idx="2"/>
              <a:endCxn id="85" idx="6"/>
            </p:cNvCxnSpPr>
            <p:nvPr/>
          </p:nvCxnSpPr>
          <p:spPr>
            <a:xfrm flipH="1">
              <a:off x="7674177" y="3611098"/>
              <a:ext cx="288600" cy="291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14" name="Google Shape;114;p5"/>
            <p:cNvCxnSpPr>
              <a:stCxn id="86" idx="0"/>
              <a:endCxn id="83" idx="4"/>
            </p:cNvCxnSpPr>
            <p:nvPr/>
          </p:nvCxnSpPr>
          <p:spPr>
            <a:xfrm rot="10800000" flipH="1">
              <a:off x="8205284" y="3779952"/>
              <a:ext cx="4800" cy="7362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15" name="Google Shape;115;p5"/>
            <p:cNvCxnSpPr>
              <a:stCxn id="86" idx="1"/>
              <a:endCxn id="85" idx="5"/>
            </p:cNvCxnSpPr>
            <p:nvPr/>
          </p:nvCxnSpPr>
          <p:spPr>
            <a:xfrm rot="10800000">
              <a:off x="7602866" y="3780038"/>
              <a:ext cx="430200" cy="7941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16" name="Google Shape;116;p5"/>
            <p:cNvCxnSpPr>
              <a:stCxn id="87" idx="1"/>
              <a:endCxn id="85" idx="5"/>
            </p:cNvCxnSpPr>
            <p:nvPr/>
          </p:nvCxnSpPr>
          <p:spPr>
            <a:xfrm rot="10800000">
              <a:off x="7602768" y="3779991"/>
              <a:ext cx="988200" cy="3075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17" name="Google Shape;117;p5"/>
            <p:cNvCxnSpPr/>
            <p:nvPr/>
          </p:nvCxnSpPr>
          <p:spPr>
            <a:xfrm flipH="1">
              <a:off x="8099737" y="3009418"/>
              <a:ext cx="400929" cy="418859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18" name="Google Shape;118;p5"/>
            <p:cNvCxnSpPr>
              <a:stCxn id="87" idx="1"/>
              <a:endCxn id="83" idx="5"/>
            </p:cNvCxnSpPr>
            <p:nvPr/>
          </p:nvCxnSpPr>
          <p:spPr>
            <a:xfrm rot="10800000">
              <a:off x="8385168" y="3730491"/>
              <a:ext cx="205800" cy="3570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19" name="Google Shape;119;p5"/>
            <p:cNvCxnSpPr>
              <a:stCxn id="86" idx="0"/>
              <a:endCxn id="84" idx="4"/>
            </p:cNvCxnSpPr>
            <p:nvPr/>
          </p:nvCxnSpPr>
          <p:spPr>
            <a:xfrm rot="10800000" flipH="1">
              <a:off x="8205284" y="3127152"/>
              <a:ext cx="432900" cy="13890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20" name="Google Shape;120;p5"/>
            <p:cNvCxnSpPr>
              <a:stCxn id="86" idx="7"/>
              <a:endCxn id="87" idx="3"/>
            </p:cNvCxnSpPr>
            <p:nvPr/>
          </p:nvCxnSpPr>
          <p:spPr>
            <a:xfrm rot="10800000" flipH="1">
              <a:off x="8377502" y="4367438"/>
              <a:ext cx="213600" cy="2067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21" name="Google Shape;121;p5"/>
          <p:cNvSpPr/>
          <p:nvPr/>
        </p:nvSpPr>
        <p:spPr>
          <a:xfrm>
            <a:off x="6052302" y="3789620"/>
            <a:ext cx="441962" cy="395955"/>
          </a:xfrm>
          <a:prstGeom prst="ellipse">
            <a:avLst/>
          </a:prstGeom>
          <a:solidFill>
            <a:srgbClr val="15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5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5"/>
          <p:cNvSpPr txBox="1"/>
          <p:nvPr/>
        </p:nvSpPr>
        <p:spPr>
          <a:xfrm>
            <a:off x="6203085" y="1024331"/>
            <a:ext cx="345151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Node degree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6"/>
          <p:cNvGrpSpPr/>
          <p:nvPr/>
        </p:nvGrpSpPr>
        <p:grpSpPr>
          <a:xfrm>
            <a:off x="3416381" y="995821"/>
            <a:ext cx="7128512" cy="5953637"/>
            <a:chOff x="1878227" y="101534"/>
            <a:chExt cx="7128512" cy="5953637"/>
          </a:xfrm>
        </p:grpSpPr>
        <p:sp>
          <p:nvSpPr>
            <p:cNvPr id="128" name="Google Shape;128;p6"/>
            <p:cNvSpPr/>
            <p:nvPr/>
          </p:nvSpPr>
          <p:spPr>
            <a:xfrm>
              <a:off x="4070950" y="2652082"/>
              <a:ext cx="441962" cy="395955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5219432" y="2572804"/>
              <a:ext cx="527635" cy="372865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3545386" y="3849353"/>
              <a:ext cx="441962" cy="395955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2668501" y="4896873"/>
              <a:ext cx="441962" cy="395955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878227" y="5659216"/>
              <a:ext cx="441962" cy="395955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7461606" y="2245910"/>
              <a:ext cx="487106" cy="395955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15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6682879" y="934476"/>
              <a:ext cx="504265" cy="352433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11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6442224" y="2503850"/>
              <a:ext cx="527635" cy="441820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12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6638774" y="4024400"/>
              <a:ext cx="487106" cy="395955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13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3172277" y="2605851"/>
              <a:ext cx="441962" cy="395955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4554835" y="2001221"/>
              <a:ext cx="441962" cy="395955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4529810" y="1233119"/>
              <a:ext cx="441962" cy="395955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3657262" y="1169432"/>
              <a:ext cx="441962" cy="395955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7962777" y="3442114"/>
              <a:ext cx="494705" cy="337968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17</a:t>
              </a:r>
              <a:endParaRPr/>
            </a:p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8394728" y="2731048"/>
              <a:ext cx="487106" cy="395955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16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7187145" y="3442113"/>
              <a:ext cx="487106" cy="395955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14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7961731" y="4516152"/>
              <a:ext cx="487106" cy="395955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18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8519633" y="4029505"/>
              <a:ext cx="487106" cy="395955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19</a:t>
              </a:r>
              <a:endParaRPr/>
            </a:p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Google Shape;146;p6"/>
            <p:cNvCxnSpPr>
              <a:stCxn id="142" idx="1"/>
              <a:endCxn id="133" idx="5"/>
            </p:cNvCxnSpPr>
            <p:nvPr/>
          </p:nvCxnSpPr>
          <p:spPr>
            <a:xfrm rot="10800000">
              <a:off x="7877463" y="2583834"/>
              <a:ext cx="588600" cy="2052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47" name="Google Shape;147;p6"/>
            <p:cNvCxnSpPr>
              <a:stCxn id="140" idx="4"/>
              <a:endCxn id="137" idx="0"/>
            </p:cNvCxnSpPr>
            <p:nvPr/>
          </p:nvCxnSpPr>
          <p:spPr>
            <a:xfrm flipH="1">
              <a:off x="3393143" y="1565387"/>
              <a:ext cx="485100" cy="10404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48" name="Google Shape;148;p6"/>
            <p:cNvCxnSpPr>
              <a:endCxn id="128" idx="6"/>
            </p:cNvCxnSpPr>
            <p:nvPr/>
          </p:nvCxnSpPr>
          <p:spPr>
            <a:xfrm flipH="1">
              <a:off x="4512912" y="2719860"/>
              <a:ext cx="749700" cy="1302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49" name="Google Shape;149;p6"/>
            <p:cNvCxnSpPr>
              <a:stCxn id="135" idx="4"/>
              <a:endCxn id="136" idx="0"/>
            </p:cNvCxnSpPr>
            <p:nvPr/>
          </p:nvCxnSpPr>
          <p:spPr>
            <a:xfrm>
              <a:off x="6706041" y="2945670"/>
              <a:ext cx="176400" cy="10788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50" name="Google Shape;150;p6"/>
            <p:cNvCxnSpPr>
              <a:stCxn id="129" idx="0"/>
              <a:endCxn id="139" idx="5"/>
            </p:cNvCxnSpPr>
            <p:nvPr/>
          </p:nvCxnSpPr>
          <p:spPr>
            <a:xfrm rot="10800000">
              <a:off x="4906950" y="1571104"/>
              <a:ext cx="576300" cy="10017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51" name="Google Shape;151;p6"/>
            <p:cNvCxnSpPr>
              <a:stCxn id="139" idx="4"/>
              <a:endCxn id="128" idx="0"/>
            </p:cNvCxnSpPr>
            <p:nvPr/>
          </p:nvCxnSpPr>
          <p:spPr>
            <a:xfrm flipH="1">
              <a:off x="4291791" y="1629074"/>
              <a:ext cx="459000" cy="10230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52" name="Google Shape;152;p6"/>
            <p:cNvCxnSpPr>
              <a:endCxn id="130" idx="1"/>
            </p:cNvCxnSpPr>
            <p:nvPr/>
          </p:nvCxnSpPr>
          <p:spPr>
            <a:xfrm>
              <a:off x="3419010" y="2975539"/>
              <a:ext cx="191100" cy="9318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53" name="Google Shape;153;p6"/>
            <p:cNvCxnSpPr>
              <a:stCxn id="128" idx="2"/>
              <a:endCxn id="137" idx="6"/>
            </p:cNvCxnSpPr>
            <p:nvPr/>
          </p:nvCxnSpPr>
          <p:spPr>
            <a:xfrm rot="10800000">
              <a:off x="3614350" y="2803860"/>
              <a:ext cx="456600" cy="462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54" name="Google Shape;154;p6"/>
            <p:cNvCxnSpPr>
              <a:stCxn id="135" idx="2"/>
              <a:endCxn id="129" idx="6"/>
            </p:cNvCxnSpPr>
            <p:nvPr/>
          </p:nvCxnSpPr>
          <p:spPr>
            <a:xfrm flipH="1">
              <a:off x="5747124" y="2724760"/>
              <a:ext cx="695100" cy="345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55" name="Google Shape;155;p6"/>
            <p:cNvCxnSpPr>
              <a:stCxn id="133" idx="3"/>
              <a:endCxn id="135" idx="6"/>
            </p:cNvCxnSpPr>
            <p:nvPr/>
          </p:nvCxnSpPr>
          <p:spPr>
            <a:xfrm flipH="1">
              <a:off x="6969841" y="2583879"/>
              <a:ext cx="563100" cy="1410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56" name="Google Shape;156;p6"/>
            <p:cNvCxnSpPr>
              <a:stCxn id="135" idx="0"/>
              <a:endCxn id="134" idx="4"/>
            </p:cNvCxnSpPr>
            <p:nvPr/>
          </p:nvCxnSpPr>
          <p:spPr>
            <a:xfrm rot="10800000" flipH="1">
              <a:off x="6706041" y="1287050"/>
              <a:ext cx="228900" cy="12168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57" name="Google Shape;157;p6"/>
            <p:cNvCxnSpPr>
              <a:stCxn id="128" idx="1"/>
              <a:endCxn id="158" idx="5"/>
            </p:cNvCxnSpPr>
            <p:nvPr/>
          </p:nvCxnSpPr>
          <p:spPr>
            <a:xfrm rot="10800000">
              <a:off x="3740574" y="2009268"/>
              <a:ext cx="395100" cy="7008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59" name="Google Shape;159;p6"/>
            <p:cNvCxnSpPr>
              <a:stCxn id="130" idx="3"/>
              <a:endCxn id="131" idx="7"/>
            </p:cNvCxnSpPr>
            <p:nvPr/>
          </p:nvCxnSpPr>
          <p:spPr>
            <a:xfrm flipH="1">
              <a:off x="3045810" y="4187322"/>
              <a:ext cx="564300" cy="7674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60" name="Google Shape;160;p6"/>
            <p:cNvCxnSpPr>
              <a:stCxn id="129" idx="1"/>
              <a:endCxn id="138" idx="5"/>
            </p:cNvCxnSpPr>
            <p:nvPr/>
          </p:nvCxnSpPr>
          <p:spPr>
            <a:xfrm rot="10800000">
              <a:off x="4932202" y="2339109"/>
              <a:ext cx="364500" cy="2883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61" name="Google Shape;161;p6"/>
            <p:cNvCxnSpPr>
              <a:stCxn id="131" idx="3"/>
              <a:endCxn id="132" idx="7"/>
            </p:cNvCxnSpPr>
            <p:nvPr/>
          </p:nvCxnSpPr>
          <p:spPr>
            <a:xfrm flipH="1">
              <a:off x="2255325" y="5234842"/>
              <a:ext cx="477900" cy="4824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62" name="Google Shape;162;p6"/>
            <p:cNvCxnSpPr>
              <a:stCxn id="128" idx="4"/>
              <a:endCxn id="130" idx="7"/>
            </p:cNvCxnSpPr>
            <p:nvPr/>
          </p:nvCxnSpPr>
          <p:spPr>
            <a:xfrm flipH="1">
              <a:off x="3922631" y="3048037"/>
              <a:ext cx="369300" cy="8592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63" name="Google Shape;163;p6"/>
            <p:cNvCxnSpPr>
              <a:stCxn id="128" idx="0"/>
              <a:endCxn id="140" idx="4"/>
            </p:cNvCxnSpPr>
            <p:nvPr/>
          </p:nvCxnSpPr>
          <p:spPr>
            <a:xfrm rot="10800000">
              <a:off x="3878231" y="1565482"/>
              <a:ext cx="413700" cy="10866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64" name="Google Shape;164;p6"/>
            <p:cNvCxnSpPr>
              <a:stCxn id="138" idx="3"/>
              <a:endCxn id="158" idx="6"/>
            </p:cNvCxnSpPr>
            <p:nvPr/>
          </p:nvCxnSpPr>
          <p:spPr>
            <a:xfrm rot="10800000">
              <a:off x="3805359" y="1869390"/>
              <a:ext cx="814200" cy="4698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65" name="Google Shape;165;p6"/>
            <p:cNvCxnSpPr>
              <a:stCxn id="128" idx="7"/>
              <a:endCxn id="138" idx="4"/>
            </p:cNvCxnSpPr>
            <p:nvPr/>
          </p:nvCxnSpPr>
          <p:spPr>
            <a:xfrm rot="10800000" flipH="1">
              <a:off x="4448188" y="2397168"/>
              <a:ext cx="327600" cy="3129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66" name="Google Shape;166;p6"/>
            <p:cNvCxnSpPr>
              <a:stCxn id="141" idx="2"/>
              <a:endCxn id="136" idx="6"/>
            </p:cNvCxnSpPr>
            <p:nvPr/>
          </p:nvCxnSpPr>
          <p:spPr>
            <a:xfrm flipH="1">
              <a:off x="7125777" y="3611098"/>
              <a:ext cx="837000" cy="6114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67" name="Google Shape;167;p6"/>
            <p:cNvCxnSpPr>
              <a:stCxn id="139" idx="2"/>
              <a:endCxn id="140" idx="6"/>
            </p:cNvCxnSpPr>
            <p:nvPr/>
          </p:nvCxnSpPr>
          <p:spPr>
            <a:xfrm rot="10800000">
              <a:off x="4099310" y="1367497"/>
              <a:ext cx="430500" cy="636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158" name="Google Shape;158;p6"/>
            <p:cNvSpPr/>
            <p:nvPr/>
          </p:nvSpPr>
          <p:spPr>
            <a:xfrm>
              <a:off x="3363345" y="1671276"/>
              <a:ext cx="441962" cy="395955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8" name="Google Shape;168;p6"/>
            <p:cNvCxnSpPr>
              <a:stCxn id="141" idx="1"/>
              <a:endCxn id="133" idx="4"/>
            </p:cNvCxnSpPr>
            <p:nvPr/>
          </p:nvCxnSpPr>
          <p:spPr>
            <a:xfrm rot="10800000">
              <a:off x="7705225" y="2642008"/>
              <a:ext cx="330000" cy="8496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69" name="Google Shape;169;p6"/>
            <p:cNvCxnSpPr>
              <a:stCxn id="143" idx="0"/>
              <a:endCxn id="135" idx="5"/>
            </p:cNvCxnSpPr>
            <p:nvPr/>
          </p:nvCxnSpPr>
          <p:spPr>
            <a:xfrm rot="10800000">
              <a:off x="6892498" y="2881113"/>
              <a:ext cx="538200" cy="5610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70" name="Google Shape;170;p6"/>
            <p:cNvCxnSpPr>
              <a:stCxn id="143" idx="7"/>
              <a:endCxn id="133" idx="4"/>
            </p:cNvCxnSpPr>
            <p:nvPr/>
          </p:nvCxnSpPr>
          <p:spPr>
            <a:xfrm rot="10800000" flipH="1">
              <a:off x="7602916" y="2641799"/>
              <a:ext cx="102300" cy="8583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71" name="Google Shape;171;p6"/>
            <p:cNvCxnSpPr>
              <a:stCxn id="141" idx="2"/>
              <a:endCxn id="143" idx="6"/>
            </p:cNvCxnSpPr>
            <p:nvPr/>
          </p:nvCxnSpPr>
          <p:spPr>
            <a:xfrm flipH="1">
              <a:off x="7674177" y="3611098"/>
              <a:ext cx="288600" cy="291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72" name="Google Shape;172;p6"/>
            <p:cNvCxnSpPr>
              <a:stCxn id="144" idx="0"/>
              <a:endCxn id="141" idx="4"/>
            </p:cNvCxnSpPr>
            <p:nvPr/>
          </p:nvCxnSpPr>
          <p:spPr>
            <a:xfrm rot="10800000" flipH="1">
              <a:off x="8205284" y="3779952"/>
              <a:ext cx="4800" cy="7362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73" name="Google Shape;173;p6"/>
            <p:cNvCxnSpPr>
              <a:stCxn id="144" idx="1"/>
              <a:endCxn id="143" idx="5"/>
            </p:cNvCxnSpPr>
            <p:nvPr/>
          </p:nvCxnSpPr>
          <p:spPr>
            <a:xfrm rot="10800000">
              <a:off x="7602866" y="3780038"/>
              <a:ext cx="430200" cy="7941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74" name="Google Shape;174;p6"/>
            <p:cNvCxnSpPr>
              <a:stCxn id="145" idx="1"/>
              <a:endCxn id="143" idx="5"/>
            </p:cNvCxnSpPr>
            <p:nvPr/>
          </p:nvCxnSpPr>
          <p:spPr>
            <a:xfrm rot="10800000">
              <a:off x="7602768" y="3779991"/>
              <a:ext cx="988200" cy="3075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75" name="Google Shape;175;p6"/>
            <p:cNvCxnSpPr/>
            <p:nvPr/>
          </p:nvCxnSpPr>
          <p:spPr>
            <a:xfrm flipH="1">
              <a:off x="8099737" y="3009418"/>
              <a:ext cx="400929" cy="418859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76" name="Google Shape;176;p6"/>
            <p:cNvCxnSpPr>
              <a:stCxn id="145" idx="1"/>
              <a:endCxn id="141" idx="5"/>
            </p:cNvCxnSpPr>
            <p:nvPr/>
          </p:nvCxnSpPr>
          <p:spPr>
            <a:xfrm rot="10800000">
              <a:off x="8385168" y="3730491"/>
              <a:ext cx="205800" cy="3570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77" name="Google Shape;177;p6"/>
            <p:cNvCxnSpPr>
              <a:stCxn id="144" idx="0"/>
              <a:endCxn id="142" idx="4"/>
            </p:cNvCxnSpPr>
            <p:nvPr/>
          </p:nvCxnSpPr>
          <p:spPr>
            <a:xfrm rot="10800000" flipH="1">
              <a:off x="8205284" y="3127152"/>
              <a:ext cx="432900" cy="13890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78" name="Google Shape;178;p6"/>
            <p:cNvCxnSpPr>
              <a:stCxn id="144" idx="7"/>
              <a:endCxn id="145" idx="3"/>
            </p:cNvCxnSpPr>
            <p:nvPr/>
          </p:nvCxnSpPr>
          <p:spPr>
            <a:xfrm rot="10800000" flipH="1">
              <a:off x="8377502" y="4367438"/>
              <a:ext cx="213600" cy="2067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179" name="Google Shape;179;p6"/>
            <p:cNvSpPr txBox="1"/>
            <p:nvPr/>
          </p:nvSpPr>
          <p:spPr>
            <a:xfrm>
              <a:off x="3524899" y="101534"/>
              <a:ext cx="4436832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dirty="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Closeness centrality</a:t>
              </a:r>
              <a:endParaRPr dirty="0"/>
            </a:p>
          </p:txBody>
        </p:sp>
      </p:grpSp>
      <p:sp>
        <p:nvSpPr>
          <p:cNvPr id="180" name="Google Shape;180;p6"/>
          <p:cNvSpPr/>
          <p:nvPr/>
        </p:nvSpPr>
        <p:spPr>
          <a:xfrm>
            <a:off x="6716820" y="3443261"/>
            <a:ext cx="527635" cy="37286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5"/>
              <a:buFont typeface="Noto Sans Symbols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7"/>
          <p:cNvGrpSpPr/>
          <p:nvPr/>
        </p:nvGrpSpPr>
        <p:grpSpPr>
          <a:xfrm>
            <a:off x="3328333" y="982152"/>
            <a:ext cx="7128512" cy="5894479"/>
            <a:chOff x="1878227" y="160692"/>
            <a:chExt cx="7128512" cy="5894479"/>
          </a:xfrm>
        </p:grpSpPr>
        <p:sp>
          <p:nvSpPr>
            <p:cNvPr id="186" name="Google Shape;186;p7"/>
            <p:cNvSpPr/>
            <p:nvPr/>
          </p:nvSpPr>
          <p:spPr>
            <a:xfrm>
              <a:off x="4070950" y="2652082"/>
              <a:ext cx="441962" cy="395955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5219432" y="2572805"/>
              <a:ext cx="527635" cy="314232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3545386" y="3849353"/>
              <a:ext cx="441962" cy="395955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2668501" y="4896873"/>
              <a:ext cx="441962" cy="395955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1878227" y="5659216"/>
              <a:ext cx="441962" cy="395955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7461606" y="2245910"/>
              <a:ext cx="487106" cy="395955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15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6682879" y="934476"/>
              <a:ext cx="504265" cy="352433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11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6442224" y="2503850"/>
              <a:ext cx="527635" cy="44182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12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6638774" y="4024400"/>
              <a:ext cx="487106" cy="395955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13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3172277" y="2605851"/>
              <a:ext cx="441962" cy="395955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4554835" y="2001221"/>
              <a:ext cx="441962" cy="395955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4529810" y="1233119"/>
              <a:ext cx="441962" cy="395955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3657262" y="1169432"/>
              <a:ext cx="441962" cy="395955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62777" y="3442114"/>
              <a:ext cx="494705" cy="337968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17</a:t>
              </a:r>
              <a:endParaRPr/>
            </a:p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8394728" y="2731048"/>
              <a:ext cx="487106" cy="395955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16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87145" y="3442113"/>
              <a:ext cx="487106" cy="395955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14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61731" y="4516152"/>
              <a:ext cx="487106" cy="395955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18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8519633" y="4029505"/>
              <a:ext cx="487106" cy="395955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19</a:t>
              </a:r>
              <a:endParaRPr/>
            </a:p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4" name="Google Shape;204;p7"/>
            <p:cNvCxnSpPr>
              <a:stCxn id="200" idx="1"/>
              <a:endCxn id="191" idx="5"/>
            </p:cNvCxnSpPr>
            <p:nvPr/>
          </p:nvCxnSpPr>
          <p:spPr>
            <a:xfrm rot="10800000">
              <a:off x="7877463" y="2583834"/>
              <a:ext cx="588600" cy="2052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05" name="Google Shape;205;p7"/>
            <p:cNvCxnSpPr>
              <a:stCxn id="198" idx="4"/>
              <a:endCxn id="195" idx="0"/>
            </p:cNvCxnSpPr>
            <p:nvPr/>
          </p:nvCxnSpPr>
          <p:spPr>
            <a:xfrm flipH="1">
              <a:off x="3393143" y="1565387"/>
              <a:ext cx="485100" cy="10404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06" name="Google Shape;206;p7"/>
            <p:cNvCxnSpPr>
              <a:endCxn id="186" idx="6"/>
            </p:cNvCxnSpPr>
            <p:nvPr/>
          </p:nvCxnSpPr>
          <p:spPr>
            <a:xfrm flipH="1">
              <a:off x="4512912" y="2719860"/>
              <a:ext cx="749700" cy="1302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07" name="Google Shape;207;p7"/>
            <p:cNvCxnSpPr>
              <a:stCxn id="193" idx="4"/>
              <a:endCxn id="194" idx="0"/>
            </p:cNvCxnSpPr>
            <p:nvPr/>
          </p:nvCxnSpPr>
          <p:spPr>
            <a:xfrm>
              <a:off x="6706041" y="2945670"/>
              <a:ext cx="176400" cy="10788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08" name="Google Shape;208;p7"/>
            <p:cNvCxnSpPr>
              <a:stCxn id="187" idx="0"/>
              <a:endCxn id="197" idx="5"/>
            </p:cNvCxnSpPr>
            <p:nvPr/>
          </p:nvCxnSpPr>
          <p:spPr>
            <a:xfrm rot="10800000">
              <a:off x="4906950" y="1571105"/>
              <a:ext cx="576300" cy="10017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09" name="Google Shape;209;p7"/>
            <p:cNvCxnSpPr>
              <a:stCxn id="197" idx="4"/>
              <a:endCxn id="186" idx="0"/>
            </p:cNvCxnSpPr>
            <p:nvPr/>
          </p:nvCxnSpPr>
          <p:spPr>
            <a:xfrm flipH="1">
              <a:off x="4291791" y="1629074"/>
              <a:ext cx="459000" cy="10230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10" name="Google Shape;210;p7"/>
            <p:cNvCxnSpPr>
              <a:endCxn id="188" idx="1"/>
            </p:cNvCxnSpPr>
            <p:nvPr/>
          </p:nvCxnSpPr>
          <p:spPr>
            <a:xfrm>
              <a:off x="3419010" y="2975539"/>
              <a:ext cx="191100" cy="9318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11" name="Google Shape;211;p7"/>
            <p:cNvCxnSpPr>
              <a:stCxn id="186" idx="2"/>
              <a:endCxn id="195" idx="6"/>
            </p:cNvCxnSpPr>
            <p:nvPr/>
          </p:nvCxnSpPr>
          <p:spPr>
            <a:xfrm rot="10800000">
              <a:off x="3614350" y="2803860"/>
              <a:ext cx="456600" cy="462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12" name="Google Shape;212;p7"/>
            <p:cNvCxnSpPr>
              <a:stCxn id="193" idx="2"/>
              <a:endCxn id="187" idx="6"/>
            </p:cNvCxnSpPr>
            <p:nvPr/>
          </p:nvCxnSpPr>
          <p:spPr>
            <a:xfrm flipH="1">
              <a:off x="5747124" y="2724760"/>
              <a:ext cx="695100" cy="51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13" name="Google Shape;213;p7"/>
            <p:cNvCxnSpPr>
              <a:stCxn id="191" idx="3"/>
              <a:endCxn id="193" idx="6"/>
            </p:cNvCxnSpPr>
            <p:nvPr/>
          </p:nvCxnSpPr>
          <p:spPr>
            <a:xfrm flipH="1">
              <a:off x="6969841" y="2583879"/>
              <a:ext cx="563100" cy="1410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14" name="Google Shape;214;p7"/>
            <p:cNvCxnSpPr>
              <a:stCxn id="193" idx="0"/>
              <a:endCxn id="192" idx="4"/>
            </p:cNvCxnSpPr>
            <p:nvPr/>
          </p:nvCxnSpPr>
          <p:spPr>
            <a:xfrm rot="10800000" flipH="1">
              <a:off x="6706041" y="1287050"/>
              <a:ext cx="228900" cy="12168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15" name="Google Shape;215;p7"/>
            <p:cNvCxnSpPr>
              <a:stCxn id="186" idx="1"/>
              <a:endCxn id="216" idx="5"/>
            </p:cNvCxnSpPr>
            <p:nvPr/>
          </p:nvCxnSpPr>
          <p:spPr>
            <a:xfrm rot="10800000">
              <a:off x="3740574" y="2009268"/>
              <a:ext cx="395100" cy="7008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17" name="Google Shape;217;p7"/>
            <p:cNvCxnSpPr>
              <a:stCxn id="188" idx="3"/>
              <a:endCxn id="189" idx="7"/>
            </p:cNvCxnSpPr>
            <p:nvPr/>
          </p:nvCxnSpPr>
          <p:spPr>
            <a:xfrm flipH="1">
              <a:off x="3045810" y="4187322"/>
              <a:ext cx="564300" cy="7674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18" name="Google Shape;218;p7"/>
            <p:cNvCxnSpPr>
              <a:stCxn id="187" idx="1"/>
              <a:endCxn id="196" idx="5"/>
            </p:cNvCxnSpPr>
            <p:nvPr/>
          </p:nvCxnSpPr>
          <p:spPr>
            <a:xfrm rot="10800000">
              <a:off x="4932202" y="2339223"/>
              <a:ext cx="364500" cy="2796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19" name="Google Shape;219;p7"/>
            <p:cNvCxnSpPr>
              <a:stCxn id="189" idx="3"/>
              <a:endCxn id="190" idx="7"/>
            </p:cNvCxnSpPr>
            <p:nvPr/>
          </p:nvCxnSpPr>
          <p:spPr>
            <a:xfrm flipH="1">
              <a:off x="2255325" y="5234842"/>
              <a:ext cx="477900" cy="4824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20" name="Google Shape;220;p7"/>
            <p:cNvCxnSpPr>
              <a:stCxn id="186" idx="4"/>
              <a:endCxn id="188" idx="7"/>
            </p:cNvCxnSpPr>
            <p:nvPr/>
          </p:nvCxnSpPr>
          <p:spPr>
            <a:xfrm flipH="1">
              <a:off x="3922631" y="3048037"/>
              <a:ext cx="369300" cy="8592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21" name="Google Shape;221;p7"/>
            <p:cNvCxnSpPr>
              <a:stCxn id="186" idx="0"/>
              <a:endCxn id="198" idx="4"/>
            </p:cNvCxnSpPr>
            <p:nvPr/>
          </p:nvCxnSpPr>
          <p:spPr>
            <a:xfrm rot="10800000">
              <a:off x="3878231" y="1565482"/>
              <a:ext cx="413700" cy="10866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22" name="Google Shape;222;p7"/>
            <p:cNvCxnSpPr>
              <a:stCxn id="196" idx="3"/>
              <a:endCxn id="216" idx="6"/>
            </p:cNvCxnSpPr>
            <p:nvPr/>
          </p:nvCxnSpPr>
          <p:spPr>
            <a:xfrm rot="10800000">
              <a:off x="3805359" y="1869390"/>
              <a:ext cx="814200" cy="4698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23" name="Google Shape;223;p7"/>
            <p:cNvCxnSpPr>
              <a:stCxn id="186" idx="7"/>
              <a:endCxn id="196" idx="4"/>
            </p:cNvCxnSpPr>
            <p:nvPr/>
          </p:nvCxnSpPr>
          <p:spPr>
            <a:xfrm rot="10800000" flipH="1">
              <a:off x="4448188" y="2397168"/>
              <a:ext cx="327600" cy="3129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24" name="Google Shape;224;p7"/>
            <p:cNvCxnSpPr>
              <a:stCxn id="199" idx="2"/>
              <a:endCxn id="194" idx="6"/>
            </p:cNvCxnSpPr>
            <p:nvPr/>
          </p:nvCxnSpPr>
          <p:spPr>
            <a:xfrm flipH="1">
              <a:off x="7125777" y="3611098"/>
              <a:ext cx="837000" cy="6114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25" name="Google Shape;225;p7"/>
            <p:cNvCxnSpPr>
              <a:stCxn id="197" idx="2"/>
              <a:endCxn id="198" idx="6"/>
            </p:cNvCxnSpPr>
            <p:nvPr/>
          </p:nvCxnSpPr>
          <p:spPr>
            <a:xfrm rot="10800000">
              <a:off x="4099310" y="1367497"/>
              <a:ext cx="430500" cy="636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216" name="Google Shape;216;p7"/>
            <p:cNvSpPr/>
            <p:nvPr/>
          </p:nvSpPr>
          <p:spPr>
            <a:xfrm>
              <a:off x="3363345" y="1671276"/>
              <a:ext cx="441962" cy="395955"/>
            </a:xfrm>
            <a:prstGeom prst="ellipse">
              <a:avLst/>
            </a:prstGeom>
            <a:solidFill>
              <a:srgbClr val="7030A0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35"/>
                <a:buFont typeface="Noto Sans Symbols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6" name="Google Shape;226;p7"/>
            <p:cNvCxnSpPr>
              <a:stCxn id="199" idx="1"/>
              <a:endCxn id="191" idx="4"/>
            </p:cNvCxnSpPr>
            <p:nvPr/>
          </p:nvCxnSpPr>
          <p:spPr>
            <a:xfrm rot="10800000">
              <a:off x="7705225" y="2642008"/>
              <a:ext cx="330000" cy="8496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27" name="Google Shape;227;p7"/>
            <p:cNvCxnSpPr>
              <a:stCxn id="201" idx="0"/>
              <a:endCxn id="193" idx="5"/>
            </p:cNvCxnSpPr>
            <p:nvPr/>
          </p:nvCxnSpPr>
          <p:spPr>
            <a:xfrm rot="10800000">
              <a:off x="6892498" y="2881113"/>
              <a:ext cx="538200" cy="5610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28" name="Google Shape;228;p7"/>
            <p:cNvCxnSpPr>
              <a:stCxn id="201" idx="7"/>
              <a:endCxn id="191" idx="4"/>
            </p:cNvCxnSpPr>
            <p:nvPr/>
          </p:nvCxnSpPr>
          <p:spPr>
            <a:xfrm rot="10800000" flipH="1">
              <a:off x="7602916" y="2641799"/>
              <a:ext cx="102300" cy="8583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29" name="Google Shape;229;p7"/>
            <p:cNvCxnSpPr>
              <a:stCxn id="199" idx="2"/>
              <a:endCxn id="201" idx="6"/>
            </p:cNvCxnSpPr>
            <p:nvPr/>
          </p:nvCxnSpPr>
          <p:spPr>
            <a:xfrm flipH="1">
              <a:off x="7674177" y="3611098"/>
              <a:ext cx="288600" cy="291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30" name="Google Shape;230;p7"/>
            <p:cNvCxnSpPr>
              <a:stCxn id="202" idx="0"/>
              <a:endCxn id="199" idx="4"/>
            </p:cNvCxnSpPr>
            <p:nvPr/>
          </p:nvCxnSpPr>
          <p:spPr>
            <a:xfrm rot="10800000" flipH="1">
              <a:off x="8205284" y="3779952"/>
              <a:ext cx="4800" cy="7362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31" name="Google Shape;231;p7"/>
            <p:cNvCxnSpPr>
              <a:stCxn id="202" idx="1"/>
              <a:endCxn id="201" idx="5"/>
            </p:cNvCxnSpPr>
            <p:nvPr/>
          </p:nvCxnSpPr>
          <p:spPr>
            <a:xfrm rot="10800000">
              <a:off x="7602866" y="3780038"/>
              <a:ext cx="430200" cy="7941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32" name="Google Shape;232;p7"/>
            <p:cNvCxnSpPr>
              <a:stCxn id="203" idx="1"/>
              <a:endCxn id="201" idx="5"/>
            </p:cNvCxnSpPr>
            <p:nvPr/>
          </p:nvCxnSpPr>
          <p:spPr>
            <a:xfrm rot="10800000">
              <a:off x="7602768" y="3779991"/>
              <a:ext cx="988200" cy="3075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33" name="Google Shape;233;p7"/>
            <p:cNvCxnSpPr/>
            <p:nvPr/>
          </p:nvCxnSpPr>
          <p:spPr>
            <a:xfrm flipH="1">
              <a:off x="8099737" y="3009418"/>
              <a:ext cx="400929" cy="418859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34" name="Google Shape;234;p7"/>
            <p:cNvCxnSpPr>
              <a:stCxn id="203" idx="1"/>
              <a:endCxn id="199" idx="5"/>
            </p:cNvCxnSpPr>
            <p:nvPr/>
          </p:nvCxnSpPr>
          <p:spPr>
            <a:xfrm rot="10800000">
              <a:off x="8385168" y="3730491"/>
              <a:ext cx="205800" cy="3570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35" name="Google Shape;235;p7"/>
            <p:cNvCxnSpPr>
              <a:stCxn id="202" idx="0"/>
              <a:endCxn id="200" idx="4"/>
            </p:cNvCxnSpPr>
            <p:nvPr/>
          </p:nvCxnSpPr>
          <p:spPr>
            <a:xfrm rot="10800000" flipH="1">
              <a:off x="8205284" y="3127152"/>
              <a:ext cx="432900" cy="13890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36" name="Google Shape;236;p7"/>
            <p:cNvCxnSpPr>
              <a:stCxn id="202" idx="7"/>
              <a:endCxn id="203" idx="3"/>
            </p:cNvCxnSpPr>
            <p:nvPr/>
          </p:nvCxnSpPr>
          <p:spPr>
            <a:xfrm rot="10800000" flipH="1">
              <a:off x="8377502" y="4367438"/>
              <a:ext cx="213600" cy="206700"/>
            </a:xfrm>
            <a:prstGeom prst="straightConnector1">
              <a:avLst/>
            </a:prstGeom>
            <a:solidFill>
              <a:srgbClr val="7030A0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stealth" w="lg" len="lg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237" name="Google Shape;237;p7"/>
            <p:cNvSpPr txBox="1"/>
            <p:nvPr/>
          </p:nvSpPr>
          <p:spPr>
            <a:xfrm>
              <a:off x="3545386" y="160692"/>
              <a:ext cx="5092798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dirty="0" err="1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Betweenness</a:t>
              </a:r>
              <a:r>
                <a:rPr lang="en-US" sz="3600" dirty="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centrality</a:t>
              </a:r>
              <a:endParaRPr dirty="0"/>
            </a:p>
          </p:txBody>
        </p:sp>
      </p:grpSp>
      <p:sp>
        <p:nvSpPr>
          <p:cNvPr id="238" name="Google Shape;238;p7"/>
          <p:cNvSpPr/>
          <p:nvPr/>
        </p:nvSpPr>
        <p:spPr>
          <a:xfrm>
            <a:off x="7889016" y="3321506"/>
            <a:ext cx="534262" cy="4456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5"/>
              <a:buFont typeface="Noto Sans Symbols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"/>
          <p:cNvSpPr txBox="1"/>
          <p:nvPr/>
        </p:nvSpPr>
        <p:spPr>
          <a:xfrm>
            <a:off x="2090811" y="8167022"/>
            <a:ext cx="11804483" cy="30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Source:   Figure 2 from Scaggs et al. 2021. Linking subsistence harvest diversity and productivity to adaptive capacity in an Alaskan food sharing network. </a:t>
            </a:r>
            <a:r>
              <a:rPr lang="en-US" sz="1200" b="0" i="0" u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DOI: 10.1002/ajhb.23573</a:t>
            </a:r>
            <a:endParaRPr sz="1200" b="0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5" name="Google Shape;245;p8"/>
          <p:cNvSpPr txBox="1"/>
          <p:nvPr/>
        </p:nvSpPr>
        <p:spPr>
          <a:xfrm>
            <a:off x="4374776" y="433556"/>
            <a:ext cx="6168369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0" i="0" u="none" strike="noStrike" dirty="0" err="1">
                <a:solidFill>
                  <a:srgbClr val="6BBB4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Aniak</a:t>
            </a:r>
            <a:r>
              <a:rPr lang="en-US" sz="3800" b="0" i="0" u="none" strike="noStrike" dirty="0">
                <a:solidFill>
                  <a:srgbClr val="6BBB4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food sharing network </a:t>
            </a:r>
            <a:endParaRPr sz="3800" dirty="0">
              <a:solidFill>
                <a:srgbClr val="6BBB4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46" name="Google Shape;24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4373" y="1402581"/>
            <a:ext cx="9301368" cy="632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481</Words>
  <Application>Microsoft Office PowerPoint</Application>
  <PresentationFormat>Custom</PresentationFormat>
  <Paragraphs>109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Noto Sans Symbols</vt:lpstr>
      <vt:lpstr>Twentieth Century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A. Palmer</dc:creator>
  <cp:lastModifiedBy>Erin Duffy</cp:lastModifiedBy>
  <cp:revision>7</cp:revision>
  <dcterms:created xsi:type="dcterms:W3CDTF">2015-03-01T20:58:55Z</dcterms:created>
  <dcterms:modified xsi:type="dcterms:W3CDTF">2022-09-01T20:19:43Z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0x01010070784B25AF50B1489073584462465C7B</vt:lpwstr>
  </property>
</Properties>
</file>