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96" r:id="rId5"/>
    <p:sldId id="398" r:id="rId6"/>
    <p:sldId id="408" r:id="rId7"/>
    <p:sldId id="403" r:id="rId8"/>
    <p:sldId id="401" r:id="rId9"/>
  </p:sldIdLst>
  <p:sldSz cx="14620875" cy="9134475"/>
  <p:notesSz cx="6858000" cy="9144000"/>
  <p:defaultTextStyle>
    <a:defPPr>
      <a:defRPr lang="en-US"/>
    </a:defPPr>
    <a:lvl1pPr marL="0" algn="l" defTabSz="67871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8713" algn="l" defTabSz="67871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7427" algn="l" defTabSz="67871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36140" algn="l" defTabSz="67871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14854" algn="l" defTabSz="67871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93567" algn="l" defTabSz="67871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72280" algn="l" defTabSz="67871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50994" algn="l" defTabSz="67871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29707" algn="l" defTabSz="67871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460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ctor Gonzalez" initials="HG" lastIdx="4" clrIdx="0"/>
  <p:cmAuthor id="1" name="Jim Boyd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BB42"/>
    <a:srgbClr val="0066FF"/>
    <a:srgbClr val="DEBC9A"/>
    <a:srgbClr val="A6A6A6"/>
    <a:srgbClr val="EFDECD"/>
    <a:srgbClr val="FFE1E1"/>
    <a:srgbClr val="FFA7A7"/>
    <a:srgbClr val="A7FFFF"/>
    <a:srgbClr val="15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7" autoAdjust="0"/>
    <p:restoredTop sz="76694" autoAdjust="0"/>
  </p:normalViewPr>
  <p:slideViewPr>
    <p:cSldViewPr snapToGrid="0" snapToObjects="1">
      <p:cViewPr varScale="1">
        <p:scale>
          <a:sx n="40" d="100"/>
          <a:sy n="40" d="100"/>
        </p:scale>
        <p:origin x="1672" y="48"/>
      </p:cViewPr>
      <p:guideLst>
        <p:guide orient="horz" pos="2877"/>
        <p:guide pos="460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F8D2B-6B50-7C4B-8D13-2657C473779B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E5C69-7B73-704E-B666-6447B2DA59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347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4B75F-E3FA-A94A-B021-F26D792CBE24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D7CD2-AE25-C243-B29D-B34B73545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28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787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78713" algn="l" defTabSz="6787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57427" algn="l" defTabSz="6787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36140" algn="l" defTabSz="6787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14854" algn="l" defTabSz="6787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393567" algn="l" defTabSz="6787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72280" algn="l" defTabSz="6787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50994" algn="l" defTabSz="6787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29707" algn="l" defTabSz="6787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slides are useful for an introductory discussion for Lesson 2; participants should be familiar with the Acton et al. study for this lesson. It is advantageous but not required that participants have completed Lesson 1 (Revising the Tragedy of the Commons) and read the Cole (2015) paper for this session.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D7CD2-AE25-C243-B29D-B34B735451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76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Cole, following Ostrom, stresses the importance of human elements of communication and trust as a critical baseline for good-faith governance. Ask participants how they develop good lines of interaction to develop trust for their peers and supervisors. How much is related to cross-cultural respect, listening, and reciprocity among different actors?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D7CD2-AE25-C243-B29D-B34B7354519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700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/>
              <a:t>These are the structural elements that enable sound polycentric governance. Ask participants to think of the actors in charge of governance of a local natural resource. Where does governance and decision-making overlap? How are conflicts arbitrated? What resources (data, equipment, time, audiences) could be shared for better outcomes?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D7CD2-AE25-C243-B29D-B34B7354519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34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/>
              <a:t>A good “social fit” means that the governance of the natural resource in question is well-designed to support pre-existing cultures, norms, values, and behaviors. Rather than an outsider or top-down approach where a remote manager makes assumptions about these conditions, the governance design deliberately integrates a variety of local actors.</a:t>
            </a:r>
          </a:p>
          <a:p>
            <a:endParaRPr lang="en-US" sz="1200" b="0" i="0" dirty="0"/>
          </a:p>
          <a:p>
            <a:r>
              <a:rPr lang="en-US" sz="1200" b="0" i="0" dirty="0"/>
              <a:t>What are some negative examples of top-down governance that show poor social fit for the local cultures and natural system? (The history of Native American tribal “reservations” provides many cases of reductive, exploitative, and non-representative federal governance.)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D7CD2-AE25-C243-B29D-B34B7354519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93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/>
              <a:t>Good social fit promotes social learning and evolution of the governance system to improve through time. But attrition of participants reduces governance memory and trust-built relationships. These forms of collaborative, integrative, evolved governance take time to develop and require ongoing investments of time, good faith, and adaptation.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D7CD2-AE25-C243-B29D-B34B7354519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0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-mas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-1946031"/>
            <a:ext cx="14617700" cy="91313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5474677" y="5029200"/>
            <a:ext cx="41921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dirty="0">
                <a:latin typeface="Tw Cen MT" panose="020B0602020104020603" pitchFamily="34" charset="0"/>
              </a:rPr>
              <a:t>4</a:t>
            </a:r>
            <a:r>
              <a:rPr lang="en-US" sz="4200" baseline="30000" dirty="0">
                <a:latin typeface="Tw Cen MT" panose="020B0602020104020603" pitchFamily="34" charset="0"/>
              </a:rPr>
              <a:t>TH</a:t>
            </a:r>
            <a:r>
              <a:rPr lang="en-US" sz="4200" dirty="0">
                <a:latin typeface="Tw Cen MT" panose="020B0602020104020603" pitchFamily="34" charset="0"/>
              </a:rPr>
              <a:t> Year</a:t>
            </a:r>
            <a:r>
              <a:rPr lang="en-US" sz="4200" baseline="0" dirty="0">
                <a:latin typeface="Tw Cen MT" panose="020B0602020104020603" pitchFamily="34" charset="0"/>
              </a:rPr>
              <a:t> Review</a:t>
            </a:r>
          </a:p>
          <a:p>
            <a:pPr algn="ctr"/>
            <a:r>
              <a:rPr lang="en-US" sz="4200" baseline="0" dirty="0">
                <a:latin typeface="Tw Cen MT" panose="020B0602020104020603" pitchFamily="34" charset="0"/>
              </a:rPr>
              <a:t>April 13-14, 2015</a:t>
            </a:r>
            <a:endParaRPr lang="en-US" sz="4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32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200">
                <a:latin typeface="Tw Cen MT" panose="020B0602020104020603" pitchFamily="34" charset="0"/>
              </a:defRPr>
            </a:lvl1pPr>
            <a:lvl2pPr>
              <a:defRPr sz="4200">
                <a:latin typeface="Tw Cen MT" panose="020B0602020104020603" pitchFamily="34" charset="0"/>
              </a:defRPr>
            </a:lvl2pPr>
            <a:lvl3pPr>
              <a:defRPr sz="4200">
                <a:latin typeface="Tw Cen MT" panose="020B0602020104020603" pitchFamily="34" charset="0"/>
              </a:defRPr>
            </a:lvl3pPr>
            <a:lvl4pPr>
              <a:defRPr sz="4200">
                <a:latin typeface="Tw Cen MT" panose="020B0602020104020603" pitchFamily="34" charset="0"/>
              </a:defRPr>
            </a:lvl4pPr>
            <a:lvl5pPr>
              <a:defRPr sz="4200"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730500" y="360231"/>
            <a:ext cx="11159332" cy="14082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8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00" y="2387600"/>
            <a:ext cx="11159332" cy="5292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730500" y="360231"/>
            <a:ext cx="11159332" cy="18495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2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0" y="2141856"/>
            <a:ext cx="5499100" cy="6028331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0" y="2131378"/>
            <a:ext cx="5507831" cy="6028331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730500" y="360231"/>
            <a:ext cx="11159332" cy="14082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8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730500" y="360231"/>
            <a:ext cx="11159332" cy="14082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0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64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-content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17700" cy="9131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30500" y="360231"/>
            <a:ext cx="11159332" cy="14082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0500" y="1946324"/>
            <a:ext cx="11159332" cy="5733902"/>
          </a:xfrm>
          <a:prstGeom prst="rect">
            <a:avLst/>
          </a:prstGeom>
        </p:spPr>
        <p:txBody>
          <a:bodyPr vert="horz" lIns="135743" tIns="67871" rIns="135743" bIns="678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730500" y="8668088"/>
            <a:ext cx="533400" cy="26161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l"/>
            <a:fld id="{A1ABC45F-0E4D-EE4C-98AE-7A19BA0E3B86}" type="slidenum">
              <a:rPr lang="en-US" sz="1400" b="1" smtClean="0">
                <a:solidFill>
                  <a:srgbClr val="6BBB42"/>
                </a:solidFill>
                <a:latin typeface="Tw Cen MT"/>
                <a:cs typeface="Tw Cen MT"/>
              </a:rPr>
              <a:pPr algn="l"/>
              <a:t>‹#›</a:t>
            </a:fld>
            <a:endParaRPr lang="en-US" sz="1400" b="1" dirty="0">
              <a:solidFill>
                <a:srgbClr val="6BBB42"/>
              </a:solidFill>
              <a:latin typeface="Tw Cen MT"/>
              <a:cs typeface="Tw Cen M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271000" y="8691475"/>
            <a:ext cx="4618832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200" spc="100" dirty="0">
                <a:solidFill>
                  <a:schemeClr val="bg1">
                    <a:lumMod val="65000"/>
                  </a:schemeClr>
                </a:solidFill>
              </a:rPr>
              <a:t>NATIONAL</a:t>
            </a:r>
            <a:r>
              <a:rPr lang="en-US" sz="1200" spc="1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spc="100" dirty="0">
                <a:solidFill>
                  <a:schemeClr val="bg1">
                    <a:lumMod val="65000"/>
                  </a:schemeClr>
                </a:solidFill>
              </a:rPr>
              <a:t>SOCIO-ENVIRONMENTAL</a:t>
            </a:r>
            <a:r>
              <a:rPr lang="en-US" sz="1200" spc="1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spc="100" dirty="0">
                <a:solidFill>
                  <a:schemeClr val="bg1">
                    <a:lumMod val="65000"/>
                  </a:schemeClr>
                </a:solidFill>
              </a:rPr>
              <a:t>SYNTHESIS CENTER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30500" y="8664814"/>
            <a:ext cx="11159332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33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4" r:id="rId5"/>
    <p:sldLayoutId id="2147483655" r:id="rId6"/>
  </p:sldLayoutIdLst>
  <p:hf hdr="0" ftr="0" dt="0"/>
  <p:txStyles>
    <p:titleStyle>
      <a:lvl1pPr algn="l" defTabSz="678713" rtl="0" eaLnBrk="1" latinLnBrk="0" hangingPunct="1">
        <a:spcBef>
          <a:spcPct val="0"/>
        </a:spcBef>
        <a:buNone/>
        <a:defRPr sz="5000" b="1" i="0" kern="1200" spc="-1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509035" indent="-509035" algn="l" defTabSz="678713" rtl="0" eaLnBrk="1" latinLnBrk="0" hangingPunct="1">
        <a:spcBef>
          <a:spcPct val="20000"/>
        </a:spcBef>
        <a:buFont typeface="Arial"/>
        <a:buChar char="•"/>
        <a:defRPr sz="4200" b="1" i="0" kern="1200" spc="-5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1pPr>
      <a:lvl2pPr marL="1102909" indent="-424196" algn="l" defTabSz="678713" rtl="0" eaLnBrk="1" latinLnBrk="0" hangingPunct="1">
        <a:spcBef>
          <a:spcPct val="20000"/>
        </a:spcBef>
        <a:buFont typeface="Arial"/>
        <a:buChar char="–"/>
        <a:defRPr sz="42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2pPr>
      <a:lvl3pPr marL="1696784" indent="-339357" algn="l" defTabSz="678713" rtl="0" eaLnBrk="1" latinLnBrk="0" hangingPunct="1">
        <a:spcBef>
          <a:spcPct val="20000"/>
        </a:spcBef>
        <a:buFont typeface="Arial"/>
        <a:buChar char="•"/>
        <a:defRPr sz="36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3pPr>
      <a:lvl4pPr marL="2375497" indent="-339357" algn="l" defTabSz="678713" rtl="0" eaLnBrk="1" latinLnBrk="0" hangingPunct="1">
        <a:spcBef>
          <a:spcPct val="20000"/>
        </a:spcBef>
        <a:buFont typeface="Arial"/>
        <a:buChar char="–"/>
        <a:defRPr sz="30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3054210" indent="-339357" algn="l" defTabSz="678713" rtl="0" eaLnBrk="1" latinLnBrk="0" hangingPunct="1">
        <a:spcBef>
          <a:spcPct val="20000"/>
        </a:spcBef>
        <a:buFont typeface="Arial"/>
        <a:buChar char="»"/>
        <a:defRPr sz="30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3732924" indent="-339357" algn="l" defTabSz="678713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11637" indent="-339357" algn="l" defTabSz="678713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90351" indent="-339357" algn="l" defTabSz="678713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69064" indent="-339357" algn="l" defTabSz="678713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871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8713" algn="l" defTabSz="67871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7427" algn="l" defTabSz="67871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6140" algn="l" defTabSz="67871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4854" algn="l" defTabSz="67871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3567" algn="l" defTabSz="67871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2280" algn="l" defTabSz="67871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0994" algn="l" defTabSz="67871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29707" algn="l" defTabSz="67871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1.png"/><Relationship Id="rId1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C3C82D-6657-5FC3-D56A-CE83E37CD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23617"/>
            <a:ext cx="14097000" cy="2473537"/>
          </a:xfrm>
        </p:spPr>
        <p:txBody>
          <a:bodyPr/>
          <a:lstStyle/>
          <a:p>
            <a:pPr algn="ctr"/>
            <a:r>
              <a:rPr lang="en-US" dirty="0"/>
              <a:t>Governance Lessons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800" dirty="0">
                <a:solidFill>
                  <a:schemeClr val="accent3">
                    <a:lumMod val="75000"/>
                  </a:schemeClr>
                </a:solidFill>
              </a:rPr>
              <a:t>2. Case Studies in Polycentric Resource Management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B8C62E-35DC-7847-8CDF-580EAF1BF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2" y="4851400"/>
            <a:ext cx="14445029" cy="247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99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1813E6-992F-3EAD-EB0F-2B7F685FC16F}"/>
              </a:ext>
            </a:extLst>
          </p:cNvPr>
          <p:cNvSpPr txBox="1"/>
          <p:nvPr/>
        </p:nvSpPr>
        <p:spPr>
          <a:xfrm>
            <a:off x="4317375" y="501435"/>
            <a:ext cx="5986126" cy="1311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962" b="1" dirty="0"/>
              <a:t>Polycentric Governance: </a:t>
            </a:r>
          </a:p>
          <a:p>
            <a:pPr algn="ctr"/>
            <a:r>
              <a:rPr lang="en-US" sz="3962" b="1" dirty="0">
                <a:solidFill>
                  <a:schemeClr val="accent3">
                    <a:lumMod val="75000"/>
                  </a:schemeClr>
                </a:solidFill>
              </a:rPr>
              <a:t>Critical Elements of Success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9AF0B-7FD8-C37E-0955-275B64375FD7}"/>
              </a:ext>
            </a:extLst>
          </p:cNvPr>
          <p:cNvSpPr txBox="1"/>
          <p:nvPr/>
        </p:nvSpPr>
        <p:spPr>
          <a:xfrm>
            <a:off x="545123" y="1772174"/>
            <a:ext cx="13645661" cy="2087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41" b="1" dirty="0">
                <a:solidFill>
                  <a:srgbClr val="292929"/>
                </a:solidFill>
              </a:rPr>
              <a:t>Communication and Trust</a:t>
            </a:r>
            <a:r>
              <a:rPr lang="en-US" sz="3241" dirty="0">
                <a:solidFill>
                  <a:srgbClr val="292929"/>
                </a:solidFill>
              </a:rPr>
              <a:t>: Increases cooperation as it seeks socially optimal strategies, exchange of promises, forms expectations of others’ </a:t>
            </a:r>
            <a:r>
              <a:rPr lang="en-US" sz="3241" dirty="0" smtClean="0">
                <a:solidFill>
                  <a:srgbClr val="292929"/>
                </a:solidFill>
              </a:rPr>
              <a:t>behavior, adds </a:t>
            </a:r>
            <a:r>
              <a:rPr lang="en-US" sz="3241" dirty="0">
                <a:solidFill>
                  <a:srgbClr val="292929"/>
                </a:solidFill>
              </a:rPr>
              <a:t>value to payoffs, reinforces norms, and promotes development of group identity (Cole 2015; Ostrom 2003).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5DBF0-6266-D94C-994F-E1535BDCB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410" y="3850478"/>
            <a:ext cx="8396053" cy="478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4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D58A748-4F6A-7BBA-64D0-96A7EFFEA280}"/>
              </a:ext>
            </a:extLst>
          </p:cNvPr>
          <p:cNvSpPr txBox="1"/>
          <p:nvPr/>
        </p:nvSpPr>
        <p:spPr>
          <a:xfrm>
            <a:off x="334109" y="1938745"/>
            <a:ext cx="13927014" cy="3668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Attribute 1</a:t>
            </a:r>
            <a:r>
              <a:rPr lang="en-US" sz="3200" dirty="0"/>
              <a:t>: Multiple, overlapping decision-making centers with some autonomy</a:t>
            </a:r>
          </a:p>
          <a:p>
            <a:pPr marL="205822" lvl="1"/>
            <a:r>
              <a:rPr lang="en-US" sz="2800" b="1" dirty="0"/>
              <a:t>Features</a:t>
            </a:r>
            <a:r>
              <a:rPr lang="en-US" sz="2800" dirty="0"/>
              <a:t>: Governance is shared among federal, state, public, and community agencies </a:t>
            </a:r>
          </a:p>
          <a:p>
            <a:pPr marL="663022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Each group constitutes a distinct decision-making center with autonomy</a:t>
            </a:r>
          </a:p>
          <a:p>
            <a:endParaRPr lang="en-US" sz="1801" b="1" dirty="0"/>
          </a:p>
          <a:p>
            <a:r>
              <a:rPr lang="en-US" sz="3200" b="1" dirty="0"/>
              <a:t>Attribute 2</a:t>
            </a:r>
            <a:r>
              <a:rPr lang="en-US" sz="3200" dirty="0"/>
              <a:t>: Established processes of cooperation, competition, and conflict resolution</a:t>
            </a:r>
          </a:p>
          <a:p>
            <a:r>
              <a:rPr lang="en-US" sz="1620" dirty="0"/>
              <a:t>   </a:t>
            </a:r>
            <a:r>
              <a:rPr lang="en-US" sz="2800" b="1" dirty="0"/>
              <a:t>Features</a:t>
            </a:r>
            <a:r>
              <a:rPr lang="en-US" sz="2800" dirty="0"/>
              <a:t>: Permit requirements and due process to regulate different types of ecosystem use</a:t>
            </a:r>
          </a:p>
          <a:p>
            <a:pPr marL="1021613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Data sharing, workshops, open communication and arbitration of conflict </a:t>
            </a:r>
          </a:p>
          <a:p>
            <a:endParaRPr lang="en-US" sz="1440" dirty="0"/>
          </a:p>
          <a:p>
            <a:r>
              <a:rPr lang="en-US" sz="1440" dirty="0"/>
              <a:t>			 </a:t>
            </a:r>
            <a:r>
              <a:rPr lang="en-US" sz="2400" dirty="0" smtClean="0"/>
              <a:t>(</a:t>
            </a:r>
            <a:r>
              <a:rPr lang="en-US" sz="2400" dirty="0"/>
              <a:t>Adapted from Acton et al., 2021; Carlisle and </a:t>
            </a:r>
            <a:r>
              <a:rPr lang="en-US" sz="2400" dirty="0" err="1"/>
              <a:t>Gruby</a:t>
            </a:r>
            <a:r>
              <a:rPr lang="en-US" sz="2400" dirty="0"/>
              <a:t>, 2017; Epstein et al., 2015)</a:t>
            </a:r>
            <a:endParaRPr lang="en-US" sz="2400" b="1" dirty="0">
              <a:solidFill>
                <a:srgbClr val="29292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E8547D-877E-5F35-35B2-FEBDE94F7406}"/>
              </a:ext>
            </a:extLst>
          </p:cNvPr>
          <p:cNvSpPr txBox="1"/>
          <p:nvPr/>
        </p:nvSpPr>
        <p:spPr>
          <a:xfrm>
            <a:off x="2323633" y="274482"/>
            <a:ext cx="10042528" cy="1311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962" b="1" dirty="0"/>
              <a:t>Polycentric Governance: </a:t>
            </a:r>
          </a:p>
          <a:p>
            <a:pPr algn="ctr"/>
            <a:r>
              <a:rPr lang="en-US" sz="3962" b="1" dirty="0">
                <a:solidFill>
                  <a:schemeClr val="accent3">
                    <a:lumMod val="75000"/>
                  </a:schemeClr>
                </a:solidFill>
              </a:rPr>
              <a:t>Attributes</a:t>
            </a:r>
          </a:p>
        </p:txBody>
      </p:sp>
      <p:pic>
        <p:nvPicPr>
          <p:cNvPr id="5" name="Graphic 4" descr="Connections">
            <a:extLst>
              <a:ext uri="{FF2B5EF4-FFF2-40B4-BE49-F238E27FC236}">
                <a16:creationId xmlns:a16="http://schemas.microsoft.com/office/drawing/2014/main" id="{79D0368B-4E5D-DA4B-B941-AB478A639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642699" y="6427648"/>
            <a:ext cx="1983332" cy="1983332"/>
          </a:xfrm>
          <a:prstGeom prst="rect">
            <a:avLst/>
          </a:prstGeom>
        </p:spPr>
      </p:pic>
      <p:pic>
        <p:nvPicPr>
          <p:cNvPr id="8" name="Graphic 7" descr="Cheers">
            <a:extLst>
              <a:ext uri="{FF2B5EF4-FFF2-40B4-BE49-F238E27FC236}">
                <a16:creationId xmlns:a16="http://schemas.microsoft.com/office/drawing/2014/main" id="{4BA9763C-FE09-9045-8AE5-86800B52D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60103" y="6634520"/>
            <a:ext cx="1569588" cy="1569588"/>
          </a:xfrm>
          <a:prstGeom prst="rect">
            <a:avLst/>
          </a:prstGeom>
        </p:spPr>
      </p:pic>
      <p:pic>
        <p:nvPicPr>
          <p:cNvPr id="10" name="Graphic 9" descr="Clapping hands">
            <a:extLst>
              <a:ext uri="{FF2B5EF4-FFF2-40B4-BE49-F238E27FC236}">
                <a16:creationId xmlns:a16="http://schemas.microsoft.com/office/drawing/2014/main" id="{EFF2BA29-CECD-D645-949E-91858D6BD2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63763" y="6720547"/>
            <a:ext cx="1397534" cy="139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4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B8F64E-96AB-38AA-63E8-EE2DCE5A4F74}"/>
              </a:ext>
            </a:extLst>
          </p:cNvPr>
          <p:cNvSpPr txBox="1"/>
          <p:nvPr/>
        </p:nvSpPr>
        <p:spPr>
          <a:xfrm>
            <a:off x="2857922" y="100762"/>
            <a:ext cx="9090403" cy="1311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962" b="1" dirty="0">
                <a:latin typeface="+mj-lt"/>
              </a:rPr>
              <a:t>Social Fit: </a:t>
            </a:r>
          </a:p>
          <a:p>
            <a:pPr algn="ctr"/>
            <a:r>
              <a:rPr lang="en-US" sz="3962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Enabling Conditions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702912-C55A-754F-8786-DCCE577D032E}"/>
              </a:ext>
            </a:extLst>
          </p:cNvPr>
          <p:cNvSpPr txBox="1"/>
          <p:nvPr/>
        </p:nvSpPr>
        <p:spPr>
          <a:xfrm>
            <a:off x="346929" y="1412531"/>
            <a:ext cx="13927016" cy="668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Condition 1</a:t>
            </a:r>
            <a:r>
              <a:rPr lang="en-US" sz="3200" dirty="0"/>
              <a:t>: Governance structure includes diverse institutions</a:t>
            </a:r>
          </a:p>
          <a:p>
            <a:r>
              <a:rPr lang="en-US" sz="1620" dirty="0"/>
              <a:t>	</a:t>
            </a:r>
            <a:r>
              <a:rPr lang="en-US" sz="2800" b="1" dirty="0"/>
              <a:t>Features</a:t>
            </a:r>
            <a:r>
              <a:rPr lang="en-US" sz="2800" dirty="0"/>
              <a:t>: Agencies have distinct cultures, distinct rules, and norms to carry out mandates</a:t>
            </a:r>
          </a:p>
          <a:p>
            <a:endParaRPr lang="en-US" sz="3200" b="1" dirty="0"/>
          </a:p>
          <a:p>
            <a:r>
              <a:rPr lang="en-US" sz="3200" b="1" dirty="0"/>
              <a:t>Condition 2</a:t>
            </a:r>
            <a:r>
              <a:rPr lang="en-US" sz="3200" dirty="0"/>
              <a:t>: Governance designers seek cross-scale linkages</a:t>
            </a:r>
          </a:p>
          <a:p>
            <a:r>
              <a:rPr lang="en-US" sz="1620" dirty="0"/>
              <a:t>	</a:t>
            </a:r>
            <a:r>
              <a:rPr lang="en-US" sz="2800" b="1" dirty="0"/>
              <a:t>Features</a:t>
            </a:r>
            <a:r>
              <a:rPr lang="en-US" sz="2800" dirty="0"/>
              <a:t>: Linkages across jurisdiction, governance level, and geography </a:t>
            </a:r>
          </a:p>
          <a:p>
            <a:pPr marL="1135913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Deliberation, collaboration, and learning; cross-cultural sharing increase over time</a:t>
            </a:r>
          </a:p>
          <a:p>
            <a:endParaRPr lang="en-US" sz="3200" b="1" dirty="0"/>
          </a:p>
          <a:p>
            <a:r>
              <a:rPr lang="en-US" sz="3200" b="1" dirty="0"/>
              <a:t>Condition 3</a:t>
            </a:r>
            <a:r>
              <a:rPr lang="en-US" sz="3200" dirty="0"/>
              <a:t>: Stakeholders represent many levels across political jurisdictions</a:t>
            </a:r>
          </a:p>
          <a:p>
            <a:r>
              <a:rPr lang="en-US" sz="1620" dirty="0"/>
              <a:t>	</a:t>
            </a:r>
            <a:r>
              <a:rPr lang="en-US" sz="2800" b="1" dirty="0"/>
              <a:t>Features</a:t>
            </a:r>
            <a:r>
              <a:rPr lang="en-US" sz="2800" dirty="0"/>
              <a:t>: Key representatives come from federal, state, community, and tribal organizations</a:t>
            </a:r>
          </a:p>
          <a:p>
            <a:endParaRPr lang="en-US" sz="3200" b="1" dirty="0"/>
          </a:p>
          <a:p>
            <a:r>
              <a:rPr lang="en-US" sz="3200" b="1" dirty="0"/>
              <a:t>Condition 4</a:t>
            </a:r>
            <a:r>
              <a:rPr lang="en-US" sz="3200" dirty="0"/>
              <a:t>: Jurisdiction of actors is coterminous with the boundaries of the system</a:t>
            </a:r>
          </a:p>
          <a:p>
            <a:r>
              <a:rPr lang="en-US" sz="1620" dirty="0"/>
              <a:t>	</a:t>
            </a:r>
            <a:r>
              <a:rPr lang="en-US" sz="2800" b="1" dirty="0"/>
              <a:t>Features</a:t>
            </a:r>
            <a:r>
              <a:rPr lang="en-US" sz="2800" dirty="0"/>
              <a:t>: Vast or complex areas have holistic ecosystem-based governance that may be 			distinct from specific ecological, cultural, or political boundaries</a:t>
            </a:r>
          </a:p>
          <a:p>
            <a:r>
              <a:rPr lang="en-US" sz="1620" dirty="0"/>
              <a:t>					</a:t>
            </a:r>
            <a:r>
              <a:rPr lang="en-US" sz="2000" dirty="0" smtClean="0"/>
              <a:t>(</a:t>
            </a:r>
            <a:r>
              <a:rPr lang="en-US" sz="2000" dirty="0"/>
              <a:t>Adapted from Acton et al., 2021; Carlisle and </a:t>
            </a:r>
            <a:r>
              <a:rPr lang="en-US" sz="2000" dirty="0" err="1"/>
              <a:t>Gruby</a:t>
            </a:r>
            <a:r>
              <a:rPr lang="en-US" sz="2000" dirty="0"/>
              <a:t>, 2017; Epstein et al. 2015)</a:t>
            </a:r>
          </a:p>
          <a:p>
            <a:endParaRPr lang="en-US" sz="1620" dirty="0"/>
          </a:p>
        </p:txBody>
      </p:sp>
      <p:pic>
        <p:nvPicPr>
          <p:cNvPr id="36" name="Graphic 35" descr="Earth globe Africa and Europe">
            <a:extLst>
              <a:ext uri="{FF2B5EF4-FFF2-40B4-BE49-F238E27FC236}">
                <a16:creationId xmlns:a16="http://schemas.microsoft.com/office/drawing/2014/main" id="{DAA0ABD8-6047-E446-8465-FBD92CAB3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92579" y="7721944"/>
            <a:ext cx="1006286" cy="1006286"/>
          </a:xfrm>
          <a:prstGeom prst="rect">
            <a:avLst/>
          </a:prstGeom>
        </p:spPr>
      </p:pic>
      <p:pic>
        <p:nvPicPr>
          <p:cNvPr id="38" name="Graphic 37" descr="Earth globe Americas">
            <a:extLst>
              <a:ext uri="{FF2B5EF4-FFF2-40B4-BE49-F238E27FC236}">
                <a16:creationId xmlns:a16="http://schemas.microsoft.com/office/drawing/2014/main" id="{4B6115A9-C975-AA41-BCCD-A62E1758EE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37816" y="7721944"/>
            <a:ext cx="1006286" cy="1006286"/>
          </a:xfrm>
          <a:prstGeom prst="rect">
            <a:avLst/>
          </a:prstGeom>
        </p:spPr>
      </p:pic>
      <p:pic>
        <p:nvPicPr>
          <p:cNvPr id="42" name="Graphic 41" descr="Earth Globe   Asia">
            <a:extLst>
              <a:ext uri="{FF2B5EF4-FFF2-40B4-BE49-F238E27FC236}">
                <a16:creationId xmlns:a16="http://schemas.microsoft.com/office/drawing/2014/main" id="{AD56529B-AA28-FE4D-9A8F-6901D7AEF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857169" y="7721944"/>
            <a:ext cx="1006286" cy="1006286"/>
          </a:xfrm>
          <a:prstGeom prst="rect">
            <a:avLst/>
          </a:prstGeom>
        </p:spPr>
      </p:pic>
      <p:pic>
        <p:nvPicPr>
          <p:cNvPr id="50" name="Graphic 49" descr="High temperature">
            <a:extLst>
              <a:ext uri="{FF2B5EF4-FFF2-40B4-BE49-F238E27FC236}">
                <a16:creationId xmlns:a16="http://schemas.microsoft.com/office/drawing/2014/main" id="{36BC8A41-F9D9-2043-8ADE-CC51020785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710077" y="7813446"/>
            <a:ext cx="823282" cy="823282"/>
          </a:xfrm>
          <a:prstGeom prst="rect">
            <a:avLst/>
          </a:prstGeom>
        </p:spPr>
      </p:pic>
      <p:pic>
        <p:nvPicPr>
          <p:cNvPr id="52" name="Graphic 51" descr="Lighthouse scene">
            <a:extLst>
              <a:ext uri="{FF2B5EF4-FFF2-40B4-BE49-F238E27FC236}">
                <a16:creationId xmlns:a16="http://schemas.microsoft.com/office/drawing/2014/main" id="{919337FE-FA15-0D44-BCD9-AD95F79371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345780" y="7813446"/>
            <a:ext cx="823282" cy="823282"/>
          </a:xfrm>
          <a:prstGeom prst="rect">
            <a:avLst/>
          </a:prstGeom>
        </p:spPr>
      </p:pic>
      <p:pic>
        <p:nvPicPr>
          <p:cNvPr id="54" name="Graphic 53" descr="Forest scene">
            <a:extLst>
              <a:ext uri="{FF2B5EF4-FFF2-40B4-BE49-F238E27FC236}">
                <a16:creationId xmlns:a16="http://schemas.microsoft.com/office/drawing/2014/main" id="{2CB1DA6C-3938-6B40-A3C6-A94B62FC26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402900" y="7813446"/>
            <a:ext cx="823282" cy="823282"/>
          </a:xfrm>
          <a:prstGeom prst="rect">
            <a:avLst/>
          </a:prstGeom>
        </p:spPr>
      </p:pic>
      <p:pic>
        <p:nvPicPr>
          <p:cNvPr id="57" name="Graphic 56" descr="Farm scene">
            <a:extLst>
              <a:ext uri="{FF2B5EF4-FFF2-40B4-BE49-F238E27FC236}">
                <a16:creationId xmlns:a16="http://schemas.microsoft.com/office/drawing/2014/main" id="{2959C72C-1318-EC43-B45D-45ADC6DB509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1460020" y="7813446"/>
            <a:ext cx="823282" cy="82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0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B8F64E-96AB-38AA-63E8-EE2DCE5A4F74}"/>
              </a:ext>
            </a:extLst>
          </p:cNvPr>
          <p:cNvSpPr txBox="1"/>
          <p:nvPr/>
        </p:nvSpPr>
        <p:spPr>
          <a:xfrm>
            <a:off x="2765235" y="9509"/>
            <a:ext cx="9090403" cy="1311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962" b="1" dirty="0">
                <a:latin typeface="+mj-lt"/>
              </a:rPr>
              <a:t>Social Fit: </a:t>
            </a:r>
          </a:p>
          <a:p>
            <a:pPr algn="ctr"/>
            <a:r>
              <a:rPr lang="en-US" sz="3962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Dimensions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58A748-4F6A-7BBA-64D0-96A7EFFEA280}"/>
              </a:ext>
            </a:extLst>
          </p:cNvPr>
          <p:cNvSpPr txBox="1"/>
          <p:nvPr/>
        </p:nvSpPr>
        <p:spPr>
          <a:xfrm>
            <a:off x="281355" y="1321278"/>
            <a:ext cx="14173200" cy="4414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41" b="1" dirty="0"/>
              <a:t>Dimension 1</a:t>
            </a:r>
            <a:r>
              <a:rPr lang="en-US" sz="3241" dirty="0"/>
              <a:t>: Institutions interplay with values, beliefs, and social customs of groups</a:t>
            </a:r>
          </a:p>
          <a:p>
            <a:r>
              <a:rPr lang="en-US" sz="2521" dirty="0"/>
              <a:t>	</a:t>
            </a:r>
            <a:r>
              <a:rPr lang="en-US" sz="2521" b="1" dirty="0"/>
              <a:t>Features</a:t>
            </a:r>
            <a:r>
              <a:rPr lang="en-US" sz="2521" dirty="0"/>
              <a:t>: Governance structure aligns with values and norms of various actors </a:t>
            </a:r>
          </a:p>
          <a:p>
            <a:pPr marL="1135913" lvl="1" indent="-457200">
              <a:buFont typeface="Arial" panose="020B0604020202020204" pitchFamily="34" charset="0"/>
              <a:buChar char="•"/>
            </a:pPr>
            <a:r>
              <a:rPr lang="en-US" sz="2521" dirty="0"/>
              <a:t>Inter-agency tension in the early governance system can be alleviated over time</a:t>
            </a:r>
          </a:p>
          <a:p>
            <a:endParaRPr lang="en-US" sz="3241" b="1" dirty="0"/>
          </a:p>
          <a:p>
            <a:r>
              <a:rPr lang="en-US" sz="3241" b="1" dirty="0"/>
              <a:t>Dimension 2</a:t>
            </a:r>
            <a:r>
              <a:rPr lang="en-US" sz="3241" dirty="0"/>
              <a:t>: Governance designers account for stakeholder expectations and needs</a:t>
            </a:r>
          </a:p>
          <a:p>
            <a:r>
              <a:rPr lang="en-US" sz="2521" dirty="0"/>
              <a:t>	</a:t>
            </a:r>
            <a:r>
              <a:rPr lang="en-US" sz="2521" b="1" dirty="0"/>
              <a:t>Features</a:t>
            </a:r>
            <a:r>
              <a:rPr lang="en-US" sz="2521" dirty="0"/>
              <a:t>: Actors have different worldviews, values, norms, and policy interpretations that can conflict </a:t>
            </a:r>
          </a:p>
          <a:p>
            <a:pPr marL="1135913" lvl="1" indent="-457200">
              <a:buFont typeface="Arial" panose="020B0604020202020204" pitchFamily="34" charset="0"/>
              <a:buChar char="•"/>
            </a:pPr>
            <a:r>
              <a:rPr lang="en-US" sz="2521" dirty="0"/>
              <a:t>Over time collaboration and communication create better governance outcomes </a:t>
            </a:r>
          </a:p>
          <a:p>
            <a:pPr marL="1135913" lvl="1" indent="-457200">
              <a:buFont typeface="Arial" panose="020B0604020202020204" pitchFamily="34" charset="0"/>
              <a:buChar char="•"/>
            </a:pPr>
            <a:r>
              <a:rPr lang="en-US" sz="2521" dirty="0"/>
              <a:t>Tension resulting from ontological differences may remain </a:t>
            </a:r>
          </a:p>
          <a:p>
            <a:endParaRPr lang="en-US" sz="3241" b="1" dirty="0"/>
          </a:p>
          <a:p>
            <a:endParaRPr lang="en-US" sz="2521" dirty="0">
              <a:solidFill>
                <a:srgbClr val="29292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66C339-8976-E01F-CCD0-3765E8391763}"/>
              </a:ext>
            </a:extLst>
          </p:cNvPr>
          <p:cNvSpPr txBox="1"/>
          <p:nvPr/>
        </p:nvSpPr>
        <p:spPr>
          <a:xfrm>
            <a:off x="5199349" y="4983167"/>
            <a:ext cx="2744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sz="1620" dirty="0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C5A488-4825-8045-81CA-D61D52019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22" y="4943750"/>
            <a:ext cx="4732623" cy="35346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035FF4-9F6C-AB49-B0D0-4540D5ADC725}"/>
              </a:ext>
            </a:extLst>
          </p:cNvPr>
          <p:cNvSpPr txBox="1"/>
          <p:nvPr/>
        </p:nvSpPr>
        <p:spPr>
          <a:xfrm>
            <a:off x="5328137" y="4937134"/>
            <a:ext cx="8976215" cy="375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41" b="1" dirty="0"/>
              <a:t>Dimension 3</a:t>
            </a:r>
            <a:r>
              <a:rPr lang="en-US" sz="3241" dirty="0"/>
              <a:t>: Governance system resolves conflicts and promotes social learning</a:t>
            </a:r>
          </a:p>
          <a:p>
            <a:r>
              <a:rPr lang="en-US" sz="2521" dirty="0"/>
              <a:t>	</a:t>
            </a:r>
            <a:r>
              <a:rPr lang="en-US" sz="2521" b="1" dirty="0"/>
              <a:t>Features</a:t>
            </a:r>
            <a:r>
              <a:rPr lang="en-US" sz="2521" dirty="0"/>
              <a:t>: Actors from different levels work together to promote 	institutional innovation and learning</a:t>
            </a:r>
          </a:p>
          <a:p>
            <a:pPr marL="1135913" lvl="1" indent="-457200">
              <a:buFont typeface="Arial" panose="020B0604020202020204" pitchFamily="34" charset="0"/>
              <a:buChar char="•"/>
            </a:pPr>
            <a:r>
              <a:rPr lang="en-US" sz="2521" dirty="0"/>
              <a:t>Function can be eroded by overturn of personnel that results in lost memory, teaching, and learning </a:t>
            </a:r>
          </a:p>
          <a:p>
            <a:endParaRPr lang="en-US" sz="2521" dirty="0"/>
          </a:p>
          <a:p>
            <a:r>
              <a:rPr lang="en-US" sz="2000" dirty="0"/>
              <a:t>(Adapted from Acton et al., 2021; Carlisle and </a:t>
            </a:r>
            <a:r>
              <a:rPr lang="en-US" sz="2000" dirty="0" err="1"/>
              <a:t>Gruby</a:t>
            </a:r>
            <a:r>
              <a:rPr lang="en-US" sz="2000" dirty="0"/>
              <a:t>, 2017; Epstein et al. 2015)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 Cen MT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193258">
                <a:alpha val="75000"/>
              </a:srgbClr>
            </a:gs>
            <a:gs pos="100000">
              <a:srgbClr val="001A35"/>
            </a:gs>
          </a:gsLst>
          <a:path path="circle">
            <a:fillToRect l="50000" t="50000" r="50000" b="50000"/>
          </a:path>
          <a:tileRect/>
        </a:gradFill>
        <a:ln w="6350">
          <a:solidFill>
            <a:srgbClr val="193258"/>
          </a:solidFill>
        </a:ln>
        <a:effectLst/>
      </a:spPr>
      <a:bodyPr tIns="0" bIns="274320" rtlCol="0" anchor="ctr" anchorCtr="0"/>
      <a:lstStyle>
        <a:defPPr algn="ctr">
          <a:defRPr sz="2400" b="1" spc="-50" dirty="0" smtClean="0">
            <a:solidFill>
              <a:schemeClr val="bg1"/>
            </a:solidFill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84B25AF50B1489073584462465C7B" ma:contentTypeVersion="" ma:contentTypeDescription="Create a new document." ma:contentTypeScope="" ma:versionID="94949401dc9ec8d8c103c861b5afe62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66F61C-B14F-427C-888D-F3D4CBD02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AA3F220-F6D1-491B-9E59-FB78613B64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50777E-85E8-4C2F-AED8-56CB7595D6C5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5657</TotalTime>
  <Words>815</Words>
  <Application>Microsoft Office PowerPoint</Application>
  <PresentationFormat>Custom</PresentationFormat>
  <Paragraphs>59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Tw Cen MT</vt:lpstr>
      <vt:lpstr>Office Theme</vt:lpstr>
      <vt:lpstr>Governance Lessons  2. Case Studies in Polycentric Resource Management </vt:lpstr>
      <vt:lpstr>PowerPoint Presentation</vt:lpstr>
      <vt:lpstr>PowerPoint Presentation</vt:lpstr>
      <vt:lpstr>PowerPoint Presentation</vt:lpstr>
      <vt:lpstr>PowerPoint Presentation</vt:lpstr>
    </vt:vector>
  </TitlesOfParts>
  <Company>SESYNC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A. Palmer</dc:creator>
  <cp:lastModifiedBy>Erin Duffy</cp:lastModifiedBy>
  <cp:revision>279</cp:revision>
  <dcterms:created xsi:type="dcterms:W3CDTF">2015-03-01T20:58:55Z</dcterms:created>
  <dcterms:modified xsi:type="dcterms:W3CDTF">2022-09-09T19:19:18Z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0x01010070784B25AF50B1489073584462465C7B</vt:lpwstr>
  </property>
</Properties>
</file>