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2"/>
  </p:notesMasterIdLst>
  <p:sldIdLst>
    <p:sldId id="256" r:id="rId2"/>
    <p:sldId id="260" r:id="rId3"/>
    <p:sldId id="274" r:id="rId4"/>
    <p:sldId id="275" r:id="rId5"/>
    <p:sldId id="267" r:id="rId6"/>
    <p:sldId id="276" r:id="rId7"/>
    <p:sldId id="269" r:id="rId8"/>
    <p:sldId id="277" r:id="rId9"/>
    <p:sldId id="270" r:id="rId10"/>
    <p:sldId id="27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FEFE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9"/>
    <p:restoredTop sz="88915"/>
  </p:normalViewPr>
  <p:slideViewPr>
    <p:cSldViewPr snapToGrid="0" snapToObjects="1">
      <p:cViewPr>
        <p:scale>
          <a:sx n="100" d="100"/>
          <a:sy n="100" d="100"/>
        </p:scale>
        <p:origin x="704" y="7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E21E6E-FE16-9A40-AB2C-836EE77C1262}" type="datetimeFigureOut">
              <a:rPr lang="en-US" smtClean="0"/>
              <a:t>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CB8A7-3D04-284F-AD06-94F2B5597B39}" type="slidenum">
              <a:rPr lang="en-US" smtClean="0"/>
              <a:t>‹#›</a:t>
            </a:fld>
            <a:endParaRPr lang="en-US"/>
          </a:p>
        </p:txBody>
      </p:sp>
    </p:spTree>
    <p:extLst>
      <p:ext uri="{BB962C8B-B14F-4D97-AF65-F5344CB8AC3E}">
        <p14:creationId xmlns:p14="http://schemas.microsoft.com/office/powerpoint/2010/main" val="1478477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Notes to Instructor: </a:t>
            </a:r>
            <a:r>
              <a:rPr lang="en-US" dirty="0"/>
              <a:t>The slides have animations so that you can bring up the parts separately. This PPT starts with two background (definition) slides then provides two specific examples from a research paper; each example includes a map in its first slide and questions to prompt discussion in the next slide. You may wish to distribute the slide with the map for participants to look at while pondering the questions.  </a:t>
            </a:r>
          </a:p>
        </p:txBody>
      </p:sp>
      <p:sp>
        <p:nvSpPr>
          <p:cNvPr id="4" name="Slide Number Placeholder 3"/>
          <p:cNvSpPr>
            <a:spLocks noGrp="1"/>
          </p:cNvSpPr>
          <p:nvPr>
            <p:ph type="sldNum" sz="quarter" idx="5"/>
          </p:nvPr>
        </p:nvSpPr>
        <p:spPr/>
        <p:txBody>
          <a:bodyPr/>
          <a:lstStyle/>
          <a:p>
            <a:fld id="{F1ECB8A7-3D04-284F-AD06-94F2B5597B39}" type="slidenum">
              <a:rPr lang="en-US" smtClean="0"/>
              <a:t>0</a:t>
            </a:fld>
            <a:endParaRPr lang="en-US"/>
          </a:p>
        </p:txBody>
      </p:sp>
    </p:spTree>
    <p:extLst>
      <p:ext uri="{BB962C8B-B14F-4D97-AF65-F5344CB8AC3E}">
        <p14:creationId xmlns:p14="http://schemas.microsoft.com/office/powerpoint/2010/main" val="453906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Notes to Instructor</a:t>
            </a:r>
            <a:r>
              <a:rPr lang="en-US" dirty="0"/>
              <a:t>: </a:t>
            </a:r>
            <a:r>
              <a:rPr lang="en-US" sz="1200" dirty="0"/>
              <a:t>Consider distributing hard copies of the images in slides 4 and 6 and pose these questions.  Ask participant to draw network diagrams of the services and beneficiaries then discuss where and why there may be fragilities in this system from a resilience perspective. </a:t>
            </a:r>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9</a:t>
            </a:fld>
            <a:endParaRPr lang="en-US"/>
          </a:p>
        </p:txBody>
      </p:sp>
    </p:spTree>
    <p:extLst>
      <p:ext uri="{BB962C8B-B14F-4D97-AF65-F5344CB8AC3E}">
        <p14:creationId xmlns:p14="http://schemas.microsoft.com/office/powerpoint/2010/main" val="2542111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Notes for Instructor: </a:t>
            </a:r>
            <a:r>
              <a:rPr lang="en-US" sz="1200" b="0" i="0" u="none" dirty="0"/>
              <a:t>You may wish to prompt this slide by first asking participants what is meant by supply and demand of ES. </a:t>
            </a:r>
            <a:endParaRPr lang="en-US" sz="1200" b="1" dirty="0"/>
          </a:p>
          <a:p>
            <a:endParaRPr lang="en-US" i="1" dirty="0"/>
          </a:p>
        </p:txBody>
      </p:sp>
      <p:sp>
        <p:nvSpPr>
          <p:cNvPr id="4" name="Slide Number Placeholder 3"/>
          <p:cNvSpPr>
            <a:spLocks noGrp="1"/>
          </p:cNvSpPr>
          <p:nvPr>
            <p:ph type="sldNum" sz="quarter" idx="5"/>
          </p:nvPr>
        </p:nvSpPr>
        <p:spPr/>
        <p:txBody>
          <a:bodyPr/>
          <a:lstStyle/>
          <a:p>
            <a:fld id="{F1ECB8A7-3D04-284F-AD06-94F2B5597B39}" type="slidenum">
              <a:rPr lang="en-US" smtClean="0"/>
              <a:t>1</a:t>
            </a:fld>
            <a:endParaRPr lang="en-US"/>
          </a:p>
        </p:txBody>
      </p:sp>
    </p:spTree>
    <p:extLst>
      <p:ext uri="{BB962C8B-B14F-4D97-AF65-F5344CB8AC3E}">
        <p14:creationId xmlns:p14="http://schemas.microsoft.com/office/powerpoint/2010/main" val="2905688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dirty="0"/>
              <a:t>Notes to Instructor</a:t>
            </a:r>
            <a:r>
              <a:rPr lang="en-US" sz="1200" b="0" dirty="0"/>
              <a:t>: Before bringing in the text (animation 1) that lists the three important facts that spatial resilience integrates, try probing the participants for what they think spatial resilience is based on. </a:t>
            </a:r>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2</a:t>
            </a:fld>
            <a:endParaRPr lang="en-US"/>
          </a:p>
        </p:txBody>
      </p:sp>
    </p:spTree>
    <p:extLst>
      <p:ext uri="{BB962C8B-B14F-4D97-AF65-F5344CB8AC3E}">
        <p14:creationId xmlns:p14="http://schemas.microsoft.com/office/powerpoint/2010/main" val="4241423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Notes to Instructor: </a:t>
            </a:r>
            <a:r>
              <a:rPr lang="en-US" dirty="0"/>
              <a:t>For this slide, first ask the students to complete the sentence “spatially resilient S-E system can/is…” </a:t>
            </a:r>
          </a:p>
          <a:p>
            <a:endParaRPr lang="en-US" dirty="0"/>
          </a:p>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3</a:t>
            </a:fld>
            <a:endParaRPr lang="en-US"/>
          </a:p>
        </p:txBody>
      </p:sp>
    </p:spTree>
    <p:extLst>
      <p:ext uri="{BB962C8B-B14F-4D97-AF65-F5344CB8AC3E}">
        <p14:creationId xmlns:p14="http://schemas.microsoft.com/office/powerpoint/2010/main" val="3023826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1" dirty="0"/>
              <a:t>Notes for Instructor: </a:t>
            </a:r>
            <a:r>
              <a:rPr lang="en-US" sz="1200" dirty="0"/>
              <a:t>The concept of networks is relevant to the papers discussed in the lesson. Ask participants what they can say about the 5-node diagram just by looking at the image. Then bring in the 1</a:t>
            </a:r>
            <a:r>
              <a:rPr lang="en-US" sz="1200" baseline="30000" dirty="0"/>
              <a:t>st</a:t>
            </a:r>
            <a:r>
              <a:rPr lang="en-US" sz="1200" dirty="0"/>
              <a:t> animation which is some explanation in the box. You may want to mention a few of the simpler metrics like those that describe the importance of a node in different ways: </a:t>
            </a:r>
          </a:p>
          <a:p>
            <a:pPr marL="0" lvl="0" indent="0" algn="l" rtl="0">
              <a:spcBef>
                <a:spcPts val="0"/>
              </a:spcBef>
              <a:spcAft>
                <a:spcPts val="0"/>
              </a:spcAft>
              <a:buNone/>
            </a:pPr>
            <a:r>
              <a:rPr lang="en-US" sz="1200" b="1" dirty="0"/>
              <a:t>Degree centrality </a:t>
            </a:r>
            <a:r>
              <a:rPr lang="en-US" sz="1200" b="0" dirty="0"/>
              <a:t>– Indicates the number of relationships an individual or species has </a:t>
            </a:r>
            <a:endParaRPr lang="en-US" sz="1200" b="1" dirty="0"/>
          </a:p>
          <a:p>
            <a:pPr marL="0" lvl="0" indent="0" algn="l" rtl="0">
              <a:spcBef>
                <a:spcPts val="0"/>
              </a:spcBef>
              <a:spcAft>
                <a:spcPts val="0"/>
              </a:spcAft>
              <a:buNone/>
            </a:pPr>
            <a:r>
              <a:rPr lang="en-US" sz="1200" b="1" dirty="0"/>
              <a:t>Closeness centrality </a:t>
            </a:r>
            <a:r>
              <a:rPr lang="en-US" sz="1200" b="0" dirty="0"/>
              <a:t>– Indicates importance based on position in the network, e.g., how many nodes “away” from other nodes it is on average; the node with the shortest average distance (# of links between it and each node) can indicate that information can move from this node throughout the network quickly so perhaps they are more influential even if they have fewer relationships </a:t>
            </a:r>
            <a:endParaRPr lang="en-US" b="1" dirty="0"/>
          </a:p>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4</a:t>
            </a:fld>
            <a:endParaRPr lang="en-US"/>
          </a:p>
        </p:txBody>
      </p:sp>
    </p:spTree>
    <p:extLst>
      <p:ext uri="{BB962C8B-B14F-4D97-AF65-F5344CB8AC3E}">
        <p14:creationId xmlns:p14="http://schemas.microsoft.com/office/powerpoint/2010/main" val="1416468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Notes for Instructor: </a:t>
            </a:r>
            <a:r>
              <a:rPr lang="en-US" sz="1200" b="0" i="0" u="none" strike="noStrike" dirty="0">
                <a:solidFill>
                  <a:srgbClr val="222222"/>
                </a:solidFill>
                <a:latin typeface="Calibri"/>
                <a:ea typeface="Calibri"/>
                <a:cs typeface="Calibri"/>
                <a:sym typeface="Calibri"/>
              </a:rPr>
              <a:t>For explaining this map: Blue = supply of water</a:t>
            </a:r>
            <a:r>
              <a:rPr lang="en-US" sz="1200" dirty="0">
                <a:solidFill>
                  <a:srgbClr val="222222"/>
                </a:solidFill>
              </a:rPr>
              <a:t>.</a:t>
            </a:r>
            <a:r>
              <a:rPr lang="en-US" sz="1200" b="0" i="0" u="none" strike="noStrike" dirty="0">
                <a:solidFill>
                  <a:srgbClr val="222222"/>
                </a:solidFill>
                <a:latin typeface="Calibri"/>
                <a:ea typeface="Calibri"/>
                <a:cs typeface="Calibri"/>
                <a:sym typeface="Calibri"/>
              </a:rPr>
              <a:t> </a:t>
            </a:r>
            <a:r>
              <a:rPr lang="en-US" sz="1200" dirty="0">
                <a:solidFill>
                  <a:srgbClr val="222222"/>
                </a:solidFill>
              </a:rPr>
              <a:t>O</a:t>
            </a:r>
            <a:r>
              <a:rPr lang="en-US" sz="1200" b="0" i="0" u="none" strike="noStrike" dirty="0">
                <a:solidFill>
                  <a:srgbClr val="222222"/>
                </a:solidFill>
                <a:latin typeface="Calibri"/>
                <a:ea typeface="Calibri"/>
                <a:cs typeface="Calibri"/>
                <a:sym typeface="Calibri"/>
              </a:rPr>
              <a:t>range </a:t>
            </a:r>
            <a:r>
              <a:rPr lang="en-US" sz="1200" dirty="0">
                <a:solidFill>
                  <a:srgbClr val="222222"/>
                </a:solidFill>
              </a:rPr>
              <a:t>= </a:t>
            </a:r>
            <a:r>
              <a:rPr lang="en-US" sz="1200" b="0" i="0" u="none" strike="noStrike" dirty="0">
                <a:solidFill>
                  <a:srgbClr val="222222"/>
                </a:solidFill>
                <a:latin typeface="Calibri"/>
                <a:ea typeface="Calibri"/>
                <a:cs typeface="Calibri"/>
                <a:sym typeface="Calibri"/>
              </a:rPr>
              <a:t>use in lowland. Black lines are connecting pipelines. This image is from work by Uta </a:t>
            </a:r>
            <a:r>
              <a:rPr lang="en-US" sz="1200" b="0" i="0" u="none" strike="noStrike" dirty="0" err="1">
                <a:solidFill>
                  <a:srgbClr val="222222"/>
                </a:solidFill>
                <a:latin typeface="Calibri"/>
                <a:ea typeface="Calibri"/>
                <a:cs typeface="Calibri"/>
                <a:sym typeface="Calibri"/>
              </a:rPr>
              <a:t>Schirpke</a:t>
            </a:r>
            <a:r>
              <a:rPr lang="en-US" sz="1200" b="0" i="0" u="none" strike="noStrike" dirty="0">
                <a:solidFill>
                  <a:srgbClr val="222222"/>
                </a:solidFill>
                <a:latin typeface="Calibri"/>
                <a:ea typeface="Calibri"/>
                <a:cs typeface="Calibri"/>
                <a:sym typeface="Calibri"/>
              </a:rPr>
              <a:t>, Ulrike </a:t>
            </a:r>
            <a:r>
              <a:rPr lang="en-US" sz="1200" b="0" i="0" u="none" strike="noStrike" dirty="0" err="1">
                <a:solidFill>
                  <a:srgbClr val="222222"/>
                </a:solidFill>
                <a:latin typeface="Calibri"/>
                <a:ea typeface="Calibri"/>
                <a:cs typeface="Calibri"/>
                <a:sym typeface="Calibri"/>
              </a:rPr>
              <a:t>Tappeiner</a:t>
            </a:r>
            <a:r>
              <a:rPr lang="en-US" sz="1200" b="0" i="0" u="none" strike="noStrike" dirty="0">
                <a:solidFill>
                  <a:srgbClr val="222222"/>
                </a:solidFill>
                <a:latin typeface="Calibri"/>
                <a:ea typeface="Calibri"/>
                <a:cs typeface="Calibri"/>
                <a:sym typeface="Calibri"/>
              </a:rPr>
              <a:t> and Erich </a:t>
            </a:r>
            <a:r>
              <a:rPr lang="en-US" sz="1200" b="0" i="0" u="none" strike="noStrike" dirty="0" err="1">
                <a:solidFill>
                  <a:srgbClr val="222222"/>
                </a:solidFill>
                <a:latin typeface="Calibri"/>
                <a:ea typeface="Calibri"/>
                <a:cs typeface="Calibri"/>
                <a:sym typeface="Calibri"/>
              </a:rPr>
              <a:t>Tasser</a:t>
            </a:r>
            <a:r>
              <a:rPr lang="en-US" sz="1200" dirty="0">
                <a:solidFill>
                  <a:srgbClr val="222222"/>
                </a:solidFill>
              </a:rPr>
              <a:t>—</a:t>
            </a:r>
            <a:r>
              <a:rPr lang="en-US" sz="1200" b="0" i="0" u="none" strike="noStrike" dirty="0">
                <a:solidFill>
                  <a:srgbClr val="222222"/>
                </a:solidFill>
                <a:latin typeface="Calibri"/>
                <a:ea typeface="Calibri"/>
                <a:cs typeface="Calibri"/>
                <a:sym typeface="Calibri"/>
              </a:rPr>
              <a:t>researchers in Austria and Italy. It illustrates where water ecosystem services are produced</a:t>
            </a:r>
            <a:r>
              <a:rPr lang="en-US" sz="1200" dirty="0">
                <a:solidFill>
                  <a:srgbClr val="222222"/>
                </a:solidFill>
              </a:rPr>
              <a:t>—</a:t>
            </a:r>
            <a:r>
              <a:rPr lang="en-US" sz="1200" b="0" i="0" u="none" strike="noStrike" dirty="0">
                <a:solidFill>
                  <a:srgbClr val="222222"/>
                </a:solidFill>
                <a:latin typeface="Calibri"/>
                <a:ea typeface="Calibri"/>
                <a:cs typeface="Calibri"/>
                <a:sym typeface="Calibri"/>
              </a:rPr>
              <a:t>largely in the mountainous Alps, with flows to Lake Constance where it is stored</a:t>
            </a:r>
            <a:r>
              <a:rPr lang="en-US" sz="1200" dirty="0">
                <a:solidFill>
                  <a:srgbClr val="222222"/>
                </a:solidFill>
              </a:rPr>
              <a:t> </a:t>
            </a:r>
            <a:r>
              <a:rPr lang="en-US" sz="1200" b="0" i="0" u="none" strike="noStrike" dirty="0">
                <a:solidFill>
                  <a:srgbClr val="222222"/>
                </a:solidFill>
                <a:latin typeface="Calibri"/>
                <a:ea typeface="Calibri"/>
                <a:cs typeface="Calibri"/>
                <a:sym typeface="Calibri"/>
              </a:rPr>
              <a:t>and used.</a:t>
            </a:r>
            <a:r>
              <a:rPr lang="en-US" sz="1200" dirty="0">
                <a:solidFill>
                  <a:srgbClr val="222222"/>
                </a:solidFill>
              </a:rPr>
              <a:t> </a:t>
            </a:r>
            <a:r>
              <a:rPr lang="en-US" sz="1200" b="0" i="0" u="none" strike="noStrike" dirty="0">
                <a:solidFill>
                  <a:srgbClr val="222222"/>
                </a:solidFill>
                <a:latin typeface="Calibri"/>
                <a:ea typeface="Calibri"/>
                <a:cs typeface="Calibri"/>
                <a:sym typeface="Calibri"/>
              </a:rPr>
              <a:t>Beneficiaries are mostly in the adjacent lowlands where water is moved via pipelines, especially to cities. Ecosystem services produced in the Alps are also enjoyed by tourists from all over the world who visit the Alps. Make sure the learners note that the darkness of the colors indicates the level of service (i.e., the flow).  </a:t>
            </a:r>
            <a:br>
              <a:rPr lang="en-US" dirty="0">
                <a:latin typeface="Calibri"/>
                <a:ea typeface="Calibri"/>
                <a:cs typeface="Calibri"/>
                <a:sym typeface="Calibri"/>
              </a:rPr>
            </a:br>
            <a:endParaRPr lang="en-US" dirty="0">
              <a:latin typeface="Calibri"/>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5</a:t>
            </a:fld>
            <a:endParaRPr lang="en-US"/>
          </a:p>
        </p:txBody>
      </p:sp>
    </p:spTree>
    <p:extLst>
      <p:ext uri="{BB962C8B-B14F-4D97-AF65-F5344CB8AC3E}">
        <p14:creationId xmlns:p14="http://schemas.microsoft.com/office/powerpoint/2010/main" val="4091298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0" algn="l" rtl="0">
              <a:spcBef>
                <a:spcPts val="0"/>
              </a:spcBef>
              <a:spcAft>
                <a:spcPts val="0"/>
              </a:spcAft>
              <a:buNone/>
            </a:pPr>
            <a:r>
              <a:rPr lang="en-US" i="1" dirty="0"/>
              <a:t>Notes for Instructor: </a:t>
            </a:r>
            <a:br>
              <a:rPr lang="en-US" i="1" dirty="0"/>
            </a:br>
            <a:r>
              <a:rPr lang="en-US" sz="1200" dirty="0"/>
              <a:t>Be sure participants understand that both the actions of actors and social processes (e.g., flow of $, who knows who, etc.) affect connectivity. Also, have them speculate on:</a:t>
            </a:r>
            <a:endParaRPr lang="en-US" dirty="0"/>
          </a:p>
          <a:p>
            <a:pPr marL="685800" lvl="0" indent="-228600" algn="l" rtl="0">
              <a:spcBef>
                <a:spcPts val="500"/>
              </a:spcBef>
              <a:spcAft>
                <a:spcPts val="0"/>
              </a:spcAft>
              <a:buClr>
                <a:schemeClr val="dk1"/>
              </a:buClr>
              <a:buSzPts val="1100"/>
              <a:buFont typeface="Calibri"/>
              <a:buAutoNum type="arabicParenR"/>
            </a:pPr>
            <a:r>
              <a:rPr lang="en-US" sz="1200" dirty="0"/>
              <a:t>How these actors and social processes may determine who gets water access    </a:t>
            </a:r>
            <a:endParaRPr lang="en-US" dirty="0"/>
          </a:p>
          <a:p>
            <a:pPr marL="685800" lvl="0" indent="-228600" algn="l" rtl="0">
              <a:spcBef>
                <a:spcPts val="500"/>
              </a:spcBef>
              <a:spcAft>
                <a:spcPts val="0"/>
              </a:spcAft>
              <a:buClr>
                <a:schemeClr val="dk1"/>
              </a:buClr>
              <a:buSzPts val="1100"/>
              <a:buFont typeface="Calibri"/>
              <a:buAutoNum type="arabicParenR"/>
            </a:pPr>
            <a:r>
              <a:rPr lang="en-US" sz="1200" dirty="0"/>
              <a:t>How these actors and flows may be connected as part of a network </a:t>
            </a:r>
            <a:endParaRPr lang="en-US" dirty="0"/>
          </a:p>
          <a:p>
            <a:endParaRPr lang="en-US" i="1" dirty="0"/>
          </a:p>
        </p:txBody>
      </p:sp>
      <p:sp>
        <p:nvSpPr>
          <p:cNvPr id="4" name="Slide Number Placeholder 3"/>
          <p:cNvSpPr>
            <a:spLocks noGrp="1"/>
          </p:cNvSpPr>
          <p:nvPr>
            <p:ph type="sldNum" sz="quarter" idx="5"/>
          </p:nvPr>
        </p:nvSpPr>
        <p:spPr/>
        <p:txBody>
          <a:bodyPr/>
          <a:lstStyle/>
          <a:p>
            <a:fld id="{F1ECB8A7-3D04-284F-AD06-94F2B5597B39}" type="slidenum">
              <a:rPr lang="en-US" smtClean="0"/>
              <a:t>6</a:t>
            </a:fld>
            <a:endParaRPr lang="en-US"/>
          </a:p>
        </p:txBody>
      </p:sp>
    </p:spTree>
    <p:extLst>
      <p:ext uri="{BB962C8B-B14F-4D97-AF65-F5344CB8AC3E}">
        <p14:creationId xmlns:p14="http://schemas.microsoft.com/office/powerpoint/2010/main" val="3947337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1" dirty="0"/>
              <a:t>Notes to Instructor</a:t>
            </a:r>
            <a:r>
              <a:rPr lang="en-US" sz="1200" b="1" dirty="0"/>
              <a:t>: </a:t>
            </a:r>
            <a:r>
              <a:rPr lang="en-US" sz="1200" dirty="0"/>
              <a:t>This figure is from the same paper by </a:t>
            </a:r>
            <a:r>
              <a:rPr lang="en-US" sz="1200" b="0" i="0" u="none" strike="noStrike" dirty="0" err="1">
                <a:solidFill>
                  <a:srgbClr val="222222"/>
                </a:solidFill>
                <a:latin typeface="Calibri"/>
                <a:ea typeface="Calibri"/>
                <a:cs typeface="Calibri"/>
                <a:sym typeface="Calibri"/>
              </a:rPr>
              <a:t>Schirpke</a:t>
            </a:r>
            <a:r>
              <a:rPr lang="en-US" sz="1200" b="0" i="0" u="none" strike="noStrike" dirty="0">
                <a:solidFill>
                  <a:srgbClr val="222222"/>
                </a:solidFill>
                <a:latin typeface="Calibri"/>
                <a:ea typeface="Calibri"/>
                <a:cs typeface="Calibri"/>
                <a:sym typeface="Calibri"/>
              </a:rPr>
              <a:t> et al. It illustrates a different ecosystem service: fodder for livestock on pastureland in the Alps.   In this case, the flow of fodder </a:t>
            </a:r>
            <a:r>
              <a:rPr lang="en-US" sz="1200" dirty="0"/>
              <a:t>comes from multiple countries in Europe and even from Australia, the U.S., South America and beyond.  </a:t>
            </a:r>
            <a:endParaRPr lang="en-US" dirty="0"/>
          </a:p>
          <a:p>
            <a:pPr marL="0" lvl="0" indent="0" algn="l" rtl="0">
              <a:spcBef>
                <a:spcPts val="0"/>
              </a:spcBef>
              <a:spcAft>
                <a:spcPts val="0"/>
              </a:spcAft>
              <a:buNone/>
            </a:pPr>
            <a:r>
              <a:rPr lang="en-US" sz="1200" dirty="0"/>
              <a:t>Pay attention to the size of the circles in top image and the colors in the bottom image. </a:t>
            </a:r>
            <a:endParaRPr lang="en-US" dirty="0"/>
          </a:p>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7</a:t>
            </a:fld>
            <a:endParaRPr lang="en-US"/>
          </a:p>
        </p:txBody>
      </p:sp>
    </p:spTree>
    <p:extLst>
      <p:ext uri="{BB962C8B-B14F-4D97-AF65-F5344CB8AC3E}">
        <p14:creationId xmlns:p14="http://schemas.microsoft.com/office/powerpoint/2010/main" val="2482031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Notes to Instructor: </a:t>
            </a:r>
            <a:r>
              <a:rPr lang="en-US" dirty="0"/>
              <a:t>Ask participants which of those listed in this slide is an example of a social process that relies partially on biophysical connectivity (answer: the movement of materials during transport can be impeded by impassable mountain terrain or facilitated by connecting water bodies if moved via ships) </a:t>
            </a:r>
          </a:p>
          <a:p>
            <a:endParaRPr lang="en-US" dirty="0"/>
          </a:p>
          <a:p>
            <a:r>
              <a:rPr lang="en-US" dirty="0"/>
              <a:t>Again, have them speculate on:</a:t>
            </a:r>
          </a:p>
          <a:p>
            <a:pPr marL="228600" indent="-228600">
              <a:buFont typeface="+mj-lt"/>
              <a:buAutoNum type="arabicPeriod"/>
            </a:pPr>
            <a:r>
              <a:rPr lang="en-US" dirty="0"/>
              <a:t>How these actors and social processes may determine who gets access to the fodder</a:t>
            </a:r>
          </a:p>
          <a:p>
            <a:pPr marL="228600" indent="-228600">
              <a:buFont typeface="+mj-lt"/>
              <a:buAutoNum type="arabicPeriod"/>
            </a:pPr>
            <a:r>
              <a:rPr lang="en-US" dirty="0"/>
              <a:t>How these actors and flows may be connected as part of a network </a:t>
            </a:r>
          </a:p>
        </p:txBody>
      </p:sp>
      <p:sp>
        <p:nvSpPr>
          <p:cNvPr id="4" name="Slide Number Placeholder 3"/>
          <p:cNvSpPr>
            <a:spLocks noGrp="1"/>
          </p:cNvSpPr>
          <p:nvPr>
            <p:ph type="sldNum" sz="quarter" idx="5"/>
          </p:nvPr>
        </p:nvSpPr>
        <p:spPr/>
        <p:txBody>
          <a:bodyPr/>
          <a:lstStyle/>
          <a:p>
            <a:fld id="{F1ECB8A7-3D04-284F-AD06-94F2B5597B39}" type="slidenum">
              <a:rPr lang="en-US" smtClean="0"/>
              <a:t>8</a:t>
            </a:fld>
            <a:endParaRPr lang="en-US"/>
          </a:p>
        </p:txBody>
      </p:sp>
    </p:spTree>
    <p:extLst>
      <p:ext uri="{BB962C8B-B14F-4D97-AF65-F5344CB8AC3E}">
        <p14:creationId xmlns:p14="http://schemas.microsoft.com/office/powerpoint/2010/main" val="2474784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E505-7CC3-6860-DEF6-A4D2D441B8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8FBC372-2970-1D7E-F857-E8B293310A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0D65A4-50CF-3993-2244-0F461D6980F5}"/>
              </a:ext>
            </a:extLst>
          </p:cNvPr>
          <p:cNvSpPr>
            <a:spLocks noGrp="1"/>
          </p:cNvSpPr>
          <p:nvPr>
            <p:ph type="dt" sz="half" idx="10"/>
          </p:nvPr>
        </p:nvSpPr>
        <p:spPr/>
        <p:txBody>
          <a:bodyPr/>
          <a:lstStyle/>
          <a:p>
            <a:fld id="{C6F21814-73B6-E247-A125-AAD0C0BD6F74}" type="datetime1">
              <a:rPr lang="en-US" smtClean="0"/>
              <a:t>2/6/23</a:t>
            </a:fld>
            <a:endParaRPr lang="en-US"/>
          </a:p>
        </p:txBody>
      </p:sp>
      <p:sp>
        <p:nvSpPr>
          <p:cNvPr id="5" name="Footer Placeholder 4">
            <a:extLst>
              <a:ext uri="{FF2B5EF4-FFF2-40B4-BE49-F238E27FC236}">
                <a16:creationId xmlns:a16="http://schemas.microsoft.com/office/drawing/2014/main" id="{BDE0471F-A42F-FD90-79AC-D2FC56ED4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BF0F6-9680-E312-9D3B-D61DD56BF8AB}"/>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2395041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11E1-1222-6942-20C7-DB27834CF1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5499D3-8E38-B604-27F3-9FD4E8A26A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810BF-7742-4860-FFF2-4B7B36DBB77B}"/>
              </a:ext>
            </a:extLst>
          </p:cNvPr>
          <p:cNvSpPr>
            <a:spLocks noGrp="1"/>
          </p:cNvSpPr>
          <p:nvPr>
            <p:ph type="dt" sz="half" idx="10"/>
          </p:nvPr>
        </p:nvSpPr>
        <p:spPr/>
        <p:txBody>
          <a:bodyPr/>
          <a:lstStyle/>
          <a:p>
            <a:fld id="{993979F8-54D7-3248-B55A-56DBC039385F}" type="datetime1">
              <a:rPr lang="en-US" smtClean="0"/>
              <a:t>2/6/23</a:t>
            </a:fld>
            <a:endParaRPr lang="en-US"/>
          </a:p>
        </p:txBody>
      </p:sp>
      <p:sp>
        <p:nvSpPr>
          <p:cNvPr id="5" name="Footer Placeholder 4">
            <a:extLst>
              <a:ext uri="{FF2B5EF4-FFF2-40B4-BE49-F238E27FC236}">
                <a16:creationId xmlns:a16="http://schemas.microsoft.com/office/drawing/2014/main" id="{5C9683B3-FEE1-E886-7B4B-61D155F5B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9E1AF-6BC2-13F7-A806-1B077EEDF3F5}"/>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2078409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1D038B-1D48-A1F6-3210-0DAA323FE1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9D5CF6-4271-6592-B214-14DFAA63DE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D4DE9-1CA1-4F14-33C5-A768B0E314BE}"/>
              </a:ext>
            </a:extLst>
          </p:cNvPr>
          <p:cNvSpPr>
            <a:spLocks noGrp="1"/>
          </p:cNvSpPr>
          <p:nvPr>
            <p:ph type="dt" sz="half" idx="10"/>
          </p:nvPr>
        </p:nvSpPr>
        <p:spPr/>
        <p:txBody>
          <a:bodyPr/>
          <a:lstStyle/>
          <a:p>
            <a:fld id="{F37FA7F0-A6EE-BF4C-B90F-9130F523F16F}" type="datetime1">
              <a:rPr lang="en-US" smtClean="0"/>
              <a:t>2/6/23</a:t>
            </a:fld>
            <a:endParaRPr lang="en-US"/>
          </a:p>
        </p:txBody>
      </p:sp>
      <p:sp>
        <p:nvSpPr>
          <p:cNvPr id="5" name="Footer Placeholder 4">
            <a:extLst>
              <a:ext uri="{FF2B5EF4-FFF2-40B4-BE49-F238E27FC236}">
                <a16:creationId xmlns:a16="http://schemas.microsoft.com/office/drawing/2014/main" id="{ED962EF3-8636-20CB-32CA-D0F636F3D8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C1E35-F84C-3D8D-F869-038837994C7D}"/>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4240727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B1F5-D793-CF20-3E1D-CD32532AD9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5A74D5-8EA1-AA84-A68C-0A0D818A8E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3708D7-0661-94EC-D920-1572085A8279}"/>
              </a:ext>
            </a:extLst>
          </p:cNvPr>
          <p:cNvSpPr>
            <a:spLocks noGrp="1"/>
          </p:cNvSpPr>
          <p:nvPr>
            <p:ph type="dt" sz="half" idx="10"/>
          </p:nvPr>
        </p:nvSpPr>
        <p:spPr/>
        <p:txBody>
          <a:bodyPr/>
          <a:lstStyle/>
          <a:p>
            <a:fld id="{32749CE3-5938-A846-9221-39148D6184C7}" type="datetime1">
              <a:rPr lang="en-US" smtClean="0"/>
              <a:t>2/6/23</a:t>
            </a:fld>
            <a:endParaRPr lang="en-US"/>
          </a:p>
        </p:txBody>
      </p:sp>
      <p:sp>
        <p:nvSpPr>
          <p:cNvPr id="5" name="Footer Placeholder 4">
            <a:extLst>
              <a:ext uri="{FF2B5EF4-FFF2-40B4-BE49-F238E27FC236}">
                <a16:creationId xmlns:a16="http://schemas.microsoft.com/office/drawing/2014/main" id="{0AD87CA1-EC4E-6503-348A-898C521CFF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8B036-2728-6609-B995-7371B7BC23E2}"/>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944892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0D07-DAB4-2ACB-4991-BAC9F9C2C2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8B27871-F450-D289-0FD0-033676773D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40FC0-F908-BC21-3363-384669E60B4F}"/>
              </a:ext>
            </a:extLst>
          </p:cNvPr>
          <p:cNvSpPr>
            <a:spLocks noGrp="1"/>
          </p:cNvSpPr>
          <p:nvPr>
            <p:ph type="dt" sz="half" idx="10"/>
          </p:nvPr>
        </p:nvSpPr>
        <p:spPr/>
        <p:txBody>
          <a:bodyPr/>
          <a:lstStyle/>
          <a:p>
            <a:fld id="{9BA854F6-5640-FE4E-A5A0-2B3702EC4545}" type="datetime1">
              <a:rPr lang="en-US" smtClean="0"/>
              <a:t>2/6/23</a:t>
            </a:fld>
            <a:endParaRPr lang="en-US"/>
          </a:p>
        </p:txBody>
      </p:sp>
      <p:sp>
        <p:nvSpPr>
          <p:cNvPr id="5" name="Footer Placeholder 4">
            <a:extLst>
              <a:ext uri="{FF2B5EF4-FFF2-40B4-BE49-F238E27FC236}">
                <a16:creationId xmlns:a16="http://schemas.microsoft.com/office/drawing/2014/main" id="{13A5EB7A-DA01-63C3-20E1-30EC499BA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BB5F2-1751-41A4-DA97-D2383C5E718A}"/>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1451841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57C4-096E-0AC2-8F88-F03AEA2FB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9EF170-3775-1624-4F11-C60C3EB9C6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EB76AD-3C14-A3E5-CB22-D2FD02BBC4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7B4A12-4283-B58C-C9D4-DCD7BE163076}"/>
              </a:ext>
            </a:extLst>
          </p:cNvPr>
          <p:cNvSpPr>
            <a:spLocks noGrp="1"/>
          </p:cNvSpPr>
          <p:nvPr>
            <p:ph type="dt" sz="half" idx="10"/>
          </p:nvPr>
        </p:nvSpPr>
        <p:spPr/>
        <p:txBody>
          <a:bodyPr/>
          <a:lstStyle/>
          <a:p>
            <a:fld id="{8DDF021F-57FC-CB41-B070-E237181AF3A0}" type="datetime1">
              <a:rPr lang="en-US" smtClean="0"/>
              <a:t>2/6/23</a:t>
            </a:fld>
            <a:endParaRPr lang="en-US"/>
          </a:p>
        </p:txBody>
      </p:sp>
      <p:sp>
        <p:nvSpPr>
          <p:cNvPr id="6" name="Footer Placeholder 5">
            <a:extLst>
              <a:ext uri="{FF2B5EF4-FFF2-40B4-BE49-F238E27FC236}">
                <a16:creationId xmlns:a16="http://schemas.microsoft.com/office/drawing/2014/main" id="{C8642D3B-0FA6-90E7-9A5F-579082C313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2299C-E0F5-8136-303F-99A82A5FC14C}"/>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187492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4AEB9-0BBB-C2C4-14A1-74497A05C3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0DD4D1-B7EF-6EA9-9C22-0C6F751372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082041-0EBD-A7B8-1959-66960100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8B0E3-8323-B84B-1D31-6C1D0853AF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E90006-8313-0A2B-150F-4C156D9667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10A33A-9D97-FF11-4F5D-F501C5998019}"/>
              </a:ext>
            </a:extLst>
          </p:cNvPr>
          <p:cNvSpPr>
            <a:spLocks noGrp="1"/>
          </p:cNvSpPr>
          <p:nvPr>
            <p:ph type="dt" sz="half" idx="10"/>
          </p:nvPr>
        </p:nvSpPr>
        <p:spPr/>
        <p:txBody>
          <a:bodyPr/>
          <a:lstStyle/>
          <a:p>
            <a:fld id="{CF8E0EDB-E9C6-C64F-9FA8-C75EFCBFA1DA}" type="datetime1">
              <a:rPr lang="en-US" smtClean="0"/>
              <a:t>2/6/23</a:t>
            </a:fld>
            <a:endParaRPr lang="en-US"/>
          </a:p>
        </p:txBody>
      </p:sp>
      <p:sp>
        <p:nvSpPr>
          <p:cNvPr id="8" name="Footer Placeholder 7">
            <a:extLst>
              <a:ext uri="{FF2B5EF4-FFF2-40B4-BE49-F238E27FC236}">
                <a16:creationId xmlns:a16="http://schemas.microsoft.com/office/drawing/2014/main" id="{A40D3499-E618-6482-52FF-8B09236460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070E96-B6FE-19FD-4C27-79219E199542}"/>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889623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EF522-9F8B-A762-3638-D73B09212A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801B24-09F8-AD6D-31C2-84C1BE6B962D}"/>
              </a:ext>
            </a:extLst>
          </p:cNvPr>
          <p:cNvSpPr>
            <a:spLocks noGrp="1"/>
          </p:cNvSpPr>
          <p:nvPr>
            <p:ph type="dt" sz="half" idx="10"/>
          </p:nvPr>
        </p:nvSpPr>
        <p:spPr/>
        <p:txBody>
          <a:bodyPr/>
          <a:lstStyle/>
          <a:p>
            <a:fld id="{0CD52D58-8A9D-6343-9552-AFE7C0FA253B}" type="datetime1">
              <a:rPr lang="en-US" smtClean="0"/>
              <a:t>2/6/23</a:t>
            </a:fld>
            <a:endParaRPr lang="en-US"/>
          </a:p>
        </p:txBody>
      </p:sp>
      <p:sp>
        <p:nvSpPr>
          <p:cNvPr id="4" name="Footer Placeholder 3">
            <a:extLst>
              <a:ext uri="{FF2B5EF4-FFF2-40B4-BE49-F238E27FC236}">
                <a16:creationId xmlns:a16="http://schemas.microsoft.com/office/drawing/2014/main" id="{8661ACE7-82EB-D869-1369-5DE7292C8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8BE9D3-05ED-1A8D-7534-0AC2F3FEE889}"/>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1021191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E9FA50-6BBA-5A73-164F-F7C2DF181339}"/>
              </a:ext>
            </a:extLst>
          </p:cNvPr>
          <p:cNvSpPr>
            <a:spLocks noGrp="1"/>
          </p:cNvSpPr>
          <p:nvPr>
            <p:ph type="dt" sz="half" idx="10"/>
          </p:nvPr>
        </p:nvSpPr>
        <p:spPr/>
        <p:txBody>
          <a:bodyPr/>
          <a:lstStyle/>
          <a:p>
            <a:fld id="{D8C6B899-C999-6D45-B0CA-642239F1843B}" type="datetime1">
              <a:rPr lang="en-US" smtClean="0"/>
              <a:t>2/6/23</a:t>
            </a:fld>
            <a:endParaRPr lang="en-US"/>
          </a:p>
        </p:txBody>
      </p:sp>
      <p:sp>
        <p:nvSpPr>
          <p:cNvPr id="3" name="Footer Placeholder 2">
            <a:extLst>
              <a:ext uri="{FF2B5EF4-FFF2-40B4-BE49-F238E27FC236}">
                <a16:creationId xmlns:a16="http://schemas.microsoft.com/office/drawing/2014/main" id="{2A219ACF-55DB-23D9-8657-74E9F7C223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11CA59-F36B-06B9-D290-0DBEC7BEF565}"/>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4150217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B06B3-EC05-77D0-0BB7-A4909A9A29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DC816C-BFD5-A785-7B36-276BC46ABF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0DA37B-505B-C2FD-5CDB-C7D8D4085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1A421A-28A3-9A17-4A61-7A2A9214C601}"/>
              </a:ext>
            </a:extLst>
          </p:cNvPr>
          <p:cNvSpPr>
            <a:spLocks noGrp="1"/>
          </p:cNvSpPr>
          <p:nvPr>
            <p:ph type="dt" sz="half" idx="10"/>
          </p:nvPr>
        </p:nvSpPr>
        <p:spPr/>
        <p:txBody>
          <a:bodyPr/>
          <a:lstStyle/>
          <a:p>
            <a:fld id="{C279F4C6-A235-114B-8A8B-750AB4DB3249}" type="datetime1">
              <a:rPr lang="en-US" smtClean="0"/>
              <a:t>2/6/23</a:t>
            </a:fld>
            <a:endParaRPr lang="en-US"/>
          </a:p>
        </p:txBody>
      </p:sp>
      <p:sp>
        <p:nvSpPr>
          <p:cNvPr id="6" name="Footer Placeholder 5">
            <a:extLst>
              <a:ext uri="{FF2B5EF4-FFF2-40B4-BE49-F238E27FC236}">
                <a16:creationId xmlns:a16="http://schemas.microsoft.com/office/drawing/2014/main" id="{761F576C-0BCD-B3D7-CF34-5ECAF6A07A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44FFF-1157-293C-A830-A1C55A707DA4}"/>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2616515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4FDB-ECE7-CADF-CC03-2779085C9C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A8F69A-EC6F-7AE7-20BE-0EFC328AC0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CCF0A42-D5EF-D3A5-95CA-B9B19F97D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E8DFCD-A879-2667-EF62-94FE3D6B98C9}"/>
              </a:ext>
            </a:extLst>
          </p:cNvPr>
          <p:cNvSpPr>
            <a:spLocks noGrp="1"/>
          </p:cNvSpPr>
          <p:nvPr>
            <p:ph type="dt" sz="half" idx="10"/>
          </p:nvPr>
        </p:nvSpPr>
        <p:spPr/>
        <p:txBody>
          <a:bodyPr/>
          <a:lstStyle/>
          <a:p>
            <a:fld id="{D462133F-8DE8-7241-86CD-FC661D3A3D72}" type="datetime1">
              <a:rPr lang="en-US" smtClean="0"/>
              <a:t>2/6/23</a:t>
            </a:fld>
            <a:endParaRPr lang="en-US"/>
          </a:p>
        </p:txBody>
      </p:sp>
      <p:sp>
        <p:nvSpPr>
          <p:cNvPr id="6" name="Footer Placeholder 5">
            <a:extLst>
              <a:ext uri="{FF2B5EF4-FFF2-40B4-BE49-F238E27FC236}">
                <a16:creationId xmlns:a16="http://schemas.microsoft.com/office/drawing/2014/main" id="{2F12AA17-CCEE-4923-1ED0-47F718B18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815644-73F1-A0D9-2C0A-AEE64D9BAEB9}"/>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838201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41C8AE-5668-EEB0-62F5-1240A10CE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514F34-7FB9-984C-C44C-1BFCD2C852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AB6A6-A9F2-B34E-A5BC-BB1A5F3888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44D9B-9F95-3A4A-B1F9-9E6F88F09312}" type="datetime1">
              <a:rPr lang="en-US" smtClean="0"/>
              <a:t>2/6/23</a:t>
            </a:fld>
            <a:endParaRPr lang="en-US"/>
          </a:p>
        </p:txBody>
      </p:sp>
      <p:sp>
        <p:nvSpPr>
          <p:cNvPr id="5" name="Footer Placeholder 4">
            <a:extLst>
              <a:ext uri="{FF2B5EF4-FFF2-40B4-BE49-F238E27FC236}">
                <a16:creationId xmlns:a16="http://schemas.microsoft.com/office/drawing/2014/main" id="{E50EA822-3B54-FA95-612F-10D035B50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3556C3-201C-5B46-6E24-9E769E7674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6227B3-BD4B-B146-9DD9-5D91D71F00EA}" type="slidenum">
              <a:rPr lang="en-US" smtClean="0"/>
              <a:t>‹#›</a:t>
            </a:fld>
            <a:endParaRPr lang="en-US"/>
          </a:p>
        </p:txBody>
      </p:sp>
    </p:spTree>
    <p:extLst>
      <p:ext uri="{BB962C8B-B14F-4D97-AF65-F5344CB8AC3E}">
        <p14:creationId xmlns:p14="http://schemas.microsoft.com/office/powerpoint/2010/main" val="1305733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038/s41598-019-43229-z"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51EE67-DF32-3A01-7F6E-D3371B19FF5E}"/>
              </a:ext>
            </a:extLst>
          </p:cNvPr>
          <p:cNvSpPr>
            <a:spLocks noGrp="1"/>
          </p:cNvSpPr>
          <p:nvPr>
            <p:ph type="ctrTitle"/>
          </p:nvPr>
        </p:nvSpPr>
        <p:spPr>
          <a:xfrm>
            <a:off x="402723" y="1145236"/>
            <a:ext cx="11870196" cy="775845"/>
          </a:xfrm>
        </p:spPr>
        <p:txBody>
          <a:bodyPr anchor="b">
            <a:noAutofit/>
          </a:bodyPr>
          <a:lstStyle/>
          <a:p>
            <a:r>
              <a:rPr lang="en-US" sz="4000" b="0" dirty="0">
                <a:latin typeface="Twentieth Century"/>
                <a:ea typeface="Twentieth Century"/>
                <a:cs typeface="Twentieth Century"/>
                <a:sym typeface="Twentieth Century"/>
              </a:rPr>
              <a:t>T</a:t>
            </a:r>
            <a:r>
              <a:rPr lang="en-US" sz="4000" b="0" i="0" u="none" strike="noStrike" cap="none" dirty="0">
                <a:latin typeface="Twentieth Century"/>
                <a:ea typeface="Twentieth Century"/>
                <a:cs typeface="Twentieth Century"/>
                <a:sym typeface="Twentieth Century"/>
              </a:rPr>
              <a:t>he Spatial Nature of </a:t>
            </a:r>
            <a:br>
              <a:rPr lang="en-US" sz="4000" b="0" i="0" u="none" strike="noStrike" cap="none" dirty="0">
                <a:latin typeface="Twentieth Century"/>
                <a:ea typeface="Twentieth Century"/>
                <a:cs typeface="Twentieth Century"/>
                <a:sym typeface="Twentieth Century"/>
              </a:rPr>
            </a:br>
            <a:r>
              <a:rPr lang="en-US" sz="4000" b="0" i="0" u="none" strike="noStrike" cap="none" dirty="0">
                <a:latin typeface="Twentieth Century"/>
                <a:ea typeface="Twentieth Century"/>
                <a:cs typeface="Twentieth Century"/>
                <a:sym typeface="Twentieth Century"/>
              </a:rPr>
              <a:t>Ecosystem Services </a:t>
            </a:r>
            <a:endParaRPr lang="en-US" sz="4000" dirty="0"/>
          </a:p>
        </p:txBody>
      </p:sp>
      <p:pic>
        <p:nvPicPr>
          <p:cNvPr id="5" name="Picture 4" descr="A picture containing text, clipart&#10;&#10;Description automatically generated">
            <a:extLst>
              <a:ext uri="{FF2B5EF4-FFF2-40B4-BE49-F238E27FC236}">
                <a16:creationId xmlns:a16="http://schemas.microsoft.com/office/drawing/2014/main" id="{7AF539DA-A600-619A-D3DD-CC7659DDF3DD}"/>
              </a:ext>
            </a:extLst>
          </p:cNvPr>
          <p:cNvPicPr>
            <a:picLocks noChangeAspect="1"/>
          </p:cNvPicPr>
          <p:nvPr/>
        </p:nvPicPr>
        <p:blipFill>
          <a:blip r:embed="rId3"/>
          <a:stretch>
            <a:fillRect/>
          </a:stretch>
        </p:blipFill>
        <p:spPr>
          <a:xfrm>
            <a:off x="402723" y="539347"/>
            <a:ext cx="1706493" cy="622870"/>
          </a:xfrm>
          <a:prstGeom prst="rect">
            <a:avLst/>
          </a:prstGeom>
        </p:spPr>
      </p:pic>
      <p:sp>
        <p:nvSpPr>
          <p:cNvPr id="6" name="Subtitle 5">
            <a:extLst>
              <a:ext uri="{FF2B5EF4-FFF2-40B4-BE49-F238E27FC236}">
                <a16:creationId xmlns:a16="http://schemas.microsoft.com/office/drawing/2014/main" id="{94E631D5-DA26-41FF-DFF3-8E1256822DD9}"/>
              </a:ext>
            </a:extLst>
          </p:cNvPr>
          <p:cNvSpPr txBox="1">
            <a:spLocks noGrp="1"/>
          </p:cNvSpPr>
          <p:nvPr>
            <p:ph type="subTitle" idx="1"/>
          </p:nvPr>
        </p:nvSpPr>
        <p:spPr>
          <a:xfrm>
            <a:off x="2999332" y="6432605"/>
            <a:ext cx="6128344" cy="286232"/>
          </a:xfrm>
          <a:prstGeom prst="rect">
            <a:avLst/>
          </a:prstGeom>
          <a:noFill/>
        </p:spPr>
        <p:txBody>
          <a:bodyPr wrap="none" rtlCol="0">
            <a:spAutoFit/>
          </a:bodyPr>
          <a:lstStyle/>
          <a:p>
            <a:r>
              <a:rPr lang="en-US" sz="1400" dirty="0">
                <a:latin typeface="Twentieth Century"/>
              </a:rPr>
              <a:t>Image credit:  </a:t>
            </a:r>
            <a:r>
              <a:rPr lang="en-US" sz="1400" dirty="0" err="1">
                <a:latin typeface="Twentieth Century"/>
              </a:rPr>
              <a:t>Vallecillo</a:t>
            </a:r>
            <a:r>
              <a:rPr lang="en-US" sz="1400" dirty="0">
                <a:latin typeface="Twentieth Century"/>
              </a:rPr>
              <a:t> et al. 2019 https://doi.org/10.1016/j.ecoser.2019.101044 </a:t>
            </a:r>
          </a:p>
        </p:txBody>
      </p:sp>
      <p:pic>
        <p:nvPicPr>
          <p:cNvPr id="7" name="Picture 6" descr="Diagram">
            <a:extLst>
              <a:ext uri="{FF2B5EF4-FFF2-40B4-BE49-F238E27FC236}">
                <a16:creationId xmlns:a16="http://schemas.microsoft.com/office/drawing/2014/main" id="{174D8D9A-F99E-DF04-BDB8-FCBEFAAEEA59}"/>
              </a:ext>
            </a:extLst>
          </p:cNvPr>
          <p:cNvPicPr>
            <a:picLocks noChangeAspect="1"/>
          </p:cNvPicPr>
          <p:nvPr/>
        </p:nvPicPr>
        <p:blipFill>
          <a:blip r:embed="rId4"/>
          <a:stretch>
            <a:fillRect/>
          </a:stretch>
        </p:blipFill>
        <p:spPr>
          <a:xfrm>
            <a:off x="516701" y="1964491"/>
            <a:ext cx="11283141" cy="4421665"/>
          </a:xfrm>
          <a:prstGeom prst="rect">
            <a:avLst/>
          </a:prstGeom>
        </p:spPr>
      </p:pic>
    </p:spTree>
    <p:extLst>
      <p:ext uri="{BB962C8B-B14F-4D97-AF65-F5344CB8AC3E}">
        <p14:creationId xmlns:p14="http://schemas.microsoft.com/office/powerpoint/2010/main" val="3286306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2222500" y="544512"/>
            <a:ext cx="9220200" cy="1281113"/>
          </a:xfrm>
        </p:spPr>
        <p:txBody>
          <a:bodyPr>
            <a:normAutofit fontScale="90000"/>
          </a:bodyPr>
          <a:lstStyle/>
          <a:p>
            <a:pPr algn="ctr"/>
            <a:r>
              <a:rPr lang="en-US" dirty="0"/>
              <a:t>Socio-Ecological Networks &amp; Spatial Resilience </a:t>
            </a:r>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p:txBody>
          <a:bodyPr/>
          <a:lstStyle/>
          <a:p>
            <a:r>
              <a:rPr lang="en-US" sz="3200" dirty="0">
                <a:solidFill>
                  <a:schemeClr val="dk1"/>
                </a:solidFill>
                <a:latin typeface="Twentieth Century"/>
                <a:ea typeface="Twentieth Century"/>
                <a:cs typeface="Twentieth Century"/>
                <a:sym typeface="Twentieth Century"/>
              </a:rPr>
              <a:t>To what extent does the spatial network of ecosystem services (water or fodder)</a:t>
            </a:r>
            <a:r>
              <a:rPr lang="en-US" sz="2400" dirty="0">
                <a:solidFill>
                  <a:schemeClr val="dk1"/>
                </a:solidFill>
                <a:latin typeface="Twentieth Century"/>
                <a:ea typeface="Twentieth Century"/>
                <a:cs typeface="Twentieth Century"/>
                <a:sym typeface="Twentieth Century"/>
              </a:rPr>
              <a:t> </a:t>
            </a:r>
            <a:r>
              <a:rPr lang="en-US" sz="3200" dirty="0">
                <a:solidFill>
                  <a:schemeClr val="dk1"/>
                </a:solidFill>
                <a:latin typeface="Twentieth Century"/>
                <a:ea typeface="Twentieth Century"/>
                <a:cs typeface="Twentieth Century"/>
                <a:sym typeface="Twentieth Century"/>
              </a:rPr>
              <a:t>overlap with the spatial network of beneficiaries?</a:t>
            </a:r>
          </a:p>
          <a:p>
            <a:endParaRPr lang="en-US" sz="3200" dirty="0">
              <a:solidFill>
                <a:schemeClr val="dk1"/>
              </a:solidFill>
              <a:latin typeface="Twentieth Century"/>
              <a:sym typeface="Twentieth Century"/>
            </a:endParaRPr>
          </a:p>
          <a:p>
            <a:r>
              <a:rPr lang="en-US" sz="3200" dirty="0">
                <a:solidFill>
                  <a:schemeClr val="dk1"/>
                </a:solidFill>
                <a:latin typeface="Twentieth Century"/>
                <a:ea typeface="Twentieth Century"/>
                <a:cs typeface="Twentieth Century"/>
                <a:sym typeface="Twentieth Century"/>
              </a:rPr>
              <a:t>How might one evaluate the spatial resilience of these networks from an ecological and a social perspective? </a:t>
            </a:r>
            <a:endParaRPr lang="en-US" sz="3200" dirty="0"/>
          </a:p>
          <a:p>
            <a:endParaRPr lang="en-US" dirty="0"/>
          </a:p>
          <a:p>
            <a:endParaRPr lang="en-US" dirty="0"/>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9</a:t>
            </a:fld>
            <a:endParaRPr lang="en-US"/>
          </a:p>
        </p:txBody>
      </p:sp>
    </p:spTree>
    <p:extLst>
      <p:ext uri="{BB962C8B-B14F-4D97-AF65-F5344CB8AC3E}">
        <p14:creationId xmlns:p14="http://schemas.microsoft.com/office/powerpoint/2010/main" val="2615562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2412193" y="349781"/>
            <a:ext cx="9220200" cy="1281113"/>
          </a:xfrm>
        </p:spPr>
        <p:txBody>
          <a:bodyPr>
            <a:normAutofit fontScale="90000"/>
          </a:bodyPr>
          <a:lstStyle/>
          <a:p>
            <a:r>
              <a:rPr lang="en-US" dirty="0">
                <a:latin typeface="+mn-lt"/>
              </a:rPr>
              <a:t>Background: Ecosystem Service (ES) Flows</a:t>
            </a:r>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1</a:t>
            </a:fld>
            <a:endParaRPr lang="en-US"/>
          </a:p>
        </p:txBody>
      </p:sp>
      <p:sp>
        <p:nvSpPr>
          <p:cNvPr id="5" name="Google Shape;37;p1">
            <a:extLst>
              <a:ext uri="{FF2B5EF4-FFF2-40B4-BE49-F238E27FC236}">
                <a16:creationId xmlns:a16="http://schemas.microsoft.com/office/drawing/2014/main" id="{174D8847-CA46-E57D-CE05-3DE16E7163CE}"/>
              </a:ext>
            </a:extLst>
          </p:cNvPr>
          <p:cNvSpPr txBox="1"/>
          <p:nvPr/>
        </p:nvSpPr>
        <p:spPr>
          <a:xfrm>
            <a:off x="980206" y="1514687"/>
            <a:ext cx="10538694" cy="19143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3200"/>
              <a:buFont typeface="Arial"/>
              <a:buNone/>
            </a:pPr>
            <a:r>
              <a:rPr lang="en-US" sz="3200" b="0" i="0" u="none" strike="noStrike" cap="none" dirty="0">
                <a:solidFill>
                  <a:srgbClr val="000000"/>
                </a:solidFill>
                <a:latin typeface="Twentieth Century"/>
                <a:ea typeface="Twentieth Century"/>
                <a:cs typeface="Twentieth Century"/>
                <a:sym typeface="Twentieth Century"/>
              </a:rPr>
              <a:t>Ecosystems that supply benefits (e.g., rivers as water sources) </a:t>
            </a:r>
            <a:endParaRPr dirty="0"/>
          </a:p>
          <a:p>
            <a:pPr marL="0" marR="0" lvl="0" indent="0" algn="l" rtl="0">
              <a:spcBef>
                <a:spcPts val="0"/>
              </a:spcBef>
              <a:spcAft>
                <a:spcPts val="0"/>
              </a:spcAft>
              <a:buClr>
                <a:srgbClr val="000000"/>
              </a:buClr>
              <a:buSzPts val="3200"/>
              <a:buFont typeface="Arial"/>
              <a:buNone/>
            </a:pPr>
            <a:r>
              <a:rPr lang="en-US" sz="3200" b="0" i="0" u="none" strike="noStrike" cap="none" dirty="0">
                <a:solidFill>
                  <a:srgbClr val="000000"/>
                </a:solidFill>
                <a:latin typeface="Twentieth Century"/>
                <a:ea typeface="Twentieth Century"/>
                <a:cs typeface="Twentieth Century"/>
                <a:sym typeface="Twentieth Century"/>
              </a:rPr>
              <a:t>may be distant from where their benefits are received or desired (i.e., ES supply and demand often do not overlap spatially)</a:t>
            </a:r>
            <a:endParaRPr dirty="0"/>
          </a:p>
        </p:txBody>
      </p:sp>
      <p:grpSp>
        <p:nvGrpSpPr>
          <p:cNvPr id="6" name="Google Shape;39;p1">
            <a:extLst>
              <a:ext uri="{FF2B5EF4-FFF2-40B4-BE49-F238E27FC236}">
                <a16:creationId xmlns:a16="http://schemas.microsoft.com/office/drawing/2014/main" id="{FF7B3778-B25D-6A5C-977F-DBB3EDACDB41}"/>
              </a:ext>
            </a:extLst>
          </p:cNvPr>
          <p:cNvGrpSpPr/>
          <p:nvPr/>
        </p:nvGrpSpPr>
        <p:grpSpPr>
          <a:xfrm>
            <a:off x="838200" y="3118380"/>
            <a:ext cx="11191633" cy="3603095"/>
            <a:chOff x="1628515" y="3442360"/>
            <a:chExt cx="11191633" cy="4287680"/>
          </a:xfrm>
        </p:grpSpPr>
        <p:sp>
          <p:nvSpPr>
            <p:cNvPr id="7" name="Google Shape;40;p1">
              <a:extLst>
                <a:ext uri="{FF2B5EF4-FFF2-40B4-BE49-F238E27FC236}">
                  <a16:creationId xmlns:a16="http://schemas.microsoft.com/office/drawing/2014/main" id="{1B8885FB-0F60-1A79-7DC0-1C3DE390035B}"/>
                </a:ext>
              </a:extLst>
            </p:cNvPr>
            <p:cNvSpPr txBox="1"/>
            <p:nvPr/>
          </p:nvSpPr>
          <p:spPr>
            <a:xfrm>
              <a:off x="1628515" y="3442360"/>
              <a:ext cx="10680700" cy="4287680"/>
            </a:xfrm>
            <a:prstGeom prst="rect">
              <a:avLst/>
            </a:prstGeom>
            <a:noFill/>
            <a:ln>
              <a:noFill/>
            </a:ln>
          </p:spPr>
          <p:txBody>
            <a:bodyPr spcFirstLastPara="1" wrap="square" lIns="135725" tIns="67850" rIns="135725" bIns="67850" anchor="t" anchorCtr="0">
              <a:noAutofit/>
            </a:bodyPr>
            <a:lstStyle/>
            <a:p>
              <a:pPr marL="0" marR="0" lvl="0" indent="0" algn="l" rtl="0">
                <a:spcBef>
                  <a:spcPts val="0"/>
                </a:spcBef>
                <a:spcAft>
                  <a:spcPts val="0"/>
                </a:spcAft>
                <a:buClr>
                  <a:srgbClr val="7F7F7F"/>
                </a:buClr>
                <a:buSzPts val="3200"/>
                <a:buFont typeface="Arial"/>
                <a:buNone/>
              </a:pPr>
              <a:endParaRPr sz="3200" b="0" i="0" u="none" strike="noStrike" cap="none" dirty="0">
                <a:solidFill>
                  <a:srgbClr val="000000"/>
                </a:solidFill>
                <a:latin typeface="Twentieth Century"/>
                <a:ea typeface="Twentieth Century"/>
                <a:cs typeface="Twentieth Century"/>
                <a:sym typeface="Twentieth Century"/>
              </a:endParaRPr>
            </a:p>
            <a:p>
              <a:pPr marL="0" marR="0" lvl="0" indent="0" algn="l" rtl="0">
                <a:spcBef>
                  <a:spcPts val="0"/>
                </a:spcBef>
                <a:spcAft>
                  <a:spcPts val="0"/>
                </a:spcAft>
                <a:buClr>
                  <a:srgbClr val="000000"/>
                </a:buClr>
                <a:buSzPts val="3200"/>
                <a:buFont typeface="Arial"/>
                <a:buNone/>
              </a:pPr>
              <a:r>
                <a:rPr lang="en-US" sz="3200" b="1" i="0" u="none" strike="noStrike" cap="none" dirty="0">
                  <a:solidFill>
                    <a:srgbClr val="000000"/>
                  </a:solidFill>
                  <a:latin typeface="Twentieth Century"/>
                  <a:ea typeface="Twentieth Century"/>
                  <a:cs typeface="Twentieth Century"/>
                  <a:sym typeface="Twentieth Century"/>
                </a:rPr>
                <a:t>Ecosystem service </a:t>
              </a:r>
              <a:r>
                <a:rPr lang="en-US" sz="3200" b="1" i="1" u="none" strike="noStrike" cap="none" dirty="0">
                  <a:solidFill>
                    <a:srgbClr val="000000"/>
                  </a:solidFill>
                  <a:latin typeface="Twentieth Century"/>
                  <a:ea typeface="Twentieth Century"/>
                  <a:cs typeface="Twentieth Century"/>
                  <a:sym typeface="Twentieth Century"/>
                </a:rPr>
                <a:t>flows</a:t>
              </a:r>
              <a:r>
                <a:rPr lang="en-US" sz="3200" b="0" i="0" u="none" strike="noStrike" cap="none" dirty="0">
                  <a:solidFill>
                    <a:srgbClr val="000000"/>
                  </a:solidFill>
                  <a:latin typeface="Twentieth Century"/>
                  <a:ea typeface="Twentieth Century"/>
                  <a:cs typeface="Twentieth Century"/>
                  <a:sym typeface="Twentieth Century"/>
                </a:rPr>
                <a:t>:</a:t>
              </a:r>
              <a:endParaRPr dirty="0"/>
            </a:p>
            <a:p>
              <a:pPr marL="1102909" marR="0" lvl="1" indent="-424196" algn="l" rtl="0">
                <a:spcBef>
                  <a:spcPts val="0"/>
                </a:spcBef>
                <a:spcAft>
                  <a:spcPts val="0"/>
                </a:spcAft>
                <a:buClr>
                  <a:srgbClr val="000000"/>
                </a:buClr>
                <a:buSzPts val="3200"/>
                <a:buFont typeface="Noto Sans Symbols"/>
                <a:buChar char="▪"/>
              </a:pPr>
              <a:r>
                <a:rPr lang="en-US" sz="3200" dirty="0">
                  <a:solidFill>
                    <a:srgbClr val="000000"/>
                  </a:solidFill>
                  <a:latin typeface="Twentieth Century"/>
                  <a:ea typeface="Twentieth Century"/>
                  <a:cs typeface="Twentieth Century"/>
                  <a:sym typeface="Twentieth Century"/>
                </a:rPr>
                <a:t>T</a:t>
              </a:r>
              <a:r>
                <a:rPr lang="en-US" sz="3200" b="0" i="0" u="none" strike="noStrike" cap="none" dirty="0">
                  <a:solidFill>
                    <a:srgbClr val="000000"/>
                  </a:solidFill>
                  <a:latin typeface="Twentieth Century"/>
                  <a:ea typeface="Twentieth Century"/>
                  <a:cs typeface="Twentieth Century"/>
                  <a:sym typeface="Twentieth Century"/>
                </a:rPr>
                <a:t>he spatial and temporal connections between a service providing area and a service benefitting area </a:t>
              </a:r>
              <a:endParaRPr dirty="0"/>
            </a:p>
            <a:p>
              <a:pPr marL="1102909" marR="0" lvl="1" indent="-424196" algn="l" rtl="0">
                <a:spcBef>
                  <a:spcPts val="0"/>
                </a:spcBef>
                <a:spcAft>
                  <a:spcPts val="0"/>
                </a:spcAft>
                <a:buClr>
                  <a:srgbClr val="000000"/>
                </a:buClr>
                <a:buSzPts val="3200"/>
                <a:buFont typeface="Noto Sans Symbols"/>
                <a:buChar char="▪"/>
              </a:pPr>
              <a:r>
                <a:rPr lang="en-US" sz="3200" b="0" i="0" u="none" strike="noStrike" cap="none" dirty="0">
                  <a:solidFill>
                    <a:srgbClr val="000000"/>
                  </a:solidFill>
                  <a:latin typeface="Twentieth Century"/>
                  <a:ea typeface="Twentieth Century"/>
                  <a:cs typeface="Twentieth Century"/>
                  <a:sym typeface="Twentieth Century"/>
                </a:rPr>
                <a:t>May be mediated by nature (wind, organismal dispersal) or by the actions of actors*</a:t>
              </a:r>
              <a:endParaRPr dirty="0"/>
            </a:p>
          </p:txBody>
        </p:sp>
        <p:sp>
          <p:nvSpPr>
            <p:cNvPr id="8" name="Google Shape;41;p1">
              <a:extLst>
                <a:ext uri="{FF2B5EF4-FFF2-40B4-BE49-F238E27FC236}">
                  <a16:creationId xmlns:a16="http://schemas.microsoft.com/office/drawing/2014/main" id="{37E74EE7-5724-F2F5-C24C-6A0222AB9D78}"/>
                </a:ext>
              </a:extLst>
            </p:cNvPr>
            <p:cNvSpPr txBox="1"/>
            <p:nvPr/>
          </p:nvSpPr>
          <p:spPr>
            <a:xfrm>
              <a:off x="2805068" y="7033951"/>
              <a:ext cx="1001508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dirty="0">
                  <a:solidFill>
                    <a:schemeClr val="dk1"/>
                  </a:solidFill>
                  <a:latin typeface="Twentieth Century"/>
                  <a:ea typeface="Twentieth Century"/>
                  <a:cs typeface="Twentieth Century"/>
                  <a:sym typeface="Twentieth Century"/>
                </a:rPr>
                <a:t>*actors – people, institutions, governments, communities, etc.</a:t>
              </a:r>
              <a:endParaRPr sz="2800" dirty="0"/>
            </a:p>
          </p:txBody>
        </p:sp>
      </p:grpSp>
    </p:spTree>
    <p:extLst>
      <p:ext uri="{BB962C8B-B14F-4D97-AF65-F5344CB8AC3E}">
        <p14:creationId xmlns:p14="http://schemas.microsoft.com/office/powerpoint/2010/main" val="97765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3785A6-32EE-FB35-4188-85DFC983A22E}"/>
              </a:ext>
            </a:extLst>
          </p:cNvPr>
          <p:cNvSpPr>
            <a:spLocks noGrp="1"/>
          </p:cNvSpPr>
          <p:nvPr>
            <p:ph type="title"/>
          </p:nvPr>
        </p:nvSpPr>
        <p:spPr>
          <a:xfrm>
            <a:off x="448718" y="514194"/>
            <a:ext cx="7499604" cy="582704"/>
          </a:xfrm>
        </p:spPr>
        <p:txBody>
          <a:bodyPr anchor="b">
            <a:noAutofit/>
          </a:bodyPr>
          <a:lstStyle/>
          <a:p>
            <a:r>
              <a:rPr lang="en-US" dirty="0">
                <a:latin typeface="+mn-lt"/>
              </a:rPr>
              <a:t>Background Spatial Resilience:</a:t>
            </a:r>
          </a:p>
        </p:txBody>
      </p:sp>
      <p:pic>
        <p:nvPicPr>
          <p:cNvPr id="5" name="Picture 4" descr="A train on the railway tracks&#10;&#10;Description automatically generated with medium confidence">
            <a:extLst>
              <a:ext uri="{FF2B5EF4-FFF2-40B4-BE49-F238E27FC236}">
                <a16:creationId xmlns:a16="http://schemas.microsoft.com/office/drawing/2014/main" id="{E7C3B82F-7A23-024B-9EEE-AE1E1E40CA56}"/>
              </a:ext>
            </a:extLst>
          </p:cNvPr>
          <p:cNvPicPr>
            <a:picLocks noChangeAspect="1"/>
          </p:cNvPicPr>
          <p:nvPr/>
        </p:nvPicPr>
        <p:blipFill rotWithShape="1">
          <a:blip r:embed="rId3"/>
          <a:srcRect l="3767" r="3" b="3"/>
          <a:stretch/>
        </p:blipFill>
        <p:spPr>
          <a:xfrm>
            <a:off x="8052345" y="1"/>
            <a:ext cx="4139655" cy="6857998"/>
          </a:xfrm>
          <a:prstGeom prst="rect">
            <a:avLst/>
          </a:prstGeom>
        </p:spPr>
      </p:pic>
      <p:sp>
        <p:nvSpPr>
          <p:cNvPr id="4" name="Slide Number Placeholder 3">
            <a:extLst>
              <a:ext uri="{FF2B5EF4-FFF2-40B4-BE49-F238E27FC236}">
                <a16:creationId xmlns:a16="http://schemas.microsoft.com/office/drawing/2014/main" id="{E4EF7052-F9A2-F774-4796-D3D1C6F0743C}"/>
              </a:ext>
            </a:extLst>
          </p:cNvPr>
          <p:cNvSpPr>
            <a:spLocks noGrp="1"/>
          </p:cNvSpPr>
          <p:nvPr>
            <p:ph type="sldNum" sz="quarter" idx="12"/>
          </p:nvPr>
        </p:nvSpPr>
        <p:spPr>
          <a:xfrm>
            <a:off x="11704320" y="6455431"/>
            <a:ext cx="445913" cy="365125"/>
          </a:xfrm>
        </p:spPr>
        <p:txBody>
          <a:bodyPr>
            <a:normAutofit/>
          </a:bodyPr>
          <a:lstStyle/>
          <a:p>
            <a:pPr>
              <a:spcAft>
                <a:spcPts val="600"/>
              </a:spcAft>
            </a:pPr>
            <a:fld id="{856227B3-BD4B-B146-9DD9-5D91D71F00EA}" type="slidenum">
              <a:rPr lang="en-US" sz="1100">
                <a:solidFill>
                  <a:srgbClr val="FFFFFF"/>
                </a:solidFill>
              </a:rPr>
              <a:pPr>
                <a:spcAft>
                  <a:spcPts val="600"/>
                </a:spcAft>
              </a:pPr>
              <a:t>2</a:t>
            </a:fld>
            <a:endParaRPr lang="en-US" sz="1100">
              <a:solidFill>
                <a:srgbClr val="FFFFFF"/>
              </a:solidFill>
            </a:endParaRPr>
          </a:p>
        </p:txBody>
      </p:sp>
      <p:sp>
        <p:nvSpPr>
          <p:cNvPr id="6" name="Content Placeholder 5">
            <a:extLst>
              <a:ext uri="{FF2B5EF4-FFF2-40B4-BE49-F238E27FC236}">
                <a16:creationId xmlns:a16="http://schemas.microsoft.com/office/drawing/2014/main" id="{11773B78-582D-EBCA-2B29-1565B1822D80}"/>
              </a:ext>
            </a:extLst>
          </p:cNvPr>
          <p:cNvSpPr txBox="1">
            <a:spLocks noGrp="1"/>
          </p:cNvSpPr>
          <p:nvPr>
            <p:ph idx="1"/>
          </p:nvPr>
        </p:nvSpPr>
        <p:spPr>
          <a:xfrm>
            <a:off x="335235" y="3411785"/>
            <a:ext cx="7381876" cy="2932021"/>
          </a:xfrm>
          <a:prstGeom prst="rect">
            <a:avLst/>
          </a:prstGeom>
          <a:noFill/>
        </p:spPr>
        <p:txBody>
          <a:bodyPr wrap="square" rtlCol="0">
            <a:spAutoFit/>
          </a:bodyPr>
          <a:lstStyle/>
          <a:p>
            <a:pPr>
              <a:lnSpc>
                <a:spcPct val="107000"/>
              </a:lnSpc>
              <a:spcBef>
                <a:spcPts val="0"/>
              </a:spcBef>
              <a:spcAft>
                <a:spcPts val="400"/>
              </a:spcAft>
              <a:buClr>
                <a:srgbClr val="000000"/>
              </a:buClr>
              <a:buSzPct val="120000"/>
              <a:tabLst>
                <a:tab pos="457200" algn="l"/>
              </a:tabLst>
            </a:pPr>
            <a:r>
              <a:rPr lang="en-US" sz="2400" dirty="0">
                <a:ea typeface="Calibri" panose="020F0502020204030204" pitchFamily="34" charset="0"/>
                <a:cs typeface="Calibri" panose="020F0502020204030204" pitchFamily="34" charset="0"/>
              </a:rPr>
              <a:t>R</a:t>
            </a:r>
            <a:r>
              <a:rPr lang="en-US" sz="2400" dirty="0">
                <a:effectLst/>
                <a:ea typeface="Calibri" panose="020F0502020204030204" pitchFamily="34" charset="0"/>
                <a:cs typeface="Calibri" panose="020F0502020204030204" pitchFamily="34" charset="0"/>
              </a:rPr>
              <a:t>ecognizes that: </a:t>
            </a:r>
          </a:p>
          <a:p>
            <a:pPr marL="965200" marR="0" lvl="0" indent="-508000">
              <a:lnSpc>
                <a:spcPct val="107000"/>
              </a:lnSpc>
              <a:spcBef>
                <a:spcPts val="0"/>
              </a:spcBef>
              <a:spcAft>
                <a:spcPts val="400"/>
              </a:spcAft>
              <a:buClr>
                <a:srgbClr val="000000"/>
              </a:buClr>
              <a:buFont typeface="+mj-lt"/>
              <a:buAutoNum type="arabicPeriod"/>
              <a:tabLst>
                <a:tab pos="457200" algn="l"/>
              </a:tabLst>
            </a:pPr>
            <a:r>
              <a:rPr lang="en-US" sz="2000" dirty="0">
                <a:latin typeface="Twentieth Century"/>
                <a:ea typeface="Calibri" panose="020F0502020204030204" pitchFamily="34" charset="0"/>
                <a:cs typeface="Calibri" panose="020F0502020204030204" pitchFamily="34" charset="0"/>
              </a:rPr>
              <a:t>These are all spatially distributed: ecological e</a:t>
            </a:r>
            <a:r>
              <a:rPr lang="en-US" sz="2000" dirty="0">
                <a:effectLst/>
                <a:latin typeface="Twentieth Century"/>
                <a:ea typeface="Calibri" panose="020F0502020204030204" pitchFamily="34" charset="0"/>
                <a:cs typeface="Calibri" panose="020F0502020204030204" pitchFamily="34" charset="0"/>
              </a:rPr>
              <a:t>ntities &amp; processes; people, communities, &amp; institutions; and, social resources</a:t>
            </a:r>
          </a:p>
          <a:p>
            <a:pPr marL="965200" marR="0" lvl="0" indent="-508000">
              <a:lnSpc>
                <a:spcPct val="107000"/>
              </a:lnSpc>
              <a:spcBef>
                <a:spcPts val="0"/>
              </a:spcBef>
              <a:spcAft>
                <a:spcPts val="400"/>
              </a:spcAft>
              <a:buClr>
                <a:srgbClr val="000000"/>
              </a:buClr>
              <a:buFont typeface="+mj-lt"/>
              <a:buAutoNum type="arabicPeriod"/>
              <a:tabLst>
                <a:tab pos="457200" algn="l"/>
              </a:tabLst>
            </a:pPr>
            <a:r>
              <a:rPr lang="en-US" sz="2000" dirty="0">
                <a:latin typeface="Twentieth Century"/>
                <a:ea typeface="Calibri" panose="020F0502020204030204" pitchFamily="34" charset="0"/>
                <a:cs typeface="Calibri" panose="020F0502020204030204" pitchFamily="34" charset="0"/>
              </a:rPr>
              <a:t>The equitable flow of ecosystem services requires ecological and social connectivity</a:t>
            </a:r>
          </a:p>
          <a:p>
            <a:pPr marL="965200" marR="0" lvl="0" indent="-508000">
              <a:lnSpc>
                <a:spcPct val="107000"/>
              </a:lnSpc>
              <a:spcBef>
                <a:spcPts val="0"/>
              </a:spcBef>
              <a:spcAft>
                <a:spcPts val="400"/>
              </a:spcAft>
              <a:buClr>
                <a:srgbClr val="000000"/>
              </a:buClr>
              <a:buFont typeface="+mj-lt"/>
              <a:buAutoNum type="arabicPeriod"/>
              <a:tabLst>
                <a:tab pos="457200" algn="l"/>
              </a:tabLst>
            </a:pPr>
            <a:r>
              <a:rPr lang="en-US" sz="2000" dirty="0">
                <a:effectLst/>
                <a:latin typeface="Twentieth Century"/>
                <a:ea typeface="Calibri" panose="020F0502020204030204" pitchFamily="34" charset="0"/>
                <a:cs typeface="Calibri" panose="020F0502020204030204" pitchFamily="34" charset="0"/>
              </a:rPr>
              <a:t>Space can generate or alleviate vulnerability depending on connectivity</a:t>
            </a:r>
          </a:p>
        </p:txBody>
      </p:sp>
      <p:sp>
        <p:nvSpPr>
          <p:cNvPr id="8" name="TextBox 7">
            <a:extLst>
              <a:ext uri="{FF2B5EF4-FFF2-40B4-BE49-F238E27FC236}">
                <a16:creationId xmlns:a16="http://schemas.microsoft.com/office/drawing/2014/main" id="{2211B28E-4EBD-738F-A4F3-4DEDB053010D}"/>
              </a:ext>
            </a:extLst>
          </p:cNvPr>
          <p:cNvSpPr txBox="1"/>
          <p:nvPr/>
        </p:nvSpPr>
        <p:spPr>
          <a:xfrm>
            <a:off x="448718" y="1408813"/>
            <a:ext cx="6102350" cy="1706814"/>
          </a:xfrm>
          <a:prstGeom prst="rect">
            <a:avLst/>
          </a:prstGeom>
          <a:noFill/>
        </p:spPr>
        <p:txBody>
          <a:bodyPr wrap="square">
            <a:spAutoFit/>
          </a:bodyPr>
          <a:lstStyle/>
          <a:p>
            <a:pPr marL="342900" marR="0" lvl="0" indent="-342900">
              <a:lnSpc>
                <a:spcPct val="107000"/>
              </a:lnSpc>
              <a:spcBef>
                <a:spcPts val="0"/>
              </a:spcBef>
              <a:spcAft>
                <a:spcPts val="400"/>
              </a:spcAft>
              <a:buClr>
                <a:srgbClr val="000000"/>
              </a:buClr>
              <a:buFont typeface="Symbol" panose="05050102010706020507" pitchFamily="18" charset="2"/>
              <a:buChar char=""/>
              <a:tabLst>
                <a:tab pos="457200" algn="l"/>
              </a:tabLst>
            </a:pPr>
            <a:r>
              <a:rPr lang="en-US" sz="2400" dirty="0">
                <a:latin typeface="Calibri" panose="020F0502020204030204" pitchFamily="34" charset="0"/>
                <a:ea typeface="Calibri" panose="020F0502020204030204" pitchFamily="34" charset="0"/>
                <a:cs typeface="Calibri" panose="020F0502020204030204" pitchFamily="34" charset="0"/>
              </a:rPr>
              <a:t>A</a:t>
            </a:r>
            <a:r>
              <a:rPr lang="en-US" sz="2400" dirty="0">
                <a:effectLst/>
                <a:latin typeface="Calibri" panose="020F0502020204030204" pitchFamily="34" charset="0"/>
                <a:ea typeface="Calibri" panose="020F0502020204030204" pitchFamily="34" charset="0"/>
                <a:cs typeface="Calibri" panose="020F0502020204030204" pitchFamily="34" charset="0"/>
              </a:rPr>
              <a:t> subset of resilience theory </a:t>
            </a:r>
          </a:p>
          <a:p>
            <a:pPr marL="342900" marR="0" lvl="0" indent="-342900">
              <a:lnSpc>
                <a:spcPct val="107000"/>
              </a:lnSpc>
              <a:spcBef>
                <a:spcPts val="0"/>
              </a:spcBef>
              <a:spcAft>
                <a:spcPts val="400"/>
              </a:spcAft>
              <a:buClr>
                <a:srgbClr val="000000"/>
              </a:buClr>
              <a:buFont typeface="Symbol" panose="05050102010706020507" pitchFamily="18" charset="2"/>
              <a:buChar char=""/>
              <a:tabLst>
                <a:tab pos="457200" algn="l"/>
              </a:tabLst>
            </a:pPr>
            <a:r>
              <a:rPr lang="en-US"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Integrates concepts from landscape/spatial ecology, ecosystem services, and sustainability</a:t>
            </a:r>
            <a:endParaRPr lang="en-US" sz="2400" dirty="0">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BC9FAB3C-D8AE-1496-0F25-9218607EC805}"/>
              </a:ext>
            </a:extLst>
          </p:cNvPr>
          <p:cNvCxnSpPr>
            <a:cxnSpLocks/>
          </p:cNvCxnSpPr>
          <p:nvPr/>
        </p:nvCxnSpPr>
        <p:spPr>
          <a:xfrm>
            <a:off x="596900" y="1214255"/>
            <a:ext cx="66548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42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Shape, circle&#10;&#10;Description automatically generated">
            <a:extLst>
              <a:ext uri="{FF2B5EF4-FFF2-40B4-BE49-F238E27FC236}">
                <a16:creationId xmlns:a16="http://schemas.microsoft.com/office/drawing/2014/main" id="{0C9C3577-1ED2-C681-8AD5-EEC056AC4669}"/>
              </a:ext>
            </a:extLst>
          </p:cNvPr>
          <p:cNvPicPr>
            <a:picLocks noChangeAspect="1"/>
          </p:cNvPicPr>
          <p:nvPr/>
        </p:nvPicPr>
        <p:blipFill>
          <a:blip r:embed="rId3"/>
          <a:stretch>
            <a:fillRect/>
          </a:stretch>
        </p:blipFill>
        <p:spPr>
          <a:xfrm>
            <a:off x="0" y="0"/>
            <a:ext cx="12187891" cy="6860313"/>
          </a:xfrm>
          <a:prstGeom prst="rect">
            <a:avLst/>
          </a:prstGeom>
        </p:spPr>
      </p:pic>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465B73-D406-4049-8686-85FBB9BA326F}"/>
              </a:ext>
            </a:extLst>
          </p:cNvPr>
          <p:cNvSpPr>
            <a:spLocks noGrp="1"/>
          </p:cNvSpPr>
          <p:nvPr>
            <p:ph type="title"/>
          </p:nvPr>
        </p:nvSpPr>
        <p:spPr>
          <a:xfrm>
            <a:off x="284479" y="1482470"/>
            <a:ext cx="5023573" cy="567248"/>
          </a:xfrm>
        </p:spPr>
        <p:txBody>
          <a:bodyPr anchor="b">
            <a:noAutofit/>
          </a:bodyPr>
          <a:lstStyle/>
          <a:p>
            <a:r>
              <a:rPr lang="en-US" sz="3600" dirty="0">
                <a:latin typeface="+mn-lt"/>
              </a:rPr>
              <a:t>Background Spatial</a:t>
            </a:r>
            <a:br>
              <a:rPr lang="en-US" sz="3600" dirty="0">
                <a:latin typeface="+mn-lt"/>
              </a:rPr>
            </a:br>
            <a:r>
              <a:rPr lang="en-US" sz="3600" dirty="0">
                <a:latin typeface="+mn-lt"/>
              </a:rPr>
              <a:t>Resilience</a:t>
            </a:r>
          </a:p>
        </p:txBody>
      </p:sp>
      <p:sp>
        <p:nvSpPr>
          <p:cNvPr id="3" name="Content Placeholder 2">
            <a:extLst>
              <a:ext uri="{FF2B5EF4-FFF2-40B4-BE49-F238E27FC236}">
                <a16:creationId xmlns:a16="http://schemas.microsoft.com/office/drawing/2014/main" id="{856DD911-1D91-65EF-9AFD-35388220E5FD}"/>
              </a:ext>
            </a:extLst>
          </p:cNvPr>
          <p:cNvSpPr>
            <a:spLocks noGrp="1"/>
          </p:cNvSpPr>
          <p:nvPr>
            <p:ph idx="1"/>
          </p:nvPr>
        </p:nvSpPr>
        <p:spPr>
          <a:xfrm>
            <a:off x="404602" y="2584045"/>
            <a:ext cx="4498848" cy="3056097"/>
          </a:xfrm>
        </p:spPr>
        <p:txBody>
          <a:bodyPr anchor="t">
            <a:normAutofit/>
          </a:bodyPr>
          <a:lstStyle/>
          <a:p>
            <a:pPr marL="0" indent="0">
              <a:buNone/>
            </a:pPr>
            <a:r>
              <a:rPr lang="en-US" b="1" dirty="0">
                <a:latin typeface="Twentieth Century"/>
                <a:ea typeface="Calibri" panose="020F0502020204030204" pitchFamily="34" charset="0"/>
                <a:cs typeface="Times New Roman" panose="02020603050405020304" pitchFamily="18" charset="0"/>
              </a:rPr>
              <a:t>A</a:t>
            </a:r>
            <a:r>
              <a:rPr lang="en-US" dirty="0">
                <a:effectLst/>
                <a:latin typeface="Twentieth Century"/>
                <a:ea typeface="Calibri" panose="020F0502020204030204" pitchFamily="34" charset="0"/>
                <a:cs typeface="Times New Roman" panose="02020603050405020304" pitchFamily="18" charset="0"/>
              </a:rPr>
              <a:t> </a:t>
            </a:r>
            <a:r>
              <a:rPr lang="en-US" b="1" dirty="0">
                <a:effectLst/>
                <a:latin typeface="Twentieth Century"/>
                <a:ea typeface="Calibri" panose="020F0502020204030204" pitchFamily="34" charset="0"/>
                <a:cs typeface="Times New Roman" panose="02020603050405020304" pitchFamily="18" charset="0"/>
              </a:rPr>
              <a:t>spatially resilient socio-ecological system can:</a:t>
            </a:r>
            <a:endParaRPr lang="en-US" sz="1800" dirty="0"/>
          </a:p>
        </p:txBody>
      </p:sp>
      <p:pic>
        <p:nvPicPr>
          <p:cNvPr id="5" name="Picture 4" descr="A picture containing person&#10;&#10;Description automatically generated">
            <a:extLst>
              <a:ext uri="{FF2B5EF4-FFF2-40B4-BE49-F238E27FC236}">
                <a16:creationId xmlns:a16="http://schemas.microsoft.com/office/drawing/2014/main" id="{D8D42F38-185E-0508-84DE-3E69BB3EA4B4}"/>
              </a:ext>
            </a:extLst>
          </p:cNvPr>
          <p:cNvPicPr>
            <a:picLocks noChangeAspect="1"/>
          </p:cNvPicPr>
          <p:nvPr/>
        </p:nvPicPr>
        <p:blipFill rotWithShape="1">
          <a:blip r:embed="rId4"/>
          <a:srcRect l="19571" r="13426"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4" name="Slide Number Placeholder 3">
            <a:extLst>
              <a:ext uri="{FF2B5EF4-FFF2-40B4-BE49-F238E27FC236}">
                <a16:creationId xmlns:a16="http://schemas.microsoft.com/office/drawing/2014/main" id="{91E7B59B-4A02-CCA9-3854-202F73BAA6AE}"/>
              </a:ext>
            </a:extLst>
          </p:cNvPr>
          <p:cNvSpPr>
            <a:spLocks noGrp="1"/>
          </p:cNvSpPr>
          <p:nvPr>
            <p:ph type="sldNum" sz="quarter" idx="12"/>
          </p:nvPr>
        </p:nvSpPr>
        <p:spPr>
          <a:xfrm>
            <a:off x="9037321" y="6356350"/>
            <a:ext cx="2743200" cy="365125"/>
          </a:xfrm>
        </p:spPr>
        <p:txBody>
          <a:bodyPr>
            <a:normAutofit/>
          </a:bodyPr>
          <a:lstStyle/>
          <a:p>
            <a:pPr>
              <a:spcAft>
                <a:spcPts val="600"/>
              </a:spcAft>
            </a:pPr>
            <a:fld id="{856227B3-BD4B-B146-9DD9-5D91D71F00EA}" type="slidenum">
              <a:rPr lang="en-US">
                <a:solidFill>
                  <a:schemeClr val="bg1"/>
                </a:solidFill>
              </a:rPr>
              <a:pPr>
                <a:spcAft>
                  <a:spcPts val="600"/>
                </a:spcAft>
              </a:pPr>
              <a:t>3</a:t>
            </a:fld>
            <a:endParaRPr lang="en-US">
              <a:solidFill>
                <a:schemeClr val="bg1"/>
              </a:solidFill>
            </a:endParaRPr>
          </a:p>
        </p:txBody>
      </p:sp>
      <p:sp>
        <p:nvSpPr>
          <p:cNvPr id="11" name="Rectangle 10">
            <a:extLst>
              <a:ext uri="{FF2B5EF4-FFF2-40B4-BE49-F238E27FC236}">
                <a16:creationId xmlns:a16="http://schemas.microsoft.com/office/drawing/2014/main" id="{2A18CDBB-66CF-5A31-7717-8B5780081E1C}"/>
              </a:ext>
            </a:extLst>
          </p:cNvPr>
          <p:cNvSpPr/>
          <p:nvPr/>
        </p:nvSpPr>
        <p:spPr>
          <a:xfrm>
            <a:off x="411479" y="851675"/>
            <a:ext cx="960121" cy="1153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689684-B39A-9C31-510C-7C8B1166E00E}"/>
              </a:ext>
            </a:extLst>
          </p:cNvPr>
          <p:cNvSpPr/>
          <p:nvPr/>
        </p:nvSpPr>
        <p:spPr>
          <a:xfrm>
            <a:off x="319766" y="2152210"/>
            <a:ext cx="4668521"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275B561-1CD0-4B42-36D7-4A98CAAE5CCE}"/>
              </a:ext>
            </a:extLst>
          </p:cNvPr>
          <p:cNvSpPr txBox="1"/>
          <p:nvPr/>
        </p:nvSpPr>
        <p:spPr>
          <a:xfrm>
            <a:off x="411479" y="3589452"/>
            <a:ext cx="4135121" cy="2050690"/>
          </a:xfrm>
          <a:prstGeom prst="rect">
            <a:avLst/>
          </a:prstGeom>
          <a:noFill/>
        </p:spPr>
        <p:txBody>
          <a:bodyPr wrap="square" rtlCol="0">
            <a:spAutoFit/>
          </a:bodyPr>
          <a:lstStyle/>
          <a:p>
            <a:pPr marR="0" lvl="0">
              <a:lnSpc>
                <a:spcPct val="107000"/>
              </a:lnSpc>
              <a:spcBef>
                <a:spcPts val="0"/>
              </a:spcBef>
              <a:spcAft>
                <a:spcPts val="400"/>
              </a:spcAft>
              <a:buClr>
                <a:srgbClr val="000000"/>
              </a:buClr>
              <a:tabLst>
                <a:tab pos="457200" algn="l"/>
              </a:tabLst>
            </a:pPr>
            <a:r>
              <a:rPr lang="en-US" sz="2400" dirty="0">
                <a:latin typeface="Twentieth Century"/>
                <a:ea typeface="Calibri" panose="020F0502020204030204" pitchFamily="34" charset="0"/>
                <a:cs typeface="Times New Roman" panose="02020603050405020304" pitchFamily="18" charset="0"/>
              </a:rPr>
              <a:t>R</a:t>
            </a:r>
            <a:r>
              <a:rPr lang="en-US" sz="2400" dirty="0">
                <a:effectLst/>
                <a:latin typeface="Twentieth Century"/>
                <a:ea typeface="Calibri" panose="020F0502020204030204" pitchFamily="34" charset="0"/>
                <a:cs typeface="Times New Roman" panose="02020603050405020304" pitchFamily="18" charset="0"/>
              </a:rPr>
              <a:t>esist, adapt, or recover from a pressure or disturbance if there is some flexibility in spatial plans, policies, and practices that influence connectivity. </a:t>
            </a:r>
            <a:endParaRPr lang="en-US" sz="2400" dirty="0">
              <a:latin typeface="Twentieth Century"/>
            </a:endParaRPr>
          </a:p>
        </p:txBody>
      </p:sp>
    </p:spTree>
    <p:extLst>
      <p:ext uri="{BB962C8B-B14F-4D97-AF65-F5344CB8AC3E}">
        <p14:creationId xmlns:p14="http://schemas.microsoft.com/office/powerpoint/2010/main" val="349635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2133600" y="365125"/>
            <a:ext cx="9220200" cy="1281113"/>
          </a:xfrm>
        </p:spPr>
        <p:txBody>
          <a:bodyPr/>
          <a:lstStyle/>
          <a:p>
            <a:pPr algn="ctr"/>
            <a:r>
              <a:rPr lang="en-US" dirty="0">
                <a:latin typeface="+mn-lt"/>
              </a:rPr>
              <a:t>Background: Networks</a:t>
            </a:r>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4</a:t>
            </a:fld>
            <a:endParaRPr lang="en-US"/>
          </a:p>
        </p:txBody>
      </p:sp>
      <p:sp>
        <p:nvSpPr>
          <p:cNvPr id="5" name="Google Shape;48;p2">
            <a:extLst>
              <a:ext uri="{FF2B5EF4-FFF2-40B4-BE49-F238E27FC236}">
                <a16:creationId xmlns:a16="http://schemas.microsoft.com/office/drawing/2014/main" id="{5EF9BCAF-D959-B23D-8BE6-3D8AAA13EE07}"/>
              </a:ext>
            </a:extLst>
          </p:cNvPr>
          <p:cNvSpPr txBox="1">
            <a:spLocks noGrp="1"/>
          </p:cNvSpPr>
          <p:nvPr>
            <p:ph idx="1"/>
          </p:nvPr>
        </p:nvSpPr>
        <p:spPr>
          <a:xfrm>
            <a:off x="1092200" y="1381125"/>
            <a:ext cx="10845800" cy="4351338"/>
          </a:xfrm>
          <a:prstGeom prst="rect">
            <a:avLst/>
          </a:prstGeom>
          <a:noFill/>
          <a:ln>
            <a:noFill/>
          </a:ln>
        </p:spPr>
        <p:txBody>
          <a:bodyPr spcFirstLastPara="1" wrap="square" lIns="135725" tIns="67850" rIns="135725" bIns="67850" anchor="t" anchorCtr="0">
            <a:noAutofit/>
          </a:bodyPr>
          <a:lstStyle/>
          <a:p>
            <a:pPr marL="457200" marR="0" lvl="0" indent="-457200" algn="l" rtl="0">
              <a:spcBef>
                <a:spcPts val="0"/>
              </a:spcBef>
              <a:spcAft>
                <a:spcPts val="0"/>
              </a:spcAft>
              <a:buClr>
                <a:srgbClr val="000000"/>
              </a:buClr>
              <a:buSzPts val="3200"/>
              <a:buFont typeface="Arial" panose="020B0604020202020204" pitchFamily="34" charset="0"/>
              <a:buChar char="•"/>
            </a:pPr>
            <a:r>
              <a:rPr lang="en-US" dirty="0">
                <a:solidFill>
                  <a:srgbClr val="000000"/>
                </a:solidFill>
                <a:latin typeface="Twentieth Century"/>
                <a:ea typeface="Twentieth Century"/>
                <a:cs typeface="Twentieth Century"/>
                <a:sym typeface="Twentieth Century"/>
              </a:rPr>
              <a:t>M</a:t>
            </a:r>
            <a:r>
              <a:rPr lang="en-US" b="0" i="0" dirty="0">
                <a:solidFill>
                  <a:srgbClr val="000000"/>
                </a:solidFill>
                <a:latin typeface="Twentieth Century"/>
                <a:ea typeface="Twentieth Century"/>
                <a:cs typeface="Twentieth Century"/>
                <a:sym typeface="Twentieth Century"/>
              </a:rPr>
              <a:t>ay be social, ecological, or socio-ecological</a:t>
            </a:r>
            <a:endParaRPr lang="en-US" dirty="0">
              <a:latin typeface="Twentieth Century"/>
              <a:ea typeface="Twentieth Century"/>
              <a:cs typeface="Twentieth Century"/>
              <a:sym typeface="Twentieth Century"/>
            </a:endParaRPr>
          </a:p>
          <a:p>
            <a:pPr marL="457200" marR="0" lvl="0" indent="-457200" algn="l" rtl="0">
              <a:spcAft>
                <a:spcPts val="0"/>
              </a:spcAft>
              <a:buClr>
                <a:srgbClr val="000000"/>
              </a:buClr>
              <a:buSzPts val="3200"/>
              <a:buFont typeface="Arial" panose="020B0604020202020204" pitchFamily="34" charset="0"/>
              <a:buChar char="•"/>
            </a:pPr>
            <a:r>
              <a:rPr lang="en-US" dirty="0">
                <a:latin typeface="Twentieth Century"/>
                <a:ea typeface="Twentieth Century"/>
                <a:cs typeface="Twentieth Century"/>
                <a:sym typeface="Twentieth Century"/>
              </a:rPr>
              <a:t>Are represented in diagrams with </a:t>
            </a:r>
            <a:r>
              <a:rPr lang="en-US" b="0" i="0" dirty="0">
                <a:solidFill>
                  <a:srgbClr val="000000"/>
                </a:solidFill>
                <a:latin typeface="Twentieth Century"/>
                <a:ea typeface="Twentieth Century"/>
                <a:cs typeface="Twentieth Century"/>
                <a:sym typeface="Twentieth Century"/>
              </a:rPr>
              <a:t>nodes that vary in their </a:t>
            </a:r>
            <a:r>
              <a:rPr lang="en-US" dirty="0">
                <a:latin typeface="Twentieth Century"/>
                <a:ea typeface="Twentieth Century"/>
                <a:cs typeface="Twentieth Century"/>
                <a:sym typeface="Twentieth Century"/>
              </a:rPr>
              <a:t>connectivity (</a:t>
            </a:r>
            <a:r>
              <a:rPr lang="en-US" b="0" i="0" dirty="0">
                <a:solidFill>
                  <a:srgbClr val="000000"/>
                </a:solidFill>
                <a:latin typeface="Twentieth Century"/>
                <a:ea typeface="Twentieth Century"/>
                <a:cs typeface="Twentieth Century"/>
                <a:sym typeface="Twentieth Century"/>
              </a:rPr>
              <a:t>nodes may be agents, resources, or other features)</a:t>
            </a:r>
          </a:p>
          <a:p>
            <a:pPr marL="457200" indent="-457200">
              <a:buSzPts val="3200"/>
              <a:buFont typeface="Arial" panose="020B0604020202020204" pitchFamily="34" charset="0"/>
              <a:buChar char="•"/>
            </a:pPr>
            <a:r>
              <a:rPr lang="en-US" dirty="0">
                <a:solidFill>
                  <a:srgbClr val="000000"/>
                </a:solidFill>
                <a:latin typeface="Twentieth Century"/>
                <a:ea typeface="Twentieth Century"/>
                <a:cs typeface="Twentieth Century"/>
                <a:sym typeface="Twentieth Century"/>
              </a:rPr>
              <a:t>T</a:t>
            </a:r>
            <a:r>
              <a:rPr lang="en-US" b="0" i="0" dirty="0">
                <a:solidFill>
                  <a:srgbClr val="000000"/>
                </a:solidFill>
                <a:latin typeface="Twentieth Century"/>
                <a:ea typeface="Twentieth Century"/>
                <a:cs typeface="Twentieth Century"/>
                <a:sym typeface="Twentieth Century"/>
              </a:rPr>
              <a:t>hese diagrams are used to describe many characteristics of networks </a:t>
            </a:r>
            <a:r>
              <a:rPr lang="en-US" dirty="0">
                <a:solidFill>
                  <a:srgbClr val="000000"/>
                </a:solidFill>
                <a:latin typeface="Twentieth Century"/>
                <a:ea typeface="Twentieth Century"/>
                <a:cs typeface="Twentieth Century"/>
                <a:sym typeface="Twentieth Century"/>
              </a:rPr>
              <a:t>that</a:t>
            </a:r>
            <a:r>
              <a:rPr lang="en-US" b="0" i="0" dirty="0">
                <a:solidFill>
                  <a:srgbClr val="000000"/>
                </a:solidFill>
                <a:latin typeface="Twentieth Century"/>
                <a:ea typeface="Twentieth Century"/>
                <a:cs typeface="Twentieth Century"/>
                <a:sym typeface="Twentieth Century"/>
              </a:rPr>
              <a:t> can be quantified with a variety of metrics</a:t>
            </a:r>
            <a:endParaRPr b="0" i="0" dirty="0">
              <a:solidFill>
                <a:srgbClr val="000000"/>
              </a:solidFill>
              <a:latin typeface="Twentieth Century"/>
              <a:ea typeface="Twentieth Century"/>
              <a:cs typeface="Twentieth Century"/>
              <a:sym typeface="Twentieth Century"/>
            </a:endParaRPr>
          </a:p>
        </p:txBody>
      </p:sp>
      <p:sp>
        <p:nvSpPr>
          <p:cNvPr id="6" name="Google Shape;49;p2">
            <a:extLst>
              <a:ext uri="{FF2B5EF4-FFF2-40B4-BE49-F238E27FC236}">
                <a16:creationId xmlns:a16="http://schemas.microsoft.com/office/drawing/2014/main" id="{3415309A-8EF3-4F2B-3A40-9DE9509586EB}"/>
              </a:ext>
            </a:extLst>
          </p:cNvPr>
          <p:cNvSpPr txBox="1"/>
          <p:nvPr/>
        </p:nvSpPr>
        <p:spPr>
          <a:xfrm>
            <a:off x="5817687" y="3749497"/>
            <a:ext cx="6268479" cy="2677616"/>
          </a:xfrm>
          <a:prstGeom prst="rect">
            <a:avLst/>
          </a:prstGeom>
          <a:noFill/>
          <a:ln>
            <a:solidFill>
              <a:schemeClr val="accent1">
                <a:lumMod val="50000"/>
              </a:schemeClr>
            </a:solid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Twentieth Century"/>
                <a:ea typeface="Twentieth Century"/>
                <a:cs typeface="Twentieth Century"/>
                <a:sym typeface="Twentieth Century"/>
              </a:rPr>
              <a:t>In this network, node B is very important because it is connected to all others; E has very little influence (connectivity) on others because it is only linked to one other node and the connection is weak as indicated by the length of the linking line.</a:t>
            </a:r>
            <a:endParaRPr sz="2800" dirty="0"/>
          </a:p>
        </p:txBody>
      </p:sp>
      <p:grpSp>
        <p:nvGrpSpPr>
          <p:cNvPr id="7" name="Google Shape;50;p2">
            <a:extLst>
              <a:ext uri="{FF2B5EF4-FFF2-40B4-BE49-F238E27FC236}">
                <a16:creationId xmlns:a16="http://schemas.microsoft.com/office/drawing/2014/main" id="{5592CE1A-ECDB-58DA-F3AC-6B55B6A0DEC1}"/>
              </a:ext>
            </a:extLst>
          </p:cNvPr>
          <p:cNvGrpSpPr/>
          <p:nvPr/>
        </p:nvGrpSpPr>
        <p:grpSpPr>
          <a:xfrm>
            <a:off x="509330" y="3741270"/>
            <a:ext cx="5160191" cy="2980205"/>
            <a:chOff x="3343775" y="5063216"/>
            <a:chExt cx="4465605" cy="3307297"/>
          </a:xfrm>
        </p:grpSpPr>
        <p:grpSp>
          <p:nvGrpSpPr>
            <p:cNvPr id="8" name="Google Shape;51;p2">
              <a:extLst>
                <a:ext uri="{FF2B5EF4-FFF2-40B4-BE49-F238E27FC236}">
                  <a16:creationId xmlns:a16="http://schemas.microsoft.com/office/drawing/2014/main" id="{9A031208-3347-CB5D-9FF6-5FE1C02B90AF}"/>
                </a:ext>
              </a:extLst>
            </p:cNvPr>
            <p:cNvGrpSpPr/>
            <p:nvPr/>
          </p:nvGrpSpPr>
          <p:grpSpPr>
            <a:xfrm>
              <a:off x="3343775" y="5063216"/>
              <a:ext cx="4465605" cy="3307297"/>
              <a:chOff x="3343775" y="5063216"/>
              <a:chExt cx="4465605" cy="3307297"/>
            </a:xfrm>
          </p:grpSpPr>
          <p:grpSp>
            <p:nvGrpSpPr>
              <p:cNvPr id="10" name="Google Shape;52;p2">
                <a:extLst>
                  <a:ext uri="{FF2B5EF4-FFF2-40B4-BE49-F238E27FC236}">
                    <a16:creationId xmlns:a16="http://schemas.microsoft.com/office/drawing/2014/main" id="{A7DE163F-D4CD-853A-42F8-2D976994CDBD}"/>
                  </a:ext>
                </a:extLst>
              </p:cNvPr>
              <p:cNvGrpSpPr/>
              <p:nvPr/>
            </p:nvGrpSpPr>
            <p:grpSpPr>
              <a:xfrm>
                <a:off x="3343775" y="5063216"/>
                <a:ext cx="4465605" cy="3307297"/>
                <a:chOff x="4392679" y="4725080"/>
                <a:chExt cx="4465605" cy="3307297"/>
              </a:xfrm>
            </p:grpSpPr>
            <p:cxnSp>
              <p:nvCxnSpPr>
                <p:cNvPr id="12" name="Google Shape;53;p2">
                  <a:extLst>
                    <a:ext uri="{FF2B5EF4-FFF2-40B4-BE49-F238E27FC236}">
                      <a16:creationId xmlns:a16="http://schemas.microsoft.com/office/drawing/2014/main" id="{FBD94644-8FCB-0577-908F-7BD484F4AC56}"/>
                    </a:ext>
                  </a:extLst>
                </p:cNvPr>
                <p:cNvCxnSpPr>
                  <a:stCxn id="15" idx="6"/>
                  <a:endCxn id="16" idx="2"/>
                </p:cNvCxnSpPr>
                <p:nvPr/>
              </p:nvCxnSpPr>
              <p:spPr>
                <a:xfrm>
                  <a:off x="5136067" y="5052052"/>
                  <a:ext cx="571999" cy="4512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13" name="Google Shape;56;p2">
                  <a:extLst>
                    <a:ext uri="{FF2B5EF4-FFF2-40B4-BE49-F238E27FC236}">
                      <a16:creationId xmlns:a16="http://schemas.microsoft.com/office/drawing/2014/main" id="{54E5EE2A-6731-7875-06F1-D5EF79CA4AF9}"/>
                    </a:ext>
                  </a:extLst>
                </p:cNvPr>
                <p:cNvCxnSpPr>
                  <a:stCxn id="16" idx="5"/>
                  <a:endCxn id="17" idx="1"/>
                </p:cNvCxnSpPr>
                <p:nvPr/>
              </p:nvCxnSpPr>
              <p:spPr>
                <a:xfrm>
                  <a:off x="6342588" y="5734454"/>
                  <a:ext cx="1539362" cy="1739748"/>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14" name="Google Shape;58;p2">
                  <a:extLst>
                    <a:ext uri="{FF2B5EF4-FFF2-40B4-BE49-F238E27FC236}">
                      <a16:creationId xmlns:a16="http://schemas.microsoft.com/office/drawing/2014/main" id="{D5545A7E-5704-A913-6CCC-E2C9A860ED73}"/>
                    </a:ext>
                  </a:extLst>
                </p:cNvPr>
                <p:cNvCxnSpPr>
                  <a:stCxn id="18" idx="0"/>
                  <a:endCxn id="16" idx="4"/>
                </p:cNvCxnSpPr>
                <p:nvPr/>
              </p:nvCxnSpPr>
              <p:spPr>
                <a:xfrm flipV="1">
                  <a:off x="5939623" y="5830222"/>
                  <a:ext cx="140137" cy="343973"/>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15" name="Google Shape;54;p2">
                  <a:extLst>
                    <a:ext uri="{FF2B5EF4-FFF2-40B4-BE49-F238E27FC236}">
                      <a16:creationId xmlns:a16="http://schemas.microsoft.com/office/drawing/2014/main" id="{0747E9A9-F176-70F8-6C67-BC4248748DE9}"/>
                    </a:ext>
                  </a:extLst>
                </p:cNvPr>
                <p:cNvSpPr/>
                <p:nvPr/>
              </p:nvSpPr>
              <p:spPr>
                <a:xfrm>
                  <a:off x="4392679" y="4725080"/>
                  <a:ext cx="743388" cy="653942"/>
                </a:xfrm>
                <a:prstGeom prst="ellipse">
                  <a:avLst/>
                </a:prstGeom>
                <a:gradFill>
                  <a:gsLst>
                    <a:gs pos="0">
                      <a:srgbClr val="193258">
                        <a:alpha val="74901"/>
                      </a:srgbClr>
                    </a:gs>
                    <a:gs pos="100000">
                      <a:srgbClr val="001A35"/>
                    </a:gs>
                  </a:gsLst>
                  <a:path path="circle">
                    <a:fillToRect l="50000" t="50000" r="50000" b="50000"/>
                  </a:path>
                  <a:tileRect/>
                </a:gradFill>
                <a:ln w="9525" cap="flat" cmpd="sng">
                  <a:solidFill>
                    <a:srgbClr val="193258"/>
                  </a:solidFill>
                  <a:prstDash val="solid"/>
                  <a:round/>
                  <a:headEnd type="none" w="sm" len="sm"/>
                  <a:tailEnd type="none" w="sm" len="sm"/>
                </a:ln>
              </p:spPr>
              <p:txBody>
                <a:bodyPr spcFirstLastPara="1" wrap="square" lIns="91425" tIns="0" rIns="91425" bIns="274300" anchor="t" anchorCtr="0">
                  <a:noAutofit/>
                </a:bodyPr>
                <a:lstStyle/>
                <a:p>
                  <a:pPr marL="0" marR="0" lvl="0" indent="0" algn="ctr" rtl="0">
                    <a:spcBef>
                      <a:spcPts val="0"/>
                    </a:spcBef>
                    <a:spcAft>
                      <a:spcPts val="0"/>
                    </a:spcAft>
                    <a:buNone/>
                  </a:pPr>
                  <a:r>
                    <a:rPr lang="en-US" sz="2400" b="1" dirty="0">
                      <a:solidFill>
                        <a:schemeClr val="lt1"/>
                      </a:solidFill>
                      <a:latin typeface="Arial"/>
                      <a:ea typeface="Arial"/>
                      <a:cs typeface="Arial"/>
                      <a:sym typeface="Arial"/>
                    </a:rPr>
                    <a:t>A</a:t>
                  </a:r>
                  <a:endParaRPr dirty="0"/>
                </a:p>
              </p:txBody>
            </p:sp>
            <p:sp>
              <p:nvSpPr>
                <p:cNvPr id="16" name="Google Shape;55;p2">
                  <a:extLst>
                    <a:ext uri="{FF2B5EF4-FFF2-40B4-BE49-F238E27FC236}">
                      <a16:creationId xmlns:a16="http://schemas.microsoft.com/office/drawing/2014/main" id="{FEF845A2-E53C-59AC-8305-1BB651AE8669}"/>
                    </a:ext>
                  </a:extLst>
                </p:cNvPr>
                <p:cNvSpPr/>
                <p:nvPr/>
              </p:nvSpPr>
              <p:spPr>
                <a:xfrm>
                  <a:off x="5708066" y="5176280"/>
                  <a:ext cx="743388" cy="653942"/>
                </a:xfrm>
                <a:prstGeom prst="ellipse">
                  <a:avLst/>
                </a:prstGeom>
                <a:gradFill>
                  <a:gsLst>
                    <a:gs pos="0">
                      <a:srgbClr val="193258">
                        <a:alpha val="74901"/>
                      </a:srgbClr>
                    </a:gs>
                    <a:gs pos="100000">
                      <a:srgbClr val="001A35"/>
                    </a:gs>
                  </a:gsLst>
                  <a:path path="circle">
                    <a:fillToRect l="50000" t="50000" r="50000" b="50000"/>
                  </a:path>
                  <a:tileRect/>
                </a:gradFill>
                <a:ln w="9525" cap="flat" cmpd="sng">
                  <a:solidFill>
                    <a:srgbClr val="193258"/>
                  </a:solidFill>
                  <a:prstDash val="solid"/>
                  <a:round/>
                  <a:headEnd type="none" w="sm" len="sm"/>
                  <a:tailEnd type="none" w="sm" len="sm"/>
                </a:ln>
              </p:spPr>
              <p:txBody>
                <a:bodyPr spcFirstLastPara="1" wrap="square" lIns="91425" tIns="0" rIns="91425" bIns="274300" anchor="t" anchorCtr="0">
                  <a:noAutofit/>
                </a:bodyPr>
                <a:lstStyle/>
                <a:p>
                  <a:pPr marL="0" marR="0" lvl="0" indent="0" algn="ctr" rtl="0">
                    <a:spcBef>
                      <a:spcPts val="0"/>
                    </a:spcBef>
                    <a:spcAft>
                      <a:spcPts val="0"/>
                    </a:spcAft>
                    <a:buNone/>
                  </a:pPr>
                  <a:r>
                    <a:rPr lang="en-US" sz="2400" b="1" dirty="0">
                      <a:solidFill>
                        <a:schemeClr val="lt1"/>
                      </a:solidFill>
                      <a:latin typeface="Arial"/>
                      <a:ea typeface="Arial"/>
                      <a:cs typeface="Arial"/>
                      <a:sym typeface="Arial"/>
                    </a:rPr>
                    <a:t>B</a:t>
                  </a:r>
                  <a:endParaRPr dirty="0"/>
                </a:p>
              </p:txBody>
            </p:sp>
            <p:sp>
              <p:nvSpPr>
                <p:cNvPr id="17" name="Google Shape;57;p2">
                  <a:extLst>
                    <a:ext uri="{FF2B5EF4-FFF2-40B4-BE49-F238E27FC236}">
                      <a16:creationId xmlns:a16="http://schemas.microsoft.com/office/drawing/2014/main" id="{71E457E0-E8DE-A0CE-CB91-4E27E0CEA9C7}"/>
                    </a:ext>
                  </a:extLst>
                </p:cNvPr>
                <p:cNvSpPr/>
                <p:nvPr/>
              </p:nvSpPr>
              <p:spPr>
                <a:xfrm>
                  <a:off x="7773083" y="7378435"/>
                  <a:ext cx="743388" cy="653942"/>
                </a:xfrm>
                <a:prstGeom prst="ellipse">
                  <a:avLst/>
                </a:prstGeom>
                <a:gradFill>
                  <a:gsLst>
                    <a:gs pos="0">
                      <a:srgbClr val="193258">
                        <a:alpha val="74901"/>
                      </a:srgbClr>
                    </a:gs>
                    <a:gs pos="100000">
                      <a:srgbClr val="001A35"/>
                    </a:gs>
                  </a:gsLst>
                  <a:path path="circle">
                    <a:fillToRect l="50000" t="50000" r="50000" b="50000"/>
                  </a:path>
                  <a:tileRect/>
                </a:gradFill>
                <a:ln w="9525" cap="flat" cmpd="sng">
                  <a:solidFill>
                    <a:srgbClr val="193258"/>
                  </a:solidFill>
                  <a:prstDash val="solid"/>
                  <a:round/>
                  <a:headEnd type="none" w="sm" len="sm"/>
                  <a:tailEnd type="none" w="sm" len="sm"/>
                </a:ln>
              </p:spPr>
              <p:txBody>
                <a:bodyPr spcFirstLastPara="1" wrap="square" lIns="91425" tIns="0" rIns="91425" bIns="274300" anchor="t"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E</a:t>
                  </a:r>
                  <a:endParaRPr/>
                </a:p>
              </p:txBody>
            </p:sp>
            <p:sp>
              <p:nvSpPr>
                <p:cNvPr id="18" name="Google Shape;59;p2">
                  <a:extLst>
                    <a:ext uri="{FF2B5EF4-FFF2-40B4-BE49-F238E27FC236}">
                      <a16:creationId xmlns:a16="http://schemas.microsoft.com/office/drawing/2014/main" id="{95BF16CF-6CD1-086D-A525-49449C88DB9C}"/>
                    </a:ext>
                  </a:extLst>
                </p:cNvPr>
                <p:cNvSpPr/>
                <p:nvPr/>
              </p:nvSpPr>
              <p:spPr>
                <a:xfrm>
                  <a:off x="5567929" y="6174195"/>
                  <a:ext cx="743388" cy="653942"/>
                </a:xfrm>
                <a:prstGeom prst="ellipse">
                  <a:avLst/>
                </a:prstGeom>
                <a:gradFill>
                  <a:gsLst>
                    <a:gs pos="0">
                      <a:srgbClr val="193258">
                        <a:alpha val="74901"/>
                      </a:srgbClr>
                    </a:gs>
                    <a:gs pos="100000">
                      <a:srgbClr val="001A35"/>
                    </a:gs>
                  </a:gsLst>
                  <a:path path="circle">
                    <a:fillToRect l="50000" t="50000" r="50000" b="50000"/>
                  </a:path>
                  <a:tileRect/>
                </a:gradFill>
                <a:ln w="9525" cap="flat" cmpd="sng">
                  <a:solidFill>
                    <a:srgbClr val="193258"/>
                  </a:solidFill>
                  <a:prstDash val="solid"/>
                  <a:round/>
                  <a:headEnd type="none" w="sm" len="sm"/>
                  <a:tailEnd type="none" w="sm" len="sm"/>
                </a:ln>
              </p:spPr>
              <p:txBody>
                <a:bodyPr spcFirstLastPara="1" wrap="square" lIns="91425" tIns="0" rIns="91425" bIns="274300" anchor="t"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D</a:t>
                  </a:r>
                  <a:endParaRPr/>
                </a:p>
              </p:txBody>
            </p:sp>
            <p:sp>
              <p:nvSpPr>
                <p:cNvPr id="19" name="Google Shape;60;p2">
                  <a:extLst>
                    <a:ext uri="{FF2B5EF4-FFF2-40B4-BE49-F238E27FC236}">
                      <a16:creationId xmlns:a16="http://schemas.microsoft.com/office/drawing/2014/main" id="{47B92562-3801-063B-1AC5-8CB07D9DD18A}"/>
                    </a:ext>
                  </a:extLst>
                </p:cNvPr>
                <p:cNvSpPr/>
                <p:nvPr/>
              </p:nvSpPr>
              <p:spPr>
                <a:xfrm>
                  <a:off x="7147608" y="4821121"/>
                  <a:ext cx="803231" cy="676271"/>
                </a:xfrm>
                <a:prstGeom prst="ellipse">
                  <a:avLst/>
                </a:prstGeom>
                <a:gradFill>
                  <a:gsLst>
                    <a:gs pos="0">
                      <a:srgbClr val="193258">
                        <a:alpha val="74901"/>
                      </a:srgbClr>
                    </a:gs>
                    <a:gs pos="100000">
                      <a:srgbClr val="001A35"/>
                    </a:gs>
                  </a:gsLst>
                  <a:path path="circle">
                    <a:fillToRect l="50000" t="50000" r="50000" b="50000"/>
                  </a:path>
                  <a:tileRect/>
                </a:gradFill>
                <a:ln w="9525" cap="flat" cmpd="sng">
                  <a:solidFill>
                    <a:srgbClr val="193258"/>
                  </a:solidFill>
                  <a:prstDash val="solid"/>
                  <a:round/>
                  <a:headEnd type="none" w="sm" len="sm"/>
                  <a:tailEnd type="none" w="sm" len="sm"/>
                </a:ln>
              </p:spPr>
              <p:txBody>
                <a:bodyPr spcFirstLastPara="1" wrap="square" lIns="91425" tIns="0" rIns="91425" bIns="274300" anchor="t" anchorCtr="0">
                  <a:noAutofit/>
                </a:bodyPr>
                <a:lstStyle/>
                <a:p>
                  <a:pPr marL="0" marR="0" lvl="0" indent="0" algn="ctr" rtl="0">
                    <a:spcBef>
                      <a:spcPts val="0"/>
                    </a:spcBef>
                    <a:spcAft>
                      <a:spcPts val="0"/>
                    </a:spcAft>
                    <a:buNone/>
                  </a:pPr>
                  <a:r>
                    <a:rPr lang="en-US" sz="2400" b="1" dirty="0">
                      <a:solidFill>
                        <a:schemeClr val="lt1"/>
                      </a:solidFill>
                      <a:latin typeface="Arial"/>
                      <a:ea typeface="Arial"/>
                      <a:cs typeface="Arial"/>
                      <a:sym typeface="Arial"/>
                    </a:rPr>
                    <a:t>C</a:t>
                  </a:r>
                  <a:endParaRPr dirty="0"/>
                </a:p>
              </p:txBody>
            </p:sp>
            <p:cxnSp>
              <p:nvCxnSpPr>
                <p:cNvPr id="20" name="Google Shape;61;p2">
                  <a:extLst>
                    <a:ext uri="{FF2B5EF4-FFF2-40B4-BE49-F238E27FC236}">
                      <a16:creationId xmlns:a16="http://schemas.microsoft.com/office/drawing/2014/main" id="{6BEF51CC-5665-99D1-D785-1F7DFE2F13B5}"/>
                    </a:ext>
                  </a:extLst>
                </p:cNvPr>
                <p:cNvCxnSpPr>
                  <a:stCxn id="16" idx="6"/>
                  <a:endCxn id="19" idx="2"/>
                </p:cNvCxnSpPr>
                <p:nvPr/>
              </p:nvCxnSpPr>
              <p:spPr>
                <a:xfrm flipV="1">
                  <a:off x="6451454" y="5159257"/>
                  <a:ext cx="696154" cy="343994"/>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21" name="Google Shape;62;p2">
                  <a:extLst>
                    <a:ext uri="{FF2B5EF4-FFF2-40B4-BE49-F238E27FC236}">
                      <a16:creationId xmlns:a16="http://schemas.microsoft.com/office/drawing/2014/main" id="{79E9C1B0-6D18-F595-2128-CE37ED3748E2}"/>
                    </a:ext>
                  </a:extLst>
                </p:cNvPr>
                <p:cNvSpPr txBox="1"/>
                <p:nvPr/>
              </p:nvSpPr>
              <p:spPr>
                <a:xfrm>
                  <a:off x="7922362" y="5020806"/>
                  <a:ext cx="935922" cy="563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dirty="0">
                      <a:solidFill>
                        <a:schemeClr val="dk1"/>
                      </a:solidFill>
                      <a:latin typeface="Twentieth Century"/>
                      <a:ea typeface="Twentieth Century"/>
                      <a:cs typeface="Twentieth Century"/>
                      <a:sym typeface="Twentieth Century"/>
                    </a:rPr>
                    <a:t>node</a:t>
                  </a:r>
                  <a:endParaRPr dirty="0"/>
                </a:p>
              </p:txBody>
            </p:sp>
            <p:sp>
              <p:nvSpPr>
                <p:cNvPr id="22" name="Google Shape;63;p2">
                  <a:extLst>
                    <a:ext uri="{FF2B5EF4-FFF2-40B4-BE49-F238E27FC236}">
                      <a16:creationId xmlns:a16="http://schemas.microsoft.com/office/drawing/2014/main" id="{8C876238-C6C9-03D3-B624-D9AD2E619541}"/>
                    </a:ext>
                  </a:extLst>
                </p:cNvPr>
                <p:cNvSpPr txBox="1"/>
                <p:nvPr/>
              </p:nvSpPr>
              <p:spPr>
                <a:xfrm>
                  <a:off x="6827648" y="6350817"/>
                  <a:ext cx="765851" cy="5637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dirty="0">
                      <a:solidFill>
                        <a:schemeClr val="dk1"/>
                      </a:solidFill>
                      <a:latin typeface="Twentieth Century"/>
                      <a:ea typeface="Twentieth Century"/>
                      <a:cs typeface="Twentieth Century"/>
                      <a:sym typeface="Twentieth Century"/>
                    </a:rPr>
                    <a:t>link</a:t>
                  </a:r>
                  <a:endParaRPr dirty="0"/>
                </a:p>
              </p:txBody>
            </p:sp>
          </p:grpSp>
          <p:cxnSp>
            <p:nvCxnSpPr>
              <p:cNvPr id="11" name="Google Shape;64;p2">
                <a:extLst>
                  <a:ext uri="{FF2B5EF4-FFF2-40B4-BE49-F238E27FC236}">
                    <a16:creationId xmlns:a16="http://schemas.microsoft.com/office/drawing/2014/main" id="{CD101A92-D424-E013-48B5-39E3F6C1BDBB}"/>
                  </a:ext>
                </a:extLst>
              </p:cNvPr>
              <p:cNvCxnSpPr>
                <a:stCxn id="15" idx="5"/>
                <a:endCxn id="18" idx="1"/>
              </p:cNvCxnSpPr>
              <p:nvPr/>
            </p:nvCxnSpPr>
            <p:spPr>
              <a:xfrm>
                <a:off x="3978296" y="5621390"/>
                <a:ext cx="649500" cy="9867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grpSp>
        <p:cxnSp>
          <p:nvCxnSpPr>
            <p:cNvPr id="9" name="Google Shape;65;p2">
              <a:extLst>
                <a:ext uri="{FF2B5EF4-FFF2-40B4-BE49-F238E27FC236}">
                  <a16:creationId xmlns:a16="http://schemas.microsoft.com/office/drawing/2014/main" id="{71F5E007-146C-0EBC-510E-83B5F88CD46B}"/>
                </a:ext>
              </a:extLst>
            </p:cNvPr>
            <p:cNvCxnSpPr>
              <a:endCxn id="19" idx="2"/>
            </p:cNvCxnSpPr>
            <p:nvPr/>
          </p:nvCxnSpPr>
          <p:spPr>
            <a:xfrm>
              <a:off x="4087204" y="5333593"/>
              <a:ext cx="2011500" cy="1638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grpSp>
    </p:spTree>
    <p:extLst>
      <p:ext uri="{BB962C8B-B14F-4D97-AF65-F5344CB8AC3E}">
        <p14:creationId xmlns:p14="http://schemas.microsoft.com/office/powerpoint/2010/main" val="164955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6">
              <a:lumMod val="60000"/>
              <a:lumOff val="40000"/>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43A9F33-117F-1CFC-8636-055634B2C832}"/>
              </a:ext>
            </a:extLst>
          </p:cNvPr>
          <p:cNvSpPr>
            <a:spLocks noGrp="1"/>
          </p:cNvSpPr>
          <p:nvPr>
            <p:ph type="title"/>
          </p:nvPr>
        </p:nvSpPr>
        <p:spPr>
          <a:xfrm>
            <a:off x="433376" y="2180166"/>
            <a:ext cx="3888526" cy="2112433"/>
          </a:xfrm>
          <a:solidFill>
            <a:srgbClr val="FFFFFF">
              <a:alpha val="69804"/>
            </a:srgbClr>
          </a:solidFill>
        </p:spPr>
        <p:txBody>
          <a:bodyPr>
            <a:normAutofit/>
          </a:bodyPr>
          <a:lstStyle/>
          <a:p>
            <a:r>
              <a:rPr lang="en-US" sz="3600" dirty="0">
                <a:latin typeface="+mn-lt"/>
              </a:rPr>
              <a:t>Example 1: </a:t>
            </a:r>
            <a:br>
              <a:rPr lang="en-US" sz="3600" dirty="0">
                <a:latin typeface="+mn-lt"/>
              </a:rPr>
            </a:br>
            <a:r>
              <a:rPr lang="en-US" sz="3600" dirty="0">
                <a:latin typeface="+mn-lt"/>
              </a:rPr>
              <a:t>Water from the Alps to Lowlands and Beyond</a:t>
            </a:r>
          </a:p>
        </p:txBody>
      </p:sp>
      <p:sp>
        <p:nvSpPr>
          <p:cNvPr id="3" name="Content Placeholder 2">
            <a:extLst>
              <a:ext uri="{FF2B5EF4-FFF2-40B4-BE49-F238E27FC236}">
                <a16:creationId xmlns:a16="http://schemas.microsoft.com/office/drawing/2014/main" id="{DF361952-D783-8154-C86E-9A8B99067629}"/>
              </a:ext>
            </a:extLst>
          </p:cNvPr>
          <p:cNvSpPr>
            <a:spLocks noGrp="1"/>
          </p:cNvSpPr>
          <p:nvPr>
            <p:ph idx="1"/>
          </p:nvPr>
        </p:nvSpPr>
        <p:spPr>
          <a:xfrm>
            <a:off x="623874" y="5395156"/>
            <a:ext cx="3888528" cy="1326319"/>
          </a:xfrm>
        </p:spPr>
        <p:txBody>
          <a:bodyPr>
            <a:normAutofit/>
          </a:bodyPr>
          <a:lstStyle/>
          <a:p>
            <a:pPr marL="0" indent="0">
              <a:buNone/>
            </a:pPr>
            <a:r>
              <a:rPr lang="en-US" sz="2000" dirty="0">
                <a:latin typeface="Twentieth Century"/>
                <a:ea typeface="Twentieth Century"/>
                <a:cs typeface="Twentieth Century"/>
                <a:sym typeface="Twentieth Century"/>
              </a:rPr>
              <a:t>Image from: </a:t>
            </a:r>
            <a:r>
              <a:rPr lang="en-US" sz="2000" dirty="0" err="1">
                <a:latin typeface="Twentieth Century"/>
                <a:ea typeface="Twentieth Century"/>
                <a:cs typeface="Twentieth Century"/>
                <a:sym typeface="Twentieth Century"/>
              </a:rPr>
              <a:t>Schirpke</a:t>
            </a:r>
            <a:r>
              <a:rPr lang="en-US" sz="2000" dirty="0">
                <a:latin typeface="Twentieth Century"/>
                <a:ea typeface="Twentieth Century"/>
                <a:cs typeface="Twentieth Century"/>
                <a:sym typeface="Twentieth Century"/>
              </a:rPr>
              <a:t> et al. 2019. </a:t>
            </a:r>
            <a:r>
              <a:rPr lang="en-US" sz="2000" i="1" dirty="0">
                <a:latin typeface="Twentieth Century"/>
                <a:ea typeface="Twentieth Century"/>
                <a:cs typeface="Twentieth Century"/>
                <a:sym typeface="Twentieth Century"/>
              </a:rPr>
              <a:t>Scientific Reports</a:t>
            </a:r>
          </a:p>
          <a:p>
            <a:pPr marL="0" indent="0">
              <a:buNone/>
            </a:pPr>
            <a:r>
              <a:rPr lang="en-US" sz="2000" i="1" dirty="0">
                <a:latin typeface="Twentieth Century"/>
                <a:ea typeface="Twentieth Century"/>
                <a:cs typeface="Twentieth Century"/>
                <a:sym typeface="Twentieth Century"/>
              </a:rPr>
              <a:t> </a:t>
            </a:r>
            <a:r>
              <a:rPr lang="en-US" sz="2000" i="1" dirty="0">
                <a:latin typeface="Twentieth Century"/>
                <a:ea typeface="Twentieth Century"/>
                <a:cs typeface="Twentieth Century"/>
                <a:sym typeface="Twentieth Century"/>
                <a:hlinkClick r:id="rId3"/>
              </a:rPr>
              <a:t>https://doi.org/10.1038/s41598-019-43229-z</a:t>
            </a:r>
            <a:endParaRPr lang="en-US" sz="2000" i="1" dirty="0">
              <a:latin typeface="Twentieth Century"/>
              <a:ea typeface="Twentieth Century"/>
              <a:cs typeface="Twentieth Century"/>
              <a:sym typeface="Twentieth Century"/>
            </a:endParaRPr>
          </a:p>
          <a:p>
            <a:pPr marL="0" indent="0">
              <a:buNone/>
            </a:pPr>
            <a:endParaRPr lang="en-US" sz="2000" dirty="0">
              <a:latin typeface="Twentieth Century"/>
              <a:ea typeface="Twentieth Century"/>
              <a:cs typeface="Twentieth Century"/>
              <a:sym typeface="Twentieth Century"/>
            </a:endParaRPr>
          </a:p>
          <a:p>
            <a:pPr marL="0" indent="0">
              <a:buNone/>
            </a:pPr>
            <a:endParaRPr lang="en-US" sz="2000" dirty="0"/>
          </a:p>
        </p:txBody>
      </p:sp>
      <p:pic>
        <p:nvPicPr>
          <p:cNvPr id="6" name="Google Shape;73;p3" descr="Map&#10;&#10;Description automatically generated">
            <a:extLst>
              <a:ext uri="{FF2B5EF4-FFF2-40B4-BE49-F238E27FC236}">
                <a16:creationId xmlns:a16="http://schemas.microsoft.com/office/drawing/2014/main" id="{6A04803A-C1D1-4937-B143-34CCE6DD195F}"/>
              </a:ext>
            </a:extLst>
          </p:cNvPr>
          <p:cNvPicPr preferRelativeResize="0"/>
          <p:nvPr/>
        </p:nvPicPr>
        <p:blipFill rotWithShape="1">
          <a:blip r:embed="rId4"/>
          <a:stretch/>
        </p:blipFill>
        <p:spPr>
          <a:xfrm>
            <a:off x="5664200" y="0"/>
            <a:ext cx="5689600" cy="6844758"/>
          </a:xfrm>
          <a:prstGeom prst="rect">
            <a:avLst/>
          </a:prstGeom>
          <a:noFill/>
        </p:spPr>
      </p:pic>
      <p:sp>
        <p:nvSpPr>
          <p:cNvPr id="4" name="Slide Number Placeholder 3">
            <a:extLst>
              <a:ext uri="{FF2B5EF4-FFF2-40B4-BE49-F238E27FC236}">
                <a16:creationId xmlns:a16="http://schemas.microsoft.com/office/drawing/2014/main" id="{A099C510-AACD-7DC4-7804-A824061F0DD4}"/>
              </a:ext>
            </a:extLst>
          </p:cNvPr>
          <p:cNvSpPr>
            <a:spLocks noGrp="1"/>
          </p:cNvSpPr>
          <p:nvPr>
            <p:ph type="sldNum" sz="quarter" idx="12"/>
          </p:nvPr>
        </p:nvSpPr>
        <p:spPr>
          <a:xfrm>
            <a:off x="8610600" y="6356350"/>
            <a:ext cx="2743200" cy="365125"/>
          </a:xfrm>
        </p:spPr>
        <p:txBody>
          <a:bodyPr>
            <a:normAutofit/>
          </a:bodyPr>
          <a:lstStyle/>
          <a:p>
            <a:pPr>
              <a:spcAft>
                <a:spcPts val="600"/>
              </a:spcAft>
            </a:pPr>
            <a:fld id="{856227B3-BD4B-B146-9DD9-5D91D71F00EA}" type="slidenum">
              <a:rPr lang="en-US" smtClean="0"/>
              <a:pPr>
                <a:spcAft>
                  <a:spcPts val="600"/>
                </a:spcAft>
              </a:pPr>
              <a:t>5</a:t>
            </a:fld>
            <a:endParaRPr lang="en-US"/>
          </a:p>
        </p:txBody>
      </p:sp>
    </p:spTree>
    <p:extLst>
      <p:ext uri="{BB962C8B-B14F-4D97-AF65-F5344CB8AC3E}">
        <p14:creationId xmlns:p14="http://schemas.microsoft.com/office/powerpoint/2010/main" val="1739039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2133600" y="536412"/>
            <a:ext cx="9220200" cy="1281113"/>
          </a:xfrm>
        </p:spPr>
        <p:txBody>
          <a:bodyPr>
            <a:normAutofit/>
          </a:bodyPr>
          <a:lstStyle/>
          <a:p>
            <a:pPr algn="ctr"/>
            <a:r>
              <a:rPr lang="en-US" sz="3600" dirty="0">
                <a:latin typeface="Calibri" panose="020F0502020204030204" pitchFamily="34" charset="0"/>
                <a:ea typeface="Twentieth Century"/>
                <a:cs typeface="Calibri" panose="020F0502020204030204" pitchFamily="34" charset="0"/>
                <a:sym typeface="Twentieth Century"/>
              </a:rPr>
              <a:t>Example 1: Water from the Alps to</a:t>
            </a:r>
            <a:br>
              <a:rPr lang="en-US" sz="3600" dirty="0">
                <a:latin typeface="Calibri" panose="020F0502020204030204" pitchFamily="34" charset="0"/>
                <a:ea typeface="Twentieth Century"/>
                <a:cs typeface="Calibri" panose="020F0502020204030204" pitchFamily="34" charset="0"/>
                <a:sym typeface="Twentieth Century"/>
              </a:rPr>
            </a:br>
            <a:r>
              <a:rPr lang="en-US" sz="3600" dirty="0">
                <a:latin typeface="Calibri" panose="020F0502020204030204" pitchFamily="34" charset="0"/>
                <a:ea typeface="Twentieth Century"/>
                <a:cs typeface="Calibri" panose="020F0502020204030204" pitchFamily="34" charset="0"/>
                <a:sym typeface="Twentieth Century"/>
              </a:rPr>
              <a:t> Lowlands and Beyond</a:t>
            </a:r>
            <a:endParaRPr lang="en-US" sz="36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a:xfrm>
            <a:off x="647700" y="1690058"/>
            <a:ext cx="7962900" cy="5031417"/>
          </a:xfrm>
          <a:noFill/>
          <a:ln>
            <a:noFill/>
          </a:ln>
        </p:spPr>
        <p:txBody>
          <a:bodyPr>
            <a:normAutofit lnSpcReduction="10000"/>
          </a:bodyPr>
          <a:lstStyle/>
          <a:p>
            <a:pPr marL="0" marR="0" lvl="0" indent="0" algn="l" rtl="0">
              <a:spcBef>
                <a:spcPts val="0"/>
              </a:spcBef>
              <a:spcAft>
                <a:spcPts val="0"/>
              </a:spcAft>
              <a:buNone/>
            </a:pPr>
            <a:r>
              <a:rPr lang="en-US" sz="3200" b="1" dirty="0">
                <a:solidFill>
                  <a:schemeClr val="dk1"/>
                </a:solidFill>
                <a:latin typeface="Twentieth Century"/>
                <a:ea typeface="Twentieth Century"/>
                <a:cs typeface="Twentieth Century"/>
                <a:sym typeface="Twentieth Century"/>
              </a:rPr>
              <a:t>Social actors and processes facilitating connectivity:</a:t>
            </a:r>
            <a:endParaRPr lang="en-US" dirty="0"/>
          </a:p>
          <a:p>
            <a:pPr marL="457200" marR="0" lvl="0" indent="-457200" algn="l" rtl="0">
              <a:spcAft>
                <a:spcPts val="0"/>
              </a:spcAft>
              <a:buClr>
                <a:schemeClr val="dk1"/>
              </a:buClr>
              <a:buSzPts val="3400"/>
              <a:buFont typeface="Arial"/>
              <a:buChar char="•"/>
            </a:pPr>
            <a:r>
              <a:rPr lang="en-US" sz="2800" dirty="0">
                <a:solidFill>
                  <a:schemeClr val="dk1"/>
                </a:solidFill>
                <a:latin typeface="Twentieth Century"/>
                <a:ea typeface="Twentieth Century"/>
                <a:cs typeface="Twentieth Century"/>
                <a:sym typeface="Twentieth Century"/>
              </a:rPr>
              <a:t>Water utilities or other entities building pipelines</a:t>
            </a:r>
            <a:endParaRPr lang="en-US" dirty="0"/>
          </a:p>
          <a:p>
            <a:pPr marL="457200" marR="0" lvl="0" indent="-457200" algn="l" rtl="0">
              <a:spcAft>
                <a:spcPts val="0"/>
              </a:spcAft>
              <a:buClr>
                <a:schemeClr val="dk1"/>
              </a:buClr>
              <a:buSzPts val="3400"/>
              <a:buFont typeface="Arial"/>
              <a:buChar char="•"/>
            </a:pPr>
            <a:r>
              <a:rPr lang="en-US" dirty="0">
                <a:solidFill>
                  <a:schemeClr val="dk1"/>
                </a:solidFill>
                <a:latin typeface="Twentieth Century"/>
                <a:ea typeface="Twentieth Century"/>
                <a:cs typeface="Twentieth Century"/>
                <a:sym typeface="Twentieth Century"/>
              </a:rPr>
              <a:t>I</a:t>
            </a:r>
            <a:r>
              <a:rPr lang="en-US" sz="2800" dirty="0">
                <a:solidFill>
                  <a:schemeClr val="dk1"/>
                </a:solidFill>
                <a:latin typeface="Twentieth Century"/>
                <a:ea typeface="Twentieth Century"/>
                <a:cs typeface="Twentieth Century"/>
                <a:sym typeface="Twentieth Century"/>
              </a:rPr>
              <a:t>nstitutions governing water utilities and making decisions on</a:t>
            </a:r>
            <a:r>
              <a:rPr lang="en-US" dirty="0">
                <a:ea typeface="Twentieth Century"/>
              </a:rPr>
              <a:t> </a:t>
            </a:r>
            <a:r>
              <a:rPr lang="en-US" sz="2800" dirty="0">
                <a:solidFill>
                  <a:schemeClr val="dk1"/>
                </a:solidFill>
                <a:latin typeface="Twentieth Century"/>
                <a:ea typeface="Twentieth Century"/>
                <a:cs typeface="Twentieth Century"/>
                <a:sym typeface="Twentieth Century"/>
              </a:rPr>
              <a:t>where to create pipelines</a:t>
            </a:r>
          </a:p>
          <a:p>
            <a:pPr marL="457200" marR="0" lvl="0" indent="-457200" algn="l" rtl="0">
              <a:spcAft>
                <a:spcPts val="0"/>
              </a:spcAft>
              <a:buClr>
                <a:schemeClr val="dk1"/>
              </a:buClr>
              <a:buSzPts val="3400"/>
              <a:buFont typeface="Arial"/>
              <a:buChar char="•"/>
            </a:pPr>
            <a:r>
              <a:rPr lang="en-US" sz="2800" dirty="0">
                <a:solidFill>
                  <a:schemeClr val="dk1"/>
                </a:solidFill>
                <a:latin typeface="Twentieth Century"/>
                <a:ea typeface="Twentieth Century"/>
                <a:cs typeface="Twentieth Century"/>
                <a:sym typeface="Twentieth Century"/>
              </a:rPr>
              <a:t>Flow of funds to cover costs of pipeline (where does it come from? does $ source determine locations of pipelines?)</a:t>
            </a:r>
            <a:endParaRPr lang="en-US" dirty="0"/>
          </a:p>
          <a:p>
            <a:pPr marL="457200" marR="0" lvl="0" indent="-457200" algn="l" rtl="0">
              <a:spcAft>
                <a:spcPts val="0"/>
              </a:spcAft>
              <a:buClr>
                <a:schemeClr val="dk1"/>
              </a:buClr>
              <a:buSzPts val="3400"/>
              <a:buFont typeface="Arial"/>
              <a:buChar char="•"/>
            </a:pPr>
            <a:r>
              <a:rPr lang="en-US" dirty="0">
                <a:solidFill>
                  <a:schemeClr val="dk1"/>
                </a:solidFill>
                <a:latin typeface="Twentieth Century"/>
                <a:ea typeface="Twentieth Century"/>
                <a:cs typeface="Twentieth Century"/>
                <a:sym typeface="Twentieth Century"/>
              </a:rPr>
              <a:t>P</a:t>
            </a:r>
            <a:r>
              <a:rPr lang="en-US" sz="2800" dirty="0">
                <a:solidFill>
                  <a:schemeClr val="dk1"/>
                </a:solidFill>
                <a:latin typeface="Twentieth Century"/>
                <a:ea typeface="Twentieth Century"/>
                <a:cs typeface="Twentieth Century"/>
                <a:sym typeface="Twentieth Century"/>
              </a:rPr>
              <a:t>eople traveling to the Alps</a:t>
            </a:r>
            <a:endParaRPr lang="en-US" dirty="0"/>
          </a:p>
          <a:p>
            <a:pPr marL="457200" marR="0" lvl="0" indent="-457200" algn="l" rtl="0">
              <a:spcAft>
                <a:spcPts val="0"/>
              </a:spcAft>
              <a:buClr>
                <a:schemeClr val="dk1"/>
              </a:buClr>
              <a:buSzPts val="3400"/>
              <a:buFont typeface="Arial"/>
              <a:buChar char="•"/>
            </a:pPr>
            <a:r>
              <a:rPr lang="en-US" sz="2800" dirty="0">
                <a:solidFill>
                  <a:schemeClr val="dk1"/>
                </a:solidFill>
                <a:latin typeface="Twentieth Century"/>
                <a:ea typeface="Twentieth Century"/>
                <a:cs typeface="Twentieth Century"/>
                <a:sym typeface="Twentieth Century"/>
              </a:rPr>
              <a:t>Tourism industry </a:t>
            </a:r>
            <a:br>
              <a:rPr lang="en-US" sz="2800" dirty="0">
                <a:solidFill>
                  <a:schemeClr val="dk1"/>
                </a:solidFill>
                <a:latin typeface="Twentieth Century"/>
                <a:ea typeface="Twentieth Century"/>
                <a:cs typeface="Twentieth Century"/>
                <a:sym typeface="Twentieth Century"/>
              </a:rPr>
            </a:br>
            <a:endParaRPr lang="en-US" dirty="0"/>
          </a:p>
          <a:p>
            <a:pPr marL="0" marR="0" lvl="0" indent="0" algn="ctr" rtl="0">
              <a:spcBef>
                <a:spcPts val="0"/>
              </a:spcBef>
              <a:spcAft>
                <a:spcPts val="0"/>
              </a:spcAft>
              <a:buNone/>
            </a:pPr>
            <a:r>
              <a:rPr lang="en-US" sz="2800" dirty="0">
                <a:solidFill>
                  <a:schemeClr val="dk1"/>
                </a:solidFill>
                <a:latin typeface="Twentieth Century"/>
                <a:ea typeface="Twentieth Century"/>
                <a:cs typeface="Twentieth Century"/>
                <a:sym typeface="Twentieth Century"/>
              </a:rPr>
              <a:t>What/who else? </a:t>
            </a:r>
            <a:endParaRPr lang="en-US" dirty="0"/>
          </a:p>
          <a:p>
            <a:endParaRPr lang="en-US" dirty="0"/>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6</a:t>
            </a:fld>
            <a:endParaRPr lang="en-US"/>
          </a:p>
        </p:txBody>
      </p:sp>
      <p:pic>
        <p:nvPicPr>
          <p:cNvPr id="6" name="Google Shape;82;p4" descr="Map&#10;&#10;Description automatically generated">
            <a:extLst>
              <a:ext uri="{FF2B5EF4-FFF2-40B4-BE49-F238E27FC236}">
                <a16:creationId xmlns:a16="http://schemas.microsoft.com/office/drawing/2014/main" id="{89E7E192-60FF-0679-CA10-50879ED221AA}"/>
              </a:ext>
            </a:extLst>
          </p:cNvPr>
          <p:cNvPicPr preferRelativeResize="0"/>
          <p:nvPr/>
        </p:nvPicPr>
        <p:blipFill rotWithShape="1">
          <a:blip r:embed="rId4">
            <a:alphaModFix/>
          </a:blip>
          <a:srcRect/>
          <a:stretch/>
        </p:blipFill>
        <p:spPr>
          <a:xfrm>
            <a:off x="8610600" y="1943731"/>
            <a:ext cx="3382774" cy="4339593"/>
          </a:xfrm>
          <a:prstGeom prst="rect">
            <a:avLst/>
          </a:prstGeom>
          <a:noFill/>
          <a:ln>
            <a:noFill/>
          </a:ln>
        </p:spPr>
      </p:pic>
    </p:spTree>
    <p:extLst>
      <p:ext uri="{BB962C8B-B14F-4D97-AF65-F5344CB8AC3E}">
        <p14:creationId xmlns:p14="http://schemas.microsoft.com/office/powerpoint/2010/main" val="2058837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92;p5" descr="Map&#10;&#10;Description automatically generated">
            <a:extLst>
              <a:ext uri="{FF2B5EF4-FFF2-40B4-BE49-F238E27FC236}">
                <a16:creationId xmlns:a16="http://schemas.microsoft.com/office/drawing/2014/main" id="{12884433-BF0F-5BE7-166C-55F4B1410B09}"/>
              </a:ext>
            </a:extLst>
          </p:cNvPr>
          <p:cNvPicPr preferRelativeResize="0"/>
          <p:nvPr/>
        </p:nvPicPr>
        <p:blipFill rotWithShape="1">
          <a:blip r:embed="rId3"/>
          <a:stretch/>
        </p:blipFill>
        <p:spPr>
          <a:xfrm>
            <a:off x="103830" y="53908"/>
            <a:ext cx="8240070" cy="6818656"/>
          </a:xfrm>
          <a:prstGeom prst="rect">
            <a:avLst/>
          </a:prstGeom>
          <a:noFill/>
        </p:spPr>
      </p:pic>
      <p:sp>
        <p:nvSpPr>
          <p:cNvPr id="30" name="Right Triangle 2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80A90A-490A-507D-3EE9-53EC28DFDD22}"/>
              </a:ext>
            </a:extLst>
          </p:cNvPr>
          <p:cNvSpPr>
            <a:spLocks noGrp="1"/>
          </p:cNvSpPr>
          <p:nvPr>
            <p:ph type="title"/>
          </p:nvPr>
        </p:nvSpPr>
        <p:spPr>
          <a:xfrm>
            <a:off x="8606340" y="2095500"/>
            <a:ext cx="3031080" cy="2544234"/>
          </a:xfrm>
          <a:ln w="22225">
            <a:solidFill>
              <a:schemeClr val="tx1"/>
            </a:solidFill>
            <a:prstDash val="dash"/>
            <a:extLst>
              <a:ext uri="{C807C97D-BFC1-408E-A445-0C87EB9F89A2}">
                <ask:lineSketchStyleProps xmlns:ask="http://schemas.microsoft.com/office/drawing/2018/sketchyshapes" sd="1219033472">
                  <a:custGeom>
                    <a:avLst/>
                    <a:gdLst>
                      <a:gd name="connsiteX0" fmla="*/ 0 w 3031080"/>
                      <a:gd name="connsiteY0" fmla="*/ 0 h 3200400"/>
                      <a:gd name="connsiteX1" fmla="*/ 414248 w 3031080"/>
                      <a:gd name="connsiteY1" fmla="*/ 0 h 3200400"/>
                      <a:gd name="connsiteX2" fmla="*/ 980049 w 3031080"/>
                      <a:gd name="connsiteY2" fmla="*/ 0 h 3200400"/>
                      <a:gd name="connsiteX3" fmla="*/ 1515540 w 3031080"/>
                      <a:gd name="connsiteY3" fmla="*/ 0 h 3200400"/>
                      <a:gd name="connsiteX4" fmla="*/ 1929788 w 3031080"/>
                      <a:gd name="connsiteY4" fmla="*/ 0 h 3200400"/>
                      <a:gd name="connsiteX5" fmla="*/ 2404657 w 3031080"/>
                      <a:gd name="connsiteY5" fmla="*/ 0 h 3200400"/>
                      <a:gd name="connsiteX6" fmla="*/ 3031080 w 3031080"/>
                      <a:gd name="connsiteY6" fmla="*/ 0 h 3200400"/>
                      <a:gd name="connsiteX7" fmla="*/ 3031080 w 3031080"/>
                      <a:gd name="connsiteY7" fmla="*/ 533400 h 3200400"/>
                      <a:gd name="connsiteX8" fmla="*/ 3031080 w 3031080"/>
                      <a:gd name="connsiteY8" fmla="*/ 1002792 h 3200400"/>
                      <a:gd name="connsiteX9" fmla="*/ 3031080 w 3031080"/>
                      <a:gd name="connsiteY9" fmla="*/ 1440180 h 3200400"/>
                      <a:gd name="connsiteX10" fmla="*/ 3031080 w 3031080"/>
                      <a:gd name="connsiteY10" fmla="*/ 1909572 h 3200400"/>
                      <a:gd name="connsiteX11" fmla="*/ 3031080 w 3031080"/>
                      <a:gd name="connsiteY11" fmla="*/ 2474976 h 3200400"/>
                      <a:gd name="connsiteX12" fmla="*/ 3031080 w 3031080"/>
                      <a:gd name="connsiteY12" fmla="*/ 3200400 h 3200400"/>
                      <a:gd name="connsiteX13" fmla="*/ 2616832 w 3031080"/>
                      <a:gd name="connsiteY13" fmla="*/ 3200400 h 3200400"/>
                      <a:gd name="connsiteX14" fmla="*/ 2202585 w 3031080"/>
                      <a:gd name="connsiteY14" fmla="*/ 3200400 h 3200400"/>
                      <a:gd name="connsiteX15" fmla="*/ 1667094 w 3031080"/>
                      <a:gd name="connsiteY15" fmla="*/ 3200400 h 3200400"/>
                      <a:gd name="connsiteX16" fmla="*/ 1252846 w 3031080"/>
                      <a:gd name="connsiteY16" fmla="*/ 3200400 h 3200400"/>
                      <a:gd name="connsiteX17" fmla="*/ 747666 w 3031080"/>
                      <a:gd name="connsiteY17" fmla="*/ 3200400 h 3200400"/>
                      <a:gd name="connsiteX18" fmla="*/ 0 w 3031080"/>
                      <a:gd name="connsiteY18" fmla="*/ 3200400 h 3200400"/>
                      <a:gd name="connsiteX19" fmla="*/ 0 w 3031080"/>
                      <a:gd name="connsiteY19" fmla="*/ 2667000 h 3200400"/>
                      <a:gd name="connsiteX20" fmla="*/ 0 w 3031080"/>
                      <a:gd name="connsiteY20" fmla="*/ 2133600 h 3200400"/>
                      <a:gd name="connsiteX21" fmla="*/ 0 w 3031080"/>
                      <a:gd name="connsiteY21" fmla="*/ 1536192 h 3200400"/>
                      <a:gd name="connsiteX22" fmla="*/ 0 w 3031080"/>
                      <a:gd name="connsiteY22" fmla="*/ 1034796 h 3200400"/>
                      <a:gd name="connsiteX23" fmla="*/ 0 w 3031080"/>
                      <a:gd name="connsiteY23" fmla="*/ 533400 h 3200400"/>
                      <a:gd name="connsiteX24" fmla="*/ 0 w 3031080"/>
                      <a:gd name="connsiteY24"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1080" h="3200400" fill="none" extrusionOk="0">
                        <a:moveTo>
                          <a:pt x="0" y="0"/>
                        </a:moveTo>
                        <a:cubicBezTo>
                          <a:pt x="108961" y="-37396"/>
                          <a:pt x="306031" y="45714"/>
                          <a:pt x="414248" y="0"/>
                        </a:cubicBezTo>
                        <a:cubicBezTo>
                          <a:pt x="522465" y="-45714"/>
                          <a:pt x="710083" y="3206"/>
                          <a:pt x="980049" y="0"/>
                        </a:cubicBezTo>
                        <a:cubicBezTo>
                          <a:pt x="1250015" y="-3206"/>
                          <a:pt x="1321281" y="58950"/>
                          <a:pt x="1515540" y="0"/>
                        </a:cubicBezTo>
                        <a:cubicBezTo>
                          <a:pt x="1709799" y="-58950"/>
                          <a:pt x="1809615" y="25190"/>
                          <a:pt x="1929788" y="0"/>
                        </a:cubicBezTo>
                        <a:cubicBezTo>
                          <a:pt x="2049961" y="-25190"/>
                          <a:pt x="2306209" y="21446"/>
                          <a:pt x="2404657" y="0"/>
                        </a:cubicBezTo>
                        <a:cubicBezTo>
                          <a:pt x="2503105" y="-21446"/>
                          <a:pt x="2893167" y="59651"/>
                          <a:pt x="3031080" y="0"/>
                        </a:cubicBezTo>
                        <a:cubicBezTo>
                          <a:pt x="3087980" y="263181"/>
                          <a:pt x="3002723" y="308895"/>
                          <a:pt x="3031080" y="533400"/>
                        </a:cubicBezTo>
                        <a:cubicBezTo>
                          <a:pt x="3059437" y="757905"/>
                          <a:pt x="3003237" y="791621"/>
                          <a:pt x="3031080" y="1002792"/>
                        </a:cubicBezTo>
                        <a:cubicBezTo>
                          <a:pt x="3058923" y="1213963"/>
                          <a:pt x="3005379" y="1291067"/>
                          <a:pt x="3031080" y="1440180"/>
                        </a:cubicBezTo>
                        <a:cubicBezTo>
                          <a:pt x="3056781" y="1589293"/>
                          <a:pt x="2988672" y="1718048"/>
                          <a:pt x="3031080" y="1909572"/>
                        </a:cubicBezTo>
                        <a:cubicBezTo>
                          <a:pt x="3073488" y="2101096"/>
                          <a:pt x="3014856" y="2201836"/>
                          <a:pt x="3031080" y="2474976"/>
                        </a:cubicBezTo>
                        <a:cubicBezTo>
                          <a:pt x="3047304" y="2748116"/>
                          <a:pt x="2977446" y="3054989"/>
                          <a:pt x="3031080" y="3200400"/>
                        </a:cubicBezTo>
                        <a:cubicBezTo>
                          <a:pt x="2838055" y="3210271"/>
                          <a:pt x="2763497" y="3192505"/>
                          <a:pt x="2616832" y="3200400"/>
                        </a:cubicBezTo>
                        <a:cubicBezTo>
                          <a:pt x="2470167" y="3208295"/>
                          <a:pt x="2326696" y="3177460"/>
                          <a:pt x="2202585" y="3200400"/>
                        </a:cubicBezTo>
                        <a:cubicBezTo>
                          <a:pt x="2078474" y="3223340"/>
                          <a:pt x="1912923" y="3185410"/>
                          <a:pt x="1667094" y="3200400"/>
                        </a:cubicBezTo>
                        <a:cubicBezTo>
                          <a:pt x="1421265" y="3215390"/>
                          <a:pt x="1443586" y="3197429"/>
                          <a:pt x="1252846" y="3200400"/>
                        </a:cubicBezTo>
                        <a:cubicBezTo>
                          <a:pt x="1062106" y="3203371"/>
                          <a:pt x="933076" y="3198659"/>
                          <a:pt x="747666" y="3200400"/>
                        </a:cubicBezTo>
                        <a:cubicBezTo>
                          <a:pt x="562256" y="3202141"/>
                          <a:pt x="212689" y="3179019"/>
                          <a:pt x="0" y="3200400"/>
                        </a:cubicBezTo>
                        <a:cubicBezTo>
                          <a:pt x="-12420" y="2951117"/>
                          <a:pt x="23206" y="2902110"/>
                          <a:pt x="0" y="2667000"/>
                        </a:cubicBezTo>
                        <a:cubicBezTo>
                          <a:pt x="-23206" y="2431890"/>
                          <a:pt x="41738" y="2301543"/>
                          <a:pt x="0" y="2133600"/>
                        </a:cubicBezTo>
                        <a:cubicBezTo>
                          <a:pt x="-41738" y="1965657"/>
                          <a:pt x="2135" y="1728156"/>
                          <a:pt x="0" y="1536192"/>
                        </a:cubicBezTo>
                        <a:cubicBezTo>
                          <a:pt x="-2135" y="1344228"/>
                          <a:pt x="49229" y="1274662"/>
                          <a:pt x="0" y="1034796"/>
                        </a:cubicBezTo>
                        <a:cubicBezTo>
                          <a:pt x="-49229" y="794930"/>
                          <a:pt x="48752" y="698360"/>
                          <a:pt x="0" y="533400"/>
                        </a:cubicBezTo>
                        <a:cubicBezTo>
                          <a:pt x="-48752" y="368440"/>
                          <a:pt x="49104" y="123204"/>
                          <a:pt x="0" y="0"/>
                        </a:cubicBezTo>
                        <a:close/>
                      </a:path>
                      <a:path w="3031080" h="3200400" stroke="0" extrusionOk="0">
                        <a:moveTo>
                          <a:pt x="0" y="0"/>
                        </a:moveTo>
                        <a:cubicBezTo>
                          <a:pt x="164050" y="-43832"/>
                          <a:pt x="360996" y="9203"/>
                          <a:pt x="474869" y="0"/>
                        </a:cubicBezTo>
                        <a:cubicBezTo>
                          <a:pt x="588742" y="-9203"/>
                          <a:pt x="708334" y="32479"/>
                          <a:pt x="889117" y="0"/>
                        </a:cubicBezTo>
                        <a:cubicBezTo>
                          <a:pt x="1069900" y="-32479"/>
                          <a:pt x="1330115" y="18629"/>
                          <a:pt x="1454918" y="0"/>
                        </a:cubicBezTo>
                        <a:cubicBezTo>
                          <a:pt x="1579721" y="-18629"/>
                          <a:pt x="1785780" y="33730"/>
                          <a:pt x="1929788" y="0"/>
                        </a:cubicBezTo>
                        <a:cubicBezTo>
                          <a:pt x="2073796" y="-33730"/>
                          <a:pt x="2236815" y="49083"/>
                          <a:pt x="2404657" y="0"/>
                        </a:cubicBezTo>
                        <a:cubicBezTo>
                          <a:pt x="2572499" y="-49083"/>
                          <a:pt x="2832142" y="29943"/>
                          <a:pt x="3031080" y="0"/>
                        </a:cubicBezTo>
                        <a:cubicBezTo>
                          <a:pt x="3079011" y="198338"/>
                          <a:pt x="2975837" y="246421"/>
                          <a:pt x="3031080" y="469392"/>
                        </a:cubicBezTo>
                        <a:cubicBezTo>
                          <a:pt x="3086323" y="692363"/>
                          <a:pt x="2977951" y="834867"/>
                          <a:pt x="3031080" y="1002792"/>
                        </a:cubicBezTo>
                        <a:cubicBezTo>
                          <a:pt x="3084209" y="1170717"/>
                          <a:pt x="3028714" y="1359531"/>
                          <a:pt x="3031080" y="1472184"/>
                        </a:cubicBezTo>
                        <a:cubicBezTo>
                          <a:pt x="3033446" y="1584837"/>
                          <a:pt x="3007320" y="1826126"/>
                          <a:pt x="3031080" y="1941576"/>
                        </a:cubicBezTo>
                        <a:cubicBezTo>
                          <a:pt x="3054840" y="2057026"/>
                          <a:pt x="2986221" y="2217782"/>
                          <a:pt x="3031080" y="2474976"/>
                        </a:cubicBezTo>
                        <a:cubicBezTo>
                          <a:pt x="3075939" y="2732170"/>
                          <a:pt x="2985352" y="2924540"/>
                          <a:pt x="3031080" y="3200400"/>
                        </a:cubicBezTo>
                        <a:cubicBezTo>
                          <a:pt x="2942865" y="3212520"/>
                          <a:pt x="2769588" y="3188563"/>
                          <a:pt x="2616832" y="3200400"/>
                        </a:cubicBezTo>
                        <a:cubicBezTo>
                          <a:pt x="2464076" y="3212237"/>
                          <a:pt x="2326763" y="3181248"/>
                          <a:pt x="2051031" y="3200400"/>
                        </a:cubicBezTo>
                        <a:cubicBezTo>
                          <a:pt x="1775299" y="3219552"/>
                          <a:pt x="1719155" y="3159847"/>
                          <a:pt x="1606472" y="3200400"/>
                        </a:cubicBezTo>
                        <a:cubicBezTo>
                          <a:pt x="1493789" y="3240953"/>
                          <a:pt x="1267252" y="3144019"/>
                          <a:pt x="1101292" y="3200400"/>
                        </a:cubicBezTo>
                        <a:cubicBezTo>
                          <a:pt x="935332" y="3256781"/>
                          <a:pt x="716551" y="3141842"/>
                          <a:pt x="535491" y="3200400"/>
                        </a:cubicBezTo>
                        <a:cubicBezTo>
                          <a:pt x="354431" y="3258958"/>
                          <a:pt x="233206" y="3179622"/>
                          <a:pt x="0" y="3200400"/>
                        </a:cubicBezTo>
                        <a:cubicBezTo>
                          <a:pt x="-18034" y="3041820"/>
                          <a:pt x="576" y="2863095"/>
                          <a:pt x="0" y="2763012"/>
                        </a:cubicBezTo>
                        <a:cubicBezTo>
                          <a:pt x="-576" y="2662929"/>
                          <a:pt x="53775" y="2438723"/>
                          <a:pt x="0" y="2293620"/>
                        </a:cubicBezTo>
                        <a:cubicBezTo>
                          <a:pt x="-53775" y="2148517"/>
                          <a:pt x="23031" y="1977754"/>
                          <a:pt x="0" y="1792224"/>
                        </a:cubicBezTo>
                        <a:cubicBezTo>
                          <a:pt x="-23031" y="1606694"/>
                          <a:pt x="52896" y="1327094"/>
                          <a:pt x="0" y="1194816"/>
                        </a:cubicBezTo>
                        <a:cubicBezTo>
                          <a:pt x="-52896" y="1062538"/>
                          <a:pt x="53116" y="878107"/>
                          <a:pt x="0" y="661416"/>
                        </a:cubicBezTo>
                        <a:cubicBezTo>
                          <a:pt x="-53116" y="444725"/>
                          <a:pt x="59473" y="256443"/>
                          <a:pt x="0" y="0"/>
                        </a:cubicBezTo>
                        <a:close/>
                      </a:path>
                    </a:pathLst>
                  </a:custGeom>
                  <ask:type>
                    <ask:lineSketchNone/>
                  </ask:type>
                </ask:lineSketchStyleProps>
              </a:ext>
            </a:extLst>
          </a:ln>
        </p:spPr>
        <p:txBody>
          <a:bodyPr vert="horz" lIns="91440" tIns="45720" rIns="91440" bIns="45720" rtlCol="0" anchor="b">
            <a:normAutofit/>
          </a:bodyPr>
          <a:lstStyle/>
          <a:p>
            <a:r>
              <a:rPr lang="en-US" sz="4000" kern="1200" dirty="0">
                <a:solidFill>
                  <a:schemeClr val="tx1"/>
                </a:solidFill>
                <a:latin typeface="+mn-lt"/>
                <a:ea typeface="+mj-ea"/>
                <a:cs typeface="+mj-cs"/>
              </a:rPr>
              <a:t>Example 2: Pasture Fodder to </a:t>
            </a:r>
            <a:br>
              <a:rPr lang="en-US" sz="4000" kern="1200" dirty="0">
                <a:solidFill>
                  <a:schemeClr val="tx1"/>
                </a:solidFill>
                <a:latin typeface="+mn-lt"/>
                <a:ea typeface="+mj-ea"/>
                <a:cs typeface="+mj-cs"/>
              </a:rPr>
            </a:br>
            <a:r>
              <a:rPr lang="en-US" sz="4000" kern="1200" dirty="0">
                <a:solidFill>
                  <a:schemeClr val="tx1"/>
                </a:solidFill>
                <a:latin typeface="+mn-lt"/>
                <a:ea typeface="+mj-ea"/>
                <a:cs typeface="+mj-cs"/>
              </a:rPr>
              <a:t>the Alps</a:t>
            </a:r>
          </a:p>
        </p:txBody>
      </p:sp>
    </p:spTree>
    <p:extLst>
      <p:ext uri="{BB962C8B-B14F-4D97-AF65-F5344CB8AC3E}">
        <p14:creationId xmlns:p14="http://schemas.microsoft.com/office/powerpoint/2010/main" val="4189848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630936" y="598424"/>
            <a:ext cx="4410964" cy="1143456"/>
          </a:xfrm>
        </p:spPr>
        <p:txBody>
          <a:bodyPr anchor="b">
            <a:normAutofit/>
          </a:bodyPr>
          <a:lstStyle/>
          <a:p>
            <a:r>
              <a:rPr lang="en-US" sz="3800" dirty="0"/>
              <a:t>Example 2: Pasture Fodder to the Alps</a:t>
            </a:r>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a:xfrm>
            <a:off x="630936" y="2092731"/>
            <a:ext cx="4703064" cy="4436593"/>
          </a:xfrm>
        </p:spPr>
        <p:txBody>
          <a:bodyPr anchor="t">
            <a:normAutofit fontScale="92500" lnSpcReduction="20000"/>
          </a:bodyPr>
          <a:lstStyle/>
          <a:p>
            <a:pPr marL="0" indent="0">
              <a:buNone/>
            </a:pPr>
            <a:r>
              <a:rPr lang="en-US" sz="2600" b="1" dirty="0">
                <a:ea typeface="Twentieth Century"/>
                <a:cs typeface="Twentieth Century"/>
                <a:sym typeface="Twentieth Century"/>
              </a:rPr>
              <a:t>Social actors and processes facilitating connectivity</a:t>
            </a:r>
          </a:p>
          <a:p>
            <a:r>
              <a:rPr lang="en-US" sz="2600" dirty="0">
                <a:ea typeface="Twentieth Century"/>
                <a:cs typeface="Twentieth Century"/>
                <a:sym typeface="Twentieth Century"/>
              </a:rPr>
              <a:t>Agricultural producers/industry</a:t>
            </a:r>
          </a:p>
          <a:p>
            <a:r>
              <a:rPr lang="en-US" sz="2600" dirty="0">
                <a:ea typeface="Twentieth Century"/>
                <a:cs typeface="Twentieth Century"/>
                <a:sym typeface="Twentieth Century"/>
              </a:rPr>
              <a:t>Transport industry &amp; associated supply chain </a:t>
            </a:r>
          </a:p>
          <a:p>
            <a:r>
              <a:rPr lang="en-US" sz="2600" dirty="0">
                <a:ea typeface="Twentieth Century"/>
                <a:cs typeface="Twentieth Century"/>
                <a:sym typeface="Twentieth Century"/>
              </a:rPr>
              <a:t>Movement of materials through water or on land </a:t>
            </a:r>
          </a:p>
          <a:p>
            <a:r>
              <a:rPr lang="en-US" sz="2600" dirty="0">
                <a:ea typeface="Twentieth Century"/>
                <a:cs typeface="Twentieth Century"/>
                <a:sym typeface="Twentieth Century"/>
              </a:rPr>
              <a:t>Government regulation of importing/exporting</a:t>
            </a:r>
          </a:p>
          <a:p>
            <a:r>
              <a:rPr lang="en-US" sz="2600" dirty="0">
                <a:ea typeface="Twentieth Century"/>
                <a:cs typeface="Twentieth Century"/>
                <a:sym typeface="Twentieth Century"/>
              </a:rPr>
              <a:t>Port authorities </a:t>
            </a:r>
          </a:p>
          <a:p>
            <a:r>
              <a:rPr lang="en-US" sz="2600" dirty="0">
                <a:ea typeface="Twentieth Century"/>
                <a:cs typeface="Twentieth Century"/>
                <a:sym typeface="Twentieth Century"/>
              </a:rPr>
              <a:t>Owners of pasture lands </a:t>
            </a:r>
          </a:p>
          <a:p>
            <a:pPr marL="0" indent="0">
              <a:buNone/>
            </a:pPr>
            <a:r>
              <a:rPr lang="en-US" sz="1900" b="1" dirty="0">
                <a:ea typeface="Twentieth Century"/>
                <a:cs typeface="Twentieth Century"/>
                <a:sym typeface="Twentieth Century"/>
              </a:rPr>
              <a:t>				</a:t>
            </a:r>
          </a:p>
          <a:p>
            <a:pPr marL="0" indent="0" algn="ctr">
              <a:buNone/>
            </a:pPr>
            <a:r>
              <a:rPr lang="en-US" sz="2600" b="1" dirty="0">
                <a:ea typeface="Twentieth Century"/>
                <a:cs typeface="Twentieth Century"/>
                <a:sym typeface="Twentieth Century"/>
              </a:rPr>
              <a:t>Who/what else? </a:t>
            </a:r>
          </a:p>
          <a:p>
            <a:endParaRPr lang="en-US" sz="1200" b="1" dirty="0">
              <a:latin typeface="Twentieth Century"/>
              <a:ea typeface="Twentieth Century"/>
              <a:cs typeface="Twentieth Century"/>
              <a:sym typeface="Twentieth Century"/>
            </a:endParaRPr>
          </a:p>
          <a:p>
            <a:endParaRPr lang="en-US" sz="1200" b="1" dirty="0">
              <a:latin typeface="Twentieth Century"/>
              <a:ea typeface="Twentieth Century"/>
              <a:cs typeface="Twentieth Century"/>
              <a:sym typeface="Twentieth Century"/>
            </a:endParaRPr>
          </a:p>
          <a:p>
            <a:endParaRPr lang="en-US" sz="1200" dirty="0"/>
          </a:p>
          <a:p>
            <a:endParaRPr lang="en-US" sz="1200" dirty="0"/>
          </a:p>
        </p:txBody>
      </p:sp>
      <p:pic>
        <p:nvPicPr>
          <p:cNvPr id="5" name="Google Shape;99;p6" descr="Map&#10;&#10;Description automatically generated">
            <a:extLst>
              <a:ext uri="{FF2B5EF4-FFF2-40B4-BE49-F238E27FC236}">
                <a16:creationId xmlns:a16="http://schemas.microsoft.com/office/drawing/2014/main" id="{7C3B4A6B-39C6-6B23-2551-309173CB90C0}"/>
              </a:ext>
            </a:extLst>
          </p:cNvPr>
          <p:cNvPicPr preferRelativeResize="0"/>
          <p:nvPr/>
        </p:nvPicPr>
        <p:blipFill rotWithShape="1">
          <a:blip r:embed="rId3"/>
          <a:stretch/>
        </p:blipFill>
        <p:spPr>
          <a:xfrm>
            <a:off x="5451407" y="639520"/>
            <a:ext cx="6740593" cy="5577840"/>
          </a:xfrm>
          <a:prstGeom prst="rect">
            <a:avLst/>
          </a:prstGeom>
          <a:noFill/>
        </p:spPr>
      </p:pic>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a:xfrm>
            <a:off x="8610600" y="6356350"/>
            <a:ext cx="2743200" cy="365125"/>
          </a:xfrm>
        </p:spPr>
        <p:txBody>
          <a:bodyPr>
            <a:normAutofit/>
          </a:bodyPr>
          <a:lstStyle/>
          <a:p>
            <a:pPr>
              <a:spcAft>
                <a:spcPts val="600"/>
              </a:spcAft>
            </a:pPr>
            <a:fld id="{856227B3-BD4B-B146-9DD9-5D91D71F00EA}" type="slidenum">
              <a:rPr lang="en-US" smtClean="0"/>
              <a:pPr>
                <a:spcAft>
                  <a:spcPts val="600"/>
                </a:spcAft>
              </a:pPr>
              <a:t>8</a:t>
            </a:fld>
            <a:endParaRPr lang="en-US"/>
          </a:p>
        </p:txBody>
      </p:sp>
      <p:sp>
        <p:nvSpPr>
          <p:cNvPr id="6" name="Rectangle 5">
            <a:extLst>
              <a:ext uri="{FF2B5EF4-FFF2-40B4-BE49-F238E27FC236}">
                <a16:creationId xmlns:a16="http://schemas.microsoft.com/office/drawing/2014/main" id="{64B5CBD5-18C1-1BC5-1FE6-86079141B073}"/>
              </a:ext>
            </a:extLst>
          </p:cNvPr>
          <p:cNvSpPr/>
          <p:nvPr/>
        </p:nvSpPr>
        <p:spPr>
          <a:xfrm>
            <a:off x="630936" y="1894446"/>
            <a:ext cx="3826764" cy="45719"/>
          </a:xfrm>
          <a:custGeom>
            <a:avLst/>
            <a:gdLst>
              <a:gd name="connsiteX0" fmla="*/ 0 w 3826764"/>
              <a:gd name="connsiteY0" fmla="*/ 0 h 45719"/>
              <a:gd name="connsiteX1" fmla="*/ 714329 w 3826764"/>
              <a:gd name="connsiteY1" fmla="*/ 0 h 45719"/>
              <a:gd name="connsiteX2" fmla="*/ 1390391 w 3826764"/>
              <a:gd name="connsiteY2" fmla="*/ 0 h 45719"/>
              <a:gd name="connsiteX3" fmla="*/ 2066453 w 3826764"/>
              <a:gd name="connsiteY3" fmla="*/ 0 h 45719"/>
              <a:gd name="connsiteX4" fmla="*/ 2589444 w 3826764"/>
              <a:gd name="connsiteY4" fmla="*/ 0 h 45719"/>
              <a:gd name="connsiteX5" fmla="*/ 3150702 w 3826764"/>
              <a:gd name="connsiteY5" fmla="*/ 0 h 45719"/>
              <a:gd name="connsiteX6" fmla="*/ 3826764 w 3826764"/>
              <a:gd name="connsiteY6" fmla="*/ 0 h 45719"/>
              <a:gd name="connsiteX7" fmla="*/ 3826764 w 3826764"/>
              <a:gd name="connsiteY7" fmla="*/ 45719 h 45719"/>
              <a:gd name="connsiteX8" fmla="*/ 3188970 w 3826764"/>
              <a:gd name="connsiteY8" fmla="*/ 45719 h 45719"/>
              <a:gd name="connsiteX9" fmla="*/ 2665979 w 3826764"/>
              <a:gd name="connsiteY9" fmla="*/ 45719 h 45719"/>
              <a:gd name="connsiteX10" fmla="*/ 2142988 w 3826764"/>
              <a:gd name="connsiteY10" fmla="*/ 45719 h 45719"/>
              <a:gd name="connsiteX11" fmla="*/ 1466926 w 3826764"/>
              <a:gd name="connsiteY11" fmla="*/ 45719 h 45719"/>
              <a:gd name="connsiteX12" fmla="*/ 905667 w 3826764"/>
              <a:gd name="connsiteY12" fmla="*/ 45719 h 45719"/>
              <a:gd name="connsiteX13" fmla="*/ 0 w 3826764"/>
              <a:gd name="connsiteY13" fmla="*/ 45719 h 45719"/>
              <a:gd name="connsiteX14" fmla="*/ 0 w 3826764"/>
              <a:gd name="connsiteY14"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26764" h="45719" fill="none" extrusionOk="0">
                <a:moveTo>
                  <a:pt x="0" y="0"/>
                </a:moveTo>
                <a:cubicBezTo>
                  <a:pt x="323099" y="25652"/>
                  <a:pt x="514920" y="16410"/>
                  <a:pt x="714329" y="0"/>
                </a:cubicBezTo>
                <a:cubicBezTo>
                  <a:pt x="913738" y="-16410"/>
                  <a:pt x="1181290" y="-16438"/>
                  <a:pt x="1390391" y="0"/>
                </a:cubicBezTo>
                <a:cubicBezTo>
                  <a:pt x="1599492" y="16438"/>
                  <a:pt x="1868905" y="-12897"/>
                  <a:pt x="2066453" y="0"/>
                </a:cubicBezTo>
                <a:cubicBezTo>
                  <a:pt x="2264001" y="12897"/>
                  <a:pt x="2364177" y="-16400"/>
                  <a:pt x="2589444" y="0"/>
                </a:cubicBezTo>
                <a:cubicBezTo>
                  <a:pt x="2814711" y="16400"/>
                  <a:pt x="2997538" y="-18853"/>
                  <a:pt x="3150702" y="0"/>
                </a:cubicBezTo>
                <a:cubicBezTo>
                  <a:pt x="3303866" y="18853"/>
                  <a:pt x="3585146" y="1135"/>
                  <a:pt x="3826764" y="0"/>
                </a:cubicBezTo>
                <a:cubicBezTo>
                  <a:pt x="3825766" y="13870"/>
                  <a:pt x="3827879" y="28899"/>
                  <a:pt x="3826764" y="45719"/>
                </a:cubicBezTo>
                <a:cubicBezTo>
                  <a:pt x="3598971" y="54545"/>
                  <a:pt x="3391589" y="66325"/>
                  <a:pt x="3188970" y="45719"/>
                </a:cubicBezTo>
                <a:cubicBezTo>
                  <a:pt x="2986351" y="25113"/>
                  <a:pt x="2869487" y="43489"/>
                  <a:pt x="2665979" y="45719"/>
                </a:cubicBezTo>
                <a:cubicBezTo>
                  <a:pt x="2462471" y="47949"/>
                  <a:pt x="2324605" y="52142"/>
                  <a:pt x="2142988" y="45719"/>
                </a:cubicBezTo>
                <a:cubicBezTo>
                  <a:pt x="1961371" y="39296"/>
                  <a:pt x="1790902" y="16051"/>
                  <a:pt x="1466926" y="45719"/>
                </a:cubicBezTo>
                <a:cubicBezTo>
                  <a:pt x="1142950" y="75387"/>
                  <a:pt x="1130170" y="28819"/>
                  <a:pt x="905667" y="45719"/>
                </a:cubicBezTo>
                <a:cubicBezTo>
                  <a:pt x="681164" y="62619"/>
                  <a:pt x="352565" y="85129"/>
                  <a:pt x="0" y="45719"/>
                </a:cubicBezTo>
                <a:cubicBezTo>
                  <a:pt x="1128" y="27678"/>
                  <a:pt x="-933" y="14384"/>
                  <a:pt x="0" y="0"/>
                </a:cubicBezTo>
                <a:close/>
              </a:path>
              <a:path w="3826764" h="45719" stroke="0" extrusionOk="0">
                <a:moveTo>
                  <a:pt x="0" y="0"/>
                </a:moveTo>
                <a:cubicBezTo>
                  <a:pt x="188055" y="-11574"/>
                  <a:pt x="456151" y="-27975"/>
                  <a:pt x="599526" y="0"/>
                </a:cubicBezTo>
                <a:cubicBezTo>
                  <a:pt x="742901" y="27975"/>
                  <a:pt x="999245" y="-12891"/>
                  <a:pt x="1122517" y="0"/>
                </a:cubicBezTo>
                <a:cubicBezTo>
                  <a:pt x="1245789" y="12891"/>
                  <a:pt x="1664482" y="-54"/>
                  <a:pt x="1836847" y="0"/>
                </a:cubicBezTo>
                <a:cubicBezTo>
                  <a:pt x="2009212" y="54"/>
                  <a:pt x="2186669" y="-11726"/>
                  <a:pt x="2436373" y="0"/>
                </a:cubicBezTo>
                <a:cubicBezTo>
                  <a:pt x="2686077" y="11726"/>
                  <a:pt x="2875390" y="-17666"/>
                  <a:pt x="3035899" y="0"/>
                </a:cubicBezTo>
                <a:cubicBezTo>
                  <a:pt x="3196408" y="17666"/>
                  <a:pt x="3538403" y="-29323"/>
                  <a:pt x="3826764" y="0"/>
                </a:cubicBezTo>
                <a:cubicBezTo>
                  <a:pt x="3827737" y="20926"/>
                  <a:pt x="3825745" y="36494"/>
                  <a:pt x="3826764" y="45719"/>
                </a:cubicBezTo>
                <a:cubicBezTo>
                  <a:pt x="3686721" y="45968"/>
                  <a:pt x="3330892" y="45333"/>
                  <a:pt x="3188970" y="45719"/>
                </a:cubicBezTo>
                <a:cubicBezTo>
                  <a:pt x="3047048" y="46105"/>
                  <a:pt x="2864040" y="64867"/>
                  <a:pt x="2665979" y="45719"/>
                </a:cubicBezTo>
                <a:cubicBezTo>
                  <a:pt x="2467918" y="26571"/>
                  <a:pt x="2314487" y="68813"/>
                  <a:pt x="2028185" y="45719"/>
                </a:cubicBezTo>
                <a:cubicBezTo>
                  <a:pt x="1741883" y="22625"/>
                  <a:pt x="1522278" y="23559"/>
                  <a:pt x="1390391" y="45719"/>
                </a:cubicBezTo>
                <a:cubicBezTo>
                  <a:pt x="1258504" y="67879"/>
                  <a:pt x="1036766" y="30499"/>
                  <a:pt x="790865" y="45719"/>
                </a:cubicBezTo>
                <a:cubicBezTo>
                  <a:pt x="544964" y="60939"/>
                  <a:pt x="345492" y="44117"/>
                  <a:pt x="0" y="45719"/>
                </a:cubicBezTo>
                <a:cubicBezTo>
                  <a:pt x="908" y="29546"/>
                  <a:pt x="-2202" y="11420"/>
                  <a:pt x="0" y="0"/>
                </a:cubicBezTo>
                <a:close/>
              </a:path>
            </a:pathLst>
          </a:custGeom>
          <a:solidFill>
            <a:schemeClr val="accent6"/>
          </a:solidFill>
          <a:ln w="9525">
            <a:solidFill>
              <a:schemeClr val="accent6"/>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7832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4D730D3-21DF-A649-93AC-8F75A2B9B32F}" vid="{B0AA2598-5C6F-5540-895B-2774E0F757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2582</TotalTime>
  <Words>1321</Words>
  <Application>Microsoft Macintosh PowerPoint</Application>
  <PresentationFormat>Widescreen</PresentationFormat>
  <Paragraphs>97</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Noto Sans Symbols</vt:lpstr>
      <vt:lpstr>Symbol</vt:lpstr>
      <vt:lpstr>Twentieth Century</vt:lpstr>
      <vt:lpstr>Office Theme</vt:lpstr>
      <vt:lpstr>The Spatial Nature of  Ecosystem Services </vt:lpstr>
      <vt:lpstr>Background: Ecosystem Service (ES) Flows</vt:lpstr>
      <vt:lpstr>Background Spatial Resilience:</vt:lpstr>
      <vt:lpstr>Background Spatial Resilience</vt:lpstr>
      <vt:lpstr>Background: Networks</vt:lpstr>
      <vt:lpstr>Example 1:  Water from the Alps to Lowlands and Beyond</vt:lpstr>
      <vt:lpstr>Example 1: Water from the Alps to  Lowlands and Beyond</vt:lpstr>
      <vt:lpstr>Example 2: Pasture Fodder to  the Alps</vt:lpstr>
      <vt:lpstr>Example 2: Pasture Fodder to the Alps</vt:lpstr>
      <vt:lpstr>Socio-Ecological Networks &amp; Spatial Resilience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Spatial Nature of  Ecosystem Services </dc:title>
  <dc:creator>Alaina Gallagher</dc:creator>
  <cp:lastModifiedBy>Alaina Gallagher</cp:lastModifiedBy>
  <cp:revision>1</cp:revision>
  <dcterms:created xsi:type="dcterms:W3CDTF">2023-02-06T21:10:40Z</dcterms:created>
  <dcterms:modified xsi:type="dcterms:W3CDTF">2023-02-08T16:12:51Z</dcterms:modified>
</cp:coreProperties>
</file>