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4620875" cy="9134475"/>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77">
          <p15:clr>
            <a:srgbClr val="A4A3A4"/>
          </p15:clr>
        </p15:guide>
        <p15:guide id="2" pos="4605">
          <p15:clr>
            <a:srgbClr val="A4A3A4"/>
          </p15:clr>
        </p15:guide>
      </p15:sldGuideLst>
    </p:ext>
    <p:ext uri="http://customooxmlschemas.google.com/">
      <go:slidesCustomData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xmlns:go="http://customooxmlschemas.google.com/" r:id="rId14" roundtripDataSignature="AMtx7mj787FI5HPoufTRhYxi4Gf2ffpHx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59555" autoAdjust="0"/>
  </p:normalViewPr>
  <p:slideViewPr>
    <p:cSldViewPr snapToGrid="0">
      <p:cViewPr varScale="1">
        <p:scale>
          <a:sx n="31" d="100"/>
          <a:sy n="31" d="100"/>
        </p:scale>
        <p:origin x="1772" y="32"/>
      </p:cViewPr>
      <p:guideLst>
        <p:guide orient="horz" pos="2877"/>
        <p:guide pos="4605"/>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720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27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7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7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7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7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7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7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7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3884613" y="0"/>
            <a:ext cx="2971800" cy="457200"/>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27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7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7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7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7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7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7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7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7200"/>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27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27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27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27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27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27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27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27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sesync.org/resources/qualitative-synthesis-methods-critical-interpretive-reviews-narrative-reviews-expert" TargetMode="External"/><Relationship Id="rId2" Type="http://schemas.openxmlformats.org/officeDocument/2006/relationships/slide" Target="../slides/slide5.xml"/><Relationship Id="rId1" Type="http://schemas.openxmlformats.org/officeDocument/2006/relationships/notesMaster" Target="../notesMasters/notesMaster1.xml"/><Relationship Id="rId4" Type="http://schemas.openxmlformats.org/officeDocument/2006/relationships/hyperlink" Target="https://www.sesync.org/resources/quantitative-synthesis-methods-literature-reviews-expert-elicitation" TargetMode="Externa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sesync.org/resources/quantitative-synthesis-methods-literature-reviews-expert-elicitation"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s://www.sesync.org/resources/qualitative-synthesis-methods-critical-interpretive-reviews-narrative-reviews-expert" TargetMode="External"/><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
        <p:cNvGrpSpPr/>
        <p:nvPr/>
      </p:nvGrpSpPr>
      <p:grpSpPr>
        <a:xfrm>
          <a:off x="0" y="0"/>
          <a:ext cx="0" cy="0"/>
          <a:chOff x="0" y="0"/>
          <a:chExt cx="0" cy="0"/>
        </a:xfrm>
      </p:grpSpPr>
      <p:sp>
        <p:nvSpPr>
          <p:cNvPr id="33" name="Google Shape;33;p1: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4" name="Google Shape;34;p1: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35" name="Google Shape;35;p1: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
        <p:cNvGrpSpPr/>
        <p:nvPr/>
      </p:nvGrpSpPr>
      <p:grpSpPr>
        <a:xfrm>
          <a:off x="0" y="0"/>
          <a:ext cx="0" cy="0"/>
          <a:chOff x="0" y="0"/>
          <a:chExt cx="0" cy="0"/>
        </a:xfrm>
      </p:grpSpPr>
      <p:sp>
        <p:nvSpPr>
          <p:cNvPr id="42" name="Google Shape;42;p2: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3" name="Google Shape;43;p2: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100" b="1"/>
              <a:t> </a:t>
            </a:r>
            <a:r>
              <a:rPr lang="en-US" sz="1100" b="0"/>
              <a:t>Ask participants:</a:t>
            </a:r>
            <a:endParaRPr sz="1100" b="0"/>
          </a:p>
          <a:p>
            <a:pPr marL="0" lvl="0" indent="0" algn="l" rtl="0">
              <a:spcBef>
                <a:spcPts val="0"/>
              </a:spcBef>
              <a:spcAft>
                <a:spcPts val="0"/>
              </a:spcAft>
              <a:buNone/>
            </a:pPr>
            <a:endParaRPr sz="1100"/>
          </a:p>
          <a:p>
            <a:pPr marL="0" lvl="0" indent="0" algn="l" rtl="0">
              <a:spcBef>
                <a:spcPts val="0"/>
              </a:spcBef>
              <a:spcAft>
                <a:spcPts val="0"/>
              </a:spcAft>
              <a:buNone/>
            </a:pPr>
            <a:r>
              <a:rPr lang="en-US" sz="1100"/>
              <a:t>1. Why is there a reference to “informatics” in the title?  What do they think it means?</a:t>
            </a:r>
            <a:r>
              <a:rPr lang="en-US" sz="1100" b="1"/>
              <a:t>  </a:t>
            </a:r>
            <a:r>
              <a:rPr lang="en-US" sz="1100" b="0"/>
              <a:t>(</a:t>
            </a:r>
            <a:r>
              <a:rPr lang="en-US" sz="1100"/>
              <a:t>F</a:t>
            </a:r>
            <a:r>
              <a:rPr lang="en-US" sz="1100" b="0"/>
              <a:t>or instructor: informatics is defined in different ways by different fields but here it is simply used to indicate that synthesis of multiple datasets, often of different types &amp; sources, usually involves computational resources, e.g., data science that involves coding, using computer languages and packages for analysis, e.g., R</a:t>
            </a:r>
            <a:r>
              <a:rPr lang="en-US" sz="1100"/>
              <a:t>.</a:t>
            </a:r>
            <a:endParaRPr sz="1100" b="0"/>
          </a:p>
          <a:p>
            <a:pPr marL="0" lvl="0" indent="0" algn="l" rtl="0">
              <a:spcBef>
                <a:spcPts val="0"/>
              </a:spcBef>
              <a:spcAft>
                <a:spcPts val="0"/>
              </a:spcAft>
              <a:buNone/>
            </a:pPr>
            <a:endParaRPr sz="1100"/>
          </a:p>
          <a:p>
            <a:pPr marL="0" lvl="0" indent="0" algn="l" rtl="0">
              <a:spcBef>
                <a:spcPts val="0"/>
              </a:spcBef>
              <a:spcAft>
                <a:spcPts val="0"/>
              </a:spcAft>
              <a:buNone/>
            </a:pPr>
            <a:r>
              <a:rPr lang="en-US" sz="1100"/>
              <a:t>2. What do we mean by standardizing data? Consider an ecologist collecting data on plant growth or a sociologist collecting data on attendees at an environmental protest—what might the various units and time scales of measurement be? Could the data be standardized for combination into a single dataset? </a:t>
            </a:r>
            <a:r>
              <a:rPr lang="en-US" sz="1100" b="1"/>
              <a:t> </a:t>
            </a:r>
            <a:r>
              <a:rPr lang="en-US" sz="1100" b="0"/>
              <a:t>(</a:t>
            </a:r>
            <a:r>
              <a:rPr lang="en-US" sz="1100"/>
              <a:t>F</a:t>
            </a:r>
            <a:r>
              <a:rPr lang="en-US" sz="1100" b="0"/>
              <a:t>or instructor: standardization </a:t>
            </a:r>
            <a:r>
              <a:rPr lang="en-US" sz="1100"/>
              <a:t>(sometimes called data “harmonization”) is </a:t>
            </a:r>
            <a:r>
              <a:rPr lang="en-US" sz="1100">
                <a:solidFill>
                  <a:srgbClr val="000000"/>
                </a:solidFill>
                <a:latin typeface="Calibri"/>
                <a:ea typeface="Calibri"/>
                <a:cs typeface="Calibri"/>
                <a:sym typeface="Calibri"/>
              </a:rPr>
              <a:t>the process of building a composite dataset after ensuring data are in a consistent, standardized format. Often this process involves converting data to common units, but sometimes</a:t>
            </a:r>
            <a:r>
              <a:rPr lang="en-US" sz="1100">
                <a:latin typeface="Calibri"/>
                <a:ea typeface="Calibri"/>
                <a:cs typeface="Calibri"/>
                <a:sym typeface="Calibri"/>
              </a:rPr>
              <a:t>, </a:t>
            </a:r>
            <a:r>
              <a:rPr lang="en-US" sz="1100">
                <a:solidFill>
                  <a:srgbClr val="000000"/>
                </a:solidFill>
                <a:latin typeface="Calibri"/>
                <a:ea typeface="Calibri"/>
                <a:cs typeface="Calibri"/>
                <a:sym typeface="Calibri"/>
              </a:rPr>
              <a:t>data on the same topic has been collected using different methods or at different scales, and thus researchers must use modeling or other tools to make them comparable; </a:t>
            </a:r>
            <a:r>
              <a:rPr lang="en-US" sz="1100">
                <a:solidFill>
                  <a:srgbClr val="000000"/>
                </a:solidFill>
              </a:rPr>
              <a:t>h</a:t>
            </a:r>
            <a:r>
              <a:rPr lang="en-US" sz="1100">
                <a:solidFill>
                  <a:srgbClr val="000000"/>
                </a:solidFill>
                <a:latin typeface="Calibri"/>
                <a:ea typeface="Calibri"/>
                <a:cs typeface="Calibri"/>
                <a:sym typeface="Calibri"/>
              </a:rPr>
              <a:t>ere, potentially</a:t>
            </a:r>
            <a:r>
              <a:rPr lang="en-US" sz="1100"/>
              <a:t> introduce the idea of meta-data to students &amp; how it provides information on the structure of data (among other things) making it easier to select datasets that are more easily standardized for integration.)</a:t>
            </a:r>
            <a:endParaRPr sz="1100"/>
          </a:p>
          <a:p>
            <a:pPr marL="0" lvl="0" indent="0" algn="l" rtl="0">
              <a:spcBef>
                <a:spcPts val="0"/>
              </a:spcBef>
              <a:spcAft>
                <a:spcPts val="0"/>
              </a:spcAft>
              <a:buNone/>
            </a:pPr>
            <a:endParaRPr sz="1100"/>
          </a:p>
          <a:p>
            <a:pPr marL="0" marR="0" lvl="0" indent="0" algn="l" rtl="0">
              <a:lnSpc>
                <a:spcPct val="107000"/>
              </a:lnSpc>
              <a:spcBef>
                <a:spcPts val="0"/>
              </a:spcBef>
              <a:spcAft>
                <a:spcPts val="0"/>
              </a:spcAft>
              <a:buNone/>
            </a:pPr>
            <a:r>
              <a:rPr lang="en-US" sz="1100"/>
              <a:t>3. What do you think it meant by a relational database? </a:t>
            </a:r>
            <a:r>
              <a:rPr lang="en-US" sz="1100" b="1">
                <a:latin typeface="Calibri"/>
                <a:ea typeface="Calibri"/>
                <a:cs typeface="Calibri"/>
                <a:sym typeface="Calibri"/>
              </a:rPr>
              <a:t> </a:t>
            </a:r>
            <a:r>
              <a:rPr lang="en-US" sz="1100" b="0">
                <a:latin typeface="Calibri"/>
                <a:ea typeface="Calibri"/>
                <a:cs typeface="Calibri"/>
                <a:sym typeface="Calibri"/>
              </a:rPr>
              <a:t>(</a:t>
            </a:r>
            <a:r>
              <a:rPr lang="en-US" sz="1100"/>
              <a:t>F</a:t>
            </a:r>
            <a:r>
              <a:rPr lang="en-US" sz="1100" b="0">
                <a:latin typeface="Calibri"/>
                <a:ea typeface="Calibri"/>
                <a:cs typeface="Calibri"/>
                <a:sym typeface="Calibri"/>
              </a:rPr>
              <a:t>or instructor:</a:t>
            </a:r>
            <a:r>
              <a:rPr lang="en-US" sz="1100">
                <a:latin typeface="Calibri"/>
                <a:ea typeface="Calibri"/>
                <a:cs typeface="Calibri"/>
                <a:sym typeface="Calibri"/>
              </a:rPr>
              <a:t> a collection of data items in one or more table that can be related to one another using some common attribute.   Table columns specify a data type, and each record (or row) contains the value of that specific data type.)  </a:t>
            </a:r>
            <a:endParaRPr sz="1100">
              <a:latin typeface="Calibri"/>
              <a:ea typeface="Calibri"/>
              <a:cs typeface="Calibri"/>
              <a:sym typeface="Calibri"/>
            </a:endParaRPr>
          </a:p>
          <a:p>
            <a:pPr marL="0" marR="0" lvl="0" indent="0" algn="l" rtl="0">
              <a:lnSpc>
                <a:spcPct val="107000"/>
              </a:lnSpc>
              <a:spcBef>
                <a:spcPts val="0"/>
              </a:spcBef>
              <a:spcAft>
                <a:spcPts val="0"/>
              </a:spcAft>
              <a:buNone/>
            </a:pPr>
            <a:endParaRPr sz="1100"/>
          </a:p>
          <a:p>
            <a:pPr marL="0" marR="0" lvl="0" indent="0" algn="l" rtl="0">
              <a:lnSpc>
                <a:spcPct val="107000"/>
              </a:lnSpc>
              <a:spcBef>
                <a:spcPts val="0"/>
              </a:spcBef>
              <a:spcAft>
                <a:spcPts val="0"/>
              </a:spcAft>
              <a:buNone/>
            </a:pPr>
            <a:r>
              <a:rPr lang="en-US" sz="1100"/>
              <a:t>Explain:</a:t>
            </a:r>
            <a:endParaRPr sz="1100"/>
          </a:p>
          <a:p>
            <a:pPr marL="457200" marR="0" lvl="0" indent="-298450" algn="l" rtl="0">
              <a:lnSpc>
                <a:spcPct val="107000"/>
              </a:lnSpc>
              <a:spcBef>
                <a:spcPts val="800"/>
              </a:spcBef>
              <a:spcAft>
                <a:spcPts val="0"/>
              </a:spcAft>
              <a:buSzPts val="1100"/>
              <a:buChar char="●"/>
            </a:pPr>
            <a:r>
              <a:rPr lang="en-US" sz="1100"/>
              <a:t>Visualization</a:t>
            </a:r>
            <a:r>
              <a:rPr lang="en-US" sz="1100" b="1">
                <a:latin typeface="Calibri"/>
                <a:ea typeface="Calibri"/>
                <a:cs typeface="Calibri"/>
                <a:sym typeface="Calibri"/>
              </a:rPr>
              <a:t> - </a:t>
            </a:r>
            <a:r>
              <a:rPr lang="en-US" sz="1100">
                <a:latin typeface="Calibri"/>
                <a:ea typeface="Calibri"/>
                <a:cs typeface="Calibri"/>
                <a:sym typeface="Calibri"/>
              </a:rPr>
              <a:t>Early in the synthesis process teams may use mind-mapping or concept-mapping to think about their questions, the data required, and relationships to explore; a</a:t>
            </a:r>
            <a:r>
              <a:rPr lang="en-US" sz="1100"/>
              <a:t>s</a:t>
            </a:r>
            <a:r>
              <a:rPr lang="en-US" sz="1100">
                <a:latin typeface="Calibri"/>
                <a:ea typeface="Calibri"/>
                <a:cs typeface="Calibri"/>
                <a:sym typeface="Calibri"/>
              </a:rPr>
              <a:t> the synthesis moves forward, more sophisticated tools such as those available in R</a:t>
            </a:r>
            <a:r>
              <a:rPr lang="en-US" sz="1100"/>
              <a:t> (</a:t>
            </a:r>
            <a:r>
              <a:rPr lang="en-US" sz="1100">
                <a:latin typeface="Calibri"/>
                <a:ea typeface="Calibri"/>
                <a:cs typeface="Calibri"/>
                <a:sym typeface="Calibri"/>
              </a:rPr>
              <a:t>e.g., ggplot</a:t>
            </a:r>
            <a:r>
              <a:rPr lang="en-US" sz="1100"/>
              <a:t>) may be appropriate</a:t>
            </a:r>
            <a:r>
              <a:rPr lang="en-US" sz="1100">
                <a:latin typeface="Calibri"/>
                <a:ea typeface="Calibri"/>
                <a:cs typeface="Calibri"/>
                <a:sym typeface="Calibri"/>
              </a:rPr>
              <a:t>.  </a:t>
            </a:r>
            <a:endParaRPr/>
          </a:p>
          <a:p>
            <a:pPr marL="457200" marR="0" lvl="0" indent="-298450" algn="l" rtl="0">
              <a:lnSpc>
                <a:spcPct val="107000"/>
              </a:lnSpc>
              <a:spcBef>
                <a:spcPts val="0"/>
              </a:spcBef>
              <a:spcAft>
                <a:spcPts val="0"/>
              </a:spcAft>
              <a:buSzPts val="1100"/>
              <a:buChar char="●"/>
            </a:pPr>
            <a:r>
              <a:rPr lang="en-US" sz="1100"/>
              <a:t>Analysis</a:t>
            </a:r>
            <a:r>
              <a:rPr lang="en-US" sz="1100" b="0">
                <a:latin typeface="Calibri"/>
                <a:ea typeface="Calibri"/>
                <a:cs typeface="Calibri"/>
                <a:sym typeface="Calibri"/>
              </a:rPr>
              <a:t> -</a:t>
            </a:r>
            <a:r>
              <a:rPr lang="en-US" sz="1100" b="1"/>
              <a:t> </a:t>
            </a:r>
            <a:r>
              <a:rPr lang="en-US" sz="1100"/>
              <a:t>R</a:t>
            </a:r>
            <a:r>
              <a:rPr lang="en-US" sz="1100" b="1">
                <a:latin typeface="Calibri"/>
                <a:ea typeface="Calibri"/>
                <a:cs typeface="Calibri"/>
                <a:sym typeface="Calibri"/>
              </a:rPr>
              <a:t> </a:t>
            </a:r>
            <a:r>
              <a:rPr lang="en-US" sz="1100" b="0">
                <a:latin typeface="Calibri"/>
                <a:ea typeface="Calibri"/>
                <a:cs typeface="Calibri"/>
                <a:sym typeface="Calibri"/>
              </a:rPr>
              <a:t>and its graphical user interface </a:t>
            </a:r>
            <a:r>
              <a:rPr lang="en-US" sz="1100"/>
              <a:t>R Studio</a:t>
            </a:r>
            <a:r>
              <a:rPr lang="en-US" sz="1100" b="1">
                <a:latin typeface="Calibri"/>
                <a:ea typeface="Calibri"/>
                <a:cs typeface="Calibri"/>
                <a:sym typeface="Calibri"/>
              </a:rPr>
              <a:t> </a:t>
            </a:r>
            <a:r>
              <a:rPr lang="en-US" sz="1100" b="0">
                <a:latin typeface="Calibri"/>
                <a:ea typeface="Calibri"/>
                <a:cs typeface="Calibri"/>
                <a:sym typeface="Calibri"/>
              </a:rPr>
              <a:t>are increasingly preferred since R is open access, is compatible with any operating system, and users can program new functions.  </a:t>
            </a:r>
            <a:r>
              <a:rPr lang="en-US" sz="1100"/>
              <a:t>STATA</a:t>
            </a:r>
            <a:r>
              <a:rPr lang="en-US" sz="1100" b="0">
                <a:latin typeface="Calibri"/>
                <a:ea typeface="Calibri"/>
                <a:cs typeface="Calibri"/>
                <a:sym typeface="Calibri"/>
              </a:rPr>
              <a:t> which is often used by social scientists is easy to use but it is not open source and users must rely on existing functions that STATA supports rather than programming new ones.  Of course with small datasets users may simply prefer Excel (but note tables are organized very differently than in R) or MatLab</a:t>
            </a:r>
            <a:r>
              <a:rPr lang="en-US" sz="1100"/>
              <a:t>—</a:t>
            </a:r>
            <a:r>
              <a:rPr lang="en-US" sz="1100" b="0">
                <a:latin typeface="Calibri"/>
                <a:ea typeface="Calibri"/>
                <a:cs typeface="Calibri"/>
                <a:sym typeface="Calibri"/>
              </a:rPr>
              <a:t>neither are free but the former is widely available. </a:t>
            </a:r>
            <a:endParaRPr/>
          </a:p>
        </p:txBody>
      </p:sp>
      <p:sp>
        <p:nvSpPr>
          <p:cNvPr id="44" name="Google Shape;44;p2: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
        <p:cNvGrpSpPr/>
        <p:nvPr/>
      </p:nvGrpSpPr>
      <p:grpSpPr>
        <a:xfrm>
          <a:off x="0" y="0"/>
          <a:ext cx="0" cy="0"/>
          <a:chOff x="0" y="0"/>
          <a:chExt cx="0" cy="0"/>
        </a:xfrm>
      </p:grpSpPr>
      <p:sp>
        <p:nvSpPr>
          <p:cNvPr id="62" name="Google Shape;62;p3: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3" name="Google Shape;63;p3: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100" dirty="0"/>
              <a:t>Have participants read this SESYNC paper on Marine Spatial Planning: https://doi.org/10.1016/j.marpol.2022.105141 and ask them: </a:t>
            </a:r>
            <a:endParaRPr sz="1100" dirty="0"/>
          </a:p>
          <a:p>
            <a:pPr marL="0" lvl="0" indent="0" algn="l" rtl="0">
              <a:spcBef>
                <a:spcPts val="0"/>
              </a:spcBef>
              <a:spcAft>
                <a:spcPts val="0"/>
              </a:spcAft>
              <a:buNone/>
            </a:pPr>
            <a:endParaRPr sz="1100" dirty="0"/>
          </a:p>
          <a:p>
            <a:pPr marL="228600" lvl="0" indent="-228600" algn="l" rtl="0">
              <a:spcBef>
                <a:spcPts val="0"/>
              </a:spcBef>
              <a:spcAft>
                <a:spcPts val="0"/>
              </a:spcAft>
              <a:buClr>
                <a:schemeClr val="dk1"/>
              </a:buClr>
              <a:buSzPts val="1100"/>
              <a:buFont typeface="Calibri"/>
              <a:buAutoNum type="arabicPeriod"/>
            </a:pPr>
            <a:r>
              <a:rPr lang="en-US" sz="1100" dirty="0"/>
              <a:t>Did the authors comply with 2, 3, 4, </a:t>
            </a:r>
            <a:r>
              <a:rPr lang="en-US" sz="1100" dirty="0" smtClean="0"/>
              <a:t>5?  </a:t>
            </a:r>
            <a:r>
              <a:rPr lang="en-US" sz="1100" dirty="0"/>
              <a:t>(For instructor: 2 </a:t>
            </a:r>
            <a:r>
              <a:rPr lang="en-US" sz="1100"/>
              <a:t>– </a:t>
            </a:r>
            <a:r>
              <a:rPr lang="en-US" sz="1100" smtClean="0"/>
              <a:t>yes; </a:t>
            </a:r>
            <a:r>
              <a:rPr lang="en-US" sz="1100" dirty="0"/>
              <a:t>3 –yes, they do specify the literature database used, the search terms, and the time period for publications; 4 – no, how they selected what they extracted and how they ‘synthesized findings’ were “interpretative” and not spelled out.  In fact, authors say: “</a:t>
            </a:r>
            <a:r>
              <a:rPr lang="en-US" sz="1100" b="0" i="1" u="none" strike="noStrike" dirty="0">
                <a:solidFill>
                  <a:srgbClr val="000000"/>
                </a:solidFill>
                <a:latin typeface="Calibri"/>
                <a:ea typeface="Calibri"/>
                <a:cs typeface="Calibri"/>
                <a:sym typeface="Calibri"/>
              </a:rPr>
              <a:t>Key ideas were extracted from reviewed documents through a process involving a thorough reading of sources to identify factors theorized or shown through evaluation to interact with plan implementation and performance. These were coded and collated into an initial list of 20 enabling or disabling conditions of MSP. This initial list was then presented to 11 members of the interdisciplinary, international authorship team for validation and refinement, such as differentiating and combining several of the conditions for clarity</a:t>
            </a:r>
            <a:r>
              <a:rPr lang="en-US" sz="1100" b="0" i="0" u="none" strike="noStrike" dirty="0">
                <a:solidFill>
                  <a:srgbClr val="000000"/>
                </a:solidFill>
                <a:latin typeface="Calibri"/>
                <a:ea typeface="Calibri"/>
                <a:cs typeface="Calibri"/>
                <a:sym typeface="Calibri"/>
              </a:rPr>
              <a:t>.” </a:t>
            </a:r>
            <a:r>
              <a:rPr lang="en-US" sz="1100" dirty="0">
                <a:latin typeface="Calibri"/>
                <a:ea typeface="Calibri"/>
                <a:cs typeface="Calibri"/>
                <a:sym typeface="Calibri"/>
              </a:rPr>
              <a:t>5 – no information provided </a:t>
            </a:r>
            <a:endParaRPr sz="1100" dirty="0">
              <a:latin typeface="Calibri"/>
              <a:ea typeface="Calibri"/>
              <a:cs typeface="Calibri"/>
              <a:sym typeface="Calibri"/>
            </a:endParaRPr>
          </a:p>
          <a:p>
            <a:pPr marL="0" lvl="0" indent="0" algn="l" rtl="0">
              <a:spcBef>
                <a:spcPts val="0"/>
              </a:spcBef>
              <a:spcAft>
                <a:spcPts val="0"/>
              </a:spcAft>
              <a:buNone/>
            </a:pPr>
            <a:endParaRPr sz="1100" dirty="0"/>
          </a:p>
          <a:p>
            <a:pPr marL="228600" lvl="0" indent="-228600" algn="l" rtl="0">
              <a:spcBef>
                <a:spcPts val="0"/>
              </a:spcBef>
              <a:spcAft>
                <a:spcPts val="0"/>
              </a:spcAft>
              <a:buClr>
                <a:schemeClr val="dk1"/>
              </a:buClr>
              <a:buSzPts val="1100"/>
              <a:buFont typeface="Calibri"/>
              <a:buAutoNum type="arabicPeriod"/>
            </a:pPr>
            <a:r>
              <a:rPr lang="en-US" sz="1100" dirty="0">
                <a:latin typeface="Calibri"/>
                <a:ea typeface="Calibri"/>
                <a:cs typeface="Calibri"/>
                <a:sym typeface="Calibri"/>
              </a:rPr>
              <a:t>Do you think you could replicate their synthesis?  (</a:t>
            </a:r>
            <a:r>
              <a:rPr lang="en-US" sz="1100" dirty="0"/>
              <a:t>F</a:t>
            </a:r>
            <a:r>
              <a:rPr lang="en-US" sz="1100" dirty="0">
                <a:latin typeface="Calibri"/>
                <a:ea typeface="Calibri"/>
                <a:cs typeface="Calibri"/>
                <a:sym typeface="Calibri"/>
              </a:rPr>
              <a:t>or instructor: unlikely unless the same experts and same sources were assembled) </a:t>
            </a:r>
            <a:endParaRPr dirty="0"/>
          </a:p>
        </p:txBody>
      </p:sp>
      <p:sp>
        <p:nvSpPr>
          <p:cNvPr id="64" name="Google Shape;64;p3: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p4: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5" name="Google Shape;8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100"/>
              <a:t>In regards to the paper assigned on the previous slide, ask participants:</a:t>
            </a:r>
            <a:endParaRPr sz="1100"/>
          </a:p>
          <a:p>
            <a:pPr marL="0" lvl="0" indent="0" algn="l" rtl="0">
              <a:spcBef>
                <a:spcPts val="0"/>
              </a:spcBef>
              <a:spcAft>
                <a:spcPts val="0"/>
              </a:spcAft>
              <a:buNone/>
            </a:pPr>
            <a:endParaRPr sz="1100"/>
          </a:p>
          <a:p>
            <a:pPr marL="457200" lvl="0" indent="-298450" algn="l" rtl="0">
              <a:spcBef>
                <a:spcPts val="0"/>
              </a:spcBef>
              <a:spcAft>
                <a:spcPts val="0"/>
              </a:spcAft>
              <a:buSzPts val="1100"/>
              <a:buAutoNum type="arabicPeriod"/>
            </a:pPr>
            <a:r>
              <a:rPr lang="en-US" sz="1100"/>
              <a:t>Was a meta-analysis used or could one ever be used for this type of paper? (For instructor: make sure participants understand what is meant by “treatment effect.” Each individual study has a treatment effect which is a measure of the magnitude and direction of the effect (e.g., control vs. experimental or comparison site/group).  If outcomes (effects) are measured in the same way in every study then the mean difference can be used as the summary of all studies effect. However, if outcomes are measured differently—which is common—the “level” of the effect (how strong, weak, etc) from each study is combined.  How these are combined vary depending on the type of data and a variety of other issues.)</a:t>
            </a:r>
            <a:endParaRPr/>
          </a:p>
          <a:p>
            <a:pPr marL="0" lvl="0" indent="0" algn="l" rtl="0">
              <a:spcBef>
                <a:spcPts val="0"/>
              </a:spcBef>
              <a:spcAft>
                <a:spcPts val="0"/>
              </a:spcAft>
              <a:buNone/>
            </a:pPr>
            <a:endParaRPr sz="1100"/>
          </a:p>
          <a:p>
            <a:pPr marL="0" lvl="0" indent="0" algn="l" rtl="0">
              <a:spcBef>
                <a:spcPts val="0"/>
              </a:spcBef>
              <a:spcAft>
                <a:spcPts val="0"/>
              </a:spcAft>
              <a:buNone/>
            </a:pPr>
            <a:r>
              <a:rPr lang="en-US" sz="1100"/>
              <a:t>Note: The additional background article is from a medical journal.  This method was initially applied to the medical field because so much of the research is on a single or small group of patients (e.g., with a common affliction); however, those individuals/groups differ in many ways (e.g., age, weight, etc) that make the results not easily comparable. </a:t>
            </a:r>
            <a:endParaRPr/>
          </a:p>
          <a:p>
            <a:pPr marL="0" lvl="0" indent="0" algn="l" rtl="0">
              <a:spcBef>
                <a:spcPts val="0"/>
              </a:spcBef>
              <a:spcAft>
                <a:spcPts val="0"/>
              </a:spcAft>
              <a:buNone/>
            </a:pPr>
            <a:endParaRPr sz="1100"/>
          </a:p>
          <a:p>
            <a:pPr marL="0" lvl="0" indent="0" algn="l" rtl="0">
              <a:spcBef>
                <a:spcPts val="0"/>
              </a:spcBef>
              <a:spcAft>
                <a:spcPts val="0"/>
              </a:spcAft>
              <a:buNone/>
            </a:pPr>
            <a:endParaRPr sz="1100"/>
          </a:p>
        </p:txBody>
      </p:sp>
      <p:sp>
        <p:nvSpPr>
          <p:cNvPr id="86" name="Google Shape;86;p4: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Google Shape;92;p5: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3" name="Google Shape;93;p5: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100"/>
              <a:t>*See SESYNC resources: </a:t>
            </a:r>
            <a:r>
              <a:rPr lang="en-US" sz="1100" u="sng">
                <a:solidFill>
                  <a:schemeClr val="hlink"/>
                </a:solidFill>
                <a:hlinkClick r:id="rId3"/>
              </a:rPr>
              <a:t>Qualitative Synthesis Methods: Critical Interpretive Reviews, Narrative Reviews, Expert Opinions</a:t>
            </a:r>
            <a:r>
              <a:rPr lang="en-US" sz="1100"/>
              <a:t> and </a:t>
            </a:r>
            <a:r>
              <a:rPr lang="en-US" sz="1100" u="sng">
                <a:solidFill>
                  <a:schemeClr val="hlink"/>
                </a:solidFill>
                <a:hlinkClick r:id="rId4"/>
              </a:rPr>
              <a:t>Quantitative Synthesis Methods: Literature Reviews, Expert Elicitation</a:t>
            </a:r>
            <a:r>
              <a:rPr lang="en-US" sz="1100"/>
              <a:t> for more information on qualitative and quantitative synthesis methods. </a:t>
            </a:r>
            <a:endParaRPr sz="1100"/>
          </a:p>
          <a:p>
            <a:pPr marL="0" lvl="0" indent="0" algn="l" rtl="0">
              <a:spcBef>
                <a:spcPts val="0"/>
              </a:spcBef>
              <a:spcAft>
                <a:spcPts val="0"/>
              </a:spcAft>
              <a:buNone/>
            </a:pPr>
            <a:endParaRPr sz="1100"/>
          </a:p>
          <a:p>
            <a:pPr marL="0" lvl="0" indent="0" algn="l" rtl="0">
              <a:spcBef>
                <a:spcPts val="0"/>
              </a:spcBef>
              <a:spcAft>
                <a:spcPts val="0"/>
              </a:spcAft>
              <a:buNone/>
            </a:pPr>
            <a:r>
              <a:rPr lang="en-US" sz="1100"/>
              <a:t>Questions for participants: </a:t>
            </a:r>
            <a:endParaRPr sz="1100"/>
          </a:p>
          <a:p>
            <a:pPr marL="0" lvl="0" indent="0" algn="l" rtl="0">
              <a:spcBef>
                <a:spcPts val="0"/>
              </a:spcBef>
              <a:spcAft>
                <a:spcPts val="0"/>
              </a:spcAft>
              <a:buNone/>
            </a:pPr>
            <a:endParaRPr sz="1100"/>
          </a:p>
          <a:p>
            <a:pPr marL="228600" lvl="0" indent="-228600" algn="l" rtl="0">
              <a:spcBef>
                <a:spcPts val="0"/>
              </a:spcBef>
              <a:spcAft>
                <a:spcPts val="0"/>
              </a:spcAft>
              <a:buClr>
                <a:schemeClr val="dk1"/>
              </a:buClr>
              <a:buSzPts val="1100"/>
              <a:buFont typeface="Calibri"/>
              <a:buAutoNum type="arabicPeriod"/>
            </a:pPr>
            <a:r>
              <a:rPr lang="en-US" sz="1100"/>
              <a:t>How are experts defined (in general)? How did the authors of the MSP paper define them?  (For instructor: may be researchers, practitioners, stakeholders, or individuals with traditional ecological knowledge (TEK);  the point here is that “expert” means something different to every person and can be a source of bias.) </a:t>
            </a:r>
            <a:endParaRPr sz="1100"/>
          </a:p>
          <a:p>
            <a:pPr marL="0" lvl="0" indent="0" algn="l" rtl="0">
              <a:spcBef>
                <a:spcPts val="0"/>
              </a:spcBef>
              <a:spcAft>
                <a:spcPts val="0"/>
              </a:spcAft>
              <a:buNone/>
            </a:pPr>
            <a:endParaRPr sz="1100"/>
          </a:p>
          <a:p>
            <a:pPr marL="228600" lvl="0" indent="-228600" algn="l" rtl="0">
              <a:spcBef>
                <a:spcPts val="0"/>
              </a:spcBef>
              <a:spcAft>
                <a:spcPts val="0"/>
              </a:spcAft>
              <a:buClr>
                <a:schemeClr val="dk1"/>
              </a:buClr>
              <a:buSzPts val="1100"/>
              <a:buFont typeface="Calibri"/>
              <a:buAutoNum type="arabicPeriod"/>
            </a:pPr>
            <a:r>
              <a:rPr lang="en-US" sz="1100"/>
              <a:t>How might expert opinions be rendered quantitative? (For instructor:  </a:t>
            </a:r>
            <a:r>
              <a:rPr lang="en-US" sz="1100" b="0"/>
              <a:t>while expert opinions can be qualitatively synthesized, there are well developed methods for rending survey and interview data quantitative</a:t>
            </a:r>
            <a:r>
              <a:rPr lang="en-US" sz="1100"/>
              <a:t>—</a:t>
            </a:r>
            <a:r>
              <a:rPr lang="en-US" sz="1100" b="0"/>
              <a:t>these involved transcribing the verbal ‘data’ and using various methods for textual analysis that allow for detecting themes, sentiments, etc. )</a:t>
            </a:r>
            <a:endParaRPr sz="1100" b="1"/>
          </a:p>
        </p:txBody>
      </p:sp>
      <p:sp>
        <p:nvSpPr>
          <p:cNvPr id="94" name="Google Shape;94;p5: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6: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1" name="Google Shape;111;p6: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400" b="1"/>
              <a:t>*</a:t>
            </a:r>
            <a:r>
              <a:rPr lang="en-US" sz="1100"/>
              <a:t>This method usually involves giving experts case studies or scenarios then asking them questions or giving them prompts in which they rank the likelihood of “x” response or provide a less than or greater than probability. For example, the SESYNC Explainer: </a:t>
            </a:r>
            <a:r>
              <a:rPr lang="en-US" sz="1100" u="sng">
                <a:solidFill>
                  <a:schemeClr val="hlink"/>
                </a:solidFill>
                <a:hlinkClick r:id="rId3"/>
              </a:rPr>
              <a:t>Quantitative Synthesis Methods: Literature Reviews, Expert Elicitation</a:t>
            </a:r>
            <a:r>
              <a:rPr lang="en-US" sz="1100"/>
              <a:t>, references an example found in </a:t>
            </a:r>
            <a:r>
              <a:rPr lang="en-US" sz="1100">
                <a:latin typeface="Calibri"/>
                <a:ea typeface="Calibri"/>
                <a:cs typeface="Calibri"/>
                <a:sym typeface="Calibri"/>
              </a:rPr>
              <a:t>Legge et al. (2022)</a:t>
            </a:r>
            <a:r>
              <a:rPr lang="en-US" sz="1100"/>
              <a:t>. In this case,</a:t>
            </a:r>
            <a:r>
              <a:rPr lang="en-US" sz="1100">
                <a:latin typeface="Calibri"/>
                <a:ea typeface="Calibri"/>
                <a:cs typeface="Calibri"/>
                <a:sym typeface="Calibri"/>
              </a:rPr>
              <a:t> experts were asked to estimate the proportional loss of a wildlife population following fires of different severity and assuming no or some changes in environmental management. Experts had to include upper and lower bounds on their estimates along with their confidence in those bounds. </a:t>
            </a:r>
            <a:endParaRPr sz="1100">
              <a:latin typeface="Calibri"/>
              <a:ea typeface="Calibri"/>
              <a:cs typeface="Calibri"/>
              <a:sym typeface="Calibri"/>
            </a:endParaRPr>
          </a:p>
          <a:p>
            <a:pPr marL="0" lvl="0" indent="0" algn="l" rtl="0">
              <a:spcBef>
                <a:spcPts val="0"/>
              </a:spcBef>
              <a:spcAft>
                <a:spcPts val="0"/>
              </a:spcAft>
              <a:buNone/>
            </a:pPr>
            <a:endParaRPr sz="1100"/>
          </a:p>
          <a:p>
            <a:pPr marL="0" lvl="0" indent="0" algn="l" rtl="0">
              <a:spcBef>
                <a:spcPts val="0"/>
              </a:spcBef>
              <a:spcAft>
                <a:spcPts val="0"/>
              </a:spcAft>
              <a:buNone/>
            </a:pPr>
            <a:r>
              <a:rPr lang="en-US" sz="1400" b="1"/>
              <a:t>**</a:t>
            </a:r>
            <a:r>
              <a:rPr lang="en-US" sz="1100"/>
              <a:t>value refers to some evaluation of the experts knowledge based on their responses to some questions for which the answer is unknown;  the answers provided by those that consistently score poorly on all such questions may be considered of little use in terms of the new case studies for which the researcher wants the best educated guesses from experts. </a:t>
            </a:r>
            <a:endParaRPr/>
          </a:p>
        </p:txBody>
      </p:sp>
      <p:sp>
        <p:nvSpPr>
          <p:cNvPr id="112" name="Google Shape;112;p6: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
        <p:cNvGrpSpPr/>
        <p:nvPr/>
      </p:nvGrpSpPr>
      <p:grpSpPr>
        <a:xfrm>
          <a:off x="0" y="0"/>
          <a:ext cx="0" cy="0"/>
          <a:chOff x="0" y="0"/>
          <a:chExt cx="0" cy="0"/>
        </a:xfrm>
      </p:grpSpPr>
      <p:sp>
        <p:nvSpPr>
          <p:cNvPr id="128" name="Google Shape;128;p7: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29" name="Google Shape;129;p7: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30" name="Google Shape;130;p7: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6"/>
        <p:cNvGrpSpPr/>
        <p:nvPr/>
      </p:nvGrpSpPr>
      <p:grpSpPr>
        <a:xfrm>
          <a:off x="0" y="0"/>
          <a:ext cx="0" cy="0"/>
          <a:chOff x="0" y="0"/>
          <a:chExt cx="0" cy="0"/>
        </a:xfrm>
      </p:grpSpPr>
      <p:sp>
        <p:nvSpPr>
          <p:cNvPr id="147" name="Google Shape;147;p8: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48" name="Google Shape;148;p8: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sz="1100"/>
              <a:t>*See the SESYNC resource: </a:t>
            </a:r>
            <a:r>
              <a:rPr lang="en-US" sz="1100" u="sng">
                <a:solidFill>
                  <a:schemeClr val="hlink"/>
                </a:solidFill>
                <a:hlinkClick r:id="rId3"/>
              </a:rPr>
              <a:t>Qualitative Synthesis Methods: Critical Interpretive Reviews, Narrative Reviews, Expert Opinions</a:t>
            </a:r>
            <a:r>
              <a:rPr lang="en-US" sz="1100"/>
              <a:t> for more information. </a:t>
            </a:r>
            <a:endParaRPr sz="1100"/>
          </a:p>
          <a:p>
            <a:pPr marL="0" lvl="0" indent="0" algn="l" rtl="0">
              <a:spcBef>
                <a:spcPts val="0"/>
              </a:spcBef>
              <a:spcAft>
                <a:spcPts val="0"/>
              </a:spcAft>
              <a:buNone/>
            </a:pPr>
            <a:endParaRPr sz="1100" dirty="0"/>
          </a:p>
          <a:p>
            <a:pPr marL="0" lvl="0" indent="0" algn="l" rtl="0">
              <a:spcBef>
                <a:spcPts val="0"/>
              </a:spcBef>
              <a:spcAft>
                <a:spcPts val="0"/>
              </a:spcAft>
              <a:buNone/>
            </a:pPr>
            <a:r>
              <a:rPr lang="en-US" sz="1100" dirty="0"/>
              <a:t>Questions for participants</a:t>
            </a:r>
            <a:r>
              <a:rPr lang="en-US" sz="1100" b="0" dirty="0"/>
              <a:t>:</a:t>
            </a:r>
            <a:endParaRPr sz="1100" b="0" dirty="0"/>
          </a:p>
          <a:p>
            <a:pPr marL="0" lvl="0" indent="0" algn="l" rtl="0">
              <a:spcBef>
                <a:spcPts val="0"/>
              </a:spcBef>
              <a:spcAft>
                <a:spcPts val="0"/>
              </a:spcAft>
              <a:buNone/>
            </a:pPr>
            <a:endParaRPr sz="1100" dirty="0"/>
          </a:p>
          <a:p>
            <a:pPr marL="228600" lvl="0" indent="-228600" algn="l" rtl="0">
              <a:spcBef>
                <a:spcPts val="0"/>
              </a:spcBef>
              <a:spcAft>
                <a:spcPts val="0"/>
              </a:spcAft>
              <a:buClr>
                <a:schemeClr val="dk1"/>
              </a:buClr>
              <a:buSzPts val="1100"/>
              <a:buFont typeface="Calibri"/>
              <a:buAutoNum type="arabicPeriod"/>
            </a:pPr>
            <a:r>
              <a:rPr lang="en-US" sz="1100" b="0" dirty="0"/>
              <a:t>How does this differ from more systematic approaches as described in slide 3?  (</a:t>
            </a:r>
            <a:r>
              <a:rPr lang="en-US" sz="1100" dirty="0"/>
              <a:t>F</a:t>
            </a:r>
            <a:r>
              <a:rPr lang="en-US" sz="1100" b="0" dirty="0"/>
              <a:t>or instructor: w</a:t>
            </a:r>
            <a:r>
              <a:rPr lang="en-US" sz="1100" dirty="0"/>
              <a:t>hat distinguishes this from systematic reviews are: no fixed research question that motivates research to find all studies that have addressed that question (question may evolve depending on what researchers start to find and where their interests go); and, thus does not have specific criteria for selecting sources of information; and does not aim to summarize best answer to question but rather offers </a:t>
            </a:r>
            <a:r>
              <a:rPr lang="en-US" sz="1100" dirty="0" err="1"/>
              <a:t>qual</a:t>
            </a:r>
            <a:r>
              <a:rPr lang="en-US" sz="1100" dirty="0"/>
              <a:t> insights/critiques </a:t>
            </a:r>
            <a:endParaRPr sz="1100" dirty="0"/>
          </a:p>
          <a:p>
            <a:pPr marL="0" lvl="0" indent="0" algn="l" rtl="0">
              <a:spcBef>
                <a:spcPts val="0"/>
              </a:spcBef>
              <a:spcAft>
                <a:spcPts val="0"/>
              </a:spcAft>
              <a:buNone/>
            </a:pPr>
            <a:endParaRPr sz="1100" dirty="0"/>
          </a:p>
          <a:p>
            <a:pPr marL="228600" lvl="0" indent="-228600" algn="l" rtl="0">
              <a:spcBef>
                <a:spcPts val="0"/>
              </a:spcBef>
              <a:spcAft>
                <a:spcPts val="0"/>
              </a:spcAft>
              <a:buClr>
                <a:schemeClr val="dk1"/>
              </a:buClr>
              <a:buSzPts val="1100"/>
              <a:buFont typeface="Calibri"/>
              <a:buAutoNum type="arabicPeriod"/>
            </a:pPr>
            <a:r>
              <a:rPr lang="en-US" sz="1100" dirty="0"/>
              <a:t>In what ways did the authors of the MSP paper use interpretive approaches?  </a:t>
            </a:r>
            <a:endParaRPr dirty="0"/>
          </a:p>
        </p:txBody>
      </p:sp>
      <p:sp>
        <p:nvSpPr>
          <p:cNvPr id="149" name="Google Shape;149;p8:notes"/>
          <p:cNvSpPr txBox="1">
            <a:spLocks noGrp="1"/>
          </p:cNvSpPr>
          <p:nvPr>
            <p:ph type="sldNum" idx="12"/>
          </p:nvPr>
        </p:nvSpPr>
        <p:spPr>
          <a:xfrm>
            <a:off x="3884613" y="8685213"/>
            <a:ext cx="2971800" cy="457200"/>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8</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p:cSld name="Blank">
    <p:spTree>
      <p:nvGrpSpPr>
        <p:cNvPr id="1" name="Shape 16"/>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p:cSld name="Title Slide">
    <p:spTree>
      <p:nvGrpSpPr>
        <p:cNvPr id="1" name="Shape 17"/>
        <p:cNvGrpSpPr/>
        <p:nvPr/>
      </p:nvGrpSpPr>
      <p:grpSpPr>
        <a:xfrm>
          <a:off x="0" y="0"/>
          <a:ext cx="0" cy="0"/>
          <a:chOff x="0" y="0"/>
          <a:chExt cx="0" cy="0"/>
        </a:xfrm>
      </p:grpSpPr>
      <p:pic>
        <p:nvPicPr>
          <p:cNvPr id="18" name="Google Shape;18;p11" descr="background-master.jpg"/>
          <p:cNvPicPr preferRelativeResize="0"/>
          <p:nvPr/>
        </p:nvPicPr>
        <p:blipFill rotWithShape="1">
          <a:blip r:embed="rId2">
            <a:alphaModFix/>
          </a:blip>
          <a:srcRect/>
          <a:stretch/>
        </p:blipFill>
        <p:spPr>
          <a:xfrm>
            <a:off x="3175" y="-1946031"/>
            <a:ext cx="14617700" cy="9131300"/>
          </a:xfrm>
          <a:prstGeom prst="rect">
            <a:avLst/>
          </a:prstGeom>
          <a:noFill/>
          <a:ln>
            <a:noFill/>
          </a:ln>
        </p:spPr>
      </p:pic>
      <p:sp>
        <p:nvSpPr>
          <p:cNvPr id="19" name="Google Shape;19;p11"/>
          <p:cNvSpPr txBox="1"/>
          <p:nvPr/>
        </p:nvSpPr>
        <p:spPr>
          <a:xfrm>
            <a:off x="5474677" y="5029200"/>
            <a:ext cx="4192173" cy="138499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200">
                <a:solidFill>
                  <a:schemeClr val="dk1"/>
                </a:solidFill>
                <a:latin typeface="Twentieth Century"/>
                <a:ea typeface="Twentieth Century"/>
                <a:cs typeface="Twentieth Century"/>
                <a:sym typeface="Twentieth Century"/>
              </a:rPr>
              <a:t>4</a:t>
            </a:r>
            <a:r>
              <a:rPr lang="en-US" sz="4200" baseline="30000">
                <a:solidFill>
                  <a:schemeClr val="dk1"/>
                </a:solidFill>
                <a:latin typeface="Twentieth Century"/>
                <a:ea typeface="Twentieth Century"/>
                <a:cs typeface="Twentieth Century"/>
                <a:sym typeface="Twentieth Century"/>
              </a:rPr>
              <a:t>TH</a:t>
            </a:r>
            <a:r>
              <a:rPr lang="en-US" sz="4200">
                <a:solidFill>
                  <a:schemeClr val="dk1"/>
                </a:solidFill>
                <a:latin typeface="Twentieth Century"/>
                <a:ea typeface="Twentieth Century"/>
                <a:cs typeface="Twentieth Century"/>
                <a:sym typeface="Twentieth Century"/>
              </a:rPr>
              <a:t> Year Review</a:t>
            </a:r>
            <a:endParaRPr/>
          </a:p>
          <a:p>
            <a:pPr marL="0" marR="0" lvl="0" indent="0" algn="ctr" rtl="0">
              <a:spcBef>
                <a:spcPts val="0"/>
              </a:spcBef>
              <a:spcAft>
                <a:spcPts val="0"/>
              </a:spcAft>
              <a:buNone/>
            </a:pPr>
            <a:r>
              <a:rPr lang="en-US" sz="4200">
                <a:solidFill>
                  <a:schemeClr val="dk1"/>
                </a:solidFill>
                <a:latin typeface="Twentieth Century"/>
                <a:ea typeface="Twentieth Century"/>
                <a:cs typeface="Twentieth Century"/>
                <a:sym typeface="Twentieth Century"/>
              </a:rPr>
              <a:t>April 13-14, 2015</a:t>
            </a:r>
            <a:endParaRPr sz="4200">
              <a:solidFill>
                <a:schemeClr val="dk1"/>
              </a:solidFill>
              <a:latin typeface="Twentieth Century"/>
              <a:ea typeface="Twentieth Century"/>
              <a:cs typeface="Twentieth Century"/>
              <a:sym typeface="Twentieth Century"/>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p:cSld name="Title and Content">
    <p:spTree>
      <p:nvGrpSpPr>
        <p:cNvPr id="1" name="Shape 20"/>
        <p:cNvGrpSpPr/>
        <p:nvPr/>
      </p:nvGrpSpPr>
      <p:grpSpPr>
        <a:xfrm>
          <a:off x="0" y="0"/>
          <a:ext cx="0" cy="0"/>
          <a:chOff x="0" y="0"/>
          <a:chExt cx="0" cy="0"/>
        </a:xfrm>
      </p:grpSpPr>
      <p:sp>
        <p:nvSpPr>
          <p:cNvPr id="21" name="Google Shape;21;p12"/>
          <p:cNvSpPr txBox="1">
            <a:spLocks noGrp="1"/>
          </p:cNvSpPr>
          <p:nvPr>
            <p:ph type="body" idx="1"/>
          </p:nvPr>
        </p:nvSpPr>
        <p:spPr>
          <a:xfrm>
            <a:off x="2730500" y="1946324"/>
            <a:ext cx="11159332" cy="5733902"/>
          </a:xfrm>
          <a:prstGeom prst="rect">
            <a:avLst/>
          </a:prstGeom>
          <a:noFill/>
          <a:ln>
            <a:noFill/>
          </a:ln>
        </p:spPr>
        <p:txBody>
          <a:bodyPr spcFirstLastPara="1" wrap="square" lIns="135725" tIns="67850" rIns="135725" bIns="67850" anchor="t" anchorCtr="0">
            <a:normAutofit/>
          </a:bodyPr>
          <a:lstStyle>
            <a:lvl1pPr marL="457200" lvl="0" indent="-495300" algn="l">
              <a:spcBef>
                <a:spcPts val="840"/>
              </a:spcBef>
              <a:spcAft>
                <a:spcPts val="0"/>
              </a:spcAft>
              <a:buClr>
                <a:srgbClr val="7F7F7F"/>
              </a:buClr>
              <a:buSzPts val="4200"/>
              <a:buChar char="•"/>
              <a:defRPr sz="4200">
                <a:latin typeface="Twentieth Century"/>
                <a:ea typeface="Twentieth Century"/>
                <a:cs typeface="Twentieth Century"/>
                <a:sym typeface="Twentieth Century"/>
              </a:defRPr>
            </a:lvl1pPr>
            <a:lvl2pPr marL="914400" lvl="1" indent="-495300" algn="l">
              <a:spcBef>
                <a:spcPts val="840"/>
              </a:spcBef>
              <a:spcAft>
                <a:spcPts val="0"/>
              </a:spcAft>
              <a:buClr>
                <a:srgbClr val="7F7F7F"/>
              </a:buClr>
              <a:buSzPts val="4200"/>
              <a:buChar char="–"/>
              <a:defRPr sz="4200">
                <a:latin typeface="Twentieth Century"/>
                <a:ea typeface="Twentieth Century"/>
                <a:cs typeface="Twentieth Century"/>
                <a:sym typeface="Twentieth Century"/>
              </a:defRPr>
            </a:lvl2pPr>
            <a:lvl3pPr marL="1371600" lvl="2" indent="-495300" algn="l">
              <a:spcBef>
                <a:spcPts val="840"/>
              </a:spcBef>
              <a:spcAft>
                <a:spcPts val="0"/>
              </a:spcAft>
              <a:buClr>
                <a:srgbClr val="7F7F7F"/>
              </a:buClr>
              <a:buSzPts val="4200"/>
              <a:buChar char="•"/>
              <a:defRPr sz="4200">
                <a:latin typeface="Twentieth Century"/>
                <a:ea typeface="Twentieth Century"/>
                <a:cs typeface="Twentieth Century"/>
                <a:sym typeface="Twentieth Century"/>
              </a:defRPr>
            </a:lvl3pPr>
            <a:lvl4pPr marL="1828800" lvl="3" indent="-495300" algn="l">
              <a:spcBef>
                <a:spcPts val="840"/>
              </a:spcBef>
              <a:spcAft>
                <a:spcPts val="0"/>
              </a:spcAft>
              <a:buClr>
                <a:srgbClr val="7F7F7F"/>
              </a:buClr>
              <a:buSzPts val="4200"/>
              <a:buChar char="–"/>
              <a:defRPr sz="4200">
                <a:latin typeface="Twentieth Century"/>
                <a:ea typeface="Twentieth Century"/>
                <a:cs typeface="Twentieth Century"/>
                <a:sym typeface="Twentieth Century"/>
              </a:defRPr>
            </a:lvl4pPr>
            <a:lvl5pPr marL="2286000" lvl="4" indent="-495300" algn="l">
              <a:spcBef>
                <a:spcPts val="840"/>
              </a:spcBef>
              <a:spcAft>
                <a:spcPts val="0"/>
              </a:spcAft>
              <a:buClr>
                <a:srgbClr val="7F7F7F"/>
              </a:buClr>
              <a:buSzPts val="4200"/>
              <a:buChar char="»"/>
              <a:defRPr sz="4200">
                <a:latin typeface="Twentieth Century"/>
                <a:ea typeface="Twentieth Century"/>
                <a:cs typeface="Twentieth Century"/>
                <a:sym typeface="Twentieth Century"/>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2" name="Google Shape;22;p12"/>
          <p:cNvSpPr txBox="1">
            <a:spLocks noGrp="1"/>
          </p:cNvSpPr>
          <p:nvPr>
            <p:ph type="title"/>
          </p:nvPr>
        </p:nvSpPr>
        <p:spPr>
          <a:xfrm>
            <a:off x="2730500" y="360231"/>
            <a:ext cx="11159332" cy="1408293"/>
          </a:xfrm>
          <a:prstGeom prst="rect">
            <a:avLst/>
          </a:prstGeom>
          <a:noFill/>
          <a:ln>
            <a:noFill/>
          </a:ln>
        </p:spPr>
        <p:txBody>
          <a:bodyPr spcFirstLastPara="1" wrap="square" lIns="0" tIns="0" rIns="0" bIns="0" anchor="t" anchorCtr="0">
            <a:noAutofit/>
          </a:bodyPr>
          <a:lstStyle>
            <a:lvl1pPr lvl="0" algn="l">
              <a:spcBef>
                <a:spcPts val="0"/>
              </a:spcBef>
              <a:spcAft>
                <a:spcPts val="0"/>
              </a:spcAft>
              <a:buClr>
                <a:schemeClr val="dk1"/>
              </a:buClr>
              <a:buSzPts val="5000"/>
              <a:buFont typeface="Twentieth Century"/>
              <a:buNone/>
              <a:defRPr>
                <a:latin typeface="Twentieth Century"/>
                <a:ea typeface="Twentieth Century"/>
                <a:cs typeface="Twentieth Century"/>
                <a:sym typeface="Twentieth Century"/>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1_Title and Content">
  <p:cSld name="1_Title and Content">
    <p:spTree>
      <p:nvGrpSpPr>
        <p:cNvPr id="1" name="Shape 23"/>
        <p:cNvGrpSpPr/>
        <p:nvPr/>
      </p:nvGrpSpPr>
      <p:grpSpPr>
        <a:xfrm>
          <a:off x="0" y="0"/>
          <a:ext cx="0" cy="0"/>
          <a:chOff x="0" y="0"/>
          <a:chExt cx="0" cy="0"/>
        </a:xfrm>
      </p:grpSpPr>
      <p:sp>
        <p:nvSpPr>
          <p:cNvPr id="24" name="Google Shape;24;p13"/>
          <p:cNvSpPr txBox="1">
            <a:spLocks noGrp="1"/>
          </p:cNvSpPr>
          <p:nvPr>
            <p:ph type="body" idx="1"/>
          </p:nvPr>
        </p:nvSpPr>
        <p:spPr>
          <a:xfrm>
            <a:off x="2730500" y="2387600"/>
            <a:ext cx="11159332" cy="5292626"/>
          </a:xfrm>
          <a:prstGeom prst="rect">
            <a:avLst/>
          </a:prstGeom>
          <a:noFill/>
          <a:ln>
            <a:noFill/>
          </a:ln>
        </p:spPr>
        <p:txBody>
          <a:bodyPr spcFirstLastPara="1" wrap="square" lIns="135725" tIns="67850" rIns="135725" bIns="67850" anchor="t" anchorCtr="0">
            <a:normAutofit/>
          </a:bodyPr>
          <a:lstStyle>
            <a:lvl1pPr marL="457200" lvl="0" indent="-342900" algn="l">
              <a:spcBef>
                <a:spcPts val="360"/>
              </a:spcBef>
              <a:spcAft>
                <a:spcPts val="0"/>
              </a:spcAft>
              <a:buClr>
                <a:srgbClr val="7F7F7F"/>
              </a:buClr>
              <a:buSzPts val="1800"/>
              <a:buChar char="•"/>
              <a:defRPr/>
            </a:lvl1pPr>
            <a:lvl2pPr marL="914400" lvl="1" indent="-342900" algn="l">
              <a:spcBef>
                <a:spcPts val="360"/>
              </a:spcBef>
              <a:spcAft>
                <a:spcPts val="0"/>
              </a:spcAft>
              <a:buClr>
                <a:srgbClr val="7F7F7F"/>
              </a:buClr>
              <a:buSzPts val="1800"/>
              <a:buChar char="–"/>
              <a:defRPr/>
            </a:lvl2pPr>
            <a:lvl3pPr marL="1371600" lvl="2" indent="-342900" algn="l">
              <a:spcBef>
                <a:spcPts val="360"/>
              </a:spcBef>
              <a:spcAft>
                <a:spcPts val="0"/>
              </a:spcAft>
              <a:buClr>
                <a:srgbClr val="7F7F7F"/>
              </a:buClr>
              <a:buSzPts val="1800"/>
              <a:buChar char="•"/>
              <a:defRPr/>
            </a:lvl3pPr>
            <a:lvl4pPr marL="1828800" lvl="3" indent="-342900" algn="l">
              <a:spcBef>
                <a:spcPts val="360"/>
              </a:spcBef>
              <a:spcAft>
                <a:spcPts val="0"/>
              </a:spcAft>
              <a:buClr>
                <a:srgbClr val="7F7F7F"/>
              </a:buClr>
              <a:buSzPts val="1800"/>
              <a:buChar char="–"/>
              <a:defRPr/>
            </a:lvl4pPr>
            <a:lvl5pPr marL="2286000" lvl="4" indent="-342900" algn="l">
              <a:spcBef>
                <a:spcPts val="360"/>
              </a:spcBef>
              <a:spcAft>
                <a:spcPts val="0"/>
              </a:spcAft>
              <a:buClr>
                <a:srgbClr val="7F7F7F"/>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5" name="Google Shape;25;p13"/>
          <p:cNvSpPr txBox="1">
            <a:spLocks noGrp="1"/>
          </p:cNvSpPr>
          <p:nvPr>
            <p:ph type="title"/>
          </p:nvPr>
        </p:nvSpPr>
        <p:spPr>
          <a:xfrm>
            <a:off x="2730500" y="360231"/>
            <a:ext cx="11159332" cy="1849569"/>
          </a:xfrm>
          <a:prstGeom prst="rect">
            <a:avLst/>
          </a:prstGeom>
          <a:noFill/>
          <a:ln>
            <a:noFill/>
          </a:ln>
        </p:spPr>
        <p:txBody>
          <a:bodyPr spcFirstLastPara="1" wrap="square" lIns="0" tIns="0" rIns="0" bIns="0" anchor="t" anchorCtr="0">
            <a:noAutofit/>
          </a:bodyPr>
          <a:lstStyle>
            <a:lvl1pPr lvl="0" algn="l">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p:cSld name="Two Content">
    <p:spTree>
      <p:nvGrpSpPr>
        <p:cNvPr id="1" name="Shape 26"/>
        <p:cNvGrpSpPr/>
        <p:nvPr/>
      </p:nvGrpSpPr>
      <p:grpSpPr>
        <a:xfrm>
          <a:off x="0" y="0"/>
          <a:ext cx="0" cy="0"/>
          <a:chOff x="0" y="0"/>
          <a:chExt cx="0" cy="0"/>
        </a:xfrm>
      </p:grpSpPr>
      <p:sp>
        <p:nvSpPr>
          <p:cNvPr id="27" name="Google Shape;27;p14"/>
          <p:cNvSpPr txBox="1">
            <a:spLocks noGrp="1"/>
          </p:cNvSpPr>
          <p:nvPr>
            <p:ph type="body" idx="1"/>
          </p:nvPr>
        </p:nvSpPr>
        <p:spPr>
          <a:xfrm>
            <a:off x="2730500" y="2141856"/>
            <a:ext cx="5499100" cy="6028331"/>
          </a:xfrm>
          <a:prstGeom prst="rect">
            <a:avLst/>
          </a:prstGeom>
          <a:noFill/>
          <a:ln>
            <a:noFill/>
          </a:ln>
        </p:spPr>
        <p:txBody>
          <a:bodyPr spcFirstLastPara="1" wrap="square" lIns="135725" tIns="67850" rIns="135725" bIns="67850" anchor="t" anchorCtr="0">
            <a:normAutofit/>
          </a:bodyPr>
          <a:lstStyle>
            <a:lvl1pPr marL="457200" lvl="0" indent="-495300" algn="l">
              <a:spcBef>
                <a:spcPts val="840"/>
              </a:spcBef>
              <a:spcAft>
                <a:spcPts val="0"/>
              </a:spcAft>
              <a:buClr>
                <a:srgbClr val="7F7F7F"/>
              </a:buClr>
              <a:buSzPts val="4200"/>
              <a:buChar char="•"/>
              <a:defRPr sz="4200"/>
            </a:lvl1pPr>
            <a:lvl2pPr marL="914400" lvl="1" indent="-457200" algn="l">
              <a:spcBef>
                <a:spcPts val="720"/>
              </a:spcBef>
              <a:spcAft>
                <a:spcPts val="0"/>
              </a:spcAft>
              <a:buClr>
                <a:srgbClr val="7F7F7F"/>
              </a:buClr>
              <a:buSzPts val="3600"/>
              <a:buChar char="–"/>
              <a:defRPr sz="3600"/>
            </a:lvl2pPr>
            <a:lvl3pPr marL="1371600" lvl="2" indent="-419100" algn="l">
              <a:spcBef>
                <a:spcPts val="600"/>
              </a:spcBef>
              <a:spcAft>
                <a:spcPts val="0"/>
              </a:spcAft>
              <a:buClr>
                <a:srgbClr val="7F7F7F"/>
              </a:buClr>
              <a:buSzPts val="3000"/>
              <a:buChar char="•"/>
              <a:defRPr sz="3000"/>
            </a:lvl3pPr>
            <a:lvl4pPr marL="1828800" lvl="3" indent="-400050" algn="l">
              <a:spcBef>
                <a:spcPts val="540"/>
              </a:spcBef>
              <a:spcAft>
                <a:spcPts val="0"/>
              </a:spcAft>
              <a:buClr>
                <a:srgbClr val="7F7F7F"/>
              </a:buClr>
              <a:buSzPts val="2700"/>
              <a:buChar char="–"/>
              <a:defRPr sz="2700"/>
            </a:lvl4pPr>
            <a:lvl5pPr marL="2286000" lvl="4" indent="-400050" algn="l">
              <a:spcBef>
                <a:spcPts val="540"/>
              </a:spcBef>
              <a:spcAft>
                <a:spcPts val="0"/>
              </a:spcAft>
              <a:buClr>
                <a:srgbClr val="7F7F7F"/>
              </a:buClr>
              <a:buSzPts val="2700"/>
              <a:buChar char="»"/>
              <a:defRPr sz="2700"/>
            </a:lvl5pPr>
            <a:lvl6pPr marL="2743200" lvl="5" indent="-400050" algn="l">
              <a:spcBef>
                <a:spcPts val="540"/>
              </a:spcBef>
              <a:spcAft>
                <a:spcPts val="0"/>
              </a:spcAft>
              <a:buClr>
                <a:schemeClr val="dk1"/>
              </a:buClr>
              <a:buSzPts val="2700"/>
              <a:buChar char="•"/>
              <a:defRPr sz="2700"/>
            </a:lvl6pPr>
            <a:lvl7pPr marL="3200400" lvl="6" indent="-400050" algn="l">
              <a:spcBef>
                <a:spcPts val="540"/>
              </a:spcBef>
              <a:spcAft>
                <a:spcPts val="0"/>
              </a:spcAft>
              <a:buClr>
                <a:schemeClr val="dk1"/>
              </a:buClr>
              <a:buSzPts val="2700"/>
              <a:buChar char="•"/>
              <a:defRPr sz="2700"/>
            </a:lvl7pPr>
            <a:lvl8pPr marL="3657600" lvl="7" indent="-400050" algn="l">
              <a:spcBef>
                <a:spcPts val="540"/>
              </a:spcBef>
              <a:spcAft>
                <a:spcPts val="0"/>
              </a:spcAft>
              <a:buClr>
                <a:schemeClr val="dk1"/>
              </a:buClr>
              <a:buSzPts val="2700"/>
              <a:buChar char="•"/>
              <a:defRPr sz="2700"/>
            </a:lvl8pPr>
            <a:lvl9pPr marL="4114800" lvl="8" indent="-400050" algn="l">
              <a:spcBef>
                <a:spcPts val="540"/>
              </a:spcBef>
              <a:spcAft>
                <a:spcPts val="0"/>
              </a:spcAft>
              <a:buClr>
                <a:schemeClr val="dk1"/>
              </a:buClr>
              <a:buSzPts val="2700"/>
              <a:buChar char="•"/>
              <a:defRPr sz="2700"/>
            </a:lvl9pPr>
          </a:lstStyle>
          <a:p>
            <a:endParaRPr/>
          </a:p>
        </p:txBody>
      </p:sp>
      <p:sp>
        <p:nvSpPr>
          <p:cNvPr id="28" name="Google Shape;28;p14"/>
          <p:cNvSpPr txBox="1">
            <a:spLocks noGrp="1"/>
          </p:cNvSpPr>
          <p:nvPr>
            <p:ph type="body" idx="2"/>
          </p:nvPr>
        </p:nvSpPr>
        <p:spPr>
          <a:xfrm>
            <a:off x="8382000" y="2131378"/>
            <a:ext cx="5507831" cy="6028331"/>
          </a:xfrm>
          <a:prstGeom prst="rect">
            <a:avLst/>
          </a:prstGeom>
          <a:noFill/>
          <a:ln>
            <a:noFill/>
          </a:ln>
        </p:spPr>
        <p:txBody>
          <a:bodyPr spcFirstLastPara="1" wrap="square" lIns="135725" tIns="67850" rIns="135725" bIns="67850" anchor="t" anchorCtr="0">
            <a:normAutofit/>
          </a:bodyPr>
          <a:lstStyle>
            <a:lvl1pPr marL="457200" lvl="0" indent="-495300" algn="l">
              <a:spcBef>
                <a:spcPts val="840"/>
              </a:spcBef>
              <a:spcAft>
                <a:spcPts val="0"/>
              </a:spcAft>
              <a:buClr>
                <a:srgbClr val="7F7F7F"/>
              </a:buClr>
              <a:buSzPts val="4200"/>
              <a:buChar char="•"/>
              <a:defRPr sz="4200"/>
            </a:lvl1pPr>
            <a:lvl2pPr marL="914400" lvl="1" indent="-457200" algn="l">
              <a:spcBef>
                <a:spcPts val="720"/>
              </a:spcBef>
              <a:spcAft>
                <a:spcPts val="0"/>
              </a:spcAft>
              <a:buClr>
                <a:srgbClr val="7F7F7F"/>
              </a:buClr>
              <a:buSzPts val="3600"/>
              <a:buChar char="–"/>
              <a:defRPr sz="3600"/>
            </a:lvl2pPr>
            <a:lvl3pPr marL="1371600" lvl="2" indent="-419100" algn="l">
              <a:spcBef>
                <a:spcPts val="600"/>
              </a:spcBef>
              <a:spcAft>
                <a:spcPts val="0"/>
              </a:spcAft>
              <a:buClr>
                <a:srgbClr val="7F7F7F"/>
              </a:buClr>
              <a:buSzPts val="3000"/>
              <a:buChar char="•"/>
              <a:defRPr sz="3000"/>
            </a:lvl3pPr>
            <a:lvl4pPr marL="1828800" lvl="3" indent="-400050" algn="l">
              <a:spcBef>
                <a:spcPts val="540"/>
              </a:spcBef>
              <a:spcAft>
                <a:spcPts val="0"/>
              </a:spcAft>
              <a:buClr>
                <a:srgbClr val="7F7F7F"/>
              </a:buClr>
              <a:buSzPts val="2700"/>
              <a:buChar char="–"/>
              <a:defRPr sz="2700"/>
            </a:lvl4pPr>
            <a:lvl5pPr marL="2286000" lvl="4" indent="-400050" algn="l">
              <a:spcBef>
                <a:spcPts val="540"/>
              </a:spcBef>
              <a:spcAft>
                <a:spcPts val="0"/>
              </a:spcAft>
              <a:buClr>
                <a:srgbClr val="7F7F7F"/>
              </a:buClr>
              <a:buSzPts val="2700"/>
              <a:buChar char="»"/>
              <a:defRPr sz="2700"/>
            </a:lvl5pPr>
            <a:lvl6pPr marL="2743200" lvl="5" indent="-400050" algn="l">
              <a:spcBef>
                <a:spcPts val="540"/>
              </a:spcBef>
              <a:spcAft>
                <a:spcPts val="0"/>
              </a:spcAft>
              <a:buClr>
                <a:schemeClr val="dk1"/>
              </a:buClr>
              <a:buSzPts val="2700"/>
              <a:buChar char="•"/>
              <a:defRPr sz="2700"/>
            </a:lvl6pPr>
            <a:lvl7pPr marL="3200400" lvl="6" indent="-400050" algn="l">
              <a:spcBef>
                <a:spcPts val="540"/>
              </a:spcBef>
              <a:spcAft>
                <a:spcPts val="0"/>
              </a:spcAft>
              <a:buClr>
                <a:schemeClr val="dk1"/>
              </a:buClr>
              <a:buSzPts val="2700"/>
              <a:buChar char="•"/>
              <a:defRPr sz="2700"/>
            </a:lvl7pPr>
            <a:lvl8pPr marL="3657600" lvl="7" indent="-400050" algn="l">
              <a:spcBef>
                <a:spcPts val="540"/>
              </a:spcBef>
              <a:spcAft>
                <a:spcPts val="0"/>
              </a:spcAft>
              <a:buClr>
                <a:schemeClr val="dk1"/>
              </a:buClr>
              <a:buSzPts val="2700"/>
              <a:buChar char="•"/>
              <a:defRPr sz="2700"/>
            </a:lvl8pPr>
            <a:lvl9pPr marL="4114800" lvl="8" indent="-400050" algn="l">
              <a:spcBef>
                <a:spcPts val="540"/>
              </a:spcBef>
              <a:spcAft>
                <a:spcPts val="0"/>
              </a:spcAft>
              <a:buClr>
                <a:schemeClr val="dk1"/>
              </a:buClr>
              <a:buSzPts val="2700"/>
              <a:buChar char="•"/>
              <a:defRPr sz="2700"/>
            </a:lvl9pPr>
          </a:lstStyle>
          <a:p>
            <a:endParaRPr/>
          </a:p>
        </p:txBody>
      </p:sp>
      <p:sp>
        <p:nvSpPr>
          <p:cNvPr id="29" name="Google Shape;29;p14"/>
          <p:cNvSpPr txBox="1">
            <a:spLocks noGrp="1"/>
          </p:cNvSpPr>
          <p:nvPr>
            <p:ph type="title"/>
          </p:nvPr>
        </p:nvSpPr>
        <p:spPr>
          <a:xfrm>
            <a:off x="2730500" y="360231"/>
            <a:ext cx="11159332" cy="1408293"/>
          </a:xfrm>
          <a:prstGeom prst="rect">
            <a:avLst/>
          </a:prstGeom>
          <a:noFill/>
          <a:ln>
            <a:noFill/>
          </a:ln>
        </p:spPr>
        <p:txBody>
          <a:bodyPr spcFirstLastPara="1" wrap="square" lIns="0" tIns="0" rIns="0" bIns="0" anchor="t" anchorCtr="0">
            <a:noAutofit/>
          </a:bodyPr>
          <a:lstStyle>
            <a:lvl1pPr lvl="0" algn="l">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p:cSld name="Title Only">
    <p:spTree>
      <p:nvGrpSpPr>
        <p:cNvPr id="1" name="Shape 30"/>
        <p:cNvGrpSpPr/>
        <p:nvPr/>
      </p:nvGrpSpPr>
      <p:grpSpPr>
        <a:xfrm>
          <a:off x="0" y="0"/>
          <a:ext cx="0" cy="0"/>
          <a:chOff x="0" y="0"/>
          <a:chExt cx="0" cy="0"/>
        </a:xfrm>
      </p:grpSpPr>
      <p:sp>
        <p:nvSpPr>
          <p:cNvPr id="31" name="Google Shape;31;p15"/>
          <p:cNvSpPr txBox="1">
            <a:spLocks noGrp="1"/>
          </p:cNvSpPr>
          <p:nvPr>
            <p:ph type="title"/>
          </p:nvPr>
        </p:nvSpPr>
        <p:spPr>
          <a:xfrm>
            <a:off x="2730500" y="360231"/>
            <a:ext cx="11159332" cy="1408293"/>
          </a:xfrm>
          <a:prstGeom prst="rect">
            <a:avLst/>
          </a:prstGeom>
          <a:noFill/>
          <a:ln>
            <a:noFill/>
          </a:ln>
        </p:spPr>
        <p:txBody>
          <a:bodyPr spcFirstLastPara="1" wrap="square" lIns="0" tIns="0" rIns="0" bIns="0" anchor="t" anchorCtr="0">
            <a:noAutofit/>
          </a:bodyPr>
          <a:lstStyle>
            <a:lvl1pPr lvl="0" algn="l">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9"/>
        <p:cNvGrpSpPr/>
        <p:nvPr/>
      </p:nvGrpSpPr>
      <p:grpSpPr>
        <a:xfrm>
          <a:off x="0" y="0"/>
          <a:ext cx="0" cy="0"/>
          <a:chOff x="0" y="0"/>
          <a:chExt cx="0" cy="0"/>
        </a:xfrm>
      </p:grpSpPr>
      <p:pic>
        <p:nvPicPr>
          <p:cNvPr id="10" name="Google Shape;10;p9" descr="background-content.jpg"/>
          <p:cNvPicPr preferRelativeResize="0"/>
          <p:nvPr/>
        </p:nvPicPr>
        <p:blipFill rotWithShape="1">
          <a:blip r:embed="rId8">
            <a:alphaModFix/>
          </a:blip>
          <a:srcRect/>
          <a:stretch/>
        </p:blipFill>
        <p:spPr>
          <a:xfrm>
            <a:off x="0" y="0"/>
            <a:ext cx="14617700" cy="9131300"/>
          </a:xfrm>
          <a:prstGeom prst="rect">
            <a:avLst/>
          </a:prstGeom>
          <a:noFill/>
          <a:ln>
            <a:noFill/>
          </a:ln>
        </p:spPr>
      </p:pic>
      <p:sp>
        <p:nvSpPr>
          <p:cNvPr id="11" name="Google Shape;11;p9"/>
          <p:cNvSpPr txBox="1">
            <a:spLocks noGrp="1"/>
          </p:cNvSpPr>
          <p:nvPr>
            <p:ph type="title"/>
          </p:nvPr>
        </p:nvSpPr>
        <p:spPr>
          <a:xfrm>
            <a:off x="2730500" y="360231"/>
            <a:ext cx="11159332" cy="1408293"/>
          </a:xfrm>
          <a:prstGeom prst="rect">
            <a:avLst/>
          </a:prstGeom>
          <a:noFill/>
          <a:ln>
            <a:noFill/>
          </a:ln>
        </p:spPr>
        <p:txBody>
          <a:bodyPr spcFirstLastPara="1" wrap="square" lIns="0" tIns="0" rIns="0" bIns="0" anchor="t" anchorCtr="0">
            <a:noAutofit/>
          </a:bodyPr>
          <a:lstStyle>
            <a:lvl1pPr marR="0" lvl="0" algn="l" rtl="0">
              <a:spcBef>
                <a:spcPts val="0"/>
              </a:spcBef>
              <a:spcAft>
                <a:spcPts val="0"/>
              </a:spcAft>
              <a:buClr>
                <a:schemeClr val="dk1"/>
              </a:buClr>
              <a:buSzPts val="5000"/>
              <a:buFont typeface="Arial"/>
              <a:buNone/>
              <a:defRPr sz="5000" b="1"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2" name="Google Shape;12;p9"/>
          <p:cNvSpPr txBox="1">
            <a:spLocks noGrp="1"/>
          </p:cNvSpPr>
          <p:nvPr>
            <p:ph type="body" idx="1"/>
          </p:nvPr>
        </p:nvSpPr>
        <p:spPr>
          <a:xfrm>
            <a:off x="2730500" y="1946324"/>
            <a:ext cx="11159332" cy="5733902"/>
          </a:xfrm>
          <a:prstGeom prst="rect">
            <a:avLst/>
          </a:prstGeom>
          <a:noFill/>
          <a:ln>
            <a:noFill/>
          </a:ln>
        </p:spPr>
        <p:txBody>
          <a:bodyPr spcFirstLastPara="1" wrap="square" lIns="135725" tIns="67850" rIns="135725" bIns="67850" anchor="t" anchorCtr="0">
            <a:normAutofit/>
          </a:bodyPr>
          <a:lstStyle>
            <a:lvl1pPr marL="457200" marR="0" lvl="0" indent="-495300" algn="l" rtl="0">
              <a:spcBef>
                <a:spcPts val="840"/>
              </a:spcBef>
              <a:spcAft>
                <a:spcPts val="0"/>
              </a:spcAft>
              <a:buClr>
                <a:srgbClr val="7F7F7F"/>
              </a:buClr>
              <a:buSzPts val="4200"/>
              <a:buFont typeface="Arial"/>
              <a:buChar char="•"/>
              <a:defRPr sz="4200" b="1" i="0" u="none" strike="noStrike" cap="none">
                <a:solidFill>
                  <a:srgbClr val="7F7F7F"/>
                </a:solidFill>
                <a:latin typeface="Arial"/>
                <a:ea typeface="Arial"/>
                <a:cs typeface="Arial"/>
                <a:sym typeface="Arial"/>
              </a:defRPr>
            </a:lvl1pPr>
            <a:lvl2pPr marL="914400" marR="0" lvl="1" indent="-495300" algn="l" rtl="0">
              <a:spcBef>
                <a:spcPts val="840"/>
              </a:spcBef>
              <a:spcAft>
                <a:spcPts val="0"/>
              </a:spcAft>
              <a:buClr>
                <a:srgbClr val="7F7F7F"/>
              </a:buClr>
              <a:buSzPts val="4200"/>
              <a:buFont typeface="Arial"/>
              <a:buChar char="–"/>
              <a:defRPr sz="4200" b="0" i="0" u="none" strike="noStrike" cap="none">
                <a:solidFill>
                  <a:srgbClr val="7F7F7F"/>
                </a:solidFill>
                <a:latin typeface="Arial"/>
                <a:ea typeface="Arial"/>
                <a:cs typeface="Arial"/>
                <a:sym typeface="Arial"/>
              </a:defRPr>
            </a:lvl2pPr>
            <a:lvl3pPr marL="1371600" marR="0" lvl="2" indent="-457200" algn="l" rtl="0">
              <a:spcBef>
                <a:spcPts val="720"/>
              </a:spcBef>
              <a:spcAft>
                <a:spcPts val="0"/>
              </a:spcAft>
              <a:buClr>
                <a:srgbClr val="7F7F7F"/>
              </a:buClr>
              <a:buSzPts val="3600"/>
              <a:buFont typeface="Arial"/>
              <a:buChar char="•"/>
              <a:defRPr sz="3600" b="0" i="0" u="none" strike="noStrike" cap="none">
                <a:solidFill>
                  <a:srgbClr val="7F7F7F"/>
                </a:solidFill>
                <a:latin typeface="Arial"/>
                <a:ea typeface="Arial"/>
                <a:cs typeface="Arial"/>
                <a:sym typeface="Arial"/>
              </a:defRPr>
            </a:lvl3pPr>
            <a:lvl4pPr marL="1828800" marR="0" lvl="3" indent="-419100" algn="l" rtl="0">
              <a:spcBef>
                <a:spcPts val="600"/>
              </a:spcBef>
              <a:spcAft>
                <a:spcPts val="0"/>
              </a:spcAft>
              <a:buClr>
                <a:srgbClr val="7F7F7F"/>
              </a:buClr>
              <a:buSzPts val="3000"/>
              <a:buFont typeface="Arial"/>
              <a:buChar char="–"/>
              <a:defRPr sz="3000" b="0" i="0" u="none" strike="noStrike" cap="none">
                <a:solidFill>
                  <a:srgbClr val="7F7F7F"/>
                </a:solidFill>
                <a:latin typeface="Arial"/>
                <a:ea typeface="Arial"/>
                <a:cs typeface="Arial"/>
                <a:sym typeface="Arial"/>
              </a:defRPr>
            </a:lvl4pPr>
            <a:lvl5pPr marL="2286000" marR="0" lvl="4" indent="-419100" algn="l" rtl="0">
              <a:spcBef>
                <a:spcPts val="600"/>
              </a:spcBef>
              <a:spcAft>
                <a:spcPts val="0"/>
              </a:spcAft>
              <a:buClr>
                <a:srgbClr val="7F7F7F"/>
              </a:buClr>
              <a:buSzPts val="3000"/>
              <a:buFont typeface="Arial"/>
              <a:buChar char="»"/>
              <a:defRPr sz="3000" b="0" i="0" u="none" strike="noStrike" cap="none">
                <a:solidFill>
                  <a:srgbClr val="7F7F7F"/>
                </a:solidFill>
                <a:latin typeface="Arial"/>
                <a:ea typeface="Arial"/>
                <a:cs typeface="Arial"/>
                <a:sym typeface="Arial"/>
              </a:defRPr>
            </a:lvl5pPr>
            <a:lvl6pPr marL="2743200" marR="0" lvl="5" indent="-419100" algn="l" rtl="0">
              <a:spcBef>
                <a:spcPts val="600"/>
              </a:spcBef>
              <a:spcAft>
                <a:spcPts val="0"/>
              </a:spcAft>
              <a:buClr>
                <a:schemeClr val="dk1"/>
              </a:buClr>
              <a:buSzPts val="3000"/>
              <a:buFont typeface="Arial"/>
              <a:buChar char="•"/>
              <a:defRPr sz="3000" b="0" i="0" u="none" strike="noStrike" cap="none">
                <a:solidFill>
                  <a:schemeClr val="dk1"/>
                </a:solidFill>
                <a:latin typeface="Twentieth Century"/>
                <a:ea typeface="Twentieth Century"/>
                <a:cs typeface="Twentieth Century"/>
                <a:sym typeface="Twentieth Century"/>
              </a:defRPr>
            </a:lvl6pPr>
            <a:lvl7pPr marL="3200400" marR="0" lvl="6" indent="-419100" algn="l" rtl="0">
              <a:spcBef>
                <a:spcPts val="600"/>
              </a:spcBef>
              <a:spcAft>
                <a:spcPts val="0"/>
              </a:spcAft>
              <a:buClr>
                <a:schemeClr val="dk1"/>
              </a:buClr>
              <a:buSzPts val="3000"/>
              <a:buFont typeface="Arial"/>
              <a:buChar char="•"/>
              <a:defRPr sz="3000" b="0" i="0" u="none" strike="noStrike" cap="none">
                <a:solidFill>
                  <a:schemeClr val="dk1"/>
                </a:solidFill>
                <a:latin typeface="Twentieth Century"/>
                <a:ea typeface="Twentieth Century"/>
                <a:cs typeface="Twentieth Century"/>
                <a:sym typeface="Twentieth Century"/>
              </a:defRPr>
            </a:lvl7pPr>
            <a:lvl8pPr marL="3657600" marR="0" lvl="7" indent="-419100" algn="l" rtl="0">
              <a:spcBef>
                <a:spcPts val="600"/>
              </a:spcBef>
              <a:spcAft>
                <a:spcPts val="0"/>
              </a:spcAft>
              <a:buClr>
                <a:schemeClr val="dk1"/>
              </a:buClr>
              <a:buSzPts val="3000"/>
              <a:buFont typeface="Arial"/>
              <a:buChar char="•"/>
              <a:defRPr sz="3000" b="0" i="0" u="none" strike="noStrike" cap="none">
                <a:solidFill>
                  <a:schemeClr val="dk1"/>
                </a:solidFill>
                <a:latin typeface="Twentieth Century"/>
                <a:ea typeface="Twentieth Century"/>
                <a:cs typeface="Twentieth Century"/>
                <a:sym typeface="Twentieth Century"/>
              </a:defRPr>
            </a:lvl8pPr>
            <a:lvl9pPr marL="4114800" marR="0" lvl="8" indent="-419100" algn="l" rtl="0">
              <a:spcBef>
                <a:spcPts val="600"/>
              </a:spcBef>
              <a:spcAft>
                <a:spcPts val="0"/>
              </a:spcAft>
              <a:buClr>
                <a:schemeClr val="dk1"/>
              </a:buClr>
              <a:buSzPts val="3000"/>
              <a:buFont typeface="Arial"/>
              <a:buChar char="•"/>
              <a:defRPr sz="3000" b="0" i="0" u="none" strike="noStrike" cap="none">
                <a:solidFill>
                  <a:schemeClr val="dk1"/>
                </a:solidFill>
                <a:latin typeface="Twentieth Century"/>
                <a:ea typeface="Twentieth Century"/>
                <a:cs typeface="Twentieth Century"/>
                <a:sym typeface="Twentieth Century"/>
              </a:defRPr>
            </a:lvl9pPr>
          </a:lstStyle>
          <a:p>
            <a:endParaRPr/>
          </a:p>
        </p:txBody>
      </p:sp>
      <p:sp>
        <p:nvSpPr>
          <p:cNvPr id="13" name="Google Shape;13;p9"/>
          <p:cNvSpPr txBox="1"/>
          <p:nvPr/>
        </p:nvSpPr>
        <p:spPr>
          <a:xfrm>
            <a:off x="2730500" y="8668088"/>
            <a:ext cx="533400" cy="261610"/>
          </a:xfrm>
          <a:prstGeom prst="rect">
            <a:avLst/>
          </a:prstGeom>
          <a:noFill/>
          <a:ln>
            <a:noFill/>
          </a:ln>
        </p:spPr>
        <p:txBody>
          <a:bodyPr spcFirstLastPara="1" wrap="square" lIns="0" tIns="45700" rIns="0" bIns="0" anchor="t" anchorCtr="0">
            <a:spAutoFit/>
          </a:bodyPr>
          <a:lstStyle/>
          <a:p>
            <a:pPr marL="0" marR="0" lvl="0" indent="0" algn="l" rtl="0">
              <a:spcBef>
                <a:spcPts val="0"/>
              </a:spcBef>
              <a:spcAft>
                <a:spcPts val="0"/>
              </a:spcAft>
              <a:buNone/>
            </a:pPr>
            <a:fld id="{00000000-1234-1234-1234-123412341234}" type="slidenum">
              <a:rPr lang="en-US" sz="1400" b="1" i="0" u="none" strike="noStrike" cap="none">
                <a:solidFill>
                  <a:srgbClr val="6BBB42"/>
                </a:solidFill>
                <a:latin typeface="Twentieth Century"/>
                <a:ea typeface="Twentieth Century"/>
                <a:cs typeface="Twentieth Century"/>
                <a:sym typeface="Twentieth Century"/>
              </a:rPr>
              <a:t>‹#›</a:t>
            </a:fld>
            <a:endParaRPr sz="1400" b="1" i="0" u="none" strike="noStrike" cap="none">
              <a:solidFill>
                <a:srgbClr val="6BBB42"/>
              </a:solidFill>
              <a:latin typeface="Twentieth Century"/>
              <a:ea typeface="Twentieth Century"/>
              <a:cs typeface="Twentieth Century"/>
              <a:sym typeface="Twentieth Century"/>
            </a:endParaRPr>
          </a:p>
        </p:txBody>
      </p:sp>
      <p:sp>
        <p:nvSpPr>
          <p:cNvPr id="14" name="Google Shape;14;p9"/>
          <p:cNvSpPr txBox="1"/>
          <p:nvPr/>
        </p:nvSpPr>
        <p:spPr>
          <a:xfrm>
            <a:off x="9271000" y="8691475"/>
            <a:ext cx="4618832" cy="276999"/>
          </a:xfrm>
          <a:prstGeom prst="rect">
            <a:avLst/>
          </a:prstGeom>
          <a:noFill/>
          <a:ln>
            <a:noFill/>
          </a:ln>
        </p:spPr>
        <p:txBody>
          <a:bodyPr spcFirstLastPara="1" wrap="square" lIns="0" tIns="45700" rIns="0" bIns="45700" anchor="t" anchorCtr="0">
            <a:spAutoFit/>
          </a:bodyPr>
          <a:lstStyle/>
          <a:p>
            <a:pPr marL="0" marR="0" lvl="0" indent="0" algn="r" rtl="0">
              <a:spcBef>
                <a:spcPts val="0"/>
              </a:spcBef>
              <a:spcAft>
                <a:spcPts val="0"/>
              </a:spcAft>
              <a:buNone/>
            </a:pPr>
            <a:r>
              <a:rPr lang="en-US" sz="1200" b="0" i="0" u="none" strike="noStrike" cap="none">
                <a:solidFill>
                  <a:srgbClr val="A5A5A5"/>
                </a:solidFill>
                <a:latin typeface="Twentieth Century"/>
                <a:ea typeface="Twentieth Century"/>
                <a:cs typeface="Twentieth Century"/>
                <a:sym typeface="Twentieth Century"/>
              </a:rPr>
              <a:t>NATIONAL SOCIO-ENVIRONMENTAL SYNTHESIS CENTER</a:t>
            </a:r>
            <a:endParaRPr/>
          </a:p>
        </p:txBody>
      </p:sp>
      <p:cxnSp>
        <p:nvCxnSpPr>
          <p:cNvPr id="15" name="Google Shape;15;p9"/>
          <p:cNvCxnSpPr/>
          <p:nvPr/>
        </p:nvCxnSpPr>
        <p:spPr>
          <a:xfrm>
            <a:off x="2730500" y="8664814"/>
            <a:ext cx="11159332" cy="0"/>
          </a:xfrm>
          <a:prstGeom prst="straightConnector1">
            <a:avLst/>
          </a:prstGeom>
          <a:noFill/>
          <a:ln w="9525" cap="flat" cmpd="sng">
            <a:solidFill>
              <a:srgbClr val="BFBFBF"/>
            </a:solidFill>
            <a:prstDash val="solid"/>
            <a:round/>
            <a:headEnd type="none" w="sm" len="sm"/>
            <a:tailEnd type="none" w="sm" len="sm"/>
          </a:ln>
        </p:spPr>
      </p:cxn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ww.jospt.org/doi/10.2519/jospt.2011.3333"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6"/>
        <p:cNvGrpSpPr/>
        <p:nvPr/>
      </p:nvGrpSpPr>
      <p:grpSpPr>
        <a:xfrm>
          <a:off x="0" y="0"/>
          <a:ext cx="0" cy="0"/>
          <a:chOff x="0" y="0"/>
          <a:chExt cx="0" cy="0"/>
        </a:xfrm>
      </p:grpSpPr>
      <p:sp>
        <p:nvSpPr>
          <p:cNvPr id="37" name="Google Shape;37;p1"/>
          <p:cNvSpPr txBox="1"/>
          <p:nvPr/>
        </p:nvSpPr>
        <p:spPr>
          <a:xfrm>
            <a:off x="1936769" y="472513"/>
            <a:ext cx="11619719" cy="3170058"/>
          </a:xfrm>
          <a:prstGeom prst="rect">
            <a:avLst/>
          </a:prstGeom>
          <a:noFill/>
          <a:ln>
            <a:noFill/>
          </a:ln>
        </p:spPr>
        <p:txBody>
          <a:bodyPr spcFirstLastPara="1" wrap="square" lIns="91425" tIns="45700" rIns="91425" bIns="45700" anchor="t" anchorCtr="0">
            <a:spAutoFit/>
          </a:bodyPr>
          <a:lstStyle/>
          <a:p>
            <a:pPr marL="0" marR="0" lvl="0" indent="0" algn="ctr" rtl="0">
              <a:lnSpc>
                <a:spcPct val="200000"/>
              </a:lnSpc>
              <a:spcBef>
                <a:spcPts val="0"/>
              </a:spcBef>
              <a:spcAft>
                <a:spcPts val="0"/>
              </a:spcAft>
              <a:buNone/>
            </a:pPr>
            <a:r>
              <a:rPr lang="en-US" sz="4400" b="0" i="0" u="none" strike="noStrike" cap="none" dirty="0">
                <a:solidFill>
                  <a:srgbClr val="529133"/>
                </a:solidFill>
                <a:latin typeface="Twentieth Century"/>
                <a:ea typeface="Twentieth Century"/>
                <a:cs typeface="Twentieth Century"/>
                <a:sym typeface="Twentieth Century"/>
              </a:rPr>
              <a:t>A Short Overview of Synthesis </a:t>
            </a:r>
            <a:r>
              <a:rPr lang="en-US" sz="4400" b="0" i="0" u="none" strike="noStrike" cap="none" dirty="0" smtClean="0">
                <a:solidFill>
                  <a:srgbClr val="529133"/>
                </a:solidFill>
                <a:latin typeface="Twentieth Century"/>
                <a:ea typeface="Twentieth Century"/>
                <a:cs typeface="Twentieth Century"/>
                <a:sym typeface="Twentieth Century"/>
              </a:rPr>
              <a:t>Methods:</a:t>
            </a:r>
          </a:p>
          <a:p>
            <a:pPr algn="ctr"/>
            <a:r>
              <a:rPr lang="en-US" sz="2800" dirty="0">
                <a:solidFill>
                  <a:srgbClr val="529133"/>
                </a:solidFill>
                <a:latin typeface="Twentieth Century"/>
                <a:ea typeface="Twentieth Century"/>
                <a:cs typeface="Twentieth Century"/>
                <a:sym typeface="Twentieth Century"/>
              </a:rPr>
              <a:t>D</a:t>
            </a:r>
            <a:r>
              <a:rPr lang="en-US" sz="2800" b="0" i="0" u="none" strike="noStrike" cap="none" dirty="0" smtClean="0">
                <a:solidFill>
                  <a:srgbClr val="529133"/>
                </a:solidFill>
                <a:latin typeface="Twentieth Century"/>
                <a:ea typeface="Twentieth Century"/>
                <a:cs typeface="Twentieth Century"/>
                <a:sym typeface="Twentieth Century"/>
              </a:rPr>
              <a:t>ata </a:t>
            </a:r>
            <a:r>
              <a:rPr lang="en-US" sz="2800" dirty="0">
                <a:solidFill>
                  <a:srgbClr val="529133"/>
                </a:solidFill>
                <a:latin typeface="Twentieth Century"/>
                <a:ea typeface="Twentieth Century"/>
                <a:cs typeface="Twentieth Century"/>
                <a:sym typeface="Twentieth Century"/>
              </a:rPr>
              <a:t>S</a:t>
            </a:r>
            <a:r>
              <a:rPr lang="en-US" sz="2800" b="0" i="0" u="none" strike="noStrike" cap="none" dirty="0" smtClean="0">
                <a:solidFill>
                  <a:srgbClr val="529133"/>
                </a:solidFill>
                <a:latin typeface="Twentieth Century"/>
                <a:ea typeface="Twentieth Century"/>
                <a:cs typeface="Twentieth Century"/>
                <a:sym typeface="Twentieth Century"/>
              </a:rPr>
              <a:t>yntheses</a:t>
            </a:r>
            <a:r>
              <a:rPr lang="en-US" sz="2800" b="0" i="0" u="none" strike="noStrike" cap="none" dirty="0">
                <a:solidFill>
                  <a:srgbClr val="529133"/>
                </a:solidFill>
                <a:latin typeface="Twentieth Century"/>
                <a:ea typeface="Twentieth Century"/>
                <a:cs typeface="Twentieth Century"/>
                <a:sym typeface="Twentieth Century"/>
              </a:rPr>
              <a:t>, </a:t>
            </a:r>
            <a:r>
              <a:rPr lang="en-US" sz="2800" dirty="0">
                <a:solidFill>
                  <a:srgbClr val="529133"/>
                </a:solidFill>
                <a:latin typeface="Twentieth Century"/>
                <a:ea typeface="Twentieth Century"/>
                <a:cs typeface="Twentieth Century"/>
                <a:sym typeface="Twentieth Century"/>
              </a:rPr>
              <a:t>Systematic </a:t>
            </a:r>
            <a:r>
              <a:rPr lang="en-US" sz="2800" dirty="0" smtClean="0">
                <a:solidFill>
                  <a:srgbClr val="529133"/>
                </a:solidFill>
                <a:latin typeface="Twentieth Century"/>
                <a:ea typeface="Twentieth Century"/>
                <a:cs typeface="Twentieth Century"/>
                <a:sym typeface="Twentieth Century"/>
              </a:rPr>
              <a:t>Reviews, Meta-Analyses,</a:t>
            </a:r>
            <a:endParaRPr lang="en-US" sz="2800" dirty="0"/>
          </a:p>
          <a:p>
            <a:pPr algn="ctr"/>
            <a:r>
              <a:rPr lang="en-US" sz="2800" dirty="0" smtClean="0">
                <a:solidFill>
                  <a:srgbClr val="529133"/>
                </a:solidFill>
                <a:latin typeface="Twentieth Century"/>
                <a:ea typeface="Twentieth Century"/>
                <a:cs typeface="Twentieth Century"/>
                <a:sym typeface="Twentieth Century"/>
              </a:rPr>
              <a:t>E</a:t>
            </a:r>
            <a:r>
              <a:rPr lang="en-US" sz="2800" b="0" i="0" u="none" strike="noStrike" cap="none" dirty="0" smtClean="0">
                <a:solidFill>
                  <a:srgbClr val="529133"/>
                </a:solidFill>
                <a:latin typeface="Twentieth Century"/>
                <a:ea typeface="Twentieth Century"/>
                <a:cs typeface="Twentieth Century"/>
                <a:sym typeface="Twentieth Century"/>
              </a:rPr>
              <a:t>xpert </a:t>
            </a:r>
            <a:r>
              <a:rPr lang="en-US" sz="2800" dirty="0" smtClean="0">
                <a:solidFill>
                  <a:srgbClr val="529133"/>
                </a:solidFill>
                <a:latin typeface="Twentieth Century"/>
                <a:ea typeface="Twentieth Century"/>
                <a:cs typeface="Twentieth Century"/>
                <a:sym typeface="Twentieth Century"/>
              </a:rPr>
              <a:t>Knowledge Reviews</a:t>
            </a:r>
            <a:r>
              <a:rPr lang="en-US" sz="2800" b="0" i="0" u="none" strike="noStrike" cap="none" dirty="0" smtClean="0">
                <a:solidFill>
                  <a:srgbClr val="529133"/>
                </a:solidFill>
                <a:latin typeface="Twentieth Century"/>
                <a:ea typeface="Twentieth Century"/>
                <a:cs typeface="Twentieth Century"/>
                <a:sym typeface="Twentieth Century"/>
              </a:rPr>
              <a:t>,</a:t>
            </a:r>
            <a:r>
              <a:rPr lang="en-US" sz="2800" dirty="0" smtClean="0">
                <a:solidFill>
                  <a:srgbClr val="529133"/>
                </a:solidFill>
                <a:latin typeface="Twentieth Century"/>
                <a:ea typeface="Twentieth Century"/>
                <a:cs typeface="Twentieth Century"/>
                <a:sym typeface="Twentieth Century"/>
              </a:rPr>
              <a:t> </a:t>
            </a:r>
            <a:r>
              <a:rPr lang="en-US" sz="2800" dirty="0">
                <a:solidFill>
                  <a:srgbClr val="529133"/>
                </a:solidFill>
                <a:latin typeface="Twentieth Century"/>
                <a:ea typeface="Twentieth Century"/>
                <a:cs typeface="Twentieth Century"/>
                <a:sym typeface="Twentieth Century"/>
              </a:rPr>
              <a:t>Narrative </a:t>
            </a:r>
            <a:r>
              <a:rPr lang="en-US" sz="2800" dirty="0" smtClean="0">
                <a:solidFill>
                  <a:srgbClr val="529133"/>
                </a:solidFill>
                <a:latin typeface="Twentieth Century"/>
                <a:ea typeface="Twentieth Century"/>
                <a:cs typeface="Twentieth Century"/>
                <a:sym typeface="Twentieth Century"/>
              </a:rPr>
              <a:t>Reviews, and Critical </a:t>
            </a:r>
            <a:r>
              <a:rPr lang="en-US" sz="2800" dirty="0">
                <a:solidFill>
                  <a:srgbClr val="529133"/>
                </a:solidFill>
                <a:latin typeface="Twentieth Century"/>
                <a:ea typeface="Twentieth Century"/>
                <a:cs typeface="Twentieth Century"/>
                <a:sym typeface="Twentieth Century"/>
              </a:rPr>
              <a:t>Interpretive </a:t>
            </a:r>
            <a:r>
              <a:rPr lang="en-US" sz="2800" dirty="0" smtClean="0">
                <a:solidFill>
                  <a:srgbClr val="529133"/>
                </a:solidFill>
                <a:latin typeface="Twentieth Century"/>
                <a:ea typeface="Twentieth Century"/>
                <a:cs typeface="Twentieth Century"/>
                <a:sym typeface="Twentieth Century"/>
              </a:rPr>
              <a:t>Reviews</a:t>
            </a:r>
            <a:endParaRPr lang="en-US" sz="2800" dirty="0"/>
          </a:p>
          <a:p>
            <a:pPr lvl="0" algn="ctr"/>
            <a:endParaRPr sz="2800" dirty="0"/>
          </a:p>
        </p:txBody>
      </p:sp>
      <p:sp>
        <p:nvSpPr>
          <p:cNvPr id="38" name="Google Shape;38;p1"/>
          <p:cNvSpPr txBox="1"/>
          <p:nvPr/>
        </p:nvSpPr>
        <p:spPr>
          <a:xfrm>
            <a:off x="3031010" y="5697254"/>
            <a:ext cx="9431236" cy="1569660"/>
          </a:xfrm>
          <a:prstGeom prst="rect">
            <a:avLst/>
          </a:prstGeom>
          <a:noFill/>
          <a:ln>
            <a:noFill/>
          </a:ln>
        </p:spPr>
        <p:txBody>
          <a:bodyPr spcFirstLastPara="1" wrap="square" lIns="91425" tIns="45700" rIns="91425" bIns="45700" anchor="t" anchorCtr="0">
            <a:spAutoFit/>
          </a:bodyPr>
          <a:lstStyle/>
          <a:p>
            <a:pPr marL="457200" marR="0" lvl="0" indent="-457200" algn="l" rtl="0">
              <a:spcBef>
                <a:spcPts val="0"/>
              </a:spcBef>
              <a:spcAft>
                <a:spcPts val="0"/>
              </a:spcAft>
              <a:buClr>
                <a:schemeClr val="dk1"/>
              </a:buClr>
              <a:buSzPts val="3200"/>
              <a:buFont typeface="Arial"/>
              <a:buChar char="•"/>
            </a:pPr>
            <a:r>
              <a:rPr lang="en-US" sz="3200" b="0" i="0" u="none" strike="noStrike" cap="none" dirty="0">
                <a:solidFill>
                  <a:schemeClr val="dk1"/>
                </a:solidFill>
                <a:latin typeface="Twentieth Century"/>
                <a:ea typeface="Twentieth Century"/>
                <a:cs typeface="Twentieth Century"/>
                <a:sym typeface="Twentieth Century"/>
              </a:rPr>
              <a:t>Widely used by scholars in a variety of fields </a:t>
            </a:r>
            <a:endParaRPr dirty="0"/>
          </a:p>
          <a:p>
            <a:pPr marL="457200" marR="0" lvl="0" indent="-457200" algn="l" rtl="0">
              <a:spcBef>
                <a:spcPts val="0"/>
              </a:spcBef>
              <a:spcAft>
                <a:spcPts val="0"/>
              </a:spcAft>
              <a:buClr>
                <a:schemeClr val="dk1"/>
              </a:buClr>
              <a:buSzPts val="3200"/>
              <a:buFont typeface="Arial"/>
              <a:buChar char="•"/>
            </a:pPr>
            <a:r>
              <a:rPr lang="en-US" sz="3200" b="0" i="0" u="none" strike="noStrike" cap="none" dirty="0">
                <a:solidFill>
                  <a:schemeClr val="dk1"/>
                </a:solidFill>
                <a:latin typeface="Twentieth Century"/>
                <a:ea typeface="Twentieth Century"/>
                <a:cs typeface="Twentieth Century"/>
                <a:sym typeface="Twentieth Century"/>
              </a:rPr>
              <a:t>Terminology varies by field and can be confusing</a:t>
            </a:r>
            <a:endParaRPr dirty="0"/>
          </a:p>
          <a:p>
            <a:pPr marL="457200" marR="0" lvl="0" indent="-457200" algn="l" rtl="0">
              <a:spcBef>
                <a:spcPts val="0"/>
              </a:spcBef>
              <a:spcAft>
                <a:spcPts val="0"/>
              </a:spcAft>
              <a:buClr>
                <a:schemeClr val="dk1"/>
              </a:buClr>
              <a:buSzPts val="3200"/>
              <a:buFont typeface="Arial"/>
              <a:buChar char="•"/>
            </a:pPr>
            <a:r>
              <a:rPr lang="en-US" sz="3200" b="0" i="0" u="none" strike="noStrike" cap="none" dirty="0">
                <a:solidFill>
                  <a:schemeClr val="dk1"/>
                </a:solidFill>
                <a:latin typeface="Twentieth Century"/>
                <a:ea typeface="Twentieth Century"/>
                <a:cs typeface="Twentieth Century"/>
                <a:sym typeface="Twentieth Century"/>
              </a:rPr>
              <a:t>Ranges from purely qualitative to highly quantitative  </a:t>
            </a:r>
            <a:endParaRPr dirty="0"/>
          </a:p>
        </p:txBody>
      </p:sp>
      <p:pic>
        <p:nvPicPr>
          <p:cNvPr id="39" name="Google Shape;39;p1" descr="A picture containing text, vector graphics, mask&#10;&#10;Description automatically generated"/>
          <p:cNvPicPr preferRelativeResize="0"/>
          <p:nvPr/>
        </p:nvPicPr>
        <p:blipFill rotWithShape="1">
          <a:blip r:embed="rId3">
            <a:alphaModFix/>
          </a:blip>
          <a:srcRect/>
          <a:stretch/>
        </p:blipFill>
        <p:spPr>
          <a:xfrm>
            <a:off x="3761246" y="3332659"/>
            <a:ext cx="2178768" cy="1808041"/>
          </a:xfrm>
          <a:prstGeom prst="rect">
            <a:avLst/>
          </a:prstGeom>
          <a:noFill/>
          <a:ln>
            <a:noFill/>
          </a:ln>
        </p:spPr>
      </p:pic>
      <p:pic>
        <p:nvPicPr>
          <p:cNvPr id="40" name="Google Shape;40;p1" descr="Graphical user interface, application&#10;&#10;Description automatically generated"/>
          <p:cNvPicPr preferRelativeResize="0"/>
          <p:nvPr/>
        </p:nvPicPr>
        <p:blipFill rotWithShape="1">
          <a:blip r:embed="rId4">
            <a:alphaModFix/>
          </a:blip>
          <a:srcRect/>
          <a:stretch/>
        </p:blipFill>
        <p:spPr>
          <a:xfrm>
            <a:off x="8233394" y="3242582"/>
            <a:ext cx="2725551" cy="1988196"/>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5"/>
        <p:cNvGrpSpPr/>
        <p:nvPr/>
      </p:nvGrpSpPr>
      <p:grpSpPr>
        <a:xfrm>
          <a:off x="0" y="0"/>
          <a:ext cx="0" cy="0"/>
          <a:chOff x="0" y="0"/>
          <a:chExt cx="0" cy="0"/>
        </a:xfrm>
      </p:grpSpPr>
      <p:sp>
        <p:nvSpPr>
          <p:cNvPr id="46" name="Google Shape;46;p2"/>
          <p:cNvSpPr txBox="1"/>
          <p:nvPr/>
        </p:nvSpPr>
        <p:spPr>
          <a:xfrm>
            <a:off x="2029278" y="550090"/>
            <a:ext cx="11257424" cy="1175666"/>
          </a:xfrm>
          <a:prstGeom prst="rect">
            <a:avLst/>
          </a:prstGeom>
          <a:noFill/>
          <a:ln>
            <a:noFill/>
          </a:ln>
        </p:spPr>
        <p:txBody>
          <a:bodyPr spcFirstLastPara="1" wrap="square" lIns="91425" tIns="45700" rIns="91425" bIns="45700" anchor="t" anchorCtr="0">
            <a:spAutoFit/>
          </a:bodyPr>
          <a:lstStyle/>
          <a:p>
            <a:pPr marL="0" marR="0" lvl="0" indent="0" algn="ctr" rtl="0">
              <a:lnSpc>
                <a:spcPct val="80000"/>
              </a:lnSpc>
              <a:spcBef>
                <a:spcPts val="0"/>
              </a:spcBef>
              <a:spcAft>
                <a:spcPts val="0"/>
              </a:spcAft>
              <a:buNone/>
            </a:pPr>
            <a:r>
              <a:rPr lang="en-US" sz="4400" b="0" i="0" u="none" strike="noStrike" cap="none" dirty="0">
                <a:solidFill>
                  <a:srgbClr val="529133"/>
                </a:solidFill>
                <a:latin typeface="Twentieth Century"/>
                <a:ea typeface="Twentieth Century"/>
                <a:cs typeface="Twentieth Century"/>
                <a:sym typeface="Twentieth Century"/>
              </a:rPr>
              <a:t>Data Integration &amp; Informatics-based Syntheses</a:t>
            </a:r>
            <a:endParaRPr sz="3400" b="0" i="0" u="none" strike="noStrike" cap="none" dirty="0">
              <a:solidFill>
                <a:srgbClr val="529133"/>
              </a:solidFill>
              <a:latin typeface="Twentieth Century"/>
              <a:ea typeface="Twentieth Century"/>
              <a:cs typeface="Twentieth Century"/>
              <a:sym typeface="Twentieth Century"/>
            </a:endParaRPr>
          </a:p>
        </p:txBody>
      </p:sp>
      <p:grpSp>
        <p:nvGrpSpPr>
          <p:cNvPr id="47" name="Google Shape;47;p2"/>
          <p:cNvGrpSpPr/>
          <p:nvPr/>
        </p:nvGrpSpPr>
        <p:grpSpPr>
          <a:xfrm>
            <a:off x="1484244" y="2279697"/>
            <a:ext cx="12523304" cy="781057"/>
            <a:chOff x="293902" y="1882340"/>
            <a:chExt cx="11740544" cy="781057"/>
          </a:xfrm>
        </p:grpSpPr>
        <p:cxnSp>
          <p:nvCxnSpPr>
            <p:cNvPr id="48" name="Google Shape;48;p2"/>
            <p:cNvCxnSpPr>
              <a:stCxn id="49" idx="3"/>
              <a:endCxn id="50" idx="1"/>
            </p:cNvCxnSpPr>
            <p:nvPr/>
          </p:nvCxnSpPr>
          <p:spPr>
            <a:xfrm>
              <a:off x="1467956" y="2267060"/>
              <a:ext cx="622794" cy="1"/>
            </a:xfrm>
            <a:prstGeom prst="straightConnector1">
              <a:avLst/>
            </a:prstGeom>
            <a:noFill/>
            <a:ln w="57150" cap="flat" cmpd="sng">
              <a:solidFill>
                <a:srgbClr val="529133"/>
              </a:solidFill>
              <a:prstDash val="solid"/>
              <a:round/>
              <a:headEnd type="none" w="sm" len="sm"/>
              <a:tailEnd type="triangle" w="med" len="med"/>
            </a:ln>
            <a:effectLst>
              <a:outerShdw blurRad="40000" dist="20000" dir="5400000" rotWithShape="0">
                <a:srgbClr val="000000">
                  <a:alpha val="37647"/>
                </a:srgbClr>
              </a:outerShdw>
            </a:effectLst>
          </p:spPr>
        </p:cxnSp>
        <p:cxnSp>
          <p:nvCxnSpPr>
            <p:cNvPr id="51" name="Google Shape;51;p2"/>
            <p:cNvCxnSpPr>
              <a:stCxn id="52" idx="3"/>
              <a:endCxn id="53" idx="3"/>
            </p:cNvCxnSpPr>
            <p:nvPr/>
          </p:nvCxnSpPr>
          <p:spPr>
            <a:xfrm rot="10800000" flipH="1">
              <a:off x="5656295" y="2278077"/>
              <a:ext cx="693600" cy="600"/>
            </a:xfrm>
            <a:prstGeom prst="straightConnector1">
              <a:avLst/>
            </a:prstGeom>
            <a:noFill/>
            <a:ln w="57150" cap="flat" cmpd="sng">
              <a:solidFill>
                <a:srgbClr val="529133"/>
              </a:solidFill>
              <a:prstDash val="solid"/>
              <a:round/>
              <a:headEnd type="none" w="sm" len="sm"/>
              <a:tailEnd type="triangle" w="med" len="med"/>
            </a:ln>
            <a:effectLst>
              <a:outerShdw blurRad="40000" dist="20000" dir="5400000" rotWithShape="0">
                <a:srgbClr val="000000">
                  <a:alpha val="37647"/>
                </a:srgbClr>
              </a:outerShdw>
            </a:effectLst>
          </p:spPr>
        </p:cxnSp>
        <p:cxnSp>
          <p:nvCxnSpPr>
            <p:cNvPr id="54" name="Google Shape;54;p2"/>
            <p:cNvCxnSpPr>
              <a:stCxn id="53" idx="1"/>
              <a:endCxn id="55" idx="1"/>
            </p:cNvCxnSpPr>
            <p:nvPr/>
          </p:nvCxnSpPr>
          <p:spPr>
            <a:xfrm rot="10800000" flipH="1">
              <a:off x="7620118" y="2274961"/>
              <a:ext cx="693600" cy="3000"/>
            </a:xfrm>
            <a:prstGeom prst="straightConnector1">
              <a:avLst/>
            </a:prstGeom>
            <a:noFill/>
            <a:ln w="57150" cap="flat" cmpd="sng">
              <a:solidFill>
                <a:srgbClr val="529133"/>
              </a:solidFill>
              <a:prstDash val="solid"/>
              <a:round/>
              <a:headEnd type="none" w="sm" len="sm"/>
              <a:tailEnd type="triangle" w="med" len="med"/>
            </a:ln>
            <a:effectLst>
              <a:outerShdw blurRad="40000" dist="20000" dir="5400000" rotWithShape="0">
                <a:srgbClr val="000000">
                  <a:alpha val="37647"/>
                </a:srgbClr>
              </a:outerShdw>
            </a:effectLst>
          </p:spPr>
        </p:cxnSp>
        <p:cxnSp>
          <p:nvCxnSpPr>
            <p:cNvPr id="56" name="Google Shape;56;p2"/>
            <p:cNvCxnSpPr>
              <a:stCxn id="55" idx="3"/>
              <a:endCxn id="57" idx="1"/>
            </p:cNvCxnSpPr>
            <p:nvPr/>
          </p:nvCxnSpPr>
          <p:spPr>
            <a:xfrm rot="10800000" flipH="1">
              <a:off x="9400936" y="2268592"/>
              <a:ext cx="693600" cy="6300"/>
            </a:xfrm>
            <a:prstGeom prst="straightConnector1">
              <a:avLst/>
            </a:prstGeom>
            <a:noFill/>
            <a:ln w="57150" cap="flat" cmpd="sng">
              <a:solidFill>
                <a:srgbClr val="529133"/>
              </a:solidFill>
              <a:prstDash val="solid"/>
              <a:round/>
              <a:headEnd type="none" w="sm" len="sm"/>
              <a:tailEnd type="triangle" w="med" len="med"/>
            </a:ln>
            <a:effectLst>
              <a:outerShdw blurRad="40000" dist="20000" dir="5400000" rotWithShape="0">
                <a:srgbClr val="000000">
                  <a:alpha val="37647"/>
                </a:srgbClr>
              </a:outerShdw>
            </a:effectLst>
          </p:spPr>
        </p:cxnSp>
        <p:grpSp>
          <p:nvGrpSpPr>
            <p:cNvPr id="58" name="Google Shape;58;p2"/>
            <p:cNvGrpSpPr/>
            <p:nvPr/>
          </p:nvGrpSpPr>
          <p:grpSpPr>
            <a:xfrm>
              <a:off x="293902" y="1882340"/>
              <a:ext cx="11740544" cy="781057"/>
              <a:chOff x="293902" y="1882340"/>
              <a:chExt cx="11740544" cy="781057"/>
            </a:xfrm>
          </p:grpSpPr>
          <p:sp>
            <p:nvSpPr>
              <p:cNvPr id="49" name="Google Shape;49;p2"/>
              <p:cNvSpPr txBox="1"/>
              <p:nvPr/>
            </p:nvSpPr>
            <p:spPr>
              <a:xfrm>
                <a:off x="293902" y="2051616"/>
                <a:ext cx="1174054" cy="430887"/>
              </a:xfrm>
              <a:prstGeom prst="rect">
                <a:avLst/>
              </a:prstGeom>
              <a:solidFill>
                <a:srgbClr val="529133"/>
              </a:solidFill>
              <a:ln w="9525" cap="flat" cmpd="sng">
                <a:solidFill>
                  <a:srgbClr val="529133"/>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2200" b="0" i="0" u="none" strike="noStrike" cap="none" dirty="0" smtClean="0">
                    <a:solidFill>
                      <a:schemeClr val="lt1"/>
                    </a:solidFill>
                    <a:latin typeface="Twentieth Century"/>
                    <a:ea typeface="Twentieth Century"/>
                    <a:cs typeface="Twentieth Century"/>
                    <a:sym typeface="Twentieth Century"/>
                  </a:rPr>
                  <a:t>question</a:t>
                </a:r>
                <a:endParaRPr dirty="0"/>
              </a:p>
            </p:txBody>
          </p:sp>
          <p:sp>
            <p:nvSpPr>
              <p:cNvPr id="52" name="Google Shape;52;p2"/>
              <p:cNvSpPr txBox="1"/>
              <p:nvPr/>
            </p:nvSpPr>
            <p:spPr>
              <a:xfrm>
                <a:off x="4054574" y="1893956"/>
                <a:ext cx="1601721" cy="769441"/>
              </a:xfrm>
              <a:prstGeom prst="rect">
                <a:avLst/>
              </a:prstGeom>
              <a:solidFill>
                <a:srgbClr val="529133"/>
              </a:solidFill>
              <a:ln w="9525" cap="flat" cmpd="sng">
                <a:solidFill>
                  <a:srgbClr val="529133"/>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200" dirty="0">
                    <a:solidFill>
                      <a:schemeClr val="lt1"/>
                    </a:solidFill>
                    <a:latin typeface="Twentieth Century"/>
                    <a:ea typeface="Twentieth Century"/>
                    <a:cs typeface="Twentieth Century"/>
                    <a:sym typeface="Twentieth Century"/>
                  </a:rPr>
                  <a:t>standardize </a:t>
                </a:r>
                <a:endParaRPr dirty="0"/>
              </a:p>
              <a:p>
                <a:pPr marL="0" marR="0" lvl="0" indent="0" algn="ctr" rtl="0">
                  <a:spcBef>
                    <a:spcPts val="0"/>
                  </a:spcBef>
                  <a:spcAft>
                    <a:spcPts val="0"/>
                  </a:spcAft>
                  <a:buNone/>
                </a:pPr>
                <a:r>
                  <a:rPr lang="en-US" sz="2200" dirty="0">
                    <a:solidFill>
                      <a:schemeClr val="lt1"/>
                    </a:solidFill>
                    <a:latin typeface="Twentieth Century"/>
                    <a:ea typeface="Twentieth Century"/>
                    <a:cs typeface="Twentieth Century"/>
                    <a:sym typeface="Twentieth Century"/>
                  </a:rPr>
                  <a:t>data </a:t>
                </a:r>
                <a:endParaRPr dirty="0"/>
              </a:p>
            </p:txBody>
          </p:sp>
          <p:sp>
            <p:nvSpPr>
              <p:cNvPr id="53" name="Google Shape;53;p2"/>
              <p:cNvSpPr txBox="1"/>
              <p:nvPr/>
            </p:nvSpPr>
            <p:spPr>
              <a:xfrm flipH="1">
                <a:off x="6349956" y="1893240"/>
                <a:ext cx="1270162" cy="769441"/>
              </a:xfrm>
              <a:prstGeom prst="rect">
                <a:avLst/>
              </a:prstGeom>
              <a:solidFill>
                <a:srgbClr val="529133"/>
              </a:solidFill>
              <a:ln w="9525" cap="flat" cmpd="sng">
                <a:solidFill>
                  <a:srgbClr val="529133"/>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200">
                    <a:solidFill>
                      <a:schemeClr val="lt1"/>
                    </a:solidFill>
                    <a:latin typeface="Twentieth Century"/>
                    <a:ea typeface="Twentieth Century"/>
                    <a:cs typeface="Twentieth Century"/>
                    <a:sym typeface="Twentieth Century"/>
                  </a:rPr>
                  <a:t>integrate data</a:t>
                </a:r>
                <a:endParaRPr/>
              </a:p>
            </p:txBody>
          </p:sp>
          <p:sp>
            <p:nvSpPr>
              <p:cNvPr id="55" name="Google Shape;55;p2"/>
              <p:cNvSpPr txBox="1"/>
              <p:nvPr/>
            </p:nvSpPr>
            <p:spPr>
              <a:xfrm>
                <a:off x="8313779" y="1890171"/>
                <a:ext cx="1087157" cy="769441"/>
              </a:xfrm>
              <a:prstGeom prst="rect">
                <a:avLst/>
              </a:prstGeom>
              <a:solidFill>
                <a:srgbClr val="529133"/>
              </a:solidFill>
              <a:ln w="9525" cap="flat" cmpd="sng">
                <a:solidFill>
                  <a:srgbClr val="529133"/>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200">
                    <a:solidFill>
                      <a:schemeClr val="lt1"/>
                    </a:solidFill>
                    <a:latin typeface="Twentieth Century"/>
                    <a:ea typeface="Twentieth Century"/>
                    <a:cs typeface="Twentieth Century"/>
                    <a:sym typeface="Twentieth Century"/>
                  </a:rPr>
                  <a:t>analyze</a:t>
                </a:r>
                <a:endParaRPr/>
              </a:p>
              <a:p>
                <a:pPr marL="0" marR="0" lvl="0" indent="0" algn="ctr" rtl="0">
                  <a:spcBef>
                    <a:spcPts val="0"/>
                  </a:spcBef>
                  <a:spcAft>
                    <a:spcPts val="0"/>
                  </a:spcAft>
                  <a:buNone/>
                </a:pPr>
                <a:r>
                  <a:rPr lang="en-US" sz="2200">
                    <a:solidFill>
                      <a:schemeClr val="lt1"/>
                    </a:solidFill>
                    <a:latin typeface="Twentieth Century"/>
                    <a:ea typeface="Twentieth Century"/>
                    <a:cs typeface="Twentieth Century"/>
                    <a:sym typeface="Twentieth Century"/>
                  </a:rPr>
                  <a:t>data</a:t>
                </a:r>
                <a:endParaRPr/>
              </a:p>
            </p:txBody>
          </p:sp>
          <p:sp>
            <p:nvSpPr>
              <p:cNvPr id="57" name="Google Shape;57;p2"/>
              <p:cNvSpPr txBox="1"/>
              <p:nvPr/>
            </p:nvSpPr>
            <p:spPr>
              <a:xfrm>
                <a:off x="10094596" y="1883938"/>
                <a:ext cx="1939850" cy="769441"/>
              </a:xfrm>
              <a:prstGeom prst="rect">
                <a:avLst/>
              </a:prstGeom>
              <a:solidFill>
                <a:srgbClr val="529133"/>
              </a:solidFill>
              <a:ln w="9525" cap="flat" cmpd="sng">
                <a:solidFill>
                  <a:srgbClr val="529133"/>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200">
                    <a:solidFill>
                      <a:schemeClr val="lt1"/>
                    </a:solidFill>
                    <a:latin typeface="Twentieth Century"/>
                    <a:ea typeface="Twentieth Century"/>
                    <a:cs typeface="Twentieth Century"/>
                    <a:sym typeface="Twentieth Century"/>
                  </a:rPr>
                  <a:t>publish findings</a:t>
                </a:r>
                <a:endParaRPr/>
              </a:p>
              <a:p>
                <a:pPr marL="0" marR="0" lvl="0" indent="0" algn="ctr" rtl="0">
                  <a:spcBef>
                    <a:spcPts val="0"/>
                  </a:spcBef>
                  <a:spcAft>
                    <a:spcPts val="0"/>
                  </a:spcAft>
                  <a:buNone/>
                </a:pPr>
                <a:r>
                  <a:rPr lang="en-US" sz="2200">
                    <a:solidFill>
                      <a:schemeClr val="lt1"/>
                    </a:solidFill>
                    <a:latin typeface="Twentieth Century"/>
                    <a:ea typeface="Twentieth Century"/>
                    <a:cs typeface="Twentieth Century"/>
                    <a:sym typeface="Twentieth Century"/>
                  </a:rPr>
                  <a:t>&amp; archive data </a:t>
                </a:r>
                <a:endParaRPr/>
              </a:p>
            </p:txBody>
          </p:sp>
          <p:sp>
            <p:nvSpPr>
              <p:cNvPr id="50" name="Google Shape;50;p2"/>
              <p:cNvSpPr txBox="1"/>
              <p:nvPr/>
            </p:nvSpPr>
            <p:spPr>
              <a:xfrm>
                <a:off x="2090750" y="1882340"/>
                <a:ext cx="1270163" cy="769441"/>
              </a:xfrm>
              <a:prstGeom prst="rect">
                <a:avLst/>
              </a:prstGeom>
              <a:solidFill>
                <a:srgbClr val="529133"/>
              </a:solidFill>
              <a:ln w="9525" cap="flat" cmpd="sng">
                <a:solidFill>
                  <a:srgbClr val="529133"/>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200">
                    <a:solidFill>
                      <a:schemeClr val="lt1"/>
                    </a:solidFill>
                    <a:latin typeface="Twentieth Century"/>
                    <a:ea typeface="Twentieth Century"/>
                    <a:cs typeface="Twentieth Century"/>
                    <a:sym typeface="Twentieth Century"/>
                  </a:rPr>
                  <a:t>discover data </a:t>
                </a:r>
                <a:endParaRPr/>
              </a:p>
            </p:txBody>
          </p:sp>
        </p:grpSp>
        <p:cxnSp>
          <p:nvCxnSpPr>
            <p:cNvPr id="59" name="Google Shape;59;p2"/>
            <p:cNvCxnSpPr>
              <a:stCxn id="50" idx="3"/>
              <a:endCxn id="52" idx="1"/>
            </p:cNvCxnSpPr>
            <p:nvPr/>
          </p:nvCxnSpPr>
          <p:spPr>
            <a:xfrm>
              <a:off x="3360913" y="2267061"/>
              <a:ext cx="693600" cy="11700"/>
            </a:xfrm>
            <a:prstGeom prst="straightConnector1">
              <a:avLst/>
            </a:prstGeom>
            <a:noFill/>
            <a:ln w="57150" cap="flat" cmpd="sng">
              <a:solidFill>
                <a:srgbClr val="529133"/>
              </a:solidFill>
              <a:prstDash val="solid"/>
              <a:round/>
              <a:headEnd type="none" w="sm" len="sm"/>
              <a:tailEnd type="triangle" w="med" len="med"/>
            </a:ln>
            <a:effectLst>
              <a:outerShdw blurRad="40000" dist="20000" dir="5400000" rotWithShape="0">
                <a:srgbClr val="000000">
                  <a:alpha val="37647"/>
                </a:srgbClr>
              </a:outerShdw>
            </a:effectLst>
          </p:spPr>
        </p:cxnSp>
      </p:grpSp>
      <p:sp>
        <p:nvSpPr>
          <p:cNvPr id="60" name="Google Shape;60;p2"/>
          <p:cNvSpPr txBox="1"/>
          <p:nvPr/>
        </p:nvSpPr>
        <p:spPr>
          <a:xfrm>
            <a:off x="1569548" y="3732835"/>
            <a:ext cx="12438000" cy="4093388"/>
          </a:xfrm>
          <a:prstGeom prst="rect">
            <a:avLst/>
          </a:prstGeom>
          <a:noFill/>
          <a:ln>
            <a:noFill/>
          </a:ln>
        </p:spPr>
        <p:txBody>
          <a:bodyPr spcFirstLastPara="1" wrap="square" lIns="91425" tIns="45700" rIns="91425" bIns="45700" anchor="t" anchorCtr="0">
            <a:spAutoFit/>
          </a:bodyPr>
          <a:lstStyle/>
          <a:p>
            <a:pPr marL="514350" marR="0" lvl="0" indent="-514350" algn="l" rtl="0">
              <a:lnSpc>
                <a:spcPct val="130000"/>
              </a:lnSpc>
              <a:spcBef>
                <a:spcPts val="0"/>
              </a:spcBef>
              <a:spcAft>
                <a:spcPts val="0"/>
              </a:spcAft>
              <a:buClr>
                <a:schemeClr val="dk1"/>
              </a:buClr>
              <a:buSzPts val="3200"/>
              <a:buFont typeface="Twentieth Century"/>
              <a:buAutoNum type="arabicPeriod"/>
            </a:pPr>
            <a:r>
              <a:rPr lang="en-US" sz="2800" dirty="0">
                <a:solidFill>
                  <a:schemeClr val="dk1"/>
                </a:solidFill>
                <a:latin typeface="Twentieth Century"/>
                <a:ea typeface="Twentieth Century"/>
                <a:cs typeface="Twentieth Century"/>
                <a:sym typeface="Twentieth Century"/>
              </a:rPr>
              <a:t>quantitative approach but may include qualitative data</a:t>
            </a:r>
            <a:endParaRPr sz="2800" dirty="0"/>
          </a:p>
          <a:p>
            <a:pPr marL="514350" marR="0" lvl="0" indent="-514350" algn="l" rtl="0">
              <a:lnSpc>
                <a:spcPct val="130000"/>
              </a:lnSpc>
              <a:spcBef>
                <a:spcPts val="0"/>
              </a:spcBef>
              <a:spcAft>
                <a:spcPts val="0"/>
              </a:spcAft>
              <a:buClr>
                <a:schemeClr val="dk1"/>
              </a:buClr>
              <a:buSzPts val="3200"/>
              <a:buFont typeface="Twentieth Century"/>
              <a:buAutoNum type="arabicPeriod"/>
            </a:pPr>
            <a:r>
              <a:rPr lang="en-US" sz="2800" dirty="0">
                <a:solidFill>
                  <a:schemeClr val="dk1"/>
                </a:solidFill>
                <a:latin typeface="Twentieth Century"/>
                <a:ea typeface="Twentieth Century"/>
                <a:cs typeface="Twentieth Century"/>
                <a:sym typeface="Twentieth Century"/>
              </a:rPr>
              <a:t>the more heterogeneous the data, the more difficult the standardization</a:t>
            </a:r>
            <a:endParaRPr sz="2800" dirty="0"/>
          </a:p>
          <a:p>
            <a:pPr marL="514350" marR="0" lvl="0" indent="-514350" algn="l" rtl="0">
              <a:lnSpc>
                <a:spcPct val="130000"/>
              </a:lnSpc>
              <a:spcBef>
                <a:spcPts val="0"/>
              </a:spcBef>
              <a:spcAft>
                <a:spcPts val="0"/>
              </a:spcAft>
              <a:buClr>
                <a:schemeClr val="dk1"/>
              </a:buClr>
              <a:buSzPts val="3200"/>
              <a:buFont typeface="Twentieth Century"/>
              <a:buAutoNum type="arabicPeriod"/>
            </a:pPr>
            <a:r>
              <a:rPr lang="en-US" sz="2800" dirty="0">
                <a:solidFill>
                  <a:schemeClr val="dk1"/>
                </a:solidFill>
                <a:latin typeface="Twentieth Century"/>
                <a:ea typeface="Twentieth Century"/>
                <a:cs typeface="Twentieth Century"/>
                <a:sym typeface="Twentieth Century"/>
              </a:rPr>
              <a:t>usually involves development of an integrated relational database</a:t>
            </a:r>
            <a:endParaRPr sz="2800" dirty="0"/>
          </a:p>
          <a:p>
            <a:pPr marL="514350" marR="0" lvl="0" indent="-514350" algn="l" rtl="0">
              <a:lnSpc>
                <a:spcPct val="130000"/>
              </a:lnSpc>
              <a:spcBef>
                <a:spcPts val="0"/>
              </a:spcBef>
              <a:spcAft>
                <a:spcPts val="0"/>
              </a:spcAft>
              <a:buClr>
                <a:schemeClr val="dk1"/>
              </a:buClr>
              <a:buSzPts val="3200"/>
              <a:buFont typeface="Twentieth Century"/>
              <a:buAutoNum type="arabicPeriod"/>
            </a:pPr>
            <a:r>
              <a:rPr lang="en-US" sz="2800" dirty="0">
                <a:solidFill>
                  <a:schemeClr val="dk1"/>
                </a:solidFill>
                <a:latin typeface="Twentieth Century"/>
                <a:ea typeface="Twentieth Century"/>
                <a:cs typeface="Twentieth Century"/>
                <a:sym typeface="Twentieth Century"/>
              </a:rPr>
              <a:t>may involve use of data visualization for understanding relationships, </a:t>
            </a:r>
            <a:endParaRPr sz="2800" dirty="0"/>
          </a:p>
          <a:p>
            <a:pPr marL="0" marR="0" lvl="0" indent="0" algn="l" rtl="0">
              <a:lnSpc>
                <a:spcPct val="130000"/>
              </a:lnSpc>
              <a:spcBef>
                <a:spcPts val="0"/>
              </a:spcBef>
              <a:spcAft>
                <a:spcPts val="0"/>
              </a:spcAft>
              <a:buNone/>
            </a:pPr>
            <a:r>
              <a:rPr lang="en-US" sz="2800" dirty="0">
                <a:solidFill>
                  <a:schemeClr val="dk1"/>
                </a:solidFill>
                <a:latin typeface="Twentieth Century"/>
                <a:ea typeface="Twentieth Century"/>
                <a:cs typeface="Twentieth Century"/>
                <a:sym typeface="Twentieth Century"/>
              </a:rPr>
              <a:t>	exploring data for patterns or illustrating results </a:t>
            </a:r>
            <a:endParaRPr sz="2800" dirty="0"/>
          </a:p>
          <a:p>
            <a:pPr marL="0" marR="0" lvl="0" indent="0" algn="l" rtl="0">
              <a:lnSpc>
                <a:spcPct val="130000"/>
              </a:lnSpc>
              <a:spcBef>
                <a:spcPts val="0"/>
              </a:spcBef>
              <a:spcAft>
                <a:spcPts val="0"/>
              </a:spcAft>
              <a:buNone/>
            </a:pPr>
            <a:r>
              <a:rPr lang="en-US" sz="2800" dirty="0">
                <a:solidFill>
                  <a:schemeClr val="dk1"/>
                </a:solidFill>
                <a:latin typeface="Twentieth Century"/>
                <a:ea typeface="Twentieth Century"/>
                <a:cs typeface="Twentieth Century"/>
                <a:sym typeface="Twentieth Century"/>
              </a:rPr>
              <a:t>5. various languages and software are used to manipulate a database and </a:t>
            </a:r>
            <a:endParaRPr sz="2800" dirty="0"/>
          </a:p>
          <a:p>
            <a:pPr marL="0" marR="0" lvl="0" indent="0" algn="l" rtl="0">
              <a:lnSpc>
                <a:spcPct val="130000"/>
              </a:lnSpc>
              <a:spcBef>
                <a:spcPts val="0"/>
              </a:spcBef>
              <a:spcAft>
                <a:spcPts val="0"/>
              </a:spcAft>
              <a:buNone/>
            </a:pPr>
            <a:r>
              <a:rPr lang="en-US" sz="3200" dirty="0">
                <a:solidFill>
                  <a:schemeClr val="dk1"/>
                </a:solidFill>
                <a:latin typeface="Twentieth Century"/>
                <a:ea typeface="Twentieth Century"/>
                <a:cs typeface="Twentieth Century"/>
                <a:sym typeface="Twentieth Century"/>
              </a:rPr>
              <a:t>	</a:t>
            </a:r>
            <a:r>
              <a:rPr lang="en-US" sz="2800" dirty="0">
                <a:solidFill>
                  <a:schemeClr val="dk1"/>
                </a:solidFill>
                <a:latin typeface="Twentieth Century"/>
                <a:ea typeface="Twentieth Century"/>
                <a:cs typeface="Twentieth Century"/>
                <a:sym typeface="Twentieth Century"/>
              </a:rPr>
              <a:t>analyze it statistically to address questions</a:t>
            </a:r>
            <a:endParaRPr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3"/>
          <p:cNvSpPr txBox="1"/>
          <p:nvPr/>
        </p:nvSpPr>
        <p:spPr>
          <a:xfrm>
            <a:off x="4228703" y="545457"/>
            <a:ext cx="5573155" cy="1501909"/>
          </a:xfrm>
          <a:prstGeom prst="rect">
            <a:avLst/>
          </a:prstGeom>
          <a:noFill/>
          <a:ln>
            <a:noFill/>
          </a:ln>
        </p:spPr>
        <p:txBody>
          <a:bodyPr spcFirstLastPara="1" wrap="square" lIns="91425" tIns="45700" rIns="91425" bIns="45700" anchor="t" anchorCtr="0">
            <a:spAutoFit/>
          </a:bodyPr>
          <a:lstStyle/>
          <a:p>
            <a:pPr marL="0" marR="0" lvl="0" indent="0" algn="ctr" rtl="0">
              <a:lnSpc>
                <a:spcPct val="150000"/>
              </a:lnSpc>
              <a:spcBef>
                <a:spcPts val="0"/>
              </a:spcBef>
              <a:spcAft>
                <a:spcPts val="0"/>
              </a:spcAft>
              <a:buNone/>
            </a:pPr>
            <a:r>
              <a:rPr lang="en-US" sz="4400" dirty="0">
                <a:solidFill>
                  <a:srgbClr val="529133"/>
                </a:solidFill>
                <a:latin typeface="Twentieth Century"/>
                <a:ea typeface="Twentieth Century"/>
                <a:cs typeface="Twentieth Century"/>
                <a:sym typeface="Twentieth Century"/>
              </a:rPr>
              <a:t>S</a:t>
            </a:r>
            <a:r>
              <a:rPr lang="en-US" sz="4400" dirty="0" smtClean="0">
                <a:solidFill>
                  <a:srgbClr val="529133"/>
                </a:solidFill>
                <a:latin typeface="Twentieth Century"/>
                <a:ea typeface="Twentieth Century"/>
                <a:cs typeface="Twentieth Century"/>
                <a:sym typeface="Twentieth Century"/>
              </a:rPr>
              <a:t>ystematic Reviews</a:t>
            </a:r>
            <a:endParaRPr sz="4400" dirty="0"/>
          </a:p>
          <a:p>
            <a:pPr marL="0" marR="0" lvl="0" indent="0" algn="ctr" rtl="0">
              <a:lnSpc>
                <a:spcPct val="80000"/>
              </a:lnSpc>
              <a:spcBef>
                <a:spcPts val="0"/>
              </a:spcBef>
              <a:spcAft>
                <a:spcPts val="0"/>
              </a:spcAft>
              <a:buNone/>
            </a:pPr>
            <a:r>
              <a:rPr lang="en-US" sz="3000" dirty="0">
                <a:solidFill>
                  <a:srgbClr val="529133"/>
                </a:solidFill>
                <a:latin typeface="Twentieth Century"/>
                <a:ea typeface="Twentieth Century"/>
                <a:cs typeface="Twentieth Century"/>
                <a:sym typeface="Twentieth Century"/>
              </a:rPr>
              <a:t>Q</a:t>
            </a:r>
            <a:r>
              <a:rPr lang="en-US" sz="3000" dirty="0" smtClean="0">
                <a:solidFill>
                  <a:srgbClr val="529133"/>
                </a:solidFill>
                <a:latin typeface="Twentieth Century"/>
                <a:ea typeface="Twentieth Century"/>
                <a:cs typeface="Twentieth Century"/>
                <a:sym typeface="Twentieth Century"/>
              </a:rPr>
              <a:t>uantitative </a:t>
            </a:r>
            <a:r>
              <a:rPr lang="en-US" sz="3000" dirty="0">
                <a:solidFill>
                  <a:srgbClr val="529133"/>
                </a:solidFill>
                <a:latin typeface="Twentieth Century"/>
                <a:ea typeface="Twentieth Century"/>
                <a:cs typeface="Twentieth Century"/>
                <a:sym typeface="Twentieth Century"/>
              </a:rPr>
              <a:t>S</a:t>
            </a:r>
            <a:r>
              <a:rPr lang="en-US" sz="3000" dirty="0" smtClean="0">
                <a:solidFill>
                  <a:srgbClr val="529133"/>
                </a:solidFill>
                <a:latin typeface="Twentieth Century"/>
                <a:ea typeface="Twentieth Century"/>
                <a:cs typeface="Twentieth Century"/>
                <a:sym typeface="Twentieth Century"/>
              </a:rPr>
              <a:t>ynthesis</a:t>
            </a:r>
            <a:endParaRPr sz="3000" dirty="0"/>
          </a:p>
        </p:txBody>
      </p:sp>
      <p:grpSp>
        <p:nvGrpSpPr>
          <p:cNvPr id="67" name="Google Shape;67;p3"/>
          <p:cNvGrpSpPr/>
          <p:nvPr/>
        </p:nvGrpSpPr>
        <p:grpSpPr>
          <a:xfrm>
            <a:off x="368097" y="2245260"/>
            <a:ext cx="13705712" cy="769441"/>
            <a:chOff x="293902" y="1882339"/>
            <a:chExt cx="13202703" cy="769441"/>
          </a:xfrm>
        </p:grpSpPr>
        <p:cxnSp>
          <p:nvCxnSpPr>
            <p:cNvPr id="68" name="Google Shape;68;p3"/>
            <p:cNvCxnSpPr>
              <a:stCxn id="69" idx="3"/>
              <a:endCxn id="70" idx="1"/>
            </p:cNvCxnSpPr>
            <p:nvPr/>
          </p:nvCxnSpPr>
          <p:spPr>
            <a:xfrm>
              <a:off x="1565407" y="2267060"/>
              <a:ext cx="511803" cy="0"/>
            </a:xfrm>
            <a:prstGeom prst="straightConnector1">
              <a:avLst/>
            </a:prstGeom>
            <a:noFill/>
            <a:ln w="57150" cap="flat" cmpd="sng">
              <a:solidFill>
                <a:srgbClr val="529133"/>
              </a:solidFill>
              <a:prstDash val="solid"/>
              <a:round/>
              <a:headEnd type="none" w="sm" len="sm"/>
              <a:tailEnd type="triangle" w="med" len="med"/>
            </a:ln>
            <a:effectLst>
              <a:outerShdw blurRad="40000" dist="20000" dir="5400000" rotWithShape="0">
                <a:srgbClr val="000000">
                  <a:alpha val="37647"/>
                </a:srgbClr>
              </a:outerShdw>
            </a:effectLst>
          </p:spPr>
        </p:cxnSp>
        <p:cxnSp>
          <p:nvCxnSpPr>
            <p:cNvPr id="71" name="Google Shape;71;p3"/>
            <p:cNvCxnSpPr>
              <a:stCxn id="72" idx="3"/>
              <a:endCxn id="73" idx="3"/>
            </p:cNvCxnSpPr>
            <p:nvPr/>
          </p:nvCxnSpPr>
          <p:spPr>
            <a:xfrm flipV="1">
              <a:off x="6390892" y="2267060"/>
              <a:ext cx="886387" cy="20"/>
            </a:xfrm>
            <a:prstGeom prst="straightConnector1">
              <a:avLst/>
            </a:prstGeom>
            <a:noFill/>
            <a:ln w="57150" cap="flat" cmpd="sng">
              <a:solidFill>
                <a:srgbClr val="529133"/>
              </a:solidFill>
              <a:prstDash val="solid"/>
              <a:round/>
              <a:headEnd type="none" w="sm" len="sm"/>
              <a:tailEnd type="triangle" w="med" len="med"/>
            </a:ln>
            <a:effectLst>
              <a:outerShdw blurRad="40000" dist="20000" dir="5400000" rotWithShape="0">
                <a:srgbClr val="000000">
                  <a:alpha val="37647"/>
                </a:srgbClr>
              </a:outerShdw>
            </a:effectLst>
          </p:spPr>
        </p:cxnSp>
        <p:cxnSp>
          <p:nvCxnSpPr>
            <p:cNvPr id="74" name="Google Shape;74;p3"/>
            <p:cNvCxnSpPr>
              <a:stCxn id="73" idx="1"/>
              <a:endCxn id="75" idx="1"/>
            </p:cNvCxnSpPr>
            <p:nvPr/>
          </p:nvCxnSpPr>
          <p:spPr>
            <a:xfrm>
              <a:off x="9432096" y="2267060"/>
              <a:ext cx="607259" cy="0"/>
            </a:xfrm>
            <a:prstGeom prst="straightConnector1">
              <a:avLst/>
            </a:prstGeom>
            <a:noFill/>
            <a:ln w="57150" cap="flat" cmpd="sng">
              <a:solidFill>
                <a:srgbClr val="529133"/>
              </a:solidFill>
              <a:prstDash val="solid"/>
              <a:round/>
              <a:headEnd type="none" w="sm" len="sm"/>
              <a:tailEnd type="triangle" w="med" len="med"/>
            </a:ln>
            <a:effectLst>
              <a:outerShdw blurRad="40000" dist="20000" dir="5400000" rotWithShape="0">
                <a:srgbClr val="000000">
                  <a:alpha val="37647"/>
                </a:srgbClr>
              </a:outerShdw>
            </a:effectLst>
          </p:spPr>
        </p:cxnSp>
        <p:cxnSp>
          <p:nvCxnSpPr>
            <p:cNvPr id="76" name="Google Shape;76;p3"/>
            <p:cNvCxnSpPr>
              <a:stCxn id="75" idx="3"/>
              <a:endCxn id="77" idx="1"/>
            </p:cNvCxnSpPr>
            <p:nvPr/>
          </p:nvCxnSpPr>
          <p:spPr>
            <a:xfrm>
              <a:off x="11535615" y="2267060"/>
              <a:ext cx="647168" cy="0"/>
            </a:xfrm>
            <a:prstGeom prst="straightConnector1">
              <a:avLst/>
            </a:prstGeom>
            <a:noFill/>
            <a:ln w="57150" cap="flat" cmpd="sng">
              <a:solidFill>
                <a:srgbClr val="529133"/>
              </a:solidFill>
              <a:prstDash val="solid"/>
              <a:round/>
              <a:headEnd type="none" w="sm" len="sm"/>
              <a:tailEnd type="triangle" w="med" len="med"/>
            </a:ln>
            <a:effectLst>
              <a:outerShdw blurRad="40000" dist="20000" dir="5400000" rotWithShape="0">
                <a:srgbClr val="000000">
                  <a:alpha val="37647"/>
                </a:srgbClr>
              </a:outerShdw>
            </a:effectLst>
          </p:spPr>
        </p:cxnSp>
        <p:grpSp>
          <p:nvGrpSpPr>
            <p:cNvPr id="78" name="Google Shape;78;p3"/>
            <p:cNvGrpSpPr/>
            <p:nvPr/>
          </p:nvGrpSpPr>
          <p:grpSpPr>
            <a:xfrm>
              <a:off x="293902" y="1882339"/>
              <a:ext cx="13202703" cy="769441"/>
              <a:chOff x="293902" y="1882339"/>
              <a:chExt cx="13202703" cy="769441"/>
            </a:xfrm>
          </p:grpSpPr>
          <p:sp>
            <p:nvSpPr>
              <p:cNvPr id="69" name="Google Shape;69;p3"/>
              <p:cNvSpPr txBox="1"/>
              <p:nvPr/>
            </p:nvSpPr>
            <p:spPr>
              <a:xfrm>
                <a:off x="293902" y="2051616"/>
                <a:ext cx="1271505" cy="430887"/>
              </a:xfrm>
              <a:prstGeom prst="rect">
                <a:avLst/>
              </a:prstGeom>
              <a:solidFill>
                <a:srgbClr val="529133"/>
              </a:solidFill>
              <a:ln w="9525" cap="flat" cmpd="sng">
                <a:solidFill>
                  <a:srgbClr val="529133"/>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2200" dirty="0">
                    <a:solidFill>
                      <a:schemeClr val="lt1"/>
                    </a:solidFill>
                    <a:latin typeface="Twentieth Century"/>
                    <a:ea typeface="Twentieth Century"/>
                    <a:cs typeface="Twentieth Century"/>
                    <a:sym typeface="Twentieth Century"/>
                  </a:rPr>
                  <a:t>question</a:t>
                </a:r>
                <a:endParaRPr dirty="0"/>
              </a:p>
            </p:txBody>
          </p:sp>
          <p:sp>
            <p:nvSpPr>
              <p:cNvPr id="72" name="Google Shape;72;p3"/>
              <p:cNvSpPr txBox="1"/>
              <p:nvPr/>
            </p:nvSpPr>
            <p:spPr>
              <a:xfrm>
                <a:off x="4606610" y="1882379"/>
                <a:ext cx="1784282" cy="769401"/>
              </a:xfrm>
              <a:prstGeom prst="rect">
                <a:avLst/>
              </a:prstGeom>
              <a:solidFill>
                <a:srgbClr val="529133"/>
              </a:solidFill>
              <a:ln w="9525" cap="flat" cmpd="sng">
                <a:solidFill>
                  <a:srgbClr val="529133"/>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2200" dirty="0">
                    <a:solidFill>
                      <a:schemeClr val="lt1"/>
                    </a:solidFill>
                    <a:latin typeface="Twentieth Century"/>
                    <a:ea typeface="Twentieth Century"/>
                    <a:cs typeface="Twentieth Century"/>
                    <a:sym typeface="Twentieth Century"/>
                  </a:rPr>
                  <a:t>assemble studies</a:t>
                </a:r>
                <a:endParaRPr dirty="0"/>
              </a:p>
            </p:txBody>
          </p:sp>
          <p:sp>
            <p:nvSpPr>
              <p:cNvPr id="73" name="Google Shape;73;p3"/>
              <p:cNvSpPr txBox="1"/>
              <p:nvPr/>
            </p:nvSpPr>
            <p:spPr>
              <a:xfrm flipH="1">
                <a:off x="7277279" y="1882339"/>
                <a:ext cx="2154817" cy="769441"/>
              </a:xfrm>
              <a:prstGeom prst="rect">
                <a:avLst/>
              </a:prstGeom>
              <a:solidFill>
                <a:srgbClr val="529133"/>
              </a:solidFill>
              <a:ln w="9525" cap="flat" cmpd="sng">
                <a:solidFill>
                  <a:srgbClr val="529133"/>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200">
                    <a:solidFill>
                      <a:schemeClr val="lt1"/>
                    </a:solidFill>
                    <a:latin typeface="Twentieth Century"/>
                    <a:ea typeface="Twentieth Century"/>
                    <a:cs typeface="Twentieth Century"/>
                    <a:sym typeface="Twentieth Century"/>
                  </a:rPr>
                  <a:t>critical appraisal of studies </a:t>
                </a:r>
                <a:endParaRPr/>
              </a:p>
            </p:txBody>
          </p:sp>
          <p:sp>
            <p:nvSpPr>
              <p:cNvPr id="75" name="Google Shape;75;p3"/>
              <p:cNvSpPr txBox="1"/>
              <p:nvPr/>
            </p:nvSpPr>
            <p:spPr>
              <a:xfrm>
                <a:off x="10039355" y="1882339"/>
                <a:ext cx="1496260" cy="769441"/>
              </a:xfrm>
              <a:prstGeom prst="rect">
                <a:avLst/>
              </a:prstGeom>
              <a:solidFill>
                <a:srgbClr val="529133"/>
              </a:solidFill>
              <a:ln w="9525" cap="flat" cmpd="sng">
                <a:solidFill>
                  <a:srgbClr val="529133"/>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200" dirty="0">
                    <a:solidFill>
                      <a:schemeClr val="lt1"/>
                    </a:solidFill>
                    <a:latin typeface="Twentieth Century"/>
                    <a:ea typeface="Twentieth Century"/>
                    <a:cs typeface="Twentieth Century"/>
                    <a:sym typeface="Twentieth Century"/>
                  </a:rPr>
                  <a:t>synthesize</a:t>
                </a:r>
                <a:endParaRPr dirty="0"/>
              </a:p>
              <a:p>
                <a:pPr marL="0" marR="0" lvl="0" indent="0" algn="ctr" rtl="0">
                  <a:spcBef>
                    <a:spcPts val="0"/>
                  </a:spcBef>
                  <a:spcAft>
                    <a:spcPts val="0"/>
                  </a:spcAft>
                  <a:buNone/>
                </a:pPr>
                <a:r>
                  <a:rPr lang="en-US" sz="2200" dirty="0">
                    <a:solidFill>
                      <a:schemeClr val="lt1"/>
                    </a:solidFill>
                    <a:latin typeface="Twentieth Century"/>
                    <a:ea typeface="Twentieth Century"/>
                    <a:cs typeface="Twentieth Century"/>
                    <a:sym typeface="Twentieth Century"/>
                  </a:rPr>
                  <a:t>findings</a:t>
                </a:r>
                <a:endParaRPr dirty="0"/>
              </a:p>
            </p:txBody>
          </p:sp>
          <p:sp>
            <p:nvSpPr>
              <p:cNvPr id="77" name="Google Shape;77;p3"/>
              <p:cNvSpPr txBox="1"/>
              <p:nvPr/>
            </p:nvSpPr>
            <p:spPr>
              <a:xfrm>
                <a:off x="12182782" y="1882339"/>
                <a:ext cx="1313823" cy="769441"/>
              </a:xfrm>
              <a:prstGeom prst="rect">
                <a:avLst/>
              </a:prstGeom>
              <a:solidFill>
                <a:srgbClr val="529133"/>
              </a:solidFill>
              <a:ln w="9525" cap="flat" cmpd="sng">
                <a:solidFill>
                  <a:srgbClr val="529133"/>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200" dirty="0">
                    <a:solidFill>
                      <a:schemeClr val="lt1"/>
                    </a:solidFill>
                    <a:latin typeface="Twentieth Century"/>
                    <a:ea typeface="Twentieth Century"/>
                    <a:cs typeface="Twentieth Century"/>
                    <a:sym typeface="Twentieth Century"/>
                  </a:rPr>
                  <a:t>answer </a:t>
                </a:r>
                <a:endParaRPr dirty="0"/>
              </a:p>
              <a:p>
                <a:pPr marL="0" marR="0" lvl="0" indent="0" algn="ctr" rtl="0">
                  <a:spcBef>
                    <a:spcPts val="0"/>
                  </a:spcBef>
                  <a:spcAft>
                    <a:spcPts val="0"/>
                  </a:spcAft>
                  <a:buNone/>
                </a:pPr>
                <a:r>
                  <a:rPr lang="en-US" sz="2200" dirty="0">
                    <a:solidFill>
                      <a:schemeClr val="lt1"/>
                    </a:solidFill>
                    <a:latin typeface="Twentieth Century"/>
                    <a:ea typeface="Twentieth Century"/>
                    <a:cs typeface="Twentieth Century"/>
                    <a:sym typeface="Twentieth Century"/>
                  </a:rPr>
                  <a:t>question</a:t>
                </a:r>
                <a:endParaRPr dirty="0"/>
              </a:p>
            </p:txBody>
          </p:sp>
          <p:sp>
            <p:nvSpPr>
              <p:cNvPr id="70" name="Google Shape;70;p3"/>
              <p:cNvSpPr txBox="1"/>
              <p:nvPr/>
            </p:nvSpPr>
            <p:spPr>
              <a:xfrm>
                <a:off x="2077210" y="1882339"/>
                <a:ext cx="1643014" cy="769441"/>
              </a:xfrm>
              <a:prstGeom prst="rect">
                <a:avLst/>
              </a:prstGeom>
              <a:solidFill>
                <a:srgbClr val="529133"/>
              </a:solidFill>
              <a:ln w="9525" cap="flat" cmpd="sng">
                <a:solidFill>
                  <a:srgbClr val="529133"/>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2200">
                    <a:solidFill>
                      <a:schemeClr val="lt1"/>
                    </a:solidFill>
                    <a:latin typeface="Twentieth Century"/>
                    <a:ea typeface="Twentieth Century"/>
                    <a:cs typeface="Twentieth Century"/>
                    <a:sym typeface="Twentieth Century"/>
                  </a:rPr>
                  <a:t>study criteria</a:t>
                </a:r>
                <a:endParaRPr/>
              </a:p>
              <a:p>
                <a:pPr marL="0" marR="0" lvl="0" indent="0" algn="l" rtl="0">
                  <a:spcBef>
                    <a:spcPts val="0"/>
                  </a:spcBef>
                  <a:spcAft>
                    <a:spcPts val="0"/>
                  </a:spcAft>
                  <a:buNone/>
                </a:pPr>
                <a:r>
                  <a:rPr lang="en-US" sz="2200">
                    <a:solidFill>
                      <a:schemeClr val="lt1"/>
                    </a:solidFill>
                    <a:latin typeface="Twentieth Century"/>
                    <a:ea typeface="Twentieth Century"/>
                    <a:cs typeface="Twentieth Century"/>
                    <a:sym typeface="Twentieth Century"/>
                  </a:rPr>
                  <a:t>established</a:t>
                </a:r>
                <a:endParaRPr/>
              </a:p>
            </p:txBody>
          </p:sp>
        </p:grpSp>
        <p:cxnSp>
          <p:nvCxnSpPr>
            <p:cNvPr id="79" name="Google Shape;79;p3"/>
            <p:cNvCxnSpPr>
              <a:stCxn id="70" idx="3"/>
              <a:endCxn id="72" idx="1"/>
            </p:cNvCxnSpPr>
            <p:nvPr/>
          </p:nvCxnSpPr>
          <p:spPr>
            <a:xfrm>
              <a:off x="3720224" y="2267060"/>
              <a:ext cx="886387" cy="20"/>
            </a:xfrm>
            <a:prstGeom prst="straightConnector1">
              <a:avLst/>
            </a:prstGeom>
            <a:noFill/>
            <a:ln w="57150" cap="flat" cmpd="sng">
              <a:solidFill>
                <a:srgbClr val="529133"/>
              </a:solidFill>
              <a:prstDash val="solid"/>
              <a:round/>
              <a:headEnd type="none" w="sm" len="sm"/>
              <a:tailEnd type="triangle" w="med" len="med"/>
            </a:ln>
            <a:effectLst>
              <a:outerShdw blurRad="40000" dist="20000" dir="5400000" rotWithShape="0">
                <a:srgbClr val="000000">
                  <a:alpha val="37647"/>
                </a:srgbClr>
              </a:outerShdw>
            </a:effectLst>
          </p:spPr>
        </p:cxnSp>
      </p:grpSp>
      <p:grpSp>
        <p:nvGrpSpPr>
          <p:cNvPr id="80" name="Google Shape;80;p3"/>
          <p:cNvGrpSpPr/>
          <p:nvPr/>
        </p:nvGrpSpPr>
        <p:grpSpPr>
          <a:xfrm>
            <a:off x="1382570" y="3082921"/>
            <a:ext cx="11938846" cy="5159041"/>
            <a:chOff x="1322977" y="3258320"/>
            <a:chExt cx="11938846" cy="5159041"/>
          </a:xfrm>
        </p:grpSpPr>
        <p:sp>
          <p:nvSpPr>
            <p:cNvPr id="81" name="Google Shape;81;p3"/>
            <p:cNvSpPr txBox="1"/>
            <p:nvPr/>
          </p:nvSpPr>
          <p:spPr>
            <a:xfrm>
              <a:off x="1322977" y="3258320"/>
              <a:ext cx="11938846" cy="4444253"/>
            </a:xfrm>
            <a:prstGeom prst="rect">
              <a:avLst/>
            </a:prstGeom>
            <a:noFill/>
            <a:ln>
              <a:noFill/>
            </a:ln>
          </p:spPr>
          <p:txBody>
            <a:bodyPr spcFirstLastPara="1" wrap="square" lIns="91425" tIns="45700" rIns="91425" bIns="45700" anchor="t" anchorCtr="0">
              <a:spAutoFit/>
            </a:bodyPr>
            <a:lstStyle/>
            <a:p>
              <a:pPr marL="514350" marR="0" lvl="0" indent="-514350" algn="l" rtl="0">
                <a:lnSpc>
                  <a:spcPct val="130000"/>
                </a:lnSpc>
                <a:spcBef>
                  <a:spcPts val="0"/>
                </a:spcBef>
                <a:spcAft>
                  <a:spcPts val="0"/>
                </a:spcAft>
                <a:buClr>
                  <a:schemeClr val="dk1"/>
                </a:buClr>
                <a:buSzPts val="3200"/>
                <a:buFont typeface="Twentieth Century"/>
                <a:buAutoNum type="arabicPeriod"/>
              </a:pPr>
              <a:r>
                <a:rPr lang="en-US" sz="2800" dirty="0">
                  <a:solidFill>
                    <a:schemeClr val="dk1"/>
                  </a:solidFill>
                  <a:latin typeface="Twentieth Century"/>
                  <a:ea typeface="Twentieth Century"/>
                  <a:cs typeface="Twentieth Century"/>
                  <a:sym typeface="Twentieth Century"/>
                </a:rPr>
                <a:t>addresses a specific question</a:t>
              </a:r>
              <a:endParaRPr sz="2800" dirty="0"/>
            </a:p>
            <a:p>
              <a:pPr marL="514350" marR="0" lvl="0" indent="-514350" algn="l" rtl="0">
                <a:lnSpc>
                  <a:spcPct val="130000"/>
                </a:lnSpc>
                <a:spcBef>
                  <a:spcPts val="0"/>
                </a:spcBef>
                <a:spcAft>
                  <a:spcPts val="0"/>
                </a:spcAft>
                <a:buClr>
                  <a:schemeClr val="dk1"/>
                </a:buClr>
                <a:buSzPts val="3200"/>
                <a:buFont typeface="Twentieth Century"/>
                <a:buAutoNum type="arabicPeriod"/>
              </a:pPr>
              <a:r>
                <a:rPr lang="en-US" sz="2800" dirty="0">
                  <a:solidFill>
                    <a:schemeClr val="dk1"/>
                  </a:solidFill>
                  <a:latin typeface="Twentieth Century"/>
                  <a:ea typeface="Twentieth Century"/>
                  <a:cs typeface="Twentieth Century"/>
                  <a:sym typeface="Twentieth Century"/>
                </a:rPr>
                <a:t>analyzes and synthesizes multiple studies or </a:t>
              </a:r>
              <a:r>
                <a:rPr lang="en-US" sz="2800" dirty="0" smtClean="0">
                  <a:solidFill>
                    <a:schemeClr val="dk1"/>
                  </a:solidFill>
                  <a:latin typeface="Twentieth Century"/>
                  <a:ea typeface="Twentieth Century"/>
                  <a:cs typeface="Twentieth Century"/>
                  <a:sym typeface="Twentieth Century"/>
                </a:rPr>
                <a:t>types of knowledge</a:t>
              </a:r>
              <a:endParaRPr sz="2800" dirty="0"/>
            </a:p>
            <a:p>
              <a:pPr marL="514350" marR="0" lvl="0" indent="-514350" algn="l" rtl="0">
                <a:lnSpc>
                  <a:spcPct val="130000"/>
                </a:lnSpc>
                <a:spcBef>
                  <a:spcPts val="0"/>
                </a:spcBef>
                <a:spcAft>
                  <a:spcPts val="0"/>
                </a:spcAft>
                <a:buClr>
                  <a:schemeClr val="dk1"/>
                </a:buClr>
                <a:buSzPts val="3200"/>
                <a:buFont typeface="Twentieth Century"/>
                <a:buAutoNum type="arabicPeriod"/>
              </a:pPr>
              <a:r>
                <a:rPr lang="en-US" sz="2800" dirty="0">
                  <a:solidFill>
                    <a:schemeClr val="dk1"/>
                  </a:solidFill>
                  <a:latin typeface="Twentieth Century"/>
                  <a:ea typeface="Twentieth Century"/>
                  <a:cs typeface="Twentieth Century"/>
                  <a:sym typeface="Twentieth Century"/>
                </a:rPr>
                <a:t>specifies comprehensive search criteria to find all relevant studies</a:t>
              </a:r>
              <a:endParaRPr sz="2800" dirty="0"/>
            </a:p>
            <a:p>
              <a:pPr marL="514350" marR="0" lvl="0" indent="-514350" algn="l" rtl="0">
                <a:lnSpc>
                  <a:spcPct val="130000"/>
                </a:lnSpc>
                <a:spcBef>
                  <a:spcPts val="0"/>
                </a:spcBef>
                <a:spcAft>
                  <a:spcPts val="0"/>
                </a:spcAft>
                <a:buClr>
                  <a:schemeClr val="dk1"/>
                </a:buClr>
                <a:buSzPts val="3200"/>
                <a:buFont typeface="Twentieth Century"/>
                <a:buAutoNum type="arabicPeriod"/>
              </a:pPr>
              <a:r>
                <a:rPr lang="en-US" sz="2800" dirty="0">
                  <a:solidFill>
                    <a:schemeClr val="dk1"/>
                  </a:solidFill>
                  <a:latin typeface="Twentieth Century"/>
                  <a:ea typeface="Twentieth Century"/>
                  <a:cs typeface="Twentieth Century"/>
                  <a:sym typeface="Twentieth Century"/>
                </a:rPr>
                <a:t>specifies method for extracting and synthesizing findings from studies</a:t>
              </a:r>
              <a:endParaRPr sz="2800" dirty="0"/>
            </a:p>
            <a:p>
              <a:pPr marL="514350" marR="0" lvl="0" indent="-514350" algn="l" rtl="0">
                <a:lnSpc>
                  <a:spcPct val="130000"/>
                </a:lnSpc>
                <a:spcBef>
                  <a:spcPts val="0"/>
                </a:spcBef>
                <a:spcAft>
                  <a:spcPts val="0"/>
                </a:spcAft>
                <a:buClr>
                  <a:schemeClr val="dk1"/>
                </a:buClr>
                <a:buSzPts val="3200"/>
                <a:buFont typeface="Twentieth Century"/>
                <a:buAutoNum type="arabicPeriod"/>
              </a:pPr>
              <a:r>
                <a:rPr lang="en-US" sz="2800" dirty="0">
                  <a:solidFill>
                    <a:schemeClr val="dk1"/>
                  </a:solidFill>
                  <a:latin typeface="Twentieth Century"/>
                  <a:ea typeface="Twentieth Century"/>
                  <a:cs typeface="Twentieth Century"/>
                  <a:sym typeface="Twentieth Century"/>
                </a:rPr>
                <a:t>applies standards to evaluate quality of studies </a:t>
              </a:r>
              <a:endParaRPr sz="2800" dirty="0"/>
            </a:p>
            <a:p>
              <a:pPr marL="514350" marR="0" lvl="0" indent="-514350" algn="l" rtl="0">
                <a:lnSpc>
                  <a:spcPct val="130000"/>
                </a:lnSpc>
                <a:spcBef>
                  <a:spcPts val="0"/>
                </a:spcBef>
                <a:spcAft>
                  <a:spcPts val="0"/>
                </a:spcAft>
                <a:buClr>
                  <a:schemeClr val="dk1"/>
                </a:buClr>
                <a:buSzPts val="3200"/>
                <a:buFont typeface="Twentieth Century"/>
                <a:buAutoNum type="arabicPeriod"/>
              </a:pPr>
              <a:r>
                <a:rPr lang="en-US" sz="2800" dirty="0">
                  <a:solidFill>
                    <a:schemeClr val="dk1"/>
                  </a:solidFill>
                  <a:latin typeface="Twentieth Century"/>
                  <a:ea typeface="Twentieth Century"/>
                  <a:cs typeface="Twentieth Century"/>
                  <a:sym typeface="Twentieth Century"/>
                </a:rPr>
                <a:t>specifies methods sufficiently to replicate the synthesis </a:t>
              </a:r>
              <a:endParaRPr sz="2800" dirty="0"/>
            </a:p>
            <a:p>
              <a:pPr marL="0" marR="0" lvl="0" indent="0" algn="l" rtl="0">
                <a:spcBef>
                  <a:spcPts val="0"/>
                </a:spcBef>
                <a:spcAft>
                  <a:spcPts val="0"/>
                </a:spcAft>
                <a:buNone/>
              </a:pPr>
              <a:r>
                <a:rPr lang="en-US" sz="2800" dirty="0">
                  <a:solidFill>
                    <a:schemeClr val="dk1"/>
                  </a:solidFill>
                  <a:latin typeface="Twentieth Century"/>
                  <a:ea typeface="Twentieth Century"/>
                  <a:cs typeface="Twentieth Century"/>
                  <a:sym typeface="Twentieth Century"/>
                </a:rPr>
                <a:t>	</a:t>
              </a:r>
              <a:r>
                <a:rPr lang="en-US" sz="2800" dirty="0" smtClean="0">
                  <a:solidFill>
                    <a:schemeClr val="dk1"/>
                  </a:solidFill>
                  <a:latin typeface="Twentieth Century"/>
                  <a:ea typeface="Twentieth Century"/>
                  <a:cs typeface="Twentieth Century"/>
                  <a:sym typeface="Twentieth Century"/>
                </a:rPr>
                <a:t>(</a:t>
              </a:r>
              <a:r>
                <a:rPr lang="en-US" sz="2800" dirty="0">
                  <a:solidFill>
                    <a:schemeClr val="dk1"/>
                  </a:solidFill>
                  <a:latin typeface="Twentieth Century"/>
                  <a:ea typeface="Twentieth Century"/>
                  <a:cs typeface="Twentieth Century"/>
                  <a:sym typeface="Twentieth Century"/>
                </a:rPr>
                <a:t>at least to the interpretive stage)</a:t>
              </a:r>
              <a:endParaRPr sz="2800" dirty="0"/>
            </a:p>
            <a:p>
              <a:pPr marL="0" marR="0" lvl="0" indent="0" algn="l" rtl="0">
                <a:lnSpc>
                  <a:spcPct val="130000"/>
                </a:lnSpc>
                <a:spcBef>
                  <a:spcPts val="0"/>
                </a:spcBef>
                <a:spcAft>
                  <a:spcPts val="0"/>
                </a:spcAft>
                <a:buNone/>
              </a:pPr>
              <a:r>
                <a:rPr lang="en-US" sz="2800" dirty="0">
                  <a:solidFill>
                    <a:schemeClr val="dk1"/>
                  </a:solidFill>
                  <a:latin typeface="Twentieth Century"/>
                  <a:ea typeface="Twentieth Century"/>
                  <a:cs typeface="Twentieth Century"/>
                  <a:sym typeface="Twentieth Century"/>
                </a:rPr>
                <a:t>7.  may include a meta-analysis</a:t>
              </a:r>
              <a:endParaRPr sz="2800" dirty="0"/>
            </a:p>
          </p:txBody>
        </p:sp>
        <p:sp>
          <p:nvSpPr>
            <p:cNvPr id="82" name="Google Shape;82;p3"/>
            <p:cNvSpPr/>
            <p:nvPr/>
          </p:nvSpPr>
          <p:spPr>
            <a:xfrm>
              <a:off x="6718547" y="7872391"/>
              <a:ext cx="1540486" cy="544970"/>
            </a:xfrm>
            <a:prstGeom prst="rightArrow">
              <a:avLst>
                <a:gd name="adj1" fmla="val 50000"/>
                <a:gd name="adj2" fmla="val 50000"/>
              </a:avLst>
            </a:prstGeom>
            <a:solidFill>
              <a:srgbClr val="529133"/>
            </a:solidFill>
            <a:ln>
              <a:noFill/>
            </a:ln>
          </p:spPr>
          <p:txBody>
            <a:bodyPr spcFirstLastPara="1" wrap="square" lIns="91425" tIns="0" rIns="91425" bIns="274300" anchor="ctr" anchorCtr="0">
              <a:noAutofit/>
            </a:bodyPr>
            <a:lstStyle/>
            <a:p>
              <a:pPr marL="0" marR="0" lvl="0" indent="0" algn="ctr" rtl="0">
                <a:spcBef>
                  <a:spcPts val="0"/>
                </a:spcBef>
                <a:spcAft>
                  <a:spcPts val="0"/>
                </a:spcAft>
                <a:buNone/>
              </a:pPr>
              <a:endParaRPr sz="1300" b="1">
                <a:solidFill>
                  <a:schemeClr val="lt1"/>
                </a:solidFill>
                <a:latin typeface="Arial"/>
                <a:ea typeface="Arial"/>
                <a:cs typeface="Arial"/>
                <a:sym typeface="Arial"/>
              </a:endParaRPr>
            </a:p>
            <a:p>
              <a:pPr marL="0" marR="0" lvl="0" indent="0" algn="ctr" rtl="0">
                <a:spcBef>
                  <a:spcPts val="0"/>
                </a:spcBef>
                <a:spcAft>
                  <a:spcPts val="0"/>
                </a:spcAft>
                <a:buNone/>
              </a:pPr>
              <a:r>
                <a:rPr lang="en-US" sz="1300" b="1">
                  <a:solidFill>
                    <a:schemeClr val="lt1"/>
                  </a:solidFill>
                  <a:latin typeface="Arial"/>
                  <a:ea typeface="Arial"/>
                  <a:cs typeface="Arial"/>
                  <a:sym typeface="Arial"/>
                </a:rPr>
                <a:t>Next slide</a:t>
              </a:r>
              <a:endParaRPr/>
            </a:p>
          </p:txBody>
        </p:sp>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7"/>
        <p:cNvGrpSpPr/>
        <p:nvPr/>
      </p:nvGrpSpPr>
      <p:grpSpPr>
        <a:xfrm>
          <a:off x="0" y="0"/>
          <a:ext cx="0" cy="0"/>
          <a:chOff x="0" y="0"/>
          <a:chExt cx="0" cy="0"/>
        </a:xfrm>
      </p:grpSpPr>
      <p:sp>
        <p:nvSpPr>
          <p:cNvPr id="88" name="Google Shape;88;p4"/>
          <p:cNvSpPr txBox="1"/>
          <p:nvPr/>
        </p:nvSpPr>
        <p:spPr>
          <a:xfrm>
            <a:off x="4850296" y="849724"/>
            <a:ext cx="3977071" cy="769401"/>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4400" dirty="0" smtClean="0">
                <a:solidFill>
                  <a:srgbClr val="529133"/>
                </a:solidFill>
                <a:latin typeface="Twentieth Century"/>
                <a:ea typeface="Twentieth Century"/>
                <a:cs typeface="Twentieth Century"/>
                <a:sym typeface="Twentieth Century"/>
              </a:rPr>
              <a:t>Meta-Analysis </a:t>
            </a:r>
            <a:endParaRPr dirty="0"/>
          </a:p>
        </p:txBody>
      </p:sp>
      <p:sp>
        <p:nvSpPr>
          <p:cNvPr id="89" name="Google Shape;89;p4"/>
          <p:cNvSpPr txBox="1"/>
          <p:nvPr/>
        </p:nvSpPr>
        <p:spPr>
          <a:xfrm>
            <a:off x="1150747" y="2134383"/>
            <a:ext cx="12965024" cy="3625568"/>
          </a:xfrm>
          <a:prstGeom prst="rect">
            <a:avLst/>
          </a:prstGeom>
          <a:noFill/>
          <a:ln>
            <a:noFill/>
          </a:ln>
        </p:spPr>
        <p:txBody>
          <a:bodyPr spcFirstLastPara="1" wrap="square" lIns="91425" tIns="45700" rIns="91425" bIns="45700" anchor="t" anchorCtr="0">
            <a:spAutoFit/>
          </a:bodyPr>
          <a:lstStyle/>
          <a:p>
            <a:pPr marL="514350" marR="0" lvl="0" indent="-514350" algn="l" rtl="0">
              <a:lnSpc>
                <a:spcPct val="130000"/>
              </a:lnSpc>
              <a:spcBef>
                <a:spcPts val="0"/>
              </a:spcBef>
              <a:spcAft>
                <a:spcPts val="0"/>
              </a:spcAft>
              <a:buClr>
                <a:schemeClr val="dk1"/>
              </a:buClr>
              <a:buSzPts val="3200"/>
              <a:buFont typeface="Twentieth Century"/>
              <a:buAutoNum type="arabicPeriod"/>
            </a:pPr>
            <a:r>
              <a:rPr lang="en-US" sz="2800" dirty="0">
                <a:solidFill>
                  <a:schemeClr val="dk1"/>
                </a:solidFill>
                <a:latin typeface="Twentieth Century"/>
                <a:ea typeface="Twentieth Century"/>
                <a:cs typeface="Twentieth Century"/>
                <a:sym typeface="Twentieth Century"/>
              </a:rPr>
              <a:t>a highly quantitative type of systematic review </a:t>
            </a:r>
            <a:endParaRPr sz="2800" dirty="0"/>
          </a:p>
          <a:p>
            <a:pPr marL="514350" marR="0" lvl="0" indent="-514350" algn="l" rtl="0">
              <a:lnSpc>
                <a:spcPct val="130000"/>
              </a:lnSpc>
              <a:spcBef>
                <a:spcPts val="0"/>
              </a:spcBef>
              <a:spcAft>
                <a:spcPts val="0"/>
              </a:spcAft>
              <a:buClr>
                <a:schemeClr val="dk1"/>
              </a:buClr>
              <a:buSzPts val="3200"/>
              <a:buFont typeface="Twentieth Century"/>
              <a:buAutoNum type="arabicPeriod"/>
            </a:pPr>
            <a:r>
              <a:rPr lang="en-US" sz="2800" dirty="0">
                <a:solidFill>
                  <a:schemeClr val="dk1"/>
                </a:solidFill>
                <a:latin typeface="Twentieth Century"/>
                <a:ea typeface="Twentieth Century"/>
                <a:cs typeface="Twentieth Century"/>
                <a:sym typeface="Twentieth Century"/>
              </a:rPr>
              <a:t>statistically-based</a:t>
            </a:r>
            <a:endParaRPr sz="2800" dirty="0"/>
          </a:p>
          <a:p>
            <a:pPr marL="514350" marR="0" lvl="0" indent="-514350" algn="l" rtl="0">
              <a:spcBef>
                <a:spcPts val="0"/>
              </a:spcBef>
              <a:spcAft>
                <a:spcPts val="0"/>
              </a:spcAft>
              <a:buClr>
                <a:schemeClr val="dk1"/>
              </a:buClr>
              <a:buSzPts val="3200"/>
              <a:buFont typeface="Twentieth Century"/>
              <a:buAutoNum type="arabicPeriod"/>
            </a:pPr>
            <a:r>
              <a:rPr lang="en-US" sz="2800" dirty="0">
                <a:solidFill>
                  <a:schemeClr val="dk1"/>
                </a:solidFill>
                <a:latin typeface="Twentieth Century"/>
                <a:ea typeface="Twentieth Century"/>
                <a:cs typeface="Twentieth Century"/>
                <a:sym typeface="Twentieth Century"/>
              </a:rPr>
              <a:t>requires multiple studies asking the same question, each providing </a:t>
            </a:r>
            <a:endParaRPr sz="2800" dirty="0"/>
          </a:p>
          <a:p>
            <a:pPr marL="0" marR="0" lvl="0" indent="0" algn="l" rtl="0">
              <a:lnSpc>
                <a:spcPct val="130000"/>
              </a:lnSpc>
              <a:spcBef>
                <a:spcPts val="0"/>
              </a:spcBef>
              <a:spcAft>
                <a:spcPts val="0"/>
              </a:spcAft>
              <a:buNone/>
            </a:pPr>
            <a:r>
              <a:rPr lang="en-US" sz="2800" dirty="0">
                <a:solidFill>
                  <a:schemeClr val="dk1"/>
                </a:solidFill>
                <a:latin typeface="Twentieth Century"/>
                <a:ea typeface="Twentieth Century"/>
                <a:cs typeface="Twentieth Century"/>
                <a:sym typeface="Twentieth Century"/>
              </a:rPr>
              <a:t>	a treatment effect and its statistical error </a:t>
            </a:r>
            <a:endParaRPr sz="2800" dirty="0"/>
          </a:p>
          <a:p>
            <a:pPr marL="514350" marR="0" lvl="0" indent="-514350" algn="l" rtl="0">
              <a:spcBef>
                <a:spcPts val="0"/>
              </a:spcBef>
              <a:spcAft>
                <a:spcPts val="0"/>
              </a:spcAft>
              <a:buClr>
                <a:schemeClr val="dk1"/>
              </a:buClr>
              <a:buSzPts val="3200"/>
              <a:buFont typeface="Twentieth Century"/>
              <a:buAutoNum type="arabicPeriod" startAt="4"/>
            </a:pPr>
            <a:r>
              <a:rPr lang="en-US" sz="2800" dirty="0">
                <a:solidFill>
                  <a:schemeClr val="dk1"/>
                </a:solidFill>
                <a:latin typeface="Twentieth Century"/>
                <a:ea typeface="Twentieth Century"/>
                <a:cs typeface="Twentieth Century"/>
                <a:sym typeface="Twentieth Century"/>
              </a:rPr>
              <a:t>combines the m</a:t>
            </a:r>
            <a:r>
              <a:rPr lang="en-US" sz="2800" b="0" i="0" u="none" strike="noStrike" dirty="0">
                <a:solidFill>
                  <a:schemeClr val="dk1"/>
                </a:solidFill>
                <a:latin typeface="Twentieth Century"/>
                <a:ea typeface="Twentieth Century"/>
                <a:cs typeface="Twentieth Century"/>
                <a:sym typeface="Twentieth Century"/>
              </a:rPr>
              <a:t>agnitudes of the studies’ outcomes (effect sizes) </a:t>
            </a:r>
            <a:endParaRPr sz="2800" dirty="0"/>
          </a:p>
          <a:p>
            <a:pPr marL="0" marR="0" lvl="0" indent="0" algn="l" rtl="0">
              <a:spcBef>
                <a:spcPts val="0"/>
              </a:spcBef>
              <a:spcAft>
                <a:spcPts val="0"/>
              </a:spcAft>
              <a:buNone/>
            </a:pPr>
            <a:r>
              <a:rPr lang="en-US" sz="2800" dirty="0">
                <a:solidFill>
                  <a:schemeClr val="dk1"/>
                </a:solidFill>
                <a:latin typeface="Twentieth Century"/>
                <a:ea typeface="Twentieth Century"/>
                <a:cs typeface="Twentieth Century"/>
                <a:sym typeface="Twentieth Century"/>
              </a:rPr>
              <a:t>	after “correcting for” (weighting) differences in sample size, variance, etc. </a:t>
            </a:r>
            <a:endParaRPr sz="2800" b="0" i="0" u="none" strike="noStrike" dirty="0">
              <a:solidFill>
                <a:schemeClr val="dk1"/>
              </a:solidFill>
              <a:latin typeface="Twentieth Century"/>
              <a:ea typeface="Twentieth Century"/>
              <a:cs typeface="Twentieth Century"/>
              <a:sym typeface="Twentieth Century"/>
            </a:endParaRPr>
          </a:p>
          <a:p>
            <a:pPr marL="0" marR="0" lvl="0" indent="0" algn="l" rtl="0">
              <a:lnSpc>
                <a:spcPct val="130000"/>
              </a:lnSpc>
              <a:spcBef>
                <a:spcPts val="0"/>
              </a:spcBef>
              <a:spcAft>
                <a:spcPts val="0"/>
              </a:spcAft>
              <a:buNone/>
            </a:pPr>
            <a:r>
              <a:rPr lang="en-US" sz="2800" dirty="0">
                <a:solidFill>
                  <a:schemeClr val="dk1"/>
                </a:solidFill>
                <a:latin typeface="Twentieth Century"/>
                <a:ea typeface="Twentieth Century"/>
                <a:cs typeface="Twentieth Century"/>
                <a:sym typeface="Twentieth Century"/>
              </a:rPr>
              <a:t>5. provides a single, numerical overall effect for multiple studies</a:t>
            </a:r>
            <a:endParaRPr sz="2800" b="0" i="0" u="none" strike="noStrike" dirty="0">
              <a:solidFill>
                <a:schemeClr val="dk1"/>
              </a:solidFill>
              <a:latin typeface="Twentieth Century"/>
              <a:ea typeface="Twentieth Century"/>
              <a:cs typeface="Twentieth Century"/>
              <a:sym typeface="Twentieth Century"/>
            </a:endParaRPr>
          </a:p>
        </p:txBody>
      </p:sp>
      <p:sp>
        <p:nvSpPr>
          <p:cNvPr id="90" name="Google Shape;90;p4"/>
          <p:cNvSpPr txBox="1"/>
          <p:nvPr/>
        </p:nvSpPr>
        <p:spPr>
          <a:xfrm>
            <a:off x="581725" y="7559868"/>
            <a:ext cx="14851116" cy="1107996"/>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sz="2200" dirty="0">
                <a:solidFill>
                  <a:schemeClr val="dk1"/>
                </a:solidFill>
                <a:latin typeface="Twentieth Century"/>
                <a:ea typeface="Twentieth Century"/>
                <a:cs typeface="Twentieth Century"/>
                <a:sym typeface="Twentieth Century"/>
              </a:rPr>
              <a:t>For more background: </a:t>
            </a:r>
            <a:endParaRPr dirty="0"/>
          </a:p>
          <a:p>
            <a:pPr marL="0" marR="0" lvl="0" indent="0" algn="l" rtl="0">
              <a:spcBef>
                <a:spcPts val="0"/>
              </a:spcBef>
              <a:spcAft>
                <a:spcPts val="0"/>
              </a:spcAft>
              <a:buNone/>
            </a:pPr>
            <a:r>
              <a:rPr lang="en-US" sz="2200" dirty="0">
                <a:solidFill>
                  <a:schemeClr val="dk1"/>
                </a:solidFill>
                <a:latin typeface="Twentieth Century"/>
                <a:ea typeface="Twentieth Century"/>
                <a:cs typeface="Twentieth Century"/>
                <a:sym typeface="Twentieth Century"/>
              </a:rPr>
              <a:t>Israel &amp; Richter 2011 A guide to understanding meta-analysis </a:t>
            </a:r>
            <a:r>
              <a:rPr lang="en-US" sz="2200" u="sng" dirty="0">
                <a:solidFill>
                  <a:schemeClr val="dk1"/>
                </a:solidFill>
                <a:latin typeface="Twentieth Century"/>
                <a:ea typeface="Twentieth Century"/>
                <a:cs typeface="Twentieth Century"/>
                <a:sym typeface="Twentieth Century"/>
                <a:hlinkClick r:id="rId3">
                  <a:extLst>
                    <a:ext uri="{A12FA001-AC4F-418D-AE19-62706E023703}">
                      <ahyp:hlinkClr xmlns="" xmlns:mc="http://schemas.openxmlformats.org/markup-compatibility/2006" xmlns:mv="urn:schemas-microsoft-com:mac:vml"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val="tx"/>
                    </a:ext>
                  </a:extLst>
                </a:hlinkClick>
              </a:rPr>
              <a:t>https://www.jospt.org/doi/10.2519/jospt.2011.3333</a:t>
            </a:r>
            <a:endParaRPr sz="2200" dirty="0">
              <a:solidFill>
                <a:schemeClr val="dk1"/>
              </a:solidFill>
              <a:latin typeface="Twentieth Century"/>
              <a:ea typeface="Twentieth Century"/>
              <a:cs typeface="Twentieth Century"/>
              <a:sym typeface="Twentieth Century"/>
            </a:endParaRPr>
          </a:p>
          <a:p>
            <a:pPr marL="0" marR="0" lvl="0" indent="0" algn="l" rtl="0">
              <a:spcBef>
                <a:spcPts val="0"/>
              </a:spcBef>
              <a:spcAft>
                <a:spcPts val="0"/>
              </a:spcAft>
              <a:buNone/>
            </a:pPr>
            <a:r>
              <a:rPr lang="en-US" sz="2200" dirty="0">
                <a:solidFill>
                  <a:schemeClr val="dk1"/>
                </a:solidFill>
                <a:latin typeface="Twentieth Century"/>
                <a:ea typeface="Twentieth Century"/>
                <a:cs typeface="Twentieth Century"/>
                <a:sym typeface="Twentieth Century"/>
              </a:rPr>
              <a:t> </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5"/>
          <p:cNvSpPr txBox="1"/>
          <p:nvPr/>
        </p:nvSpPr>
        <p:spPr>
          <a:xfrm>
            <a:off x="2276220" y="238967"/>
            <a:ext cx="10559942" cy="1846619"/>
          </a:xfrm>
          <a:prstGeom prst="rect">
            <a:avLst/>
          </a:prstGeom>
          <a:noFill/>
          <a:ln>
            <a:noFill/>
          </a:ln>
        </p:spPr>
        <p:txBody>
          <a:bodyPr spcFirstLastPara="1" wrap="square" lIns="91425" tIns="45700" rIns="91425" bIns="45700" anchor="t" anchorCtr="0">
            <a:spAutoFit/>
          </a:bodyPr>
          <a:lstStyle/>
          <a:p>
            <a:pPr lvl="0" algn="ctr">
              <a:lnSpc>
                <a:spcPct val="150000"/>
              </a:lnSpc>
            </a:pPr>
            <a:r>
              <a:rPr lang="en-US" sz="4400" dirty="0" smtClean="0">
                <a:solidFill>
                  <a:srgbClr val="529133"/>
                </a:solidFill>
                <a:latin typeface="Twentieth Century"/>
                <a:ea typeface="Twentieth Century"/>
                <a:cs typeface="Twentieth Century"/>
                <a:sym typeface="Twentieth Century"/>
              </a:rPr>
              <a:t>Expert Knowledge Reviews</a:t>
            </a:r>
            <a:endParaRPr lang="en-US" sz="4400" dirty="0"/>
          </a:p>
          <a:p>
            <a:pPr lvl="0" algn="ctr">
              <a:lnSpc>
                <a:spcPct val="80000"/>
              </a:lnSpc>
            </a:pPr>
            <a:r>
              <a:rPr lang="en-US" sz="3000" i="1" dirty="0" smtClean="0">
                <a:solidFill>
                  <a:srgbClr val="529133"/>
                </a:solidFill>
                <a:latin typeface="Twentieth Century"/>
                <a:ea typeface="Twentieth Century"/>
                <a:cs typeface="Twentieth Century"/>
                <a:sym typeface="Twentieth Century"/>
              </a:rPr>
              <a:t>These analyses range </a:t>
            </a:r>
            <a:r>
              <a:rPr lang="en-US" sz="3000" i="1" dirty="0">
                <a:solidFill>
                  <a:srgbClr val="529133"/>
                </a:solidFill>
                <a:latin typeface="Twentieth Century"/>
                <a:ea typeface="Twentieth Century"/>
                <a:cs typeface="Twentieth Century"/>
                <a:sym typeface="Twentieth Century"/>
              </a:rPr>
              <a:t>from qualitative “opinions” to quantitative “elicitations”</a:t>
            </a:r>
            <a:endParaRPr lang="en-US" sz="3000" dirty="0">
              <a:solidFill>
                <a:srgbClr val="529133"/>
              </a:solidFill>
              <a:latin typeface="Twentieth Century"/>
              <a:ea typeface="Twentieth Century"/>
              <a:cs typeface="Twentieth Century"/>
              <a:sym typeface="Twentieth Century"/>
            </a:endParaRPr>
          </a:p>
        </p:txBody>
      </p:sp>
      <p:grpSp>
        <p:nvGrpSpPr>
          <p:cNvPr id="97" name="Google Shape;97;p5"/>
          <p:cNvGrpSpPr/>
          <p:nvPr/>
        </p:nvGrpSpPr>
        <p:grpSpPr>
          <a:xfrm>
            <a:off x="1848400" y="2421672"/>
            <a:ext cx="11218243" cy="772458"/>
            <a:chOff x="293902" y="1882339"/>
            <a:chExt cx="11208626" cy="772458"/>
          </a:xfrm>
        </p:grpSpPr>
        <p:cxnSp>
          <p:nvCxnSpPr>
            <p:cNvPr id="98" name="Google Shape;98;p5"/>
            <p:cNvCxnSpPr>
              <a:stCxn id="99" idx="3"/>
              <a:endCxn id="100" idx="1"/>
            </p:cNvCxnSpPr>
            <p:nvPr/>
          </p:nvCxnSpPr>
          <p:spPr>
            <a:xfrm>
              <a:off x="1566389" y="2267060"/>
              <a:ext cx="510820" cy="0"/>
            </a:xfrm>
            <a:prstGeom prst="straightConnector1">
              <a:avLst/>
            </a:prstGeom>
            <a:noFill/>
            <a:ln w="57150" cap="flat" cmpd="sng">
              <a:solidFill>
                <a:srgbClr val="529133"/>
              </a:solidFill>
              <a:prstDash val="solid"/>
              <a:round/>
              <a:headEnd type="none" w="sm" len="sm"/>
              <a:tailEnd type="triangle" w="med" len="med"/>
            </a:ln>
            <a:effectLst>
              <a:outerShdw blurRad="40000" dist="20000" dir="5400000" rotWithShape="0">
                <a:srgbClr val="000000">
                  <a:alpha val="37647"/>
                </a:srgbClr>
              </a:outerShdw>
            </a:effectLst>
          </p:spPr>
        </p:cxnSp>
        <p:cxnSp>
          <p:nvCxnSpPr>
            <p:cNvPr id="101" name="Google Shape;101;p5"/>
            <p:cNvCxnSpPr>
              <a:stCxn id="102" idx="3"/>
              <a:endCxn id="103" idx="3"/>
            </p:cNvCxnSpPr>
            <p:nvPr/>
          </p:nvCxnSpPr>
          <p:spPr>
            <a:xfrm rot="10800000" flipH="1">
              <a:off x="6559390" y="2267077"/>
              <a:ext cx="952200" cy="3000"/>
            </a:xfrm>
            <a:prstGeom prst="straightConnector1">
              <a:avLst/>
            </a:prstGeom>
            <a:noFill/>
            <a:ln w="57150" cap="flat" cmpd="sng">
              <a:solidFill>
                <a:srgbClr val="529133"/>
              </a:solidFill>
              <a:prstDash val="solid"/>
              <a:round/>
              <a:headEnd type="none" w="sm" len="sm"/>
              <a:tailEnd type="triangle" w="med" len="med"/>
            </a:ln>
            <a:effectLst>
              <a:outerShdw blurRad="40000" dist="20000" dir="5400000" rotWithShape="0">
                <a:srgbClr val="000000">
                  <a:alpha val="37647"/>
                </a:srgbClr>
              </a:outerShdw>
            </a:effectLst>
          </p:spPr>
        </p:cxnSp>
        <p:cxnSp>
          <p:nvCxnSpPr>
            <p:cNvPr id="104" name="Google Shape;104;p5"/>
            <p:cNvCxnSpPr>
              <a:stCxn id="103" idx="1"/>
              <a:endCxn id="105" idx="1"/>
            </p:cNvCxnSpPr>
            <p:nvPr/>
          </p:nvCxnSpPr>
          <p:spPr>
            <a:xfrm>
              <a:off x="9142761" y="2267060"/>
              <a:ext cx="998385" cy="0"/>
            </a:xfrm>
            <a:prstGeom prst="straightConnector1">
              <a:avLst/>
            </a:prstGeom>
            <a:noFill/>
            <a:ln w="57150" cap="flat" cmpd="sng">
              <a:solidFill>
                <a:srgbClr val="529133"/>
              </a:solidFill>
              <a:prstDash val="solid"/>
              <a:round/>
              <a:headEnd type="none" w="sm" len="sm"/>
              <a:tailEnd type="triangle" w="med" len="med"/>
            </a:ln>
            <a:effectLst>
              <a:outerShdw blurRad="40000" dist="20000" dir="5400000" rotWithShape="0">
                <a:srgbClr val="000000">
                  <a:alpha val="37647"/>
                </a:srgbClr>
              </a:outerShdw>
            </a:effectLst>
          </p:spPr>
        </p:cxnSp>
        <p:grpSp>
          <p:nvGrpSpPr>
            <p:cNvPr id="106" name="Google Shape;106;p5"/>
            <p:cNvGrpSpPr/>
            <p:nvPr/>
          </p:nvGrpSpPr>
          <p:grpSpPr>
            <a:xfrm>
              <a:off x="293902" y="1882339"/>
              <a:ext cx="11208626" cy="772458"/>
              <a:chOff x="293902" y="1882339"/>
              <a:chExt cx="11208626" cy="772458"/>
            </a:xfrm>
          </p:grpSpPr>
          <p:sp>
            <p:nvSpPr>
              <p:cNvPr id="99" name="Google Shape;99;p5"/>
              <p:cNvSpPr txBox="1"/>
              <p:nvPr/>
            </p:nvSpPr>
            <p:spPr>
              <a:xfrm>
                <a:off x="293902" y="2051616"/>
                <a:ext cx="1272487" cy="430887"/>
              </a:xfrm>
              <a:prstGeom prst="rect">
                <a:avLst/>
              </a:prstGeom>
              <a:solidFill>
                <a:srgbClr val="529133"/>
              </a:solidFill>
              <a:ln w="9525" cap="flat" cmpd="sng">
                <a:solidFill>
                  <a:srgbClr val="529133"/>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2200" dirty="0">
                    <a:solidFill>
                      <a:schemeClr val="lt1"/>
                    </a:solidFill>
                    <a:latin typeface="Twentieth Century"/>
                    <a:ea typeface="Twentieth Century"/>
                    <a:cs typeface="Twentieth Century"/>
                    <a:sym typeface="Twentieth Century"/>
                  </a:rPr>
                  <a:t>question</a:t>
                </a:r>
                <a:endParaRPr dirty="0"/>
              </a:p>
            </p:txBody>
          </p:sp>
          <p:sp>
            <p:nvSpPr>
              <p:cNvPr id="102" name="Google Shape;102;p5"/>
              <p:cNvSpPr txBox="1"/>
              <p:nvPr/>
            </p:nvSpPr>
            <p:spPr>
              <a:xfrm>
                <a:off x="4928367" y="1885356"/>
                <a:ext cx="1631023" cy="769441"/>
              </a:xfrm>
              <a:prstGeom prst="rect">
                <a:avLst/>
              </a:prstGeom>
              <a:solidFill>
                <a:srgbClr val="529133"/>
              </a:solidFill>
              <a:ln w="9525" cap="flat" cmpd="sng">
                <a:solidFill>
                  <a:srgbClr val="529133"/>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200" dirty="0">
                    <a:solidFill>
                      <a:schemeClr val="lt1"/>
                    </a:solidFill>
                    <a:latin typeface="Twentieth Century"/>
                    <a:ea typeface="Twentieth Century"/>
                    <a:cs typeface="Twentieth Century"/>
                    <a:sym typeface="Twentieth Century"/>
                  </a:rPr>
                  <a:t>expert input </a:t>
                </a:r>
                <a:endParaRPr dirty="0"/>
              </a:p>
              <a:p>
                <a:pPr marL="0" marR="0" lvl="0" indent="0" algn="ctr" rtl="0">
                  <a:spcBef>
                    <a:spcPts val="0"/>
                  </a:spcBef>
                  <a:spcAft>
                    <a:spcPts val="0"/>
                  </a:spcAft>
                  <a:buNone/>
                </a:pPr>
                <a:r>
                  <a:rPr lang="en-US" sz="2200" dirty="0">
                    <a:solidFill>
                      <a:schemeClr val="lt1"/>
                    </a:solidFill>
                    <a:latin typeface="Twentieth Century"/>
                    <a:ea typeface="Twentieth Century"/>
                    <a:cs typeface="Twentieth Century"/>
                    <a:sym typeface="Twentieth Century"/>
                  </a:rPr>
                  <a:t>gathered</a:t>
                </a:r>
                <a:endParaRPr dirty="0"/>
              </a:p>
            </p:txBody>
          </p:sp>
          <p:sp>
            <p:nvSpPr>
              <p:cNvPr id="103" name="Google Shape;103;p5"/>
              <p:cNvSpPr txBox="1"/>
              <p:nvPr/>
            </p:nvSpPr>
            <p:spPr>
              <a:xfrm flipH="1">
                <a:off x="7511739" y="1882339"/>
                <a:ext cx="1631022" cy="769441"/>
              </a:xfrm>
              <a:prstGeom prst="rect">
                <a:avLst/>
              </a:prstGeom>
              <a:solidFill>
                <a:srgbClr val="529133"/>
              </a:solidFill>
              <a:ln w="9525" cap="flat" cmpd="sng">
                <a:solidFill>
                  <a:srgbClr val="529133"/>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200">
                    <a:solidFill>
                      <a:schemeClr val="lt1"/>
                    </a:solidFill>
                    <a:latin typeface="Twentieth Century"/>
                    <a:ea typeface="Twentieth Century"/>
                    <a:cs typeface="Twentieth Century"/>
                    <a:sym typeface="Twentieth Century"/>
                  </a:rPr>
                  <a:t>inputs evaluated </a:t>
                </a:r>
                <a:endParaRPr/>
              </a:p>
            </p:txBody>
          </p:sp>
          <p:sp>
            <p:nvSpPr>
              <p:cNvPr id="105" name="Google Shape;105;p5"/>
              <p:cNvSpPr txBox="1"/>
              <p:nvPr/>
            </p:nvSpPr>
            <p:spPr>
              <a:xfrm>
                <a:off x="10141146" y="1882339"/>
                <a:ext cx="1361382" cy="769441"/>
              </a:xfrm>
              <a:prstGeom prst="rect">
                <a:avLst/>
              </a:prstGeom>
              <a:solidFill>
                <a:srgbClr val="529133"/>
              </a:solidFill>
              <a:ln w="9525" cap="flat" cmpd="sng">
                <a:solidFill>
                  <a:srgbClr val="529133"/>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200" dirty="0">
                    <a:solidFill>
                      <a:schemeClr val="lt1"/>
                    </a:solidFill>
                    <a:latin typeface="Twentieth Century"/>
                    <a:ea typeface="Twentieth Century"/>
                    <a:cs typeface="Twentieth Century"/>
                    <a:sym typeface="Twentieth Century"/>
                  </a:rPr>
                  <a:t>answer </a:t>
                </a:r>
                <a:endParaRPr dirty="0"/>
              </a:p>
              <a:p>
                <a:pPr marL="0" marR="0" lvl="0" indent="0" algn="ctr" rtl="0">
                  <a:spcBef>
                    <a:spcPts val="0"/>
                  </a:spcBef>
                  <a:spcAft>
                    <a:spcPts val="0"/>
                  </a:spcAft>
                  <a:buNone/>
                </a:pPr>
                <a:r>
                  <a:rPr lang="en-US" sz="2200" dirty="0">
                    <a:solidFill>
                      <a:schemeClr val="lt1"/>
                    </a:solidFill>
                    <a:latin typeface="Twentieth Century"/>
                    <a:ea typeface="Twentieth Century"/>
                    <a:cs typeface="Twentieth Century"/>
                    <a:sym typeface="Twentieth Century"/>
                  </a:rPr>
                  <a:t>question</a:t>
                </a:r>
                <a:endParaRPr dirty="0"/>
              </a:p>
            </p:txBody>
          </p:sp>
          <p:sp>
            <p:nvSpPr>
              <p:cNvPr id="100" name="Google Shape;100;p5"/>
              <p:cNvSpPr txBox="1"/>
              <p:nvPr/>
            </p:nvSpPr>
            <p:spPr>
              <a:xfrm>
                <a:off x="2077209" y="1882339"/>
                <a:ext cx="2044149" cy="769441"/>
              </a:xfrm>
              <a:prstGeom prst="rect">
                <a:avLst/>
              </a:prstGeom>
              <a:solidFill>
                <a:srgbClr val="529133"/>
              </a:solidFill>
              <a:ln w="9525" cap="flat" cmpd="sng">
                <a:solidFill>
                  <a:srgbClr val="529133"/>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200">
                    <a:solidFill>
                      <a:schemeClr val="lt1"/>
                    </a:solidFill>
                    <a:latin typeface="Twentieth Century"/>
                    <a:ea typeface="Twentieth Century"/>
                    <a:cs typeface="Twentieth Century"/>
                    <a:sym typeface="Twentieth Century"/>
                  </a:rPr>
                  <a:t>experts</a:t>
                </a:r>
                <a:endParaRPr/>
              </a:p>
              <a:p>
                <a:pPr marL="0" marR="0" lvl="0" indent="0" algn="ctr" rtl="0">
                  <a:spcBef>
                    <a:spcPts val="0"/>
                  </a:spcBef>
                  <a:spcAft>
                    <a:spcPts val="0"/>
                  </a:spcAft>
                  <a:buNone/>
                </a:pPr>
                <a:r>
                  <a:rPr lang="en-US" sz="2200">
                    <a:solidFill>
                      <a:schemeClr val="lt1"/>
                    </a:solidFill>
                    <a:latin typeface="Twentieth Century"/>
                    <a:ea typeface="Twentieth Century"/>
                    <a:cs typeface="Twentieth Century"/>
                    <a:sym typeface="Twentieth Century"/>
                  </a:rPr>
                  <a:t>identified</a:t>
                </a:r>
                <a:endParaRPr/>
              </a:p>
            </p:txBody>
          </p:sp>
        </p:grpSp>
        <p:cxnSp>
          <p:nvCxnSpPr>
            <p:cNvPr id="107" name="Google Shape;107;p5"/>
            <p:cNvCxnSpPr>
              <a:stCxn id="100" idx="3"/>
              <a:endCxn id="102" idx="1"/>
            </p:cNvCxnSpPr>
            <p:nvPr/>
          </p:nvCxnSpPr>
          <p:spPr>
            <a:xfrm>
              <a:off x="4121358" y="2267060"/>
              <a:ext cx="807000" cy="3000"/>
            </a:xfrm>
            <a:prstGeom prst="straightConnector1">
              <a:avLst/>
            </a:prstGeom>
            <a:noFill/>
            <a:ln w="57150" cap="flat" cmpd="sng">
              <a:solidFill>
                <a:srgbClr val="529133"/>
              </a:solidFill>
              <a:prstDash val="solid"/>
              <a:round/>
              <a:headEnd type="none" w="sm" len="sm"/>
              <a:tailEnd type="triangle" w="med" len="med"/>
            </a:ln>
            <a:effectLst>
              <a:outerShdw blurRad="40000" dist="20000" dir="5400000" rotWithShape="0">
                <a:srgbClr val="000000">
                  <a:alpha val="37647"/>
                </a:srgbClr>
              </a:outerShdw>
            </a:effectLst>
          </p:spPr>
        </p:cxnSp>
      </p:grpSp>
      <p:sp>
        <p:nvSpPr>
          <p:cNvPr id="108" name="Google Shape;108;p5"/>
          <p:cNvSpPr txBox="1"/>
          <p:nvPr/>
        </p:nvSpPr>
        <p:spPr>
          <a:xfrm>
            <a:off x="711166" y="3691674"/>
            <a:ext cx="13224900" cy="4736641"/>
          </a:xfrm>
          <a:prstGeom prst="rect">
            <a:avLst/>
          </a:prstGeom>
          <a:noFill/>
          <a:ln w="9525" cap="flat" cmpd="sng">
            <a:solidFill>
              <a:srgbClr val="529133"/>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lnSpc>
                <a:spcPct val="130000"/>
              </a:lnSpc>
              <a:spcBef>
                <a:spcPts val="0"/>
              </a:spcBef>
              <a:spcAft>
                <a:spcPts val="0"/>
              </a:spcAft>
              <a:buNone/>
            </a:pPr>
            <a:r>
              <a:rPr lang="en-US" sz="3200" u="sng" dirty="0">
                <a:solidFill>
                  <a:srgbClr val="529133"/>
                </a:solidFill>
                <a:latin typeface="Twentieth Century"/>
                <a:ea typeface="Twentieth Century"/>
                <a:cs typeface="Twentieth Century"/>
                <a:sym typeface="Twentieth Century"/>
              </a:rPr>
              <a:t>EXPERT </a:t>
            </a:r>
            <a:r>
              <a:rPr lang="en-US" sz="3200" u="sng" dirty="0" smtClean="0">
                <a:solidFill>
                  <a:srgbClr val="529133"/>
                </a:solidFill>
                <a:latin typeface="Twentieth Century"/>
                <a:ea typeface="Twentieth Century"/>
                <a:cs typeface="Twentieth Century"/>
                <a:sym typeface="Twentieth Century"/>
              </a:rPr>
              <a:t>OPINIONS</a:t>
            </a:r>
          </a:p>
          <a:p>
            <a:pPr marL="0" marR="0" lvl="0" indent="0" algn="ctr" rtl="0">
              <a:lnSpc>
                <a:spcPct val="130000"/>
              </a:lnSpc>
              <a:spcBef>
                <a:spcPts val="0"/>
              </a:spcBef>
              <a:spcAft>
                <a:spcPts val="0"/>
              </a:spcAft>
              <a:buNone/>
            </a:pPr>
            <a:endParaRPr dirty="0"/>
          </a:p>
          <a:p>
            <a:pPr marL="514350" marR="0" lvl="0" indent="-514350" algn="l" rtl="0">
              <a:lnSpc>
                <a:spcPct val="130000"/>
              </a:lnSpc>
              <a:spcBef>
                <a:spcPts val="0"/>
              </a:spcBef>
              <a:spcAft>
                <a:spcPts val="0"/>
              </a:spcAft>
              <a:buClr>
                <a:schemeClr val="dk1"/>
              </a:buClr>
              <a:buSzPts val="3200"/>
              <a:buFont typeface="Twentieth Century"/>
              <a:buAutoNum type="arabicPeriod"/>
            </a:pPr>
            <a:r>
              <a:rPr lang="en-US" sz="2800" dirty="0">
                <a:solidFill>
                  <a:schemeClr val="dk1"/>
                </a:solidFill>
                <a:latin typeface="Twentieth Century"/>
                <a:ea typeface="Twentieth Century"/>
                <a:cs typeface="Twentieth Century"/>
                <a:sym typeface="Twentieth Century"/>
              </a:rPr>
              <a:t>a qualitative, sometimes informal type of knowledge gathering</a:t>
            </a:r>
            <a:endParaRPr sz="2800" dirty="0"/>
          </a:p>
          <a:p>
            <a:pPr marL="514350" marR="0" lvl="0" indent="-514350" algn="l" rtl="0">
              <a:lnSpc>
                <a:spcPct val="130000"/>
              </a:lnSpc>
              <a:spcBef>
                <a:spcPts val="0"/>
              </a:spcBef>
              <a:spcAft>
                <a:spcPts val="0"/>
              </a:spcAft>
              <a:buClr>
                <a:schemeClr val="dk1"/>
              </a:buClr>
              <a:buSzPts val="3200"/>
              <a:buFont typeface="Twentieth Century"/>
              <a:buAutoNum type="arabicPeriod"/>
            </a:pPr>
            <a:r>
              <a:rPr lang="en-US" sz="2800" dirty="0">
                <a:solidFill>
                  <a:schemeClr val="dk1"/>
                </a:solidFill>
                <a:latin typeface="Twentieth Century"/>
                <a:ea typeface="Twentieth Century"/>
                <a:cs typeface="Twentieth Century"/>
                <a:sym typeface="Twentieth Century"/>
              </a:rPr>
              <a:t>knowledge undocumented until expressed, typically linguistically</a:t>
            </a:r>
            <a:endParaRPr sz="2800" dirty="0"/>
          </a:p>
          <a:p>
            <a:pPr marL="514350" marR="0" lvl="0" indent="-514350" algn="l" rtl="0">
              <a:lnSpc>
                <a:spcPct val="130000"/>
              </a:lnSpc>
              <a:spcBef>
                <a:spcPts val="0"/>
              </a:spcBef>
              <a:spcAft>
                <a:spcPts val="0"/>
              </a:spcAft>
              <a:buClr>
                <a:schemeClr val="dk1"/>
              </a:buClr>
              <a:buSzPts val="3200"/>
              <a:buFont typeface="Twentieth Century"/>
              <a:buAutoNum type="arabicPeriod"/>
            </a:pPr>
            <a:r>
              <a:rPr lang="en-US" sz="2800" dirty="0">
                <a:solidFill>
                  <a:schemeClr val="dk1"/>
                </a:solidFill>
                <a:latin typeface="Twentieth Century"/>
                <a:ea typeface="Twentieth Century"/>
                <a:cs typeface="Twentieth Century"/>
                <a:sym typeface="Twentieth Century"/>
              </a:rPr>
              <a:t>knowledge gathered by researchers through individual conversations, surveys, </a:t>
            </a:r>
            <a:endParaRPr sz="2800" dirty="0"/>
          </a:p>
          <a:p>
            <a:pPr marL="0" marR="0" lvl="0" indent="0" algn="l" rtl="0">
              <a:spcBef>
                <a:spcPts val="0"/>
              </a:spcBef>
              <a:spcAft>
                <a:spcPts val="0"/>
              </a:spcAft>
              <a:buNone/>
            </a:pPr>
            <a:r>
              <a:rPr lang="en-US" sz="2800" dirty="0">
                <a:solidFill>
                  <a:schemeClr val="dk1"/>
                </a:solidFill>
                <a:latin typeface="Twentieth Century"/>
                <a:ea typeface="Twentieth Century"/>
                <a:cs typeface="Twentieth Century"/>
                <a:sym typeface="Twentieth Century"/>
              </a:rPr>
              <a:t>	focus groups, etc.  </a:t>
            </a:r>
            <a:endParaRPr sz="2800" dirty="0"/>
          </a:p>
          <a:p>
            <a:pPr marL="0" marR="0" lvl="0" indent="0" algn="l" rtl="0">
              <a:lnSpc>
                <a:spcPct val="130000"/>
              </a:lnSpc>
              <a:spcBef>
                <a:spcPts val="0"/>
              </a:spcBef>
              <a:spcAft>
                <a:spcPts val="0"/>
              </a:spcAft>
              <a:buNone/>
            </a:pPr>
            <a:r>
              <a:rPr lang="en-US" sz="2800" dirty="0">
                <a:solidFill>
                  <a:schemeClr val="dk1"/>
                </a:solidFill>
                <a:latin typeface="Twentieth Century"/>
                <a:ea typeface="Twentieth Century"/>
                <a:cs typeface="Twentieth Century"/>
                <a:sym typeface="Twentieth Century"/>
              </a:rPr>
              <a:t>4.  knowledge qualitatively or quantitatively</a:t>
            </a:r>
            <a:r>
              <a:rPr lang="en-US" sz="2800" b="1" dirty="0">
                <a:solidFill>
                  <a:schemeClr val="dk1"/>
                </a:solidFill>
                <a:latin typeface="Twentieth Century"/>
                <a:ea typeface="Twentieth Century"/>
                <a:cs typeface="Twentieth Century"/>
                <a:sym typeface="Twentieth Century"/>
              </a:rPr>
              <a:t>*</a:t>
            </a:r>
            <a:r>
              <a:rPr lang="en-US" sz="2800" dirty="0">
                <a:solidFill>
                  <a:schemeClr val="dk1"/>
                </a:solidFill>
                <a:latin typeface="Twentieth Century"/>
                <a:ea typeface="Twentieth Century"/>
                <a:cs typeface="Twentieth Century"/>
                <a:sym typeface="Twentieth Century"/>
              </a:rPr>
              <a:t> synthesized to answer questions</a:t>
            </a:r>
            <a:endParaRPr sz="2800" dirty="0"/>
          </a:p>
          <a:p>
            <a:pPr marL="514350" marR="0" lvl="0" indent="-514350" algn="l" rtl="0">
              <a:lnSpc>
                <a:spcPct val="130000"/>
              </a:lnSpc>
              <a:spcBef>
                <a:spcPts val="0"/>
              </a:spcBef>
              <a:spcAft>
                <a:spcPts val="0"/>
              </a:spcAft>
              <a:buClr>
                <a:schemeClr val="dk1"/>
              </a:buClr>
              <a:buSzPts val="3200"/>
              <a:buFont typeface="Twentieth Century"/>
              <a:buAutoNum type="arabicPeriod" startAt="5"/>
            </a:pPr>
            <a:r>
              <a:rPr lang="en-US" sz="2800" dirty="0">
                <a:solidFill>
                  <a:schemeClr val="dk1"/>
                </a:solidFill>
                <a:latin typeface="Twentieth Century"/>
                <a:ea typeface="Twentieth Century"/>
                <a:cs typeface="Twentieth Century"/>
                <a:sym typeface="Twentieth Century"/>
              </a:rPr>
              <a:t>often used to gather social data that is to be integrated with quantitative </a:t>
            </a:r>
            <a:endParaRPr sz="2800" dirty="0"/>
          </a:p>
          <a:p>
            <a:pPr marL="0" marR="0" lvl="0" indent="0" algn="l" rtl="0">
              <a:spcBef>
                <a:spcPts val="0"/>
              </a:spcBef>
              <a:spcAft>
                <a:spcPts val="0"/>
              </a:spcAft>
              <a:buNone/>
            </a:pPr>
            <a:r>
              <a:rPr lang="en-US" sz="3200" dirty="0">
                <a:solidFill>
                  <a:schemeClr val="dk1"/>
                </a:solidFill>
                <a:latin typeface="Twentieth Century"/>
                <a:ea typeface="Twentieth Century"/>
                <a:cs typeface="Twentieth Century"/>
                <a:sym typeface="Twentieth Century"/>
              </a:rPr>
              <a:t>	</a:t>
            </a:r>
            <a:r>
              <a:rPr lang="en-US" sz="2800" dirty="0">
                <a:solidFill>
                  <a:schemeClr val="dk1"/>
                </a:solidFill>
                <a:latin typeface="Twentieth Century"/>
                <a:ea typeface="Twentieth Century"/>
                <a:cs typeface="Twentieth Century"/>
                <a:sym typeface="Twentieth Century"/>
              </a:rPr>
              <a:t>(e.g., environmental) data using Bayesian or other methods of inference </a:t>
            </a:r>
            <a:endParaRPr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6"/>
          <p:cNvSpPr txBox="1"/>
          <p:nvPr/>
        </p:nvSpPr>
        <p:spPr>
          <a:xfrm>
            <a:off x="2274025" y="444500"/>
            <a:ext cx="10559942" cy="2018974"/>
          </a:xfrm>
          <a:prstGeom prst="rect">
            <a:avLst/>
          </a:prstGeom>
          <a:noFill/>
          <a:ln>
            <a:noFill/>
          </a:ln>
        </p:spPr>
        <p:txBody>
          <a:bodyPr spcFirstLastPara="1" wrap="square" lIns="91425" tIns="45700" rIns="91425" bIns="45700" anchor="t" anchorCtr="0">
            <a:spAutoFit/>
          </a:bodyPr>
          <a:lstStyle/>
          <a:p>
            <a:pPr lvl="0" algn="ctr">
              <a:lnSpc>
                <a:spcPct val="150000"/>
              </a:lnSpc>
            </a:pPr>
            <a:r>
              <a:rPr lang="en-US" sz="4400" dirty="0">
                <a:solidFill>
                  <a:srgbClr val="529133"/>
                </a:solidFill>
                <a:latin typeface="Twentieth Century"/>
                <a:ea typeface="Twentieth Century"/>
                <a:cs typeface="Twentieth Century"/>
                <a:sym typeface="Twentieth Century"/>
              </a:rPr>
              <a:t>Expert Knowledge Reviews</a:t>
            </a:r>
            <a:endParaRPr lang="en-US" sz="4400" dirty="0"/>
          </a:p>
          <a:p>
            <a:pPr lvl="0" algn="ctr">
              <a:lnSpc>
                <a:spcPct val="80000"/>
              </a:lnSpc>
            </a:pPr>
            <a:r>
              <a:rPr lang="en-US" sz="3000" i="1" dirty="0" smtClean="0">
                <a:solidFill>
                  <a:srgbClr val="529133"/>
                </a:solidFill>
                <a:latin typeface="Twentieth Century"/>
                <a:ea typeface="Twentieth Century"/>
                <a:cs typeface="Twentieth Century"/>
                <a:sym typeface="Twentieth Century"/>
              </a:rPr>
              <a:t>These analyses range from qualitative “opinions” to quantitative “elicitations</a:t>
            </a:r>
            <a:r>
              <a:rPr lang="en-US" sz="4400" i="1" dirty="0" smtClean="0">
                <a:solidFill>
                  <a:srgbClr val="529133"/>
                </a:solidFill>
                <a:latin typeface="Twentieth Century"/>
                <a:ea typeface="Twentieth Century"/>
                <a:cs typeface="Twentieth Century"/>
                <a:sym typeface="Twentieth Century"/>
              </a:rPr>
              <a:t>”</a:t>
            </a:r>
            <a:endParaRPr lang="en-US" sz="4400" dirty="0">
              <a:solidFill>
                <a:srgbClr val="529133"/>
              </a:solidFill>
              <a:latin typeface="Twentieth Century"/>
              <a:ea typeface="Twentieth Century"/>
              <a:cs typeface="Twentieth Century"/>
              <a:sym typeface="Twentieth Century"/>
            </a:endParaRPr>
          </a:p>
        </p:txBody>
      </p:sp>
      <p:grpSp>
        <p:nvGrpSpPr>
          <p:cNvPr id="115" name="Google Shape;115;p6"/>
          <p:cNvGrpSpPr/>
          <p:nvPr/>
        </p:nvGrpSpPr>
        <p:grpSpPr>
          <a:xfrm>
            <a:off x="1782873" y="2470198"/>
            <a:ext cx="11237845" cy="772458"/>
            <a:chOff x="248259" y="1882339"/>
            <a:chExt cx="11153912" cy="772458"/>
          </a:xfrm>
        </p:grpSpPr>
        <p:cxnSp>
          <p:nvCxnSpPr>
            <p:cNvPr id="116" name="Google Shape;116;p6"/>
            <p:cNvCxnSpPr>
              <a:stCxn id="117" idx="3"/>
              <a:endCxn id="118" idx="1"/>
            </p:cNvCxnSpPr>
            <p:nvPr/>
          </p:nvCxnSpPr>
          <p:spPr>
            <a:xfrm>
              <a:off x="1578016" y="2229886"/>
              <a:ext cx="499193" cy="37174"/>
            </a:xfrm>
            <a:prstGeom prst="straightConnector1">
              <a:avLst/>
            </a:prstGeom>
            <a:noFill/>
            <a:ln w="57150" cap="flat" cmpd="sng">
              <a:solidFill>
                <a:srgbClr val="529133"/>
              </a:solidFill>
              <a:prstDash val="solid"/>
              <a:round/>
              <a:headEnd type="none" w="sm" len="sm"/>
              <a:tailEnd type="triangle" w="med" len="med"/>
            </a:ln>
            <a:effectLst>
              <a:outerShdw blurRad="40000" dist="20000" dir="5400000" rotWithShape="0">
                <a:srgbClr val="000000">
                  <a:alpha val="37647"/>
                </a:srgbClr>
              </a:outerShdw>
            </a:effectLst>
          </p:spPr>
        </p:cxnSp>
        <p:cxnSp>
          <p:nvCxnSpPr>
            <p:cNvPr id="119" name="Google Shape;119;p6"/>
            <p:cNvCxnSpPr>
              <a:stCxn id="120" idx="3"/>
              <a:endCxn id="121" idx="3"/>
            </p:cNvCxnSpPr>
            <p:nvPr/>
          </p:nvCxnSpPr>
          <p:spPr>
            <a:xfrm rot="10800000" flipH="1">
              <a:off x="6559390" y="2267077"/>
              <a:ext cx="952200" cy="3000"/>
            </a:xfrm>
            <a:prstGeom prst="straightConnector1">
              <a:avLst/>
            </a:prstGeom>
            <a:noFill/>
            <a:ln w="57150" cap="flat" cmpd="sng">
              <a:solidFill>
                <a:srgbClr val="529133"/>
              </a:solidFill>
              <a:prstDash val="solid"/>
              <a:round/>
              <a:headEnd type="none" w="sm" len="sm"/>
              <a:tailEnd type="triangle" w="med" len="med"/>
            </a:ln>
            <a:effectLst>
              <a:outerShdw blurRad="40000" dist="20000" dir="5400000" rotWithShape="0">
                <a:srgbClr val="000000">
                  <a:alpha val="37647"/>
                </a:srgbClr>
              </a:outerShdw>
            </a:effectLst>
          </p:spPr>
        </p:cxnSp>
        <p:cxnSp>
          <p:nvCxnSpPr>
            <p:cNvPr id="122" name="Google Shape;122;p6"/>
            <p:cNvCxnSpPr>
              <a:stCxn id="121" idx="1"/>
              <a:endCxn id="123" idx="1"/>
            </p:cNvCxnSpPr>
            <p:nvPr/>
          </p:nvCxnSpPr>
          <p:spPr>
            <a:xfrm>
              <a:off x="9142761" y="2267060"/>
              <a:ext cx="998385" cy="0"/>
            </a:xfrm>
            <a:prstGeom prst="straightConnector1">
              <a:avLst/>
            </a:prstGeom>
            <a:noFill/>
            <a:ln w="57150" cap="flat" cmpd="sng">
              <a:solidFill>
                <a:srgbClr val="529133"/>
              </a:solidFill>
              <a:prstDash val="solid"/>
              <a:round/>
              <a:headEnd type="none" w="sm" len="sm"/>
              <a:tailEnd type="triangle" w="med" len="med"/>
            </a:ln>
            <a:effectLst>
              <a:outerShdw blurRad="40000" dist="20000" dir="5400000" rotWithShape="0">
                <a:srgbClr val="000000">
                  <a:alpha val="37647"/>
                </a:srgbClr>
              </a:outerShdw>
            </a:effectLst>
          </p:spPr>
        </p:cxnSp>
        <p:grpSp>
          <p:nvGrpSpPr>
            <p:cNvPr id="124" name="Google Shape;124;p6"/>
            <p:cNvGrpSpPr/>
            <p:nvPr/>
          </p:nvGrpSpPr>
          <p:grpSpPr>
            <a:xfrm>
              <a:off x="248259" y="1882339"/>
              <a:ext cx="11153912" cy="772458"/>
              <a:chOff x="248259" y="1882339"/>
              <a:chExt cx="11153912" cy="772458"/>
            </a:xfrm>
          </p:grpSpPr>
          <p:sp>
            <p:nvSpPr>
              <p:cNvPr id="117" name="Google Shape;117;p6"/>
              <p:cNvSpPr txBox="1"/>
              <p:nvPr/>
            </p:nvSpPr>
            <p:spPr>
              <a:xfrm>
                <a:off x="248259" y="2014462"/>
                <a:ext cx="1329757" cy="430847"/>
              </a:xfrm>
              <a:prstGeom prst="rect">
                <a:avLst/>
              </a:prstGeom>
              <a:solidFill>
                <a:srgbClr val="529133"/>
              </a:solidFill>
              <a:ln w="9525" cap="flat" cmpd="sng">
                <a:solidFill>
                  <a:srgbClr val="529133"/>
                </a:solidFill>
                <a:prstDash val="solid"/>
                <a:round/>
                <a:headEnd type="none" w="sm" len="sm"/>
                <a:tailEnd type="none" w="sm" len="sm"/>
              </a:ln>
            </p:spPr>
            <p:txBody>
              <a:bodyPr spcFirstLastPara="1" wrap="square" lIns="91425" tIns="45700" rIns="91425" bIns="45700" anchor="t" anchorCtr="0">
                <a:spAutoFit/>
              </a:bodyPr>
              <a:lstStyle/>
              <a:p>
                <a:pPr marL="0" marR="0" lvl="0" indent="0" algn="l" rtl="0">
                  <a:spcBef>
                    <a:spcPts val="0"/>
                  </a:spcBef>
                  <a:spcAft>
                    <a:spcPts val="0"/>
                  </a:spcAft>
                  <a:buNone/>
                </a:pPr>
                <a:r>
                  <a:rPr lang="en-US" sz="2200" dirty="0">
                    <a:solidFill>
                      <a:schemeClr val="lt1"/>
                    </a:solidFill>
                    <a:latin typeface="Twentieth Century"/>
                    <a:ea typeface="Twentieth Century"/>
                    <a:cs typeface="Twentieth Century"/>
                    <a:sym typeface="Twentieth Century"/>
                  </a:rPr>
                  <a:t>question</a:t>
                </a:r>
                <a:endParaRPr dirty="0"/>
              </a:p>
            </p:txBody>
          </p:sp>
          <p:sp>
            <p:nvSpPr>
              <p:cNvPr id="120" name="Google Shape;120;p6"/>
              <p:cNvSpPr txBox="1"/>
              <p:nvPr/>
            </p:nvSpPr>
            <p:spPr>
              <a:xfrm>
                <a:off x="4928367" y="1885356"/>
                <a:ext cx="1631023" cy="769441"/>
              </a:xfrm>
              <a:prstGeom prst="rect">
                <a:avLst/>
              </a:prstGeom>
              <a:solidFill>
                <a:srgbClr val="529133"/>
              </a:solidFill>
              <a:ln w="9525" cap="flat" cmpd="sng">
                <a:solidFill>
                  <a:srgbClr val="529133"/>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200" dirty="0">
                    <a:solidFill>
                      <a:schemeClr val="lt1"/>
                    </a:solidFill>
                    <a:latin typeface="Twentieth Century"/>
                    <a:ea typeface="Twentieth Century"/>
                    <a:cs typeface="Twentieth Century"/>
                    <a:sym typeface="Twentieth Century"/>
                  </a:rPr>
                  <a:t>expert input </a:t>
                </a:r>
                <a:endParaRPr dirty="0"/>
              </a:p>
              <a:p>
                <a:pPr marL="0" marR="0" lvl="0" indent="0" algn="ctr" rtl="0">
                  <a:spcBef>
                    <a:spcPts val="0"/>
                  </a:spcBef>
                  <a:spcAft>
                    <a:spcPts val="0"/>
                  </a:spcAft>
                  <a:buNone/>
                </a:pPr>
                <a:r>
                  <a:rPr lang="en-US" sz="2200" dirty="0">
                    <a:solidFill>
                      <a:schemeClr val="lt1"/>
                    </a:solidFill>
                    <a:latin typeface="Twentieth Century"/>
                    <a:ea typeface="Twentieth Century"/>
                    <a:cs typeface="Twentieth Century"/>
                    <a:sym typeface="Twentieth Century"/>
                  </a:rPr>
                  <a:t>gathered</a:t>
                </a:r>
                <a:endParaRPr dirty="0"/>
              </a:p>
            </p:txBody>
          </p:sp>
          <p:sp>
            <p:nvSpPr>
              <p:cNvPr id="121" name="Google Shape;121;p6"/>
              <p:cNvSpPr txBox="1"/>
              <p:nvPr/>
            </p:nvSpPr>
            <p:spPr>
              <a:xfrm flipH="1">
                <a:off x="7511739" y="1882339"/>
                <a:ext cx="1631022" cy="769441"/>
              </a:xfrm>
              <a:prstGeom prst="rect">
                <a:avLst/>
              </a:prstGeom>
              <a:solidFill>
                <a:srgbClr val="529133"/>
              </a:solidFill>
              <a:ln w="9525" cap="flat" cmpd="sng">
                <a:solidFill>
                  <a:srgbClr val="529133"/>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200">
                    <a:solidFill>
                      <a:schemeClr val="lt1"/>
                    </a:solidFill>
                    <a:latin typeface="Twentieth Century"/>
                    <a:ea typeface="Twentieth Century"/>
                    <a:cs typeface="Twentieth Century"/>
                    <a:sym typeface="Twentieth Century"/>
                  </a:rPr>
                  <a:t>inputs evaluated </a:t>
                </a:r>
                <a:endParaRPr/>
              </a:p>
            </p:txBody>
          </p:sp>
          <p:sp>
            <p:nvSpPr>
              <p:cNvPr id="123" name="Google Shape;123;p6"/>
              <p:cNvSpPr txBox="1"/>
              <p:nvPr/>
            </p:nvSpPr>
            <p:spPr>
              <a:xfrm>
                <a:off x="10141146" y="1882339"/>
                <a:ext cx="1261025" cy="769441"/>
              </a:xfrm>
              <a:prstGeom prst="rect">
                <a:avLst/>
              </a:prstGeom>
              <a:solidFill>
                <a:srgbClr val="529133"/>
              </a:solidFill>
              <a:ln w="9525" cap="flat" cmpd="sng">
                <a:solidFill>
                  <a:srgbClr val="529133"/>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200" dirty="0">
                    <a:solidFill>
                      <a:schemeClr val="lt1"/>
                    </a:solidFill>
                    <a:latin typeface="Twentieth Century"/>
                    <a:ea typeface="Twentieth Century"/>
                    <a:cs typeface="Twentieth Century"/>
                    <a:sym typeface="Twentieth Century"/>
                  </a:rPr>
                  <a:t>answer </a:t>
                </a:r>
                <a:endParaRPr dirty="0"/>
              </a:p>
              <a:p>
                <a:pPr marL="0" marR="0" lvl="0" indent="0" algn="ctr" rtl="0">
                  <a:spcBef>
                    <a:spcPts val="0"/>
                  </a:spcBef>
                  <a:spcAft>
                    <a:spcPts val="0"/>
                  </a:spcAft>
                  <a:buNone/>
                </a:pPr>
                <a:r>
                  <a:rPr lang="en-US" sz="2200" dirty="0">
                    <a:solidFill>
                      <a:schemeClr val="lt1"/>
                    </a:solidFill>
                    <a:latin typeface="Twentieth Century"/>
                    <a:ea typeface="Twentieth Century"/>
                    <a:cs typeface="Twentieth Century"/>
                    <a:sym typeface="Twentieth Century"/>
                  </a:rPr>
                  <a:t>question</a:t>
                </a:r>
                <a:endParaRPr dirty="0"/>
              </a:p>
            </p:txBody>
          </p:sp>
          <p:sp>
            <p:nvSpPr>
              <p:cNvPr id="118" name="Google Shape;118;p6"/>
              <p:cNvSpPr txBox="1"/>
              <p:nvPr/>
            </p:nvSpPr>
            <p:spPr>
              <a:xfrm>
                <a:off x="2077209" y="1882339"/>
                <a:ext cx="2044149" cy="769441"/>
              </a:xfrm>
              <a:prstGeom prst="rect">
                <a:avLst/>
              </a:prstGeom>
              <a:solidFill>
                <a:srgbClr val="529133"/>
              </a:solidFill>
              <a:ln w="9525" cap="flat" cmpd="sng">
                <a:solidFill>
                  <a:srgbClr val="529133"/>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200">
                    <a:solidFill>
                      <a:schemeClr val="lt1"/>
                    </a:solidFill>
                    <a:latin typeface="Twentieth Century"/>
                    <a:ea typeface="Twentieth Century"/>
                    <a:cs typeface="Twentieth Century"/>
                    <a:sym typeface="Twentieth Century"/>
                  </a:rPr>
                  <a:t>experts</a:t>
                </a:r>
                <a:endParaRPr/>
              </a:p>
              <a:p>
                <a:pPr marL="0" marR="0" lvl="0" indent="0" algn="ctr" rtl="0">
                  <a:spcBef>
                    <a:spcPts val="0"/>
                  </a:spcBef>
                  <a:spcAft>
                    <a:spcPts val="0"/>
                  </a:spcAft>
                  <a:buNone/>
                </a:pPr>
                <a:r>
                  <a:rPr lang="en-US" sz="2200">
                    <a:solidFill>
                      <a:schemeClr val="lt1"/>
                    </a:solidFill>
                    <a:latin typeface="Twentieth Century"/>
                    <a:ea typeface="Twentieth Century"/>
                    <a:cs typeface="Twentieth Century"/>
                    <a:sym typeface="Twentieth Century"/>
                  </a:rPr>
                  <a:t>identified</a:t>
                </a:r>
                <a:endParaRPr/>
              </a:p>
            </p:txBody>
          </p:sp>
        </p:grpSp>
        <p:cxnSp>
          <p:nvCxnSpPr>
            <p:cNvPr id="125" name="Google Shape;125;p6"/>
            <p:cNvCxnSpPr>
              <a:stCxn id="118" idx="3"/>
              <a:endCxn id="120" idx="1"/>
            </p:cNvCxnSpPr>
            <p:nvPr/>
          </p:nvCxnSpPr>
          <p:spPr>
            <a:xfrm>
              <a:off x="4121358" y="2267060"/>
              <a:ext cx="807000" cy="3000"/>
            </a:xfrm>
            <a:prstGeom prst="straightConnector1">
              <a:avLst/>
            </a:prstGeom>
            <a:noFill/>
            <a:ln w="57150" cap="flat" cmpd="sng">
              <a:solidFill>
                <a:srgbClr val="529133"/>
              </a:solidFill>
              <a:prstDash val="solid"/>
              <a:round/>
              <a:headEnd type="none" w="sm" len="sm"/>
              <a:tailEnd type="triangle" w="med" len="med"/>
            </a:ln>
            <a:effectLst>
              <a:outerShdw blurRad="40000" dist="20000" dir="5400000" rotWithShape="0">
                <a:srgbClr val="000000">
                  <a:alpha val="37647"/>
                </a:srgbClr>
              </a:outerShdw>
            </a:effectLst>
          </p:spPr>
        </p:cxnSp>
      </p:grpSp>
      <p:sp>
        <p:nvSpPr>
          <p:cNvPr id="126" name="Google Shape;126;p6"/>
          <p:cNvSpPr txBox="1"/>
          <p:nvPr/>
        </p:nvSpPr>
        <p:spPr>
          <a:xfrm>
            <a:off x="1723696" y="3304202"/>
            <a:ext cx="11356200" cy="5213695"/>
          </a:xfrm>
          <a:prstGeom prst="rect">
            <a:avLst/>
          </a:prstGeom>
          <a:noFill/>
          <a:ln w="9525" cap="flat" cmpd="sng">
            <a:solidFill>
              <a:srgbClr val="529133"/>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lnSpc>
                <a:spcPct val="130000"/>
              </a:lnSpc>
              <a:spcBef>
                <a:spcPts val="0"/>
              </a:spcBef>
              <a:spcAft>
                <a:spcPts val="0"/>
              </a:spcAft>
              <a:buNone/>
            </a:pPr>
            <a:r>
              <a:rPr lang="en-US" sz="3200" u="sng" dirty="0">
                <a:solidFill>
                  <a:srgbClr val="529133"/>
                </a:solidFill>
                <a:latin typeface="Twentieth Century"/>
                <a:ea typeface="Twentieth Century"/>
                <a:cs typeface="Twentieth Century"/>
                <a:sym typeface="Twentieth Century"/>
              </a:rPr>
              <a:t>EXPERT ELICITATION</a:t>
            </a:r>
            <a:endParaRPr dirty="0"/>
          </a:p>
          <a:p>
            <a:pPr marL="514350" marR="0" lvl="0" indent="-514350" algn="l" rtl="0">
              <a:lnSpc>
                <a:spcPct val="130000"/>
              </a:lnSpc>
              <a:spcBef>
                <a:spcPts val="0"/>
              </a:spcBef>
              <a:spcAft>
                <a:spcPts val="0"/>
              </a:spcAft>
              <a:buClr>
                <a:schemeClr val="dk1"/>
              </a:buClr>
              <a:buSzPts val="3200"/>
              <a:buFont typeface="Twentieth Century"/>
              <a:buAutoNum type="arabicPeriod"/>
            </a:pPr>
            <a:r>
              <a:rPr lang="en-US" sz="2800" dirty="0">
                <a:solidFill>
                  <a:schemeClr val="dk1"/>
                </a:solidFill>
                <a:latin typeface="Twentieth Century"/>
                <a:ea typeface="Twentieth Century"/>
                <a:cs typeface="Twentieth Century"/>
                <a:sym typeface="Twentieth Century"/>
              </a:rPr>
              <a:t>a quantitative method for gathering knowledge</a:t>
            </a:r>
            <a:endParaRPr sz="2800" dirty="0"/>
          </a:p>
          <a:p>
            <a:pPr marL="514350" marR="0" lvl="0" indent="-514350" algn="l" rtl="0">
              <a:lnSpc>
                <a:spcPct val="130000"/>
              </a:lnSpc>
              <a:spcBef>
                <a:spcPts val="0"/>
              </a:spcBef>
              <a:spcAft>
                <a:spcPts val="0"/>
              </a:spcAft>
              <a:buClr>
                <a:schemeClr val="dk1"/>
              </a:buClr>
              <a:buSzPts val="3200"/>
              <a:buFont typeface="Twentieth Century"/>
              <a:buAutoNum type="arabicPeriod"/>
            </a:pPr>
            <a:r>
              <a:rPr lang="en-US" sz="2800" dirty="0">
                <a:solidFill>
                  <a:schemeClr val="dk1"/>
                </a:solidFill>
                <a:latin typeface="Twentieth Century"/>
                <a:ea typeface="Twentieth Century"/>
                <a:cs typeface="Twentieth Century"/>
                <a:sym typeface="Twentieth Century"/>
              </a:rPr>
              <a:t>knowledge undocumented until expressed </a:t>
            </a:r>
            <a:endParaRPr sz="2800" dirty="0"/>
          </a:p>
          <a:p>
            <a:pPr marL="514350" marR="0" lvl="0" indent="-514350" algn="l" rtl="0">
              <a:lnSpc>
                <a:spcPct val="130000"/>
              </a:lnSpc>
              <a:spcBef>
                <a:spcPts val="0"/>
              </a:spcBef>
              <a:spcAft>
                <a:spcPts val="0"/>
              </a:spcAft>
              <a:buClr>
                <a:schemeClr val="dk1"/>
              </a:buClr>
              <a:buSzPts val="3200"/>
              <a:buFont typeface="Twentieth Century"/>
              <a:buAutoNum type="arabicPeriod"/>
            </a:pPr>
            <a:r>
              <a:rPr lang="en-US" sz="2800" dirty="0">
                <a:solidFill>
                  <a:schemeClr val="dk1"/>
                </a:solidFill>
                <a:latin typeface="Twentieth Century"/>
                <a:ea typeface="Twentieth Century"/>
                <a:cs typeface="Twentieth Century"/>
                <a:sym typeface="Twentieth Century"/>
              </a:rPr>
              <a:t>multiple, individual experts respond to questions or prompts based on carefully vetted case studies</a:t>
            </a:r>
            <a:endParaRPr sz="2800" dirty="0"/>
          </a:p>
          <a:p>
            <a:pPr marL="514350" marR="0" lvl="0" indent="-514350" algn="l" rtl="0">
              <a:lnSpc>
                <a:spcPct val="130000"/>
              </a:lnSpc>
              <a:spcBef>
                <a:spcPts val="0"/>
              </a:spcBef>
              <a:spcAft>
                <a:spcPts val="0"/>
              </a:spcAft>
              <a:buClr>
                <a:schemeClr val="dk1"/>
              </a:buClr>
              <a:buSzPts val="3200"/>
              <a:buFont typeface="Twentieth Century"/>
              <a:buAutoNum type="arabicPeriod"/>
            </a:pPr>
            <a:r>
              <a:rPr lang="en-US" sz="2800" dirty="0">
                <a:solidFill>
                  <a:schemeClr val="dk1"/>
                </a:solidFill>
                <a:latin typeface="Twentieth Century"/>
                <a:ea typeface="Twentieth Century"/>
                <a:cs typeface="Twentieth Century"/>
                <a:sym typeface="Twentieth Century"/>
              </a:rPr>
              <a:t>expert knowledge often expressed in probabilities</a:t>
            </a:r>
            <a:r>
              <a:rPr lang="en-US" sz="2800" b="1" dirty="0">
                <a:solidFill>
                  <a:schemeClr val="dk1"/>
                </a:solidFill>
                <a:latin typeface="Twentieth Century"/>
                <a:ea typeface="Twentieth Century"/>
                <a:cs typeface="Twentieth Century"/>
                <a:sym typeface="Twentieth Century"/>
              </a:rPr>
              <a:t>*</a:t>
            </a:r>
            <a:r>
              <a:rPr lang="en-US" sz="2800" dirty="0">
                <a:solidFill>
                  <a:schemeClr val="dk1"/>
                </a:solidFill>
                <a:latin typeface="Twentieth Century"/>
                <a:ea typeface="Twentieth Century"/>
                <a:cs typeface="Twentieth Century"/>
                <a:sym typeface="Twentieth Century"/>
              </a:rPr>
              <a:t> or by ranking </a:t>
            </a:r>
            <a:endParaRPr sz="2800" dirty="0"/>
          </a:p>
          <a:p>
            <a:pPr marL="514350" marR="0" lvl="0" indent="-514350" algn="l" rtl="0">
              <a:lnSpc>
                <a:spcPct val="130000"/>
              </a:lnSpc>
              <a:spcBef>
                <a:spcPts val="0"/>
              </a:spcBef>
              <a:spcAft>
                <a:spcPts val="0"/>
              </a:spcAft>
              <a:buClr>
                <a:schemeClr val="dk1"/>
              </a:buClr>
              <a:buSzPts val="3200"/>
              <a:buFont typeface="Twentieth Century"/>
              <a:buAutoNum type="arabicPeriod"/>
            </a:pPr>
            <a:r>
              <a:rPr lang="en-US" sz="2800" dirty="0">
                <a:solidFill>
                  <a:schemeClr val="dk1"/>
                </a:solidFill>
                <a:latin typeface="Twentieth Century"/>
                <a:ea typeface="Twentieth Century"/>
                <a:cs typeface="Twentieth Century"/>
                <a:sym typeface="Twentieth Century"/>
              </a:rPr>
              <a:t>“value” of each expert’s knowledge</a:t>
            </a:r>
            <a:r>
              <a:rPr lang="en-US" sz="2800" b="1" dirty="0">
                <a:solidFill>
                  <a:schemeClr val="dk1"/>
                </a:solidFill>
                <a:latin typeface="Twentieth Century"/>
                <a:ea typeface="Twentieth Century"/>
                <a:cs typeface="Twentieth Century"/>
                <a:sym typeface="Twentieth Century"/>
              </a:rPr>
              <a:t>**</a:t>
            </a:r>
            <a:r>
              <a:rPr lang="en-US" sz="2800" dirty="0">
                <a:solidFill>
                  <a:schemeClr val="dk1"/>
                </a:solidFill>
                <a:latin typeface="Twentieth Century"/>
                <a:ea typeface="Twentieth Century"/>
                <a:cs typeface="Twentieth Century"/>
                <a:sym typeface="Twentieth Century"/>
              </a:rPr>
              <a:t> can be assessed if a validated case study is included </a:t>
            </a:r>
            <a:endParaRPr sz="2800" dirty="0"/>
          </a:p>
          <a:p>
            <a:pPr marL="514350" marR="0" lvl="0" indent="-514350" algn="l" rtl="0">
              <a:lnSpc>
                <a:spcPct val="130000"/>
              </a:lnSpc>
              <a:spcBef>
                <a:spcPts val="0"/>
              </a:spcBef>
              <a:spcAft>
                <a:spcPts val="0"/>
              </a:spcAft>
              <a:buClr>
                <a:schemeClr val="dk1"/>
              </a:buClr>
              <a:buSzPts val="3200"/>
              <a:buFont typeface="Twentieth Century"/>
              <a:buAutoNum type="arabicPeriod"/>
            </a:pPr>
            <a:r>
              <a:rPr lang="en-US" sz="2800" dirty="0">
                <a:solidFill>
                  <a:schemeClr val="dk1"/>
                </a:solidFill>
                <a:latin typeface="Twentieth Century"/>
                <a:ea typeface="Twentieth Century"/>
                <a:cs typeface="Twentieth Century"/>
                <a:sym typeface="Twentieth Century"/>
              </a:rPr>
              <a:t>quantitative “answer” to study question possible </a:t>
            </a:r>
            <a:endParaRPr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7"/>
          <p:cNvSpPr txBox="1"/>
          <p:nvPr/>
        </p:nvSpPr>
        <p:spPr>
          <a:xfrm>
            <a:off x="3780296" y="437336"/>
            <a:ext cx="7107719" cy="1138733"/>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4400" dirty="0">
                <a:solidFill>
                  <a:srgbClr val="529133"/>
                </a:solidFill>
                <a:latin typeface="Twentieth Century"/>
                <a:ea typeface="Twentieth Century"/>
                <a:cs typeface="Twentieth Century"/>
                <a:sym typeface="Twentieth Century"/>
              </a:rPr>
              <a:t>N</a:t>
            </a:r>
            <a:r>
              <a:rPr lang="en-US" sz="4400" dirty="0" smtClean="0">
                <a:solidFill>
                  <a:srgbClr val="529133"/>
                </a:solidFill>
                <a:latin typeface="Twentieth Century"/>
                <a:ea typeface="Twentieth Century"/>
                <a:cs typeface="Twentieth Century"/>
                <a:sym typeface="Twentieth Century"/>
              </a:rPr>
              <a:t>arrative </a:t>
            </a:r>
            <a:r>
              <a:rPr lang="en-US" sz="4400" dirty="0">
                <a:solidFill>
                  <a:srgbClr val="529133"/>
                </a:solidFill>
                <a:latin typeface="Twentieth Century"/>
                <a:ea typeface="Twentieth Century"/>
                <a:cs typeface="Twentieth Century"/>
                <a:sym typeface="Twentieth Century"/>
              </a:rPr>
              <a:t>R</a:t>
            </a:r>
            <a:r>
              <a:rPr lang="en-US" sz="4400" dirty="0" smtClean="0">
                <a:solidFill>
                  <a:srgbClr val="529133"/>
                </a:solidFill>
                <a:latin typeface="Twentieth Century"/>
                <a:ea typeface="Twentieth Century"/>
                <a:cs typeface="Twentieth Century"/>
                <a:sym typeface="Twentieth Century"/>
              </a:rPr>
              <a:t>eviews </a:t>
            </a:r>
            <a:endParaRPr dirty="0"/>
          </a:p>
          <a:p>
            <a:pPr marL="0" marR="0" lvl="0" indent="0" algn="ctr" rtl="0">
              <a:lnSpc>
                <a:spcPct val="80000"/>
              </a:lnSpc>
              <a:spcBef>
                <a:spcPts val="0"/>
              </a:spcBef>
              <a:spcAft>
                <a:spcPts val="0"/>
              </a:spcAft>
              <a:buNone/>
            </a:pPr>
            <a:r>
              <a:rPr lang="en-US" sz="3000" i="1" dirty="0">
                <a:solidFill>
                  <a:srgbClr val="529133"/>
                </a:solidFill>
                <a:latin typeface="Twentieth Century"/>
                <a:ea typeface="Twentieth Century"/>
                <a:cs typeface="Twentieth Century"/>
                <a:sym typeface="Twentieth Century"/>
              </a:rPr>
              <a:t>Q</a:t>
            </a:r>
            <a:r>
              <a:rPr lang="en-US" sz="3000" i="1" dirty="0" smtClean="0">
                <a:solidFill>
                  <a:srgbClr val="529133"/>
                </a:solidFill>
                <a:latin typeface="Twentieth Century"/>
                <a:ea typeface="Twentieth Century"/>
                <a:cs typeface="Twentieth Century"/>
                <a:sym typeface="Twentieth Century"/>
              </a:rPr>
              <a:t>ualitative</a:t>
            </a:r>
            <a:r>
              <a:rPr lang="en-US" sz="3000" i="1" dirty="0">
                <a:solidFill>
                  <a:srgbClr val="529133"/>
                </a:solidFill>
                <a:latin typeface="Twentieth Century"/>
                <a:ea typeface="Twentieth Century"/>
                <a:cs typeface="Twentieth Century"/>
                <a:sym typeface="Twentieth Century"/>
              </a:rPr>
              <a:t>, </a:t>
            </a:r>
            <a:r>
              <a:rPr lang="en-US" sz="3000" i="1" dirty="0" smtClean="0">
                <a:solidFill>
                  <a:srgbClr val="529133"/>
                </a:solidFill>
                <a:latin typeface="Twentieth Century"/>
                <a:ea typeface="Twentieth Century"/>
                <a:cs typeface="Twentieth Century"/>
                <a:sym typeface="Twentieth Century"/>
              </a:rPr>
              <a:t>Interpretative </a:t>
            </a:r>
            <a:r>
              <a:rPr lang="en-US" sz="3000" i="1" dirty="0">
                <a:solidFill>
                  <a:srgbClr val="529133"/>
                </a:solidFill>
                <a:latin typeface="Twentieth Century"/>
                <a:ea typeface="Twentieth Century"/>
                <a:cs typeface="Twentieth Century"/>
                <a:sym typeface="Twentieth Century"/>
              </a:rPr>
              <a:t>S</a:t>
            </a:r>
            <a:r>
              <a:rPr lang="en-US" sz="3000" i="1" dirty="0" smtClean="0">
                <a:solidFill>
                  <a:srgbClr val="529133"/>
                </a:solidFill>
                <a:latin typeface="Twentieth Century"/>
                <a:ea typeface="Twentieth Century"/>
                <a:cs typeface="Twentieth Century"/>
                <a:sym typeface="Twentieth Century"/>
              </a:rPr>
              <a:t>ynthesis </a:t>
            </a:r>
            <a:endParaRPr sz="3000" dirty="0"/>
          </a:p>
        </p:txBody>
      </p:sp>
      <p:grpSp>
        <p:nvGrpSpPr>
          <p:cNvPr id="133" name="Google Shape;133;p7"/>
          <p:cNvGrpSpPr/>
          <p:nvPr/>
        </p:nvGrpSpPr>
        <p:grpSpPr>
          <a:xfrm>
            <a:off x="1926650" y="1818787"/>
            <a:ext cx="10882445" cy="1112266"/>
            <a:chOff x="446301" y="1702224"/>
            <a:chExt cx="10882445" cy="1112266"/>
          </a:xfrm>
        </p:grpSpPr>
        <p:cxnSp>
          <p:nvCxnSpPr>
            <p:cNvPr id="134" name="Google Shape;134;p7"/>
            <p:cNvCxnSpPr>
              <a:stCxn id="135" idx="3"/>
              <a:endCxn id="136" idx="1"/>
            </p:cNvCxnSpPr>
            <p:nvPr/>
          </p:nvCxnSpPr>
          <p:spPr>
            <a:xfrm flipV="1">
              <a:off x="1795002" y="2256222"/>
              <a:ext cx="504945" cy="2132"/>
            </a:xfrm>
            <a:prstGeom prst="straightConnector1">
              <a:avLst/>
            </a:prstGeom>
            <a:noFill/>
            <a:ln w="57150" cap="flat" cmpd="sng">
              <a:solidFill>
                <a:srgbClr val="529133"/>
              </a:solidFill>
              <a:prstDash val="solid"/>
              <a:round/>
              <a:headEnd type="none" w="sm" len="sm"/>
              <a:tailEnd type="triangle" w="med" len="med"/>
            </a:ln>
            <a:effectLst>
              <a:outerShdw blurRad="40000" dist="20000" dir="5400000" rotWithShape="0">
                <a:srgbClr val="000000">
                  <a:alpha val="37647"/>
                </a:srgbClr>
              </a:outerShdw>
            </a:effectLst>
          </p:spPr>
        </p:cxnSp>
        <p:cxnSp>
          <p:nvCxnSpPr>
            <p:cNvPr id="137" name="Google Shape;137;p7"/>
            <p:cNvCxnSpPr>
              <a:stCxn id="138" idx="3"/>
              <a:endCxn id="139" idx="3"/>
            </p:cNvCxnSpPr>
            <p:nvPr/>
          </p:nvCxnSpPr>
          <p:spPr>
            <a:xfrm>
              <a:off x="6404262" y="2260492"/>
              <a:ext cx="873000" cy="0"/>
            </a:xfrm>
            <a:prstGeom prst="straightConnector1">
              <a:avLst/>
            </a:prstGeom>
            <a:noFill/>
            <a:ln w="57150" cap="flat" cmpd="sng">
              <a:solidFill>
                <a:srgbClr val="529133"/>
              </a:solidFill>
              <a:prstDash val="solid"/>
              <a:round/>
              <a:headEnd type="none" w="sm" len="sm"/>
              <a:tailEnd type="triangle" w="med" len="med"/>
            </a:ln>
            <a:effectLst>
              <a:outerShdw blurRad="40000" dist="20000" dir="5400000" rotWithShape="0">
                <a:srgbClr val="000000">
                  <a:alpha val="37647"/>
                </a:srgbClr>
              </a:outerShdw>
            </a:effectLst>
          </p:spPr>
        </p:cxnSp>
        <p:cxnSp>
          <p:nvCxnSpPr>
            <p:cNvPr id="140" name="Google Shape;140;p7"/>
            <p:cNvCxnSpPr>
              <a:stCxn id="139" idx="1"/>
              <a:endCxn id="141" idx="1"/>
            </p:cNvCxnSpPr>
            <p:nvPr/>
          </p:nvCxnSpPr>
          <p:spPr>
            <a:xfrm>
              <a:off x="9432096" y="2260492"/>
              <a:ext cx="739506" cy="6568"/>
            </a:xfrm>
            <a:prstGeom prst="straightConnector1">
              <a:avLst/>
            </a:prstGeom>
            <a:noFill/>
            <a:ln w="57150" cap="flat" cmpd="sng">
              <a:solidFill>
                <a:srgbClr val="529133"/>
              </a:solidFill>
              <a:prstDash val="solid"/>
              <a:round/>
              <a:headEnd type="none" w="sm" len="sm"/>
              <a:tailEnd type="triangle" w="med" len="med"/>
            </a:ln>
            <a:effectLst>
              <a:outerShdw blurRad="40000" dist="20000" dir="5400000" rotWithShape="0">
                <a:srgbClr val="000000">
                  <a:alpha val="37647"/>
                </a:srgbClr>
              </a:outerShdw>
            </a:effectLst>
          </p:spPr>
        </p:cxnSp>
        <p:grpSp>
          <p:nvGrpSpPr>
            <p:cNvPr id="142" name="Google Shape;142;p7"/>
            <p:cNvGrpSpPr/>
            <p:nvPr/>
          </p:nvGrpSpPr>
          <p:grpSpPr>
            <a:xfrm>
              <a:off x="446301" y="1702224"/>
              <a:ext cx="10882445" cy="1112266"/>
              <a:chOff x="446301" y="1702224"/>
              <a:chExt cx="10882445" cy="1112266"/>
            </a:xfrm>
          </p:grpSpPr>
          <p:sp>
            <p:nvSpPr>
              <p:cNvPr id="135" name="Google Shape;135;p7"/>
              <p:cNvSpPr txBox="1"/>
              <p:nvPr/>
            </p:nvSpPr>
            <p:spPr>
              <a:xfrm>
                <a:off x="446301" y="1873633"/>
                <a:ext cx="1348701" cy="769441"/>
              </a:xfrm>
              <a:prstGeom prst="rect">
                <a:avLst/>
              </a:prstGeom>
              <a:solidFill>
                <a:srgbClr val="529133"/>
              </a:solidFill>
              <a:ln w="9525" cap="flat" cmpd="sng">
                <a:solidFill>
                  <a:srgbClr val="529133"/>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200">
                    <a:solidFill>
                      <a:schemeClr val="lt1"/>
                    </a:solidFill>
                    <a:latin typeface="Twentieth Century"/>
                    <a:ea typeface="Twentieth Century"/>
                    <a:cs typeface="Twentieth Century"/>
                    <a:sym typeface="Twentieth Century"/>
                  </a:rPr>
                  <a:t>broad </a:t>
                </a:r>
                <a:endParaRPr/>
              </a:p>
              <a:p>
                <a:pPr marL="0" marR="0" lvl="0" indent="0" algn="ctr" rtl="0">
                  <a:spcBef>
                    <a:spcPts val="0"/>
                  </a:spcBef>
                  <a:spcAft>
                    <a:spcPts val="0"/>
                  </a:spcAft>
                  <a:buNone/>
                </a:pPr>
                <a:r>
                  <a:rPr lang="en-US" sz="2200">
                    <a:solidFill>
                      <a:schemeClr val="lt1"/>
                    </a:solidFill>
                    <a:latin typeface="Twentieth Century"/>
                    <a:ea typeface="Twentieth Century"/>
                    <a:cs typeface="Twentieth Century"/>
                    <a:sym typeface="Twentieth Century"/>
                  </a:rPr>
                  <a:t>question</a:t>
                </a:r>
                <a:endParaRPr/>
              </a:p>
            </p:txBody>
          </p:sp>
          <p:sp>
            <p:nvSpPr>
              <p:cNvPr id="138" name="Google Shape;138;p7"/>
              <p:cNvSpPr txBox="1"/>
              <p:nvPr/>
            </p:nvSpPr>
            <p:spPr>
              <a:xfrm>
                <a:off x="4799351" y="1875771"/>
                <a:ext cx="1604911" cy="769441"/>
              </a:xfrm>
              <a:prstGeom prst="rect">
                <a:avLst/>
              </a:prstGeom>
              <a:solidFill>
                <a:srgbClr val="529133"/>
              </a:solidFill>
              <a:ln w="9525" cap="flat" cmpd="sng">
                <a:solidFill>
                  <a:srgbClr val="529133"/>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200">
                    <a:solidFill>
                      <a:schemeClr val="lt1"/>
                    </a:solidFill>
                    <a:latin typeface="Twentieth Century"/>
                    <a:ea typeface="Twentieth Century"/>
                    <a:cs typeface="Twentieth Century"/>
                    <a:sym typeface="Twentieth Century"/>
                  </a:rPr>
                  <a:t>interpret</a:t>
                </a:r>
                <a:endParaRPr/>
              </a:p>
              <a:p>
                <a:pPr marL="0" marR="0" lvl="0" indent="0" algn="ctr" rtl="0">
                  <a:spcBef>
                    <a:spcPts val="0"/>
                  </a:spcBef>
                  <a:spcAft>
                    <a:spcPts val="0"/>
                  </a:spcAft>
                  <a:buNone/>
                </a:pPr>
                <a:r>
                  <a:rPr lang="en-US" sz="2200">
                    <a:solidFill>
                      <a:schemeClr val="lt1"/>
                    </a:solidFill>
                    <a:latin typeface="Twentieth Century"/>
                    <a:ea typeface="Twentieth Century"/>
                    <a:cs typeface="Twentieth Century"/>
                    <a:sym typeface="Twentieth Century"/>
                  </a:rPr>
                  <a:t>knowledge </a:t>
                </a:r>
                <a:endParaRPr/>
              </a:p>
            </p:txBody>
          </p:sp>
          <p:sp>
            <p:nvSpPr>
              <p:cNvPr id="139" name="Google Shape;139;p7"/>
              <p:cNvSpPr txBox="1"/>
              <p:nvPr/>
            </p:nvSpPr>
            <p:spPr>
              <a:xfrm flipH="1">
                <a:off x="7277279" y="1706494"/>
                <a:ext cx="2154817" cy="1107996"/>
              </a:xfrm>
              <a:prstGeom prst="rect">
                <a:avLst/>
              </a:prstGeom>
              <a:solidFill>
                <a:srgbClr val="529133"/>
              </a:solidFill>
              <a:ln w="9525" cap="flat" cmpd="sng">
                <a:solidFill>
                  <a:srgbClr val="529133"/>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200">
                    <a:solidFill>
                      <a:schemeClr val="lt1"/>
                    </a:solidFill>
                    <a:latin typeface="Twentieth Century"/>
                    <a:ea typeface="Twentieth Century"/>
                    <a:cs typeface="Twentieth Century"/>
                    <a:sym typeface="Twentieth Century"/>
                  </a:rPr>
                  <a:t>critique or summarize narratively</a:t>
                </a:r>
                <a:endParaRPr/>
              </a:p>
            </p:txBody>
          </p:sp>
          <p:sp>
            <p:nvSpPr>
              <p:cNvPr id="141" name="Google Shape;141;p7"/>
              <p:cNvSpPr txBox="1"/>
              <p:nvPr/>
            </p:nvSpPr>
            <p:spPr>
              <a:xfrm>
                <a:off x="10171602" y="1882339"/>
                <a:ext cx="1157144" cy="769441"/>
              </a:xfrm>
              <a:prstGeom prst="rect">
                <a:avLst/>
              </a:prstGeom>
              <a:solidFill>
                <a:srgbClr val="529133"/>
              </a:solidFill>
              <a:ln w="9525" cap="flat" cmpd="sng">
                <a:solidFill>
                  <a:srgbClr val="529133"/>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200" dirty="0">
                    <a:solidFill>
                      <a:schemeClr val="lt1"/>
                    </a:solidFill>
                    <a:latin typeface="Twentieth Century"/>
                    <a:ea typeface="Twentieth Century"/>
                    <a:cs typeface="Twentieth Century"/>
                    <a:sym typeface="Twentieth Century"/>
                  </a:rPr>
                  <a:t>identify</a:t>
                </a:r>
                <a:endParaRPr dirty="0"/>
              </a:p>
              <a:p>
                <a:pPr marL="0" marR="0" lvl="0" indent="0" algn="ctr" rtl="0">
                  <a:spcBef>
                    <a:spcPts val="0"/>
                  </a:spcBef>
                  <a:spcAft>
                    <a:spcPts val="0"/>
                  </a:spcAft>
                  <a:buNone/>
                </a:pPr>
                <a:r>
                  <a:rPr lang="en-US" sz="2200" dirty="0">
                    <a:solidFill>
                      <a:schemeClr val="lt1"/>
                    </a:solidFill>
                    <a:latin typeface="Twentieth Century"/>
                    <a:ea typeface="Twentieth Century"/>
                    <a:cs typeface="Twentieth Century"/>
                    <a:sym typeface="Twentieth Century"/>
                  </a:rPr>
                  <a:t>needs </a:t>
                </a:r>
                <a:endParaRPr dirty="0"/>
              </a:p>
            </p:txBody>
          </p:sp>
          <p:sp>
            <p:nvSpPr>
              <p:cNvPr id="136" name="Google Shape;136;p7"/>
              <p:cNvSpPr txBox="1"/>
              <p:nvPr/>
            </p:nvSpPr>
            <p:spPr>
              <a:xfrm>
                <a:off x="2299947" y="1702224"/>
                <a:ext cx="1626387" cy="1107996"/>
              </a:xfrm>
              <a:prstGeom prst="rect">
                <a:avLst/>
              </a:prstGeom>
              <a:solidFill>
                <a:srgbClr val="529133"/>
              </a:solidFill>
              <a:ln w="9525" cap="flat" cmpd="sng">
                <a:solidFill>
                  <a:srgbClr val="529133"/>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200">
                    <a:solidFill>
                      <a:schemeClr val="lt1"/>
                    </a:solidFill>
                    <a:latin typeface="Twentieth Century"/>
                    <a:ea typeface="Twentieth Century"/>
                    <a:cs typeface="Twentieth Century"/>
                    <a:sym typeface="Twentieth Century"/>
                  </a:rPr>
                  <a:t>select </a:t>
                </a:r>
                <a:endParaRPr/>
              </a:p>
              <a:p>
                <a:pPr marL="0" marR="0" lvl="0" indent="0" algn="ctr" rtl="0">
                  <a:spcBef>
                    <a:spcPts val="0"/>
                  </a:spcBef>
                  <a:spcAft>
                    <a:spcPts val="0"/>
                  </a:spcAft>
                  <a:buNone/>
                </a:pPr>
                <a:r>
                  <a:rPr lang="en-US" sz="2200">
                    <a:solidFill>
                      <a:schemeClr val="lt1"/>
                    </a:solidFill>
                    <a:latin typeface="Twentieth Century"/>
                    <a:ea typeface="Twentieth Century"/>
                    <a:cs typeface="Twentieth Century"/>
                    <a:sym typeface="Twentieth Century"/>
                  </a:rPr>
                  <a:t>knowledge </a:t>
                </a:r>
                <a:endParaRPr/>
              </a:p>
              <a:p>
                <a:pPr marL="0" marR="0" lvl="0" indent="0" algn="ctr" rtl="0">
                  <a:spcBef>
                    <a:spcPts val="0"/>
                  </a:spcBef>
                  <a:spcAft>
                    <a:spcPts val="0"/>
                  </a:spcAft>
                  <a:buNone/>
                </a:pPr>
                <a:r>
                  <a:rPr lang="en-US" sz="2200">
                    <a:solidFill>
                      <a:schemeClr val="lt1"/>
                    </a:solidFill>
                    <a:latin typeface="Twentieth Century"/>
                    <a:ea typeface="Twentieth Century"/>
                    <a:cs typeface="Twentieth Century"/>
                    <a:sym typeface="Twentieth Century"/>
                  </a:rPr>
                  <a:t>sources </a:t>
                </a:r>
                <a:endParaRPr/>
              </a:p>
            </p:txBody>
          </p:sp>
        </p:grpSp>
        <p:cxnSp>
          <p:nvCxnSpPr>
            <p:cNvPr id="143" name="Google Shape;143;p7"/>
            <p:cNvCxnSpPr>
              <a:stCxn id="136" idx="3"/>
              <a:endCxn id="138" idx="1"/>
            </p:cNvCxnSpPr>
            <p:nvPr/>
          </p:nvCxnSpPr>
          <p:spPr>
            <a:xfrm>
              <a:off x="3926334" y="2256222"/>
              <a:ext cx="873017" cy="4270"/>
            </a:xfrm>
            <a:prstGeom prst="straightConnector1">
              <a:avLst/>
            </a:prstGeom>
            <a:noFill/>
            <a:ln w="57150" cap="flat" cmpd="sng">
              <a:solidFill>
                <a:srgbClr val="529133"/>
              </a:solidFill>
              <a:prstDash val="solid"/>
              <a:round/>
              <a:headEnd type="none" w="sm" len="sm"/>
              <a:tailEnd type="triangle" w="med" len="med"/>
            </a:ln>
            <a:effectLst>
              <a:outerShdw blurRad="40000" dist="20000" dir="5400000" rotWithShape="0">
                <a:srgbClr val="000000">
                  <a:alpha val="37647"/>
                </a:srgbClr>
              </a:outerShdw>
            </a:effectLst>
          </p:spPr>
        </p:cxnSp>
      </p:grpSp>
      <p:sp>
        <p:nvSpPr>
          <p:cNvPr id="144" name="Google Shape;144;p7"/>
          <p:cNvSpPr txBox="1"/>
          <p:nvPr/>
        </p:nvSpPr>
        <p:spPr>
          <a:xfrm>
            <a:off x="1611456" y="3173771"/>
            <a:ext cx="11397900" cy="5262939"/>
          </a:xfrm>
          <a:prstGeom prst="rect">
            <a:avLst/>
          </a:prstGeom>
          <a:noFill/>
          <a:ln>
            <a:noFill/>
          </a:ln>
        </p:spPr>
        <p:txBody>
          <a:bodyPr spcFirstLastPara="1" wrap="square" lIns="91425" tIns="45700" rIns="91425" bIns="45700" anchor="t" anchorCtr="0">
            <a:spAutoFit/>
          </a:bodyPr>
          <a:lstStyle/>
          <a:p>
            <a:pPr marL="514350" marR="0" lvl="0" indent="-514350" algn="l" rtl="0">
              <a:spcBef>
                <a:spcPts val="0"/>
              </a:spcBef>
              <a:spcAft>
                <a:spcPts val="0"/>
              </a:spcAft>
              <a:buClr>
                <a:schemeClr val="dk1"/>
              </a:buClr>
              <a:buSzPts val="2800"/>
              <a:buFont typeface="Twentieth Century"/>
              <a:buAutoNum type="arabicPeriod"/>
            </a:pPr>
            <a:r>
              <a:rPr lang="en-US" sz="2800" dirty="0">
                <a:solidFill>
                  <a:schemeClr val="dk1"/>
                </a:solidFill>
                <a:latin typeface="Twentieth Century"/>
                <a:ea typeface="Twentieth Century"/>
                <a:cs typeface="Twentieth Century"/>
                <a:sym typeface="Twentieth Century"/>
              </a:rPr>
              <a:t>usually performed by “expert” (scholar, practitioner, etc.) but may involve stakeholder input </a:t>
            </a:r>
            <a:endParaRPr sz="2800" dirty="0"/>
          </a:p>
          <a:p>
            <a:pPr marL="514350" marR="0" lvl="0" indent="-514350" algn="l" rtl="0">
              <a:spcBef>
                <a:spcPts val="0"/>
              </a:spcBef>
              <a:spcAft>
                <a:spcPts val="0"/>
              </a:spcAft>
              <a:buClr>
                <a:srgbClr val="111111"/>
              </a:buClr>
              <a:buSzPts val="2800"/>
              <a:buFont typeface="Twentieth Century"/>
              <a:buAutoNum type="arabicPeriod"/>
            </a:pPr>
            <a:r>
              <a:rPr lang="en-US" sz="2800" dirty="0">
                <a:solidFill>
                  <a:srgbClr val="111111"/>
                </a:solidFill>
                <a:latin typeface="Twentieth Century"/>
                <a:ea typeface="Twentieth Century"/>
                <a:cs typeface="Twentieth Century"/>
                <a:sym typeface="Twentieth Century"/>
              </a:rPr>
              <a:t>addresses a broad question that may evolve during review process</a:t>
            </a:r>
            <a:endParaRPr sz="2800" dirty="0"/>
          </a:p>
          <a:p>
            <a:pPr marL="514350" marR="0" lvl="0" indent="-514350" algn="l" rtl="0">
              <a:spcBef>
                <a:spcPts val="0"/>
              </a:spcBef>
              <a:spcAft>
                <a:spcPts val="0"/>
              </a:spcAft>
              <a:buClr>
                <a:schemeClr val="dk1"/>
              </a:buClr>
              <a:buSzPts val="2800"/>
              <a:buFont typeface="Twentieth Century"/>
              <a:buAutoNum type="arabicPeriod"/>
            </a:pPr>
            <a:r>
              <a:rPr lang="en-US" sz="2800" dirty="0">
                <a:solidFill>
                  <a:schemeClr val="dk1"/>
                </a:solidFill>
                <a:latin typeface="Twentieth Century"/>
                <a:ea typeface="Twentieth Century"/>
                <a:cs typeface="Twentieth Century"/>
                <a:sym typeface="Twentieth Century"/>
              </a:rPr>
              <a:t>Uses qualitative sources for the review (texts, images, oral input, etc.)</a:t>
            </a:r>
            <a:endParaRPr sz="2800" dirty="0">
              <a:solidFill>
                <a:srgbClr val="111111"/>
              </a:solidFill>
              <a:latin typeface="Twentieth Century"/>
              <a:ea typeface="Twentieth Century"/>
              <a:cs typeface="Twentieth Century"/>
              <a:sym typeface="Twentieth Century"/>
            </a:endParaRPr>
          </a:p>
          <a:p>
            <a:pPr marL="514350" marR="0" lvl="0" indent="-514350" algn="l" rtl="0">
              <a:spcBef>
                <a:spcPts val="0"/>
              </a:spcBef>
              <a:spcAft>
                <a:spcPts val="0"/>
              </a:spcAft>
              <a:buClr>
                <a:schemeClr val="dk1"/>
              </a:buClr>
              <a:buSzPts val="2800"/>
              <a:buFont typeface="Twentieth Century"/>
              <a:buAutoNum type="arabicPeriod"/>
            </a:pPr>
            <a:r>
              <a:rPr lang="en-US" sz="2800" dirty="0">
                <a:solidFill>
                  <a:schemeClr val="dk1"/>
                </a:solidFill>
                <a:latin typeface="Twentieth Century"/>
                <a:ea typeface="Twentieth Century"/>
                <a:cs typeface="Twentieth Century"/>
                <a:sym typeface="Twentieth Century"/>
              </a:rPr>
              <a:t>does not follow a strict protocol for selecting knowledge to review</a:t>
            </a:r>
            <a:endParaRPr sz="2800" dirty="0"/>
          </a:p>
          <a:p>
            <a:pPr marL="514350" marR="0" lvl="0" indent="-514350" algn="l" rtl="0">
              <a:spcBef>
                <a:spcPts val="0"/>
              </a:spcBef>
              <a:spcAft>
                <a:spcPts val="0"/>
              </a:spcAft>
              <a:buClr>
                <a:schemeClr val="dk1"/>
              </a:buClr>
              <a:buSzPts val="2800"/>
              <a:buFont typeface="Twentieth Century"/>
              <a:buAutoNum type="arabicPeriod"/>
            </a:pPr>
            <a:r>
              <a:rPr lang="en-US" sz="2800" dirty="0">
                <a:solidFill>
                  <a:schemeClr val="dk1"/>
                </a:solidFill>
                <a:latin typeface="Twentieth Century"/>
                <a:ea typeface="Twentieth Century"/>
                <a:cs typeface="Twentieth Century"/>
                <a:sym typeface="Twentieth Century"/>
              </a:rPr>
              <a:t>involves interpretation and critique to deepen understanding, provide insight, and “plausible truth</a:t>
            </a:r>
            <a:r>
              <a:rPr lang="en-US" sz="2800" baseline="30000" dirty="0">
                <a:solidFill>
                  <a:schemeClr val="dk1"/>
                </a:solidFill>
                <a:latin typeface="Twentieth Century"/>
                <a:ea typeface="Twentieth Century"/>
                <a:cs typeface="Twentieth Century"/>
                <a:sym typeface="Twentieth Century"/>
              </a:rPr>
              <a:t>1</a:t>
            </a:r>
            <a:r>
              <a:rPr lang="en-US" sz="2800" dirty="0">
                <a:solidFill>
                  <a:schemeClr val="dk1"/>
                </a:solidFill>
                <a:latin typeface="Twentieth Century"/>
                <a:ea typeface="Twentieth Century"/>
                <a:cs typeface="Twentieth Century"/>
                <a:sym typeface="Twentieth Century"/>
              </a:rPr>
              <a:t>” rather than probabilistic truth</a:t>
            </a:r>
            <a:endParaRPr sz="2800" dirty="0"/>
          </a:p>
          <a:p>
            <a:pPr marL="514350" marR="0" lvl="0" indent="-514350" algn="l" rtl="0">
              <a:spcBef>
                <a:spcPts val="0"/>
              </a:spcBef>
              <a:spcAft>
                <a:spcPts val="0"/>
              </a:spcAft>
              <a:buClr>
                <a:schemeClr val="dk1"/>
              </a:buClr>
              <a:buSzPts val="2800"/>
              <a:buFont typeface="Twentieth Century"/>
              <a:buAutoNum type="arabicPeriod"/>
            </a:pPr>
            <a:r>
              <a:rPr lang="en-US" sz="2800" dirty="0">
                <a:solidFill>
                  <a:schemeClr val="dk1"/>
                </a:solidFill>
                <a:latin typeface="Twentieth Century"/>
                <a:ea typeface="Twentieth Century"/>
                <a:cs typeface="Twentieth Century"/>
                <a:sym typeface="Twentieth Century"/>
              </a:rPr>
              <a:t>findings summarized in narrative forms </a:t>
            </a:r>
            <a:endParaRPr sz="2800" dirty="0"/>
          </a:p>
          <a:p>
            <a:pPr marL="514350" marR="0" lvl="0" indent="-514350" algn="l" rtl="0">
              <a:spcBef>
                <a:spcPts val="0"/>
              </a:spcBef>
              <a:spcAft>
                <a:spcPts val="0"/>
              </a:spcAft>
              <a:buClr>
                <a:schemeClr val="dk1"/>
              </a:buClr>
              <a:buSzPts val="2800"/>
              <a:buFont typeface="Twentieth Century"/>
              <a:buAutoNum type="arabicPeriod"/>
            </a:pPr>
            <a:r>
              <a:rPr lang="en-US" sz="2800" dirty="0">
                <a:solidFill>
                  <a:schemeClr val="dk1"/>
                </a:solidFill>
                <a:latin typeface="Twentieth Century"/>
                <a:ea typeface="Twentieth Century"/>
                <a:cs typeface="Twentieth Century"/>
                <a:sym typeface="Twentieth Century"/>
              </a:rPr>
              <a:t>aims to develop or advance concepts/theories, often to inform decisions</a:t>
            </a:r>
            <a:endParaRPr sz="2800" dirty="0"/>
          </a:p>
          <a:p>
            <a:pPr marL="514350" marR="0" lvl="0" indent="-336550" algn="l" rtl="0">
              <a:spcBef>
                <a:spcPts val="0"/>
              </a:spcBef>
              <a:spcAft>
                <a:spcPts val="0"/>
              </a:spcAft>
              <a:buClr>
                <a:schemeClr val="dk1"/>
              </a:buClr>
              <a:buSzPts val="2800"/>
              <a:buFont typeface="Twentieth Century"/>
              <a:buNone/>
            </a:pPr>
            <a:endParaRPr sz="2800" dirty="0">
              <a:solidFill>
                <a:schemeClr val="dk1"/>
              </a:solidFill>
              <a:latin typeface="Twentieth Century"/>
              <a:ea typeface="Twentieth Century"/>
              <a:cs typeface="Twentieth Century"/>
              <a:sym typeface="Twentieth Century"/>
            </a:endParaRPr>
          </a:p>
        </p:txBody>
      </p:sp>
      <p:sp>
        <p:nvSpPr>
          <p:cNvPr id="145" name="Google Shape;145;p7"/>
          <p:cNvSpPr txBox="1"/>
          <p:nvPr/>
        </p:nvSpPr>
        <p:spPr>
          <a:xfrm>
            <a:off x="1926650" y="8094067"/>
            <a:ext cx="13806300" cy="523180"/>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en-US" baseline="30000" dirty="0" smtClean="0">
                <a:solidFill>
                  <a:schemeClr val="dk1"/>
                </a:solidFill>
                <a:latin typeface="Twentieth Century"/>
                <a:ea typeface="Twentieth Century"/>
                <a:cs typeface="Twentieth Century"/>
                <a:sym typeface="Twentieth Century"/>
              </a:rPr>
              <a:t>1</a:t>
            </a:r>
            <a:r>
              <a:rPr lang="en-US" dirty="0" smtClean="0">
                <a:solidFill>
                  <a:schemeClr val="dk1"/>
                </a:solidFill>
                <a:latin typeface="Twentieth Century"/>
                <a:ea typeface="Twentieth Century"/>
                <a:cs typeface="Twentieth Century"/>
                <a:sym typeface="Twentieth Century"/>
              </a:rPr>
              <a:t>“plausible truth…is </a:t>
            </a:r>
            <a:r>
              <a:rPr lang="en-US" b="0" i="0" dirty="0" smtClean="0">
                <a:solidFill>
                  <a:schemeClr val="dk1"/>
                </a:solidFill>
                <a:latin typeface="Twentieth Century"/>
                <a:ea typeface="Twentieth Century"/>
                <a:cs typeface="Twentieth Century"/>
                <a:sym typeface="Twentieth Century"/>
              </a:rPr>
              <a:t>an authoritative argument, based on informed wisdom that is convincing to an </a:t>
            </a:r>
            <a:endParaRPr dirty="0" smtClean="0"/>
          </a:p>
          <a:p>
            <a:pPr marL="0" marR="0" lvl="0" indent="0" algn="l" rtl="0">
              <a:spcBef>
                <a:spcPts val="0"/>
              </a:spcBef>
              <a:spcAft>
                <a:spcPts val="0"/>
              </a:spcAft>
              <a:buNone/>
            </a:pPr>
            <a:r>
              <a:rPr lang="en-US" dirty="0" smtClean="0">
                <a:solidFill>
                  <a:schemeClr val="dk1"/>
                </a:solidFill>
                <a:latin typeface="Twentieth Century"/>
                <a:ea typeface="Twentieth Century"/>
                <a:cs typeface="Twentieth Century"/>
                <a:sym typeface="Twentieth Century"/>
              </a:rPr>
              <a:t>	a</a:t>
            </a:r>
            <a:r>
              <a:rPr lang="en-US" b="0" i="0" dirty="0" smtClean="0">
                <a:solidFill>
                  <a:schemeClr val="dk1"/>
                </a:solidFill>
                <a:latin typeface="Twentieth Century"/>
                <a:ea typeface="Twentieth Century"/>
                <a:cs typeface="Twentieth Century"/>
                <a:sym typeface="Twentieth Century"/>
              </a:rPr>
              <a:t>udience of fellow experts”</a:t>
            </a:r>
            <a:r>
              <a:rPr lang="en-US" dirty="0" smtClean="0">
                <a:solidFill>
                  <a:schemeClr val="dk1"/>
                </a:solidFill>
                <a:latin typeface="Twentieth Century"/>
                <a:ea typeface="Twentieth Century"/>
                <a:cs typeface="Twentieth Century"/>
                <a:sym typeface="Twentieth Century"/>
              </a:rPr>
              <a:t> (from </a:t>
            </a:r>
            <a:r>
              <a:rPr lang="en-US" dirty="0" err="1" smtClean="0">
                <a:solidFill>
                  <a:schemeClr val="dk1"/>
                </a:solidFill>
                <a:latin typeface="Twentieth Century"/>
                <a:ea typeface="Twentieth Century"/>
                <a:cs typeface="Twentieth Century"/>
                <a:sym typeface="Twentieth Century"/>
              </a:rPr>
              <a:t>Greenhalgh</a:t>
            </a:r>
            <a:r>
              <a:rPr lang="en-US" dirty="0" smtClean="0">
                <a:solidFill>
                  <a:schemeClr val="dk1"/>
                </a:solidFill>
                <a:latin typeface="Twentieth Century"/>
                <a:ea typeface="Twentieth Century"/>
                <a:cs typeface="Twentieth Century"/>
                <a:sym typeface="Twentieth Century"/>
              </a:rPr>
              <a:t> et al. 2018; https://onlinelibrary.wiley.com/doi/10.1111/eci.12931)</a:t>
            </a:r>
            <a:endParaRP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EAF1DD"/>
        </a:solidFill>
        <a:effectLst/>
      </p:bgPr>
    </p:bg>
    <p:spTree>
      <p:nvGrpSpPr>
        <p:cNvPr id="1" name="Shape 150"/>
        <p:cNvGrpSpPr/>
        <p:nvPr/>
      </p:nvGrpSpPr>
      <p:grpSpPr>
        <a:xfrm>
          <a:off x="0" y="0"/>
          <a:ext cx="0" cy="0"/>
          <a:chOff x="0" y="0"/>
          <a:chExt cx="0" cy="0"/>
        </a:xfrm>
      </p:grpSpPr>
      <p:sp>
        <p:nvSpPr>
          <p:cNvPr id="151" name="Google Shape;151;p8"/>
          <p:cNvSpPr txBox="1"/>
          <p:nvPr/>
        </p:nvSpPr>
        <p:spPr>
          <a:xfrm>
            <a:off x="845247" y="3592904"/>
            <a:ext cx="13632900" cy="4939773"/>
          </a:xfrm>
          <a:prstGeom prst="rect">
            <a:avLst/>
          </a:prstGeom>
          <a:noFill/>
          <a:ln>
            <a:noFill/>
          </a:ln>
        </p:spPr>
        <p:txBody>
          <a:bodyPr spcFirstLastPara="1" wrap="square" lIns="91425" tIns="45700" rIns="91425" bIns="45700" anchor="t" anchorCtr="0">
            <a:spAutoFit/>
          </a:bodyPr>
          <a:lstStyle/>
          <a:p>
            <a:pPr marL="514350" marR="0" lvl="0" indent="-514350" algn="l" rtl="0">
              <a:lnSpc>
                <a:spcPct val="125000"/>
              </a:lnSpc>
              <a:spcBef>
                <a:spcPts val="0"/>
              </a:spcBef>
              <a:spcAft>
                <a:spcPts val="0"/>
              </a:spcAft>
              <a:buClr>
                <a:srgbClr val="111111"/>
              </a:buClr>
              <a:buSzPts val="3200"/>
              <a:buFont typeface="Twentieth Century"/>
              <a:buAutoNum type="arabicPeriod"/>
            </a:pPr>
            <a:r>
              <a:rPr lang="en-US" sz="2800" b="0" i="0" dirty="0">
                <a:solidFill>
                  <a:srgbClr val="111111"/>
                </a:solidFill>
                <a:latin typeface="Twentieth Century"/>
                <a:ea typeface="Twentieth Century"/>
                <a:cs typeface="Twentieth Century"/>
                <a:sym typeface="Twentieth Century"/>
              </a:rPr>
              <a:t>integrates systematic review methods with a qualitative tradition of inquiry</a:t>
            </a:r>
            <a:endParaRPr sz="2800" dirty="0"/>
          </a:p>
          <a:p>
            <a:pPr marL="514350" marR="0" lvl="0" indent="-514350" algn="l" rtl="0">
              <a:lnSpc>
                <a:spcPct val="125000"/>
              </a:lnSpc>
              <a:spcBef>
                <a:spcPts val="0"/>
              </a:spcBef>
              <a:spcAft>
                <a:spcPts val="0"/>
              </a:spcAft>
              <a:buClr>
                <a:srgbClr val="111111"/>
              </a:buClr>
              <a:buSzPts val="3200"/>
              <a:buFont typeface="Twentieth Century"/>
              <a:buAutoNum type="arabicPeriod"/>
            </a:pPr>
            <a:r>
              <a:rPr lang="en-US" sz="2800" dirty="0">
                <a:solidFill>
                  <a:srgbClr val="111111"/>
                </a:solidFill>
                <a:latin typeface="Twentieth Century"/>
                <a:ea typeface="Twentieth Century"/>
                <a:cs typeface="Twentieth Century"/>
                <a:sym typeface="Twentieth Century"/>
              </a:rPr>
              <a:t>addresses a research question that may evolve during review process</a:t>
            </a:r>
            <a:endParaRPr sz="2800" dirty="0"/>
          </a:p>
          <a:p>
            <a:pPr marL="514350" marR="0" lvl="0" indent="-514350" algn="l" rtl="0">
              <a:lnSpc>
                <a:spcPct val="125000"/>
              </a:lnSpc>
              <a:spcBef>
                <a:spcPts val="0"/>
              </a:spcBef>
              <a:spcAft>
                <a:spcPts val="0"/>
              </a:spcAft>
              <a:buClr>
                <a:srgbClr val="111111"/>
              </a:buClr>
              <a:buSzPts val="3200"/>
              <a:buFont typeface="Twentieth Century"/>
              <a:buAutoNum type="arabicPeriod"/>
            </a:pPr>
            <a:r>
              <a:rPr lang="en-US" sz="2800" dirty="0">
                <a:solidFill>
                  <a:srgbClr val="111111"/>
                </a:solidFill>
                <a:latin typeface="Twentieth Century"/>
                <a:ea typeface="Twentieth Century"/>
                <a:cs typeface="Twentieth Century"/>
                <a:sym typeface="Twentieth Century"/>
              </a:rPr>
              <a:t>uses iterative, interactive, and dynamic process for searching and collecting</a:t>
            </a:r>
            <a:endParaRPr sz="2800" dirty="0"/>
          </a:p>
          <a:p>
            <a:pPr marL="0" marR="0" lvl="0" indent="0" algn="l" rtl="0">
              <a:lnSpc>
                <a:spcPct val="125000"/>
              </a:lnSpc>
              <a:spcBef>
                <a:spcPts val="0"/>
              </a:spcBef>
              <a:spcAft>
                <a:spcPts val="0"/>
              </a:spcAft>
              <a:buNone/>
            </a:pPr>
            <a:r>
              <a:rPr lang="en-US" sz="2800" dirty="0">
                <a:solidFill>
                  <a:srgbClr val="111111"/>
                </a:solidFill>
                <a:latin typeface="Twentieth Century"/>
                <a:ea typeface="Twentieth Century"/>
                <a:cs typeface="Twentieth Century"/>
                <a:sym typeface="Twentieth Century"/>
              </a:rPr>
              <a:t>	information rather than a fixed, predetermined method</a:t>
            </a:r>
            <a:endParaRPr sz="2800" dirty="0"/>
          </a:p>
          <a:p>
            <a:pPr marL="514350" marR="0" lvl="0" indent="-514350" algn="l" rtl="0">
              <a:lnSpc>
                <a:spcPct val="125000"/>
              </a:lnSpc>
              <a:spcBef>
                <a:spcPts val="0"/>
              </a:spcBef>
              <a:spcAft>
                <a:spcPts val="0"/>
              </a:spcAft>
              <a:buClr>
                <a:schemeClr val="dk1"/>
              </a:buClr>
              <a:buSzPts val="3200"/>
              <a:buFont typeface="Twentieth Century"/>
              <a:buAutoNum type="arabicPeriod" startAt="4"/>
            </a:pPr>
            <a:r>
              <a:rPr lang="en-US" sz="2800" dirty="0">
                <a:solidFill>
                  <a:schemeClr val="dk1"/>
                </a:solidFill>
                <a:latin typeface="Twentieth Century"/>
                <a:ea typeface="Twentieth Century"/>
                <a:cs typeface="Twentieth Century"/>
                <a:sym typeface="Twentieth Century"/>
              </a:rPr>
              <a:t>may delineate how sources were selected but does not seek to draw conclusions</a:t>
            </a:r>
            <a:endParaRPr sz="2800" dirty="0"/>
          </a:p>
          <a:p>
            <a:pPr marL="0" marR="0" lvl="0" indent="0" algn="l" rtl="0">
              <a:lnSpc>
                <a:spcPct val="125000"/>
              </a:lnSpc>
              <a:spcBef>
                <a:spcPts val="0"/>
              </a:spcBef>
              <a:spcAft>
                <a:spcPts val="0"/>
              </a:spcAft>
              <a:buNone/>
            </a:pPr>
            <a:r>
              <a:rPr lang="en-US" sz="2800" dirty="0">
                <a:solidFill>
                  <a:schemeClr val="dk1"/>
                </a:solidFill>
                <a:latin typeface="Twentieth Century"/>
                <a:ea typeface="Twentieth Century"/>
                <a:cs typeface="Twentieth Century"/>
                <a:sym typeface="Twentieth Century"/>
              </a:rPr>
              <a:t>	based on what all the evidence suggests*</a:t>
            </a:r>
            <a:endParaRPr sz="2800" dirty="0">
              <a:solidFill>
                <a:srgbClr val="111111"/>
              </a:solidFill>
              <a:latin typeface="Twentieth Century"/>
              <a:ea typeface="Twentieth Century"/>
              <a:cs typeface="Twentieth Century"/>
              <a:sym typeface="Twentieth Century"/>
            </a:endParaRPr>
          </a:p>
          <a:p>
            <a:pPr marL="0" marR="0" lvl="0" indent="0" algn="l" rtl="0">
              <a:lnSpc>
                <a:spcPct val="125000"/>
              </a:lnSpc>
              <a:spcBef>
                <a:spcPts val="0"/>
              </a:spcBef>
              <a:spcAft>
                <a:spcPts val="0"/>
              </a:spcAft>
              <a:buNone/>
            </a:pPr>
            <a:r>
              <a:rPr lang="en-US" sz="2800" dirty="0">
                <a:solidFill>
                  <a:srgbClr val="111111"/>
                </a:solidFill>
                <a:latin typeface="Twentieth Century"/>
                <a:ea typeface="Twentieth Century"/>
                <a:cs typeface="Twentieth Century"/>
                <a:sym typeface="Twentieth Century"/>
              </a:rPr>
              <a:t>5.  not meant to just summarize existing arguments but to also critique the set </a:t>
            </a:r>
            <a:endParaRPr sz="2800" dirty="0"/>
          </a:p>
          <a:p>
            <a:pPr marL="0" marR="0" lvl="0" indent="0" algn="l" rtl="0">
              <a:lnSpc>
                <a:spcPct val="125000"/>
              </a:lnSpc>
              <a:spcBef>
                <a:spcPts val="0"/>
              </a:spcBef>
              <a:spcAft>
                <a:spcPts val="0"/>
              </a:spcAft>
              <a:buNone/>
            </a:pPr>
            <a:r>
              <a:rPr lang="en-US" sz="2800" dirty="0">
                <a:solidFill>
                  <a:srgbClr val="111111"/>
                </a:solidFill>
                <a:latin typeface="Twentieth Century"/>
                <a:ea typeface="Twentieth Century"/>
                <a:cs typeface="Twentieth Century"/>
                <a:sym typeface="Twentieth Century"/>
              </a:rPr>
              <a:t>	of arguments/information and offer qualitative insights</a:t>
            </a:r>
            <a:endParaRPr sz="2800" dirty="0"/>
          </a:p>
          <a:p>
            <a:pPr marL="0" marR="0" lvl="0" indent="0" algn="l" rtl="0">
              <a:lnSpc>
                <a:spcPct val="125000"/>
              </a:lnSpc>
              <a:spcBef>
                <a:spcPts val="0"/>
              </a:spcBef>
              <a:spcAft>
                <a:spcPts val="0"/>
              </a:spcAft>
              <a:buNone/>
            </a:pPr>
            <a:r>
              <a:rPr lang="en-US" sz="2800" dirty="0">
                <a:solidFill>
                  <a:srgbClr val="111111"/>
                </a:solidFill>
                <a:latin typeface="Twentieth Century"/>
                <a:ea typeface="Twentieth Century"/>
                <a:cs typeface="Twentieth Century"/>
                <a:sym typeface="Twentieth Century"/>
              </a:rPr>
              <a:t>6.  aims at generating a theory or framework, not summarizing evidence</a:t>
            </a:r>
            <a:endParaRPr sz="2800" dirty="0"/>
          </a:p>
        </p:txBody>
      </p:sp>
      <p:sp>
        <p:nvSpPr>
          <p:cNvPr id="152" name="Google Shape;152;p8"/>
          <p:cNvSpPr txBox="1"/>
          <p:nvPr/>
        </p:nvSpPr>
        <p:spPr>
          <a:xfrm>
            <a:off x="3638058" y="557241"/>
            <a:ext cx="7441540" cy="1003311"/>
          </a:xfrm>
          <a:prstGeom prst="rect">
            <a:avLst/>
          </a:prstGeom>
          <a:noFill/>
          <a:ln>
            <a:noFill/>
          </a:ln>
        </p:spPr>
        <p:txBody>
          <a:bodyPr spcFirstLastPara="1" wrap="square" lIns="91425" tIns="45700" rIns="91425" bIns="45700" anchor="t" anchorCtr="0">
            <a:spAutoFit/>
          </a:bodyPr>
          <a:lstStyle/>
          <a:p>
            <a:pPr marL="0" marR="0" lvl="0" indent="0" algn="ctr" rtl="0">
              <a:lnSpc>
                <a:spcPct val="80000"/>
              </a:lnSpc>
              <a:spcBef>
                <a:spcPts val="0"/>
              </a:spcBef>
              <a:spcAft>
                <a:spcPts val="0"/>
              </a:spcAft>
              <a:buNone/>
            </a:pPr>
            <a:r>
              <a:rPr lang="en-US" sz="4400" dirty="0">
                <a:solidFill>
                  <a:srgbClr val="529133"/>
                </a:solidFill>
                <a:latin typeface="Twentieth Century"/>
                <a:ea typeface="Twentieth Century"/>
                <a:cs typeface="Twentieth Century"/>
                <a:sym typeface="Twentieth Century"/>
              </a:rPr>
              <a:t>C</a:t>
            </a:r>
            <a:r>
              <a:rPr lang="en-US" sz="4400" dirty="0" smtClean="0">
                <a:solidFill>
                  <a:srgbClr val="529133"/>
                </a:solidFill>
                <a:latin typeface="Twentieth Century"/>
                <a:ea typeface="Twentieth Century"/>
                <a:cs typeface="Twentieth Century"/>
                <a:sym typeface="Twentieth Century"/>
              </a:rPr>
              <a:t>ritical </a:t>
            </a:r>
            <a:r>
              <a:rPr lang="en-US" sz="4400" dirty="0">
                <a:solidFill>
                  <a:srgbClr val="529133"/>
                </a:solidFill>
                <a:latin typeface="Twentieth Century"/>
                <a:ea typeface="Twentieth Century"/>
                <a:cs typeface="Twentieth Century"/>
                <a:sym typeface="Twentieth Century"/>
              </a:rPr>
              <a:t>I</a:t>
            </a:r>
            <a:r>
              <a:rPr lang="en-US" sz="4400" dirty="0" smtClean="0">
                <a:solidFill>
                  <a:srgbClr val="529133"/>
                </a:solidFill>
                <a:latin typeface="Twentieth Century"/>
                <a:ea typeface="Twentieth Century"/>
                <a:cs typeface="Twentieth Century"/>
                <a:sym typeface="Twentieth Century"/>
              </a:rPr>
              <a:t>nterpretive </a:t>
            </a:r>
            <a:r>
              <a:rPr lang="en-US" sz="4400" dirty="0">
                <a:solidFill>
                  <a:srgbClr val="529133"/>
                </a:solidFill>
                <a:latin typeface="Twentieth Century"/>
                <a:ea typeface="Twentieth Century"/>
                <a:cs typeface="Twentieth Century"/>
                <a:sym typeface="Twentieth Century"/>
              </a:rPr>
              <a:t>R</a:t>
            </a:r>
            <a:r>
              <a:rPr lang="en-US" sz="4400" dirty="0" smtClean="0">
                <a:solidFill>
                  <a:srgbClr val="529133"/>
                </a:solidFill>
                <a:latin typeface="Twentieth Century"/>
                <a:ea typeface="Twentieth Century"/>
                <a:cs typeface="Twentieth Century"/>
                <a:sym typeface="Twentieth Century"/>
              </a:rPr>
              <a:t>eviews</a:t>
            </a:r>
            <a:endParaRPr sz="3400" dirty="0">
              <a:solidFill>
                <a:srgbClr val="529133"/>
              </a:solidFill>
              <a:latin typeface="Twentieth Century"/>
              <a:ea typeface="Twentieth Century"/>
              <a:cs typeface="Twentieth Century"/>
              <a:sym typeface="Twentieth Century"/>
            </a:endParaRPr>
          </a:p>
          <a:p>
            <a:pPr marL="0" marR="0" lvl="0" indent="0" algn="ctr" rtl="0">
              <a:lnSpc>
                <a:spcPct val="80000"/>
              </a:lnSpc>
              <a:spcBef>
                <a:spcPts val="0"/>
              </a:spcBef>
              <a:spcAft>
                <a:spcPts val="0"/>
              </a:spcAft>
              <a:buNone/>
            </a:pPr>
            <a:r>
              <a:rPr lang="en-US" sz="3000" i="1" dirty="0">
                <a:solidFill>
                  <a:srgbClr val="529133"/>
                </a:solidFill>
                <a:latin typeface="Twentieth Century"/>
                <a:ea typeface="Twentieth Century"/>
                <a:cs typeface="Twentieth Century"/>
                <a:sym typeface="Twentieth Century"/>
              </a:rPr>
              <a:t>semi-quantitative</a:t>
            </a:r>
            <a:r>
              <a:rPr lang="en-US" sz="3000" dirty="0">
                <a:solidFill>
                  <a:srgbClr val="529133"/>
                </a:solidFill>
                <a:latin typeface="Twentieth Century"/>
                <a:ea typeface="Twentieth Century"/>
                <a:cs typeface="Twentieth Century"/>
                <a:sym typeface="Twentieth Century"/>
              </a:rPr>
              <a:t> synthesis</a:t>
            </a:r>
            <a:endParaRPr sz="3000" dirty="0"/>
          </a:p>
        </p:txBody>
      </p:sp>
      <p:cxnSp>
        <p:nvCxnSpPr>
          <p:cNvPr id="153" name="Google Shape;153;p8"/>
          <p:cNvCxnSpPr>
            <a:stCxn id="154" idx="2"/>
            <a:endCxn id="155" idx="2"/>
          </p:cNvCxnSpPr>
          <p:nvPr/>
        </p:nvCxnSpPr>
        <p:spPr>
          <a:xfrm rot="5400000" flipH="1">
            <a:off x="6134674" y="1869706"/>
            <a:ext cx="2910" cy="2398598"/>
          </a:xfrm>
          <a:prstGeom prst="bentConnector3">
            <a:avLst>
              <a:gd name="adj1" fmla="val -7855670"/>
            </a:avLst>
          </a:prstGeom>
          <a:noFill/>
          <a:ln w="57150" cap="flat" cmpd="sng">
            <a:solidFill>
              <a:srgbClr val="529133"/>
            </a:solidFill>
            <a:prstDash val="solid"/>
            <a:round/>
            <a:headEnd type="none" w="sm" len="sm"/>
            <a:tailEnd type="triangle" w="med" len="med"/>
          </a:ln>
          <a:effectLst>
            <a:outerShdw blurRad="40000" dist="20000" dir="5400000" rotWithShape="0">
              <a:srgbClr val="000000">
                <a:alpha val="37647"/>
              </a:srgbClr>
            </a:outerShdw>
          </a:effectLst>
        </p:spPr>
      </p:cxnSp>
      <p:grpSp>
        <p:nvGrpSpPr>
          <p:cNvPr id="156" name="Google Shape;156;p8"/>
          <p:cNvGrpSpPr/>
          <p:nvPr/>
        </p:nvGrpSpPr>
        <p:grpSpPr>
          <a:xfrm>
            <a:off x="1846164" y="2177003"/>
            <a:ext cx="11631065" cy="1006429"/>
            <a:chOff x="1646422" y="2222153"/>
            <a:chExt cx="11631065" cy="1006429"/>
          </a:xfrm>
        </p:grpSpPr>
        <p:grpSp>
          <p:nvGrpSpPr>
            <p:cNvPr id="157" name="Google Shape;157;p8"/>
            <p:cNvGrpSpPr/>
            <p:nvPr/>
          </p:nvGrpSpPr>
          <p:grpSpPr>
            <a:xfrm>
              <a:off x="1646422" y="2222153"/>
              <a:ext cx="11631065" cy="1006429"/>
              <a:chOff x="293902" y="1758312"/>
              <a:chExt cx="11455849" cy="1030705"/>
            </a:xfrm>
          </p:grpSpPr>
          <p:cxnSp>
            <p:nvCxnSpPr>
              <p:cNvPr id="158" name="Google Shape;158;p8"/>
              <p:cNvCxnSpPr>
                <a:stCxn id="159" idx="3"/>
                <a:endCxn id="155" idx="1"/>
              </p:cNvCxnSpPr>
              <p:nvPr/>
            </p:nvCxnSpPr>
            <p:spPr>
              <a:xfrm flipV="1">
                <a:off x="1676075" y="2276340"/>
                <a:ext cx="705938" cy="14111"/>
              </a:xfrm>
              <a:prstGeom prst="straightConnector1">
                <a:avLst/>
              </a:prstGeom>
              <a:noFill/>
              <a:ln w="57150" cap="flat" cmpd="sng">
                <a:solidFill>
                  <a:srgbClr val="529133"/>
                </a:solidFill>
                <a:prstDash val="solid"/>
                <a:round/>
                <a:headEnd type="none" w="sm" len="sm"/>
                <a:tailEnd type="triangle" w="med" len="med"/>
              </a:ln>
              <a:effectLst>
                <a:outerShdw blurRad="40000" dist="20000" dir="5400000" rotWithShape="0">
                  <a:srgbClr val="000000">
                    <a:alpha val="37647"/>
                  </a:srgbClr>
                </a:outerShdw>
              </a:effectLst>
            </p:spPr>
          </p:cxnSp>
          <p:cxnSp>
            <p:nvCxnSpPr>
              <p:cNvPr id="160" name="Google Shape;160;p8"/>
              <p:cNvCxnSpPr>
                <a:stCxn id="154" idx="3"/>
                <a:endCxn id="161" idx="3"/>
              </p:cNvCxnSpPr>
              <p:nvPr/>
            </p:nvCxnSpPr>
            <p:spPr>
              <a:xfrm flipV="1">
                <a:off x="6516797" y="2273665"/>
                <a:ext cx="643176" cy="5676"/>
              </a:xfrm>
              <a:prstGeom prst="straightConnector1">
                <a:avLst/>
              </a:prstGeom>
              <a:noFill/>
              <a:ln w="57150" cap="flat" cmpd="sng">
                <a:solidFill>
                  <a:srgbClr val="529133"/>
                </a:solidFill>
                <a:prstDash val="solid"/>
                <a:round/>
                <a:headEnd type="none" w="sm" len="sm"/>
                <a:tailEnd type="triangle" w="med" len="med"/>
              </a:ln>
              <a:effectLst>
                <a:outerShdw blurRad="40000" dist="20000" dir="5400000" rotWithShape="0">
                  <a:srgbClr val="000000">
                    <a:alpha val="37647"/>
                  </a:srgbClr>
                </a:outerShdw>
              </a:effectLst>
            </p:spPr>
          </p:cxnSp>
          <p:cxnSp>
            <p:nvCxnSpPr>
              <p:cNvPr id="162" name="Google Shape;162;p8"/>
              <p:cNvCxnSpPr>
                <a:stCxn id="161" idx="1"/>
                <a:endCxn id="163" idx="1"/>
              </p:cNvCxnSpPr>
              <p:nvPr/>
            </p:nvCxnSpPr>
            <p:spPr>
              <a:xfrm>
                <a:off x="9193233" y="2273665"/>
                <a:ext cx="390014" cy="16196"/>
              </a:xfrm>
              <a:prstGeom prst="straightConnector1">
                <a:avLst/>
              </a:prstGeom>
              <a:noFill/>
              <a:ln w="57150" cap="flat" cmpd="sng">
                <a:solidFill>
                  <a:srgbClr val="529133"/>
                </a:solidFill>
                <a:prstDash val="solid"/>
                <a:round/>
                <a:headEnd type="none" w="sm" len="sm"/>
                <a:tailEnd type="triangle" w="med" len="med"/>
              </a:ln>
              <a:effectLst>
                <a:outerShdw blurRad="40000" dist="20000" dir="5400000" rotWithShape="0">
                  <a:srgbClr val="000000">
                    <a:alpha val="37647"/>
                  </a:srgbClr>
                </a:outerShdw>
              </a:effectLst>
            </p:spPr>
          </p:cxnSp>
          <p:grpSp>
            <p:nvGrpSpPr>
              <p:cNvPr id="164" name="Google Shape;164;p8"/>
              <p:cNvGrpSpPr/>
              <p:nvPr/>
            </p:nvGrpSpPr>
            <p:grpSpPr>
              <a:xfrm>
                <a:off x="293902" y="1758312"/>
                <a:ext cx="11455849" cy="1030705"/>
                <a:chOff x="293902" y="1758312"/>
                <a:chExt cx="11455849" cy="1030705"/>
              </a:xfrm>
            </p:grpSpPr>
            <p:sp>
              <p:nvSpPr>
                <p:cNvPr id="159" name="Google Shape;159;p8"/>
                <p:cNvSpPr txBox="1"/>
                <p:nvPr/>
              </p:nvSpPr>
              <p:spPr>
                <a:xfrm>
                  <a:off x="293902" y="2069811"/>
                  <a:ext cx="1382173" cy="441280"/>
                </a:xfrm>
                <a:prstGeom prst="rect">
                  <a:avLst/>
                </a:prstGeom>
                <a:solidFill>
                  <a:srgbClr val="529133"/>
                </a:solidFill>
                <a:ln w="9525" cap="flat" cmpd="sng">
                  <a:solidFill>
                    <a:srgbClr val="529133"/>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200">
                      <a:solidFill>
                        <a:schemeClr val="lt1"/>
                      </a:solidFill>
                      <a:latin typeface="Twentieth Century"/>
                      <a:ea typeface="Twentieth Century"/>
                      <a:cs typeface="Twentieth Century"/>
                      <a:sym typeface="Twentieth Century"/>
                    </a:rPr>
                    <a:t>Question</a:t>
                  </a:r>
                  <a:endParaRPr/>
                </a:p>
              </p:txBody>
            </p:sp>
            <p:sp>
              <p:nvSpPr>
                <p:cNvPr id="154" name="Google Shape;154;p8"/>
                <p:cNvSpPr txBox="1"/>
                <p:nvPr/>
              </p:nvSpPr>
              <p:spPr>
                <a:xfrm>
                  <a:off x="4884148" y="1885360"/>
                  <a:ext cx="1632650" cy="787960"/>
                </a:xfrm>
                <a:prstGeom prst="rect">
                  <a:avLst/>
                </a:prstGeom>
                <a:solidFill>
                  <a:srgbClr val="529133"/>
                </a:solidFill>
                <a:ln w="9525" cap="flat" cmpd="sng">
                  <a:solidFill>
                    <a:srgbClr val="529133"/>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200" dirty="0">
                      <a:solidFill>
                        <a:schemeClr val="lt1"/>
                      </a:solidFill>
                      <a:latin typeface="Twentieth Century"/>
                      <a:ea typeface="Twentieth Century"/>
                      <a:cs typeface="Twentieth Century"/>
                      <a:sym typeface="Twentieth Century"/>
                    </a:rPr>
                    <a:t>summarize </a:t>
                  </a:r>
                  <a:endParaRPr dirty="0"/>
                </a:p>
                <a:p>
                  <a:pPr marL="0" marR="0" lvl="0" indent="0" algn="ctr" rtl="0">
                    <a:spcBef>
                      <a:spcPts val="0"/>
                    </a:spcBef>
                    <a:spcAft>
                      <a:spcPts val="0"/>
                    </a:spcAft>
                    <a:buNone/>
                  </a:pPr>
                  <a:r>
                    <a:rPr lang="en-US" sz="2200" dirty="0" smtClean="0">
                      <a:solidFill>
                        <a:schemeClr val="lt1"/>
                      </a:solidFill>
                      <a:latin typeface="Twentieth Century"/>
                      <a:ea typeface="Twentieth Century"/>
                      <a:cs typeface="Twentieth Century"/>
                      <a:sym typeface="Twentieth Century"/>
                    </a:rPr>
                    <a:t>studies </a:t>
                  </a:r>
                  <a:endParaRPr dirty="0"/>
                </a:p>
              </p:txBody>
            </p:sp>
            <p:sp>
              <p:nvSpPr>
                <p:cNvPr id="161" name="Google Shape;161;p8"/>
                <p:cNvSpPr txBox="1"/>
                <p:nvPr/>
              </p:nvSpPr>
              <p:spPr>
                <a:xfrm flipH="1">
                  <a:off x="7159973" y="1758312"/>
                  <a:ext cx="2033260" cy="1030705"/>
                </a:xfrm>
                <a:prstGeom prst="rect">
                  <a:avLst/>
                </a:prstGeom>
                <a:solidFill>
                  <a:srgbClr val="529133"/>
                </a:solidFill>
                <a:ln w="9525" cap="flat" cmpd="sng">
                  <a:solidFill>
                    <a:srgbClr val="529133"/>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lnSpc>
                      <a:spcPct val="90000"/>
                    </a:lnSpc>
                    <a:spcBef>
                      <a:spcPts val="0"/>
                    </a:spcBef>
                    <a:spcAft>
                      <a:spcPts val="0"/>
                    </a:spcAft>
                    <a:buNone/>
                  </a:pPr>
                  <a:r>
                    <a:rPr lang="en-US" sz="2200" dirty="0">
                      <a:solidFill>
                        <a:schemeClr val="lt1"/>
                      </a:solidFill>
                      <a:latin typeface="Twentieth Century"/>
                      <a:ea typeface="Twentieth Century"/>
                      <a:cs typeface="Twentieth Century"/>
                      <a:sym typeface="Twentieth Century"/>
                    </a:rPr>
                    <a:t>interprets </a:t>
                  </a:r>
                  <a:endParaRPr dirty="0"/>
                </a:p>
                <a:p>
                  <a:pPr marL="0" marR="0" lvl="0" indent="0" algn="ctr" rtl="0">
                    <a:lnSpc>
                      <a:spcPct val="90000"/>
                    </a:lnSpc>
                    <a:spcBef>
                      <a:spcPts val="0"/>
                    </a:spcBef>
                    <a:spcAft>
                      <a:spcPts val="0"/>
                    </a:spcAft>
                    <a:buNone/>
                  </a:pPr>
                  <a:r>
                    <a:rPr lang="en-US" sz="2200" dirty="0">
                      <a:solidFill>
                        <a:schemeClr val="lt1"/>
                      </a:solidFill>
                      <a:latin typeface="Twentieth Century"/>
                      <a:ea typeface="Twentieth Century"/>
                      <a:cs typeface="Twentieth Century"/>
                      <a:sym typeface="Twentieth Century"/>
                    </a:rPr>
                    <a:t>studies </a:t>
                  </a:r>
                  <a:endParaRPr dirty="0"/>
                </a:p>
                <a:p>
                  <a:pPr marL="0" marR="0" lvl="0" indent="0" algn="ctr" rtl="0">
                    <a:lnSpc>
                      <a:spcPct val="90000"/>
                    </a:lnSpc>
                    <a:spcBef>
                      <a:spcPts val="0"/>
                    </a:spcBef>
                    <a:spcAft>
                      <a:spcPts val="0"/>
                    </a:spcAft>
                    <a:buNone/>
                  </a:pPr>
                  <a:r>
                    <a:rPr lang="en-US" sz="2200" dirty="0">
                      <a:solidFill>
                        <a:schemeClr val="lt1"/>
                      </a:solidFill>
                      <a:latin typeface="Twentieth Century"/>
                      <a:ea typeface="Twentieth Century"/>
                      <a:cs typeface="Twentieth Century"/>
                      <a:sym typeface="Twentieth Century"/>
                    </a:rPr>
                    <a:t>as a group</a:t>
                  </a:r>
                  <a:endParaRPr dirty="0"/>
                </a:p>
              </p:txBody>
            </p:sp>
            <p:sp>
              <p:nvSpPr>
                <p:cNvPr id="163" name="Google Shape;163;p8"/>
                <p:cNvSpPr txBox="1"/>
                <p:nvPr/>
              </p:nvSpPr>
              <p:spPr>
                <a:xfrm>
                  <a:off x="9583246" y="1895861"/>
                  <a:ext cx="2166505" cy="788001"/>
                </a:xfrm>
                <a:prstGeom prst="rect">
                  <a:avLst/>
                </a:prstGeom>
                <a:solidFill>
                  <a:srgbClr val="529133"/>
                </a:solidFill>
                <a:ln w="9525" cap="flat" cmpd="sng">
                  <a:solidFill>
                    <a:srgbClr val="529133"/>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200">
                      <a:solidFill>
                        <a:schemeClr val="lt1"/>
                      </a:solidFill>
                      <a:latin typeface="Twentieth Century"/>
                      <a:ea typeface="Twentieth Century"/>
                      <a:cs typeface="Twentieth Century"/>
                      <a:sym typeface="Twentieth Century"/>
                    </a:rPr>
                    <a:t>generates </a:t>
                  </a:r>
                  <a:endParaRPr/>
                </a:p>
                <a:p>
                  <a:pPr marL="0" marR="0" lvl="0" indent="0" algn="ctr" rtl="0">
                    <a:spcBef>
                      <a:spcPts val="0"/>
                    </a:spcBef>
                    <a:spcAft>
                      <a:spcPts val="0"/>
                    </a:spcAft>
                    <a:buNone/>
                  </a:pPr>
                  <a:r>
                    <a:rPr lang="en-US" sz="2200">
                      <a:solidFill>
                        <a:schemeClr val="lt1"/>
                      </a:solidFill>
                      <a:latin typeface="Twentieth Century"/>
                      <a:ea typeface="Twentieth Century"/>
                      <a:cs typeface="Twentieth Century"/>
                      <a:sym typeface="Twentieth Century"/>
                    </a:rPr>
                    <a:t> theory or critique</a:t>
                  </a:r>
                  <a:endParaRPr/>
                </a:p>
              </p:txBody>
            </p:sp>
            <p:sp>
              <p:nvSpPr>
                <p:cNvPr id="155" name="Google Shape;155;p8"/>
                <p:cNvSpPr txBox="1"/>
                <p:nvPr/>
              </p:nvSpPr>
              <p:spPr>
                <a:xfrm>
                  <a:off x="2382013" y="1882339"/>
                  <a:ext cx="1911991" cy="788001"/>
                </a:xfrm>
                <a:prstGeom prst="rect">
                  <a:avLst/>
                </a:prstGeom>
                <a:solidFill>
                  <a:srgbClr val="529133"/>
                </a:solidFill>
                <a:ln w="9525" cap="flat" cmpd="sng">
                  <a:solidFill>
                    <a:srgbClr val="529133"/>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en-US" sz="2200" dirty="0">
                      <a:solidFill>
                        <a:schemeClr val="lt1"/>
                      </a:solidFill>
                      <a:latin typeface="Twentieth Century"/>
                      <a:ea typeface="Twentieth Century"/>
                      <a:cs typeface="Twentieth Century"/>
                      <a:sym typeface="Twentieth Century"/>
                    </a:rPr>
                    <a:t>selects </a:t>
                  </a:r>
                  <a:endParaRPr dirty="0"/>
                </a:p>
                <a:p>
                  <a:pPr marL="0" marR="0" lvl="0" indent="0" algn="ctr" rtl="0">
                    <a:spcBef>
                      <a:spcPts val="0"/>
                    </a:spcBef>
                    <a:spcAft>
                      <a:spcPts val="0"/>
                    </a:spcAft>
                    <a:buNone/>
                  </a:pPr>
                  <a:r>
                    <a:rPr lang="en-US" sz="2200" dirty="0">
                      <a:solidFill>
                        <a:schemeClr val="lt1"/>
                      </a:solidFill>
                      <a:latin typeface="Twentieth Century"/>
                      <a:ea typeface="Twentieth Century"/>
                      <a:cs typeface="Twentieth Century"/>
                      <a:sym typeface="Twentieth Century"/>
                    </a:rPr>
                    <a:t>studies/cases</a:t>
                  </a:r>
                  <a:endParaRPr dirty="0"/>
                </a:p>
              </p:txBody>
            </p:sp>
          </p:grpSp>
          <p:cxnSp>
            <p:nvCxnSpPr>
              <p:cNvPr id="165" name="Google Shape;165;p8"/>
              <p:cNvCxnSpPr>
                <a:stCxn id="155" idx="3"/>
                <a:endCxn id="154" idx="1"/>
              </p:cNvCxnSpPr>
              <p:nvPr/>
            </p:nvCxnSpPr>
            <p:spPr>
              <a:xfrm>
                <a:off x="4294004" y="2276340"/>
                <a:ext cx="590144" cy="3001"/>
              </a:xfrm>
              <a:prstGeom prst="straightConnector1">
                <a:avLst/>
              </a:prstGeom>
              <a:noFill/>
              <a:ln w="57150" cap="flat" cmpd="sng">
                <a:solidFill>
                  <a:srgbClr val="529133"/>
                </a:solidFill>
                <a:prstDash val="solid"/>
                <a:round/>
                <a:headEnd type="none" w="sm" len="sm"/>
                <a:tailEnd type="triangle" w="med" len="med"/>
              </a:ln>
              <a:effectLst>
                <a:outerShdw blurRad="40000" dist="20000" dir="5400000" rotWithShape="0">
                  <a:srgbClr val="000000">
                    <a:alpha val="37647"/>
                  </a:srgbClr>
                </a:outerShdw>
              </a:effectLst>
            </p:spPr>
          </p:cxnSp>
        </p:grpSp>
        <p:cxnSp>
          <p:nvCxnSpPr>
            <p:cNvPr id="166" name="Google Shape;166;p8"/>
            <p:cNvCxnSpPr>
              <a:stCxn id="161" idx="0"/>
              <a:endCxn id="159" idx="0"/>
            </p:cNvCxnSpPr>
            <p:nvPr/>
          </p:nvCxnSpPr>
          <p:spPr>
            <a:xfrm rot="16200000" flipH="1" flipV="1">
              <a:off x="5846803" y="-1276571"/>
              <a:ext cx="304162" cy="7301609"/>
            </a:xfrm>
            <a:prstGeom prst="bentConnector3">
              <a:avLst>
                <a:gd name="adj1" fmla="val -75157"/>
              </a:avLst>
            </a:prstGeom>
            <a:noFill/>
            <a:ln w="38100" cap="flat" cmpd="sng">
              <a:solidFill>
                <a:srgbClr val="529133"/>
              </a:solidFill>
              <a:prstDash val="solid"/>
              <a:round/>
              <a:headEnd type="none" w="sm" len="sm"/>
              <a:tailEnd type="triangle" w="med" len="med"/>
            </a:ln>
            <a:effectLst>
              <a:outerShdw blurRad="40000" dist="20000" dir="5400000" rotWithShape="0">
                <a:srgbClr val="000000">
                  <a:alpha val="37647"/>
                </a:srgbClr>
              </a:outerShdw>
            </a:effectLst>
          </p:spPr>
        </p:cxnSp>
      </p:grpSp>
    </p:spTree>
  </p:cSld>
  <p:clrMapOvr>
    <a:masterClrMapping/>
  </p:clrMapOvr>
</p:sld>
</file>

<file path=ppt/theme/theme1.xml><?xml version="1.0" encoding="utf-8"?>
<a:theme xmlns:a="http://schemas.openxmlformats.org/drawingml/2006/main" name="Office Theme">
  <a:themeElements>
    <a:clrScheme name="Custom 3">
      <a:dk1>
        <a:srgbClr val="000000"/>
      </a:dk1>
      <a:lt1>
        <a:srgbClr val="FFFFFF"/>
      </a:lt1>
      <a:dk2>
        <a:srgbClr val="1F497D"/>
      </a:dk2>
      <a:lt2>
        <a:srgbClr val="FFFFFF"/>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TotalTime>
  <Words>2128</Words>
  <Application>Microsoft Office PowerPoint</Application>
  <PresentationFormat>Custom</PresentationFormat>
  <Paragraphs>179</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Twentieth Century</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Margaret A. Palmer</dc:creator>
  <cp:lastModifiedBy>Erin Duffy</cp:lastModifiedBy>
  <cp:revision>9</cp:revision>
  <dcterms:created xsi:type="dcterms:W3CDTF">2015-03-01T20:58:55Z</dcterms:created>
  <dcterms:modified xsi:type="dcterms:W3CDTF">2022-08-19T18:20:41Z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0x01010070784B25AF50B1489073584462465C7B</vt:lpwstr>
  </property>
</Properties>
</file>