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1"/>
  </p:notesMasterIdLst>
  <p:sldIdLst>
    <p:sldId id="256" r:id="rId2"/>
    <p:sldId id="265" r:id="rId3"/>
    <p:sldId id="274" r:id="rId4"/>
    <p:sldId id="267" r:id="rId5"/>
    <p:sldId id="268" r:id="rId6"/>
    <p:sldId id="275" r:id="rId7"/>
    <p:sldId id="269" r:id="rId8"/>
    <p:sldId id="270" r:id="rId9"/>
    <p:sldId id="276" r:id="rId10"/>
    <p:sldId id="271" r:id="rId11"/>
    <p:sldId id="272" r:id="rId12"/>
    <p:sldId id="273" r:id="rId13"/>
    <p:sldId id="277" r:id="rId14"/>
    <p:sldId id="278" r:id="rId15"/>
    <p:sldId id="279" r:id="rId16"/>
    <p:sldId id="280" r:id="rId17"/>
    <p:sldId id="281" r:id="rId18"/>
    <p:sldId id="284"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BE44"/>
    <a:srgbClr val="6FEB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72676"/>
  </p:normalViewPr>
  <p:slideViewPr>
    <p:cSldViewPr snapToGrid="0" snapToObjects="1">
      <p:cViewPr>
        <p:scale>
          <a:sx n="114" d="100"/>
          <a:sy n="114" d="100"/>
        </p:scale>
        <p:origin x="280"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21E6E-FE16-9A40-AB2C-836EE77C1262}" type="datetimeFigureOut">
              <a:rPr lang="en-US" smtClean="0"/>
              <a:t>6/27/22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CB8A7-3D04-284F-AD06-94F2B5597B39}" type="slidenum">
              <a:rPr lang="en-US" smtClean="0"/>
              <a:t>‹#›</a:t>
            </a:fld>
            <a:endParaRPr lang="en-US"/>
          </a:p>
        </p:txBody>
      </p:sp>
    </p:spTree>
    <p:extLst>
      <p:ext uri="{BB962C8B-B14F-4D97-AF65-F5344CB8AC3E}">
        <p14:creationId xmlns:p14="http://schemas.microsoft.com/office/powerpoint/2010/main" val="147847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Instructors: </a:t>
            </a:r>
            <a:r>
              <a:rPr lang="en-US" b="0" dirty="0"/>
              <a:t>These slides were prepared as part of a lesson introducing ecology to non-ecologists interested in socio-environmental systems. Many of the text-only slides may be more useful as notes— instructor/facilitator can hide them and pair with visuals on adjacent slides or find new images. All images and figures are either in the public domain or taken from publications cited on the slide and listed in the bibliography at the end. </a:t>
            </a:r>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0</a:t>
            </a:fld>
            <a:endParaRPr lang="en-US"/>
          </a:p>
        </p:txBody>
      </p:sp>
    </p:spTree>
    <p:extLst>
      <p:ext uri="{BB962C8B-B14F-4D97-AF65-F5344CB8AC3E}">
        <p14:creationId xmlns:p14="http://schemas.microsoft.com/office/powerpoint/2010/main" val="134632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10</a:t>
            </a:fld>
            <a:endParaRPr lang="en-US"/>
          </a:p>
        </p:txBody>
      </p:sp>
    </p:spTree>
    <p:extLst>
      <p:ext uri="{BB962C8B-B14F-4D97-AF65-F5344CB8AC3E}">
        <p14:creationId xmlns:p14="http://schemas.microsoft.com/office/powerpoint/2010/main" val="352963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12</a:t>
            </a:fld>
            <a:endParaRPr lang="en-US"/>
          </a:p>
        </p:txBody>
      </p:sp>
    </p:spTree>
    <p:extLst>
      <p:ext uri="{BB962C8B-B14F-4D97-AF65-F5344CB8AC3E}">
        <p14:creationId xmlns:p14="http://schemas.microsoft.com/office/powerpoint/2010/main" val="258293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for Instructors: </a:t>
            </a:r>
            <a:r>
              <a:rPr lang="en-US" b="0" dirty="0"/>
              <a:t>Oli et al. note in their paper: “</a:t>
            </a:r>
            <a:r>
              <a:rPr lang="en-US" sz="1200" b="0" i="0" u="none" strike="noStrike" dirty="0">
                <a:latin typeface="Arial"/>
                <a:ea typeface="Arial"/>
                <a:cs typeface="Arial"/>
                <a:sym typeface="Arial"/>
              </a:rPr>
              <a:t>Snowshoe hare population cycles have been a major contributor to our understanding of population regulatory mechanisms in vertebrates and feature prominently in most ecology textbooks. The most notable feature of these cycles is the changes in abundance, with highly variable cyclic amplitudes…Experimental and observational studies suggest that snowshoe hare population cycles are driven by one or more of the following factors: (1) direct mortality caused by their predators (Krebs et al. 1995, Krebs et al. 2018); (2) indirect, sublethal effects of predators mediated via predator-induced stress response; and (3) winter food shortages. Each of these potential causal mechanisms is predicted to impact demographic rates. … However, rigorous empirical characterizations of demographic structure in cycling hare populations grounded in observational or experimental data are currently lacking. … [So…] our goal was to discern demographic drivers of snowshoe hare population cycles in a boreal forest in southwestern Yukon [using long-term field data spanning 40 </a:t>
            </a:r>
            <a:r>
              <a:rPr lang="en-US" sz="1200" b="0" i="0" u="none" strike="noStrike" dirty="0" err="1">
                <a:latin typeface="Arial"/>
                <a:ea typeface="Arial"/>
                <a:cs typeface="Arial"/>
                <a:sym typeface="Arial"/>
              </a:rPr>
              <a:t>yr</a:t>
            </a:r>
            <a:r>
              <a:rPr lang="en-US" sz="1200" b="0" i="0" u="none" strike="noStrike" dirty="0">
                <a:latin typeface="Arial"/>
                <a:ea typeface="Arial"/>
                <a:cs typeface="Arial"/>
                <a:sym typeface="Arial"/>
              </a:rPr>
              <a:t> (1977–2017) and temporal symmetry capture–mark–recapture (CMR) modeling framework.”</a:t>
            </a:r>
            <a:endParaRPr lang="en-US" b="1"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13</a:t>
            </a:fld>
            <a:endParaRPr lang="en-US"/>
          </a:p>
        </p:txBody>
      </p:sp>
    </p:spTree>
    <p:extLst>
      <p:ext uri="{BB962C8B-B14F-4D97-AF65-F5344CB8AC3E}">
        <p14:creationId xmlns:p14="http://schemas.microsoft.com/office/powerpoint/2010/main" val="2234370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Instructor: </a:t>
            </a:r>
            <a:r>
              <a:rPr lang="en-US" b="0" dirty="0"/>
              <a:t>Consider going over what is stated in each paper to remind students, then pose the question in the next several slides to get them to think more deeply about unstated assumptions, approaches, motivations….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14</a:t>
            </a:fld>
            <a:endParaRPr lang="en-US"/>
          </a:p>
        </p:txBody>
      </p:sp>
    </p:spTree>
    <p:extLst>
      <p:ext uri="{BB962C8B-B14F-4D97-AF65-F5344CB8AC3E}">
        <p14:creationId xmlns:p14="http://schemas.microsoft.com/office/powerpoint/2010/main" val="93829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FF0000"/>
              </a:buClr>
              <a:buSzPts val="1200"/>
              <a:buFont typeface="Calibri"/>
              <a:buNone/>
            </a:pPr>
            <a:r>
              <a:rPr lang="en-US" b="1" dirty="0"/>
              <a:t>Notes to Instructor: </a:t>
            </a:r>
            <a:r>
              <a:rPr lang="en-US" dirty="0">
                <a:solidFill>
                  <a:srgbClr val="FF0000"/>
                </a:solidFill>
              </a:rPr>
              <a:t>This discussion is flexible and can be very brief if based only on information in presentation/slides; discussion should be longer if articles/excerpts are available to students/participants.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15</a:t>
            </a:fld>
            <a:endParaRPr lang="en-US"/>
          </a:p>
        </p:txBody>
      </p:sp>
    </p:spTree>
    <p:extLst>
      <p:ext uri="{BB962C8B-B14F-4D97-AF65-F5344CB8AC3E}">
        <p14:creationId xmlns:p14="http://schemas.microsoft.com/office/powerpoint/2010/main" val="3123111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16</a:t>
            </a:fld>
            <a:endParaRPr lang="en-US"/>
          </a:p>
        </p:txBody>
      </p:sp>
    </p:spTree>
    <p:extLst>
      <p:ext uri="{BB962C8B-B14F-4D97-AF65-F5344CB8AC3E}">
        <p14:creationId xmlns:p14="http://schemas.microsoft.com/office/powerpoint/2010/main" val="217605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17</a:t>
            </a:fld>
            <a:endParaRPr lang="en-US"/>
          </a:p>
        </p:txBody>
      </p:sp>
    </p:spTree>
    <p:extLst>
      <p:ext uri="{BB962C8B-B14F-4D97-AF65-F5344CB8AC3E}">
        <p14:creationId xmlns:p14="http://schemas.microsoft.com/office/powerpoint/2010/main" val="179990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18</a:t>
            </a:fld>
            <a:endParaRPr lang="en-US"/>
          </a:p>
        </p:txBody>
      </p:sp>
    </p:spTree>
    <p:extLst>
      <p:ext uri="{BB962C8B-B14F-4D97-AF65-F5344CB8AC3E}">
        <p14:creationId xmlns:p14="http://schemas.microsoft.com/office/powerpoint/2010/main" val="427913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Notes to instructor: </a:t>
            </a:r>
            <a:r>
              <a:rPr lang="en-US" sz="1200" b="0" i="0" u="none" strike="noStrike" kern="1200" dirty="0">
                <a:solidFill>
                  <a:schemeClr val="tx1"/>
                </a:solidFill>
                <a:effectLst/>
                <a:latin typeface="+mn-lt"/>
                <a:ea typeface="+mn-ea"/>
                <a:cs typeface="+mn-cs"/>
              </a:rPr>
              <a:t>If the participants have not yet discussed these words—epistemology, ontology, metaphysics—have them do so now. Perhaps begin by asking them to jot down what they think these word mean and then discuss their answers. Let the participants know that the questions on this slide are what we are REALLY exploring in this lesson.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1</a:t>
            </a:fld>
            <a:endParaRPr lang="en-US"/>
          </a:p>
        </p:txBody>
      </p:sp>
    </p:spTree>
    <p:extLst>
      <p:ext uri="{BB962C8B-B14F-4D97-AF65-F5344CB8AC3E}">
        <p14:creationId xmlns:p14="http://schemas.microsoft.com/office/powerpoint/2010/main" val="1968482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 Notes for the </a:t>
            </a:r>
            <a:r>
              <a:rPr lang="en-US" sz="1200" b="1" i="0" u="none" strike="noStrike" kern="1200" dirty="0">
                <a:solidFill>
                  <a:schemeClr val="tx1"/>
                </a:solidFill>
                <a:effectLst/>
                <a:latin typeface="+mn-lt"/>
                <a:ea typeface="+mn-ea"/>
                <a:cs typeface="+mn-cs"/>
              </a:rPr>
              <a:t>Instructor: </a:t>
            </a:r>
            <a:r>
              <a:rPr lang="en-US" sz="1200" b="0" i="0" u="none" strike="noStrike" kern="1200" dirty="0">
                <a:solidFill>
                  <a:schemeClr val="tx1"/>
                </a:solidFill>
                <a:effectLst/>
                <a:latin typeface="+mn-lt"/>
                <a:ea typeface="+mn-ea"/>
                <a:cs typeface="+mn-cs"/>
              </a:rPr>
              <a:t>Give a little background on the species. For example: </a:t>
            </a:r>
          </a:p>
          <a:p>
            <a:pPr rtl="0"/>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Snowshoe hares are indigenous to coniferous and boreal forests of North America</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They are active year-round and are very important as prey items for many species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snowshoe hare has also been called the snowshoe rabbit. Ask the students where they think the name comes from. [Answer: Its name comes from the large size of its hind feet. Their feet size helps them walk and hop on snow without sinking into it, and the fur on them helps them survive the freezing temperatures where they live.]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Coat changes color with the seasons so they blend in.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2</a:t>
            </a:fld>
            <a:endParaRPr lang="en-US"/>
          </a:p>
        </p:txBody>
      </p:sp>
    </p:spTree>
    <p:extLst>
      <p:ext uri="{BB962C8B-B14F-4D97-AF65-F5344CB8AC3E}">
        <p14:creationId xmlns:p14="http://schemas.microsoft.com/office/powerpoint/2010/main" val="340192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Notes to Instructor: </a:t>
            </a:r>
          </a:p>
          <a:p>
            <a:pPr marL="0" lvl="0" indent="0" algn="l" rtl="0">
              <a:spcBef>
                <a:spcPts val="0"/>
              </a:spcBef>
              <a:spcAft>
                <a:spcPts val="0"/>
              </a:spcAft>
              <a:buNone/>
            </a:pPr>
            <a:r>
              <a:rPr lang="en-US" b="0" dirty="0"/>
              <a:t>For some background on snowshoe hares, the research on them, and why they have been of such interest to ecologists, see this link:</a:t>
            </a:r>
          </a:p>
          <a:p>
            <a:pPr marL="0" lvl="0" indent="0" algn="l" rtl="0">
              <a:spcBef>
                <a:spcPts val="0"/>
              </a:spcBef>
              <a:spcAft>
                <a:spcPts val="0"/>
              </a:spcAft>
              <a:buNone/>
            </a:pPr>
            <a:r>
              <a:rPr lang="en-US" b="0" dirty="0"/>
              <a:t>https://</a:t>
            </a:r>
            <a:r>
              <a:rPr lang="en-US" b="0" dirty="0" err="1"/>
              <a:t>www.zoology.ubc.ca</a:t>
            </a:r>
            <a:r>
              <a:rPr lang="en-US" b="0" dirty="0"/>
              <a:t>/~</a:t>
            </a:r>
            <a:r>
              <a:rPr lang="en-US" b="0" dirty="0" err="1"/>
              <a:t>krebs</a:t>
            </a:r>
            <a:r>
              <a:rPr lang="en-US" b="0" dirty="0"/>
              <a:t>/</a:t>
            </a:r>
            <a:r>
              <a:rPr lang="en-US" b="0" dirty="0" err="1"/>
              <a:t>ecological_rants</a:t>
            </a:r>
            <a:r>
              <a:rPr lang="en-US" b="0" dirty="0"/>
              <a:t>/the-snowshoe-hare-10-year-cycle-a-cautionary-tale/</a:t>
            </a:r>
          </a:p>
          <a:p>
            <a:pPr marL="0" lvl="0" indent="0" algn="l" rtl="0">
              <a:spcBef>
                <a:spcPts val="0"/>
              </a:spcBef>
              <a:spcAft>
                <a:spcPts val="0"/>
              </a:spcAft>
              <a:buNone/>
            </a:pPr>
            <a:r>
              <a:rPr lang="en-US" b="0" dirty="0"/>
              <a:t>It will help you, the instructor, with the next few slide prompts for students.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 short source for background information includes: https://</a:t>
            </a:r>
            <a:r>
              <a:rPr lang="en-US" b="0" dirty="0" err="1"/>
              <a:t>www.nps.gov</a:t>
            </a:r>
            <a:r>
              <a:rPr lang="en-US" b="0" dirty="0"/>
              <a:t>/articles/snowshoe-</a:t>
            </a:r>
            <a:r>
              <a:rPr lang="en-US" b="0" dirty="0" err="1"/>
              <a:t>hare.htm</a:t>
            </a:r>
            <a:r>
              <a:rPr lang="en-US" b="0" dirty="0"/>
              <a:t> </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dirty="0"/>
          </a:p>
          <a:p>
            <a:endParaRPr lang="en-US" b="1" dirty="0"/>
          </a:p>
        </p:txBody>
      </p:sp>
      <p:sp>
        <p:nvSpPr>
          <p:cNvPr id="4" name="Slide Number Placeholder 3"/>
          <p:cNvSpPr>
            <a:spLocks noGrp="1"/>
          </p:cNvSpPr>
          <p:nvPr>
            <p:ph type="sldNum" sz="quarter" idx="5"/>
          </p:nvPr>
        </p:nvSpPr>
        <p:spPr/>
        <p:txBody>
          <a:bodyPr/>
          <a:lstStyle/>
          <a:p>
            <a:fld id="{F1ECB8A7-3D04-284F-AD06-94F2B5597B39}" type="slidenum">
              <a:rPr lang="en-US" smtClean="0"/>
              <a:t>3</a:t>
            </a:fld>
            <a:endParaRPr lang="en-US"/>
          </a:p>
        </p:txBody>
      </p:sp>
    </p:spTree>
    <p:extLst>
      <p:ext uri="{BB962C8B-B14F-4D97-AF65-F5344CB8AC3E}">
        <p14:creationId xmlns:p14="http://schemas.microsoft.com/office/powerpoint/2010/main" val="127698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Instructor: </a:t>
            </a:r>
          </a:p>
          <a:p>
            <a:r>
              <a:rPr lang="en-US" sz="1200" b="0" i="0" kern="1200" dirty="0">
                <a:solidFill>
                  <a:schemeClr val="tx1"/>
                </a:solidFill>
                <a:effectLst/>
                <a:latin typeface="+mn-lt"/>
                <a:ea typeface="+mn-ea"/>
                <a:cs typeface="+mn-cs"/>
              </a:rPr>
              <a:t>Instructor should have students ponder the answers to these questions, perhaps doing quick online searches and bringing back information.</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 (Note – the next slide prompts many of these):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Their distribution in the continental U.S. is odd looking because they are limited to higher elevation areas (mountains) where it’s cold—much like it is where they are in Canada and Alaska. Note they appear to be in the Sierra Nevada and the Colorado Mountain ranges. Ask students why they aren’t in eastern mountains? (Answer: They’re unable to cross deserts and plains, which are hot, to get the highest parts of the Appalachian Mountains, which are cold enough.)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Recall that the colors are just seasonal changes. They can reproduce with one another regardless of color since they are all the same species. Perhaps, researchers held the rabbits in the lab under controlled temperatures, and they not only converged in color but bred. Or perhaps the researchers did a DNA analysis. Or perhaps the researchers observed correlations between the population sizes of the winter (white hares) and warm-weather darker hares. Remind students that color is a phenotype not a genotype.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Population sizes are hard to estimate. Hares can be trapped, then released, but today, researchers use video cameras to largely estimate numbers over some area.</a:t>
            </a:r>
          </a:p>
          <a:p>
            <a:r>
              <a:rPr lang="en-US" sz="1200" b="0" i="0" kern="1200" dirty="0">
                <a:solidFill>
                  <a:schemeClr val="tx1"/>
                </a:solidFill>
                <a:effectLst/>
                <a:latin typeface="+mn-lt"/>
                <a:ea typeface="+mn-ea"/>
                <a:cs typeface="+mn-cs"/>
              </a:rPr>
              <a:t>•   Students should speculate on species’ interactions (competition), predation, etc.</a:t>
            </a:r>
          </a:p>
          <a:p>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4</a:t>
            </a:fld>
            <a:endParaRPr lang="en-US"/>
          </a:p>
        </p:txBody>
      </p:sp>
    </p:spTree>
    <p:extLst>
      <p:ext uri="{BB962C8B-B14F-4D97-AF65-F5344CB8AC3E}">
        <p14:creationId xmlns:p14="http://schemas.microsoft.com/office/powerpoint/2010/main" val="116380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5</a:t>
            </a:fld>
            <a:endParaRPr lang="en-US"/>
          </a:p>
        </p:txBody>
      </p:sp>
    </p:spTree>
    <p:extLst>
      <p:ext uri="{BB962C8B-B14F-4D97-AF65-F5344CB8AC3E}">
        <p14:creationId xmlns:p14="http://schemas.microsoft.com/office/powerpoint/2010/main" val="421290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444444"/>
              </a:buClr>
              <a:buSzPts val="1200"/>
              <a:buFont typeface="Helvetica Neue"/>
              <a:buNone/>
            </a:pPr>
            <a:r>
              <a:rPr lang="en-US" b="1" i="0" dirty="0">
                <a:solidFill>
                  <a:srgbClr val="444444"/>
                </a:solidFill>
                <a:latin typeface="Helvetica Neue"/>
                <a:ea typeface="Helvetica Neue"/>
                <a:cs typeface="Helvetica Neue"/>
                <a:sym typeface="Helvetica Neue"/>
              </a:rPr>
              <a:t>Background for the Instructor for this and the next several slides: </a:t>
            </a:r>
            <a:endParaRPr lang="en-US" dirty="0"/>
          </a:p>
          <a:p>
            <a:pPr marL="0" marR="0" lvl="0" indent="0" algn="l" rtl="0">
              <a:lnSpc>
                <a:spcPct val="100000"/>
              </a:lnSpc>
              <a:spcBef>
                <a:spcPts val="0"/>
              </a:spcBef>
              <a:spcAft>
                <a:spcPts val="0"/>
              </a:spcAft>
              <a:buClr>
                <a:srgbClr val="444444"/>
              </a:buClr>
              <a:buSzPts val="1200"/>
              <a:buFont typeface="Helvetica Neue"/>
              <a:buNone/>
            </a:pPr>
            <a:r>
              <a:rPr lang="en-US" b="0" i="0" dirty="0">
                <a:solidFill>
                  <a:srgbClr val="444444"/>
                </a:solidFill>
                <a:latin typeface="Helvetica Neue"/>
                <a:ea typeface="Helvetica Neue"/>
                <a:cs typeface="Helvetica Neue"/>
                <a:sym typeface="Helvetica Neue"/>
              </a:rPr>
              <a:t>(From the National Park Service): “Snowshoe hare populations cycle in 8- to 11-year periods, and densities may fluctuate 5- to 25-fold during a cycle. The causes of the cyclic fluctuations of snowshoe hares are debated among scientists. Scientists have proposed many hypotheses to explain the changes in population size that lead to these cycles. These hypotheses usually center on food limitation, patterns of predation, and links between food supply and predation. Recent studies in Kluane National Park and Reserve, Yukon, Canada suggest that cyclic fluctuations of snowshoe hares probably result from an interaction between predation and food supplies.”</a:t>
            </a:r>
            <a:r>
              <a:rPr lang="en-US" dirty="0"/>
              <a:t>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(From “Ratings by Charlie Krebs &amp; Judy Meyer”): </a:t>
            </a:r>
            <a:r>
              <a:rPr lang="en-US" b="1" dirty="0"/>
              <a:t>“</a:t>
            </a:r>
            <a:r>
              <a:rPr lang="en-US" b="0" i="0" dirty="0">
                <a:solidFill>
                  <a:srgbClr val="444444"/>
                </a:solidFill>
                <a:latin typeface="Open Sans"/>
                <a:ea typeface="Open Sans"/>
                <a:cs typeface="Open Sans"/>
                <a:sym typeface="Open Sans"/>
              </a:rPr>
              <a:t>The snowshoe hare cycle has been known from Canada lynx fur return data for more than 100 years, and of course known to First Nations people much before that. Hares are herbivores of small trees and shrubs; they reproduce at age 1 and rarely live more than 1-2 years. They have 2-4 litters in a summer, with litter size around 4-6. Juvenile losses are high and at best populations increase about three-to-four-fold per year. Almost everything eats them–lynx, coyotes, great-horned owls, goshawks, a long list of predators on the young. Reproduction collapses with rising density and females reduce their output from 4 litters to 2 in the peak and decline phase.”</a:t>
            </a:r>
            <a:endParaRPr lang="en-US" b="1"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6</a:t>
            </a:fld>
            <a:endParaRPr lang="en-US"/>
          </a:p>
        </p:txBody>
      </p:sp>
    </p:spTree>
    <p:extLst>
      <p:ext uri="{BB962C8B-B14F-4D97-AF65-F5344CB8AC3E}">
        <p14:creationId xmlns:p14="http://schemas.microsoft.com/office/powerpoint/2010/main" val="64882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to Instructor: ASK STUDENTS: </a:t>
            </a:r>
            <a:r>
              <a:rPr lang="en-US" sz="1200" dirty="0"/>
              <a:t>Are populations real, ontologically? It depends—it’s often not explicit. Populations can be considered abstractions that “work” but are not real, or real entities in that they are a category necessary to understand other entities with verifiable properties. Is there pragmatic indifference among ecologists? </a:t>
            </a:r>
            <a:endParaRPr lang="en-US" dirty="0"/>
          </a:p>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7</a:t>
            </a:fld>
            <a:endParaRPr lang="en-US"/>
          </a:p>
        </p:txBody>
      </p:sp>
    </p:spTree>
    <p:extLst>
      <p:ext uri="{BB962C8B-B14F-4D97-AF65-F5344CB8AC3E}">
        <p14:creationId xmlns:p14="http://schemas.microsoft.com/office/powerpoint/2010/main" val="49289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ECB8A7-3D04-284F-AD06-94F2B5597B39}" type="slidenum">
              <a:rPr lang="en-US" smtClean="0"/>
              <a:t>8</a:t>
            </a:fld>
            <a:endParaRPr lang="en-US"/>
          </a:p>
        </p:txBody>
      </p:sp>
    </p:spTree>
    <p:extLst>
      <p:ext uri="{BB962C8B-B14F-4D97-AF65-F5344CB8AC3E}">
        <p14:creationId xmlns:p14="http://schemas.microsoft.com/office/powerpoint/2010/main" val="250552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E505-7CC3-6860-DEF6-A4D2D441B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8FBC372-2970-1D7E-F857-E8B293310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0D65A4-50CF-3993-2244-0F461D6980F5}"/>
              </a:ext>
            </a:extLst>
          </p:cNvPr>
          <p:cNvSpPr>
            <a:spLocks noGrp="1"/>
          </p:cNvSpPr>
          <p:nvPr>
            <p:ph type="dt" sz="half" idx="10"/>
          </p:nvPr>
        </p:nvSpPr>
        <p:spPr/>
        <p:txBody>
          <a:bodyPr/>
          <a:lstStyle/>
          <a:p>
            <a:fld id="{C6F21814-73B6-E247-A125-AAD0C0BD6F74}" type="datetime1">
              <a:rPr lang="en-US" smtClean="0"/>
              <a:t>6/27/22</a:t>
            </a:fld>
            <a:endParaRPr lang="en-US"/>
          </a:p>
        </p:txBody>
      </p:sp>
      <p:sp>
        <p:nvSpPr>
          <p:cNvPr id="5" name="Footer Placeholder 4">
            <a:extLst>
              <a:ext uri="{FF2B5EF4-FFF2-40B4-BE49-F238E27FC236}">
                <a16:creationId xmlns:a16="http://schemas.microsoft.com/office/drawing/2014/main" id="{BDE0471F-A42F-FD90-79AC-D2FC56ED4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BF0F6-9680-E312-9D3B-D61DD56BF8AB}"/>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395041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11E1-1222-6942-20C7-DB27834CF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499D3-8E38-B604-27F3-9FD4E8A26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810BF-7742-4860-FFF2-4B7B36DBB77B}"/>
              </a:ext>
            </a:extLst>
          </p:cNvPr>
          <p:cNvSpPr>
            <a:spLocks noGrp="1"/>
          </p:cNvSpPr>
          <p:nvPr>
            <p:ph type="dt" sz="half" idx="10"/>
          </p:nvPr>
        </p:nvSpPr>
        <p:spPr/>
        <p:txBody>
          <a:bodyPr/>
          <a:lstStyle/>
          <a:p>
            <a:fld id="{993979F8-54D7-3248-B55A-56DBC039385F}" type="datetime1">
              <a:rPr lang="en-US" smtClean="0"/>
              <a:t>6/27/22</a:t>
            </a:fld>
            <a:endParaRPr lang="en-US"/>
          </a:p>
        </p:txBody>
      </p:sp>
      <p:sp>
        <p:nvSpPr>
          <p:cNvPr id="5" name="Footer Placeholder 4">
            <a:extLst>
              <a:ext uri="{FF2B5EF4-FFF2-40B4-BE49-F238E27FC236}">
                <a16:creationId xmlns:a16="http://schemas.microsoft.com/office/drawing/2014/main" id="{5C9683B3-FEE1-E886-7B4B-61D155F5B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9E1AF-6BC2-13F7-A806-1B077EEDF3F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0784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1D038B-1D48-A1F6-3210-0DAA323FE1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D5CF6-4271-6592-B214-14DFAA63D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D4DE9-1CA1-4F14-33C5-A768B0E314BE}"/>
              </a:ext>
            </a:extLst>
          </p:cNvPr>
          <p:cNvSpPr>
            <a:spLocks noGrp="1"/>
          </p:cNvSpPr>
          <p:nvPr>
            <p:ph type="dt" sz="half" idx="10"/>
          </p:nvPr>
        </p:nvSpPr>
        <p:spPr/>
        <p:txBody>
          <a:bodyPr/>
          <a:lstStyle/>
          <a:p>
            <a:fld id="{F37FA7F0-A6EE-BF4C-B90F-9130F523F16F}" type="datetime1">
              <a:rPr lang="en-US" smtClean="0"/>
              <a:t>6/27/22</a:t>
            </a:fld>
            <a:endParaRPr lang="en-US"/>
          </a:p>
        </p:txBody>
      </p:sp>
      <p:sp>
        <p:nvSpPr>
          <p:cNvPr id="5" name="Footer Placeholder 4">
            <a:extLst>
              <a:ext uri="{FF2B5EF4-FFF2-40B4-BE49-F238E27FC236}">
                <a16:creationId xmlns:a16="http://schemas.microsoft.com/office/drawing/2014/main" id="{ED962EF3-8636-20CB-32CA-D0F636F3D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C1E35-F84C-3D8D-F869-038837994C7D}"/>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24072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B1F5-D793-CF20-3E1D-CD32532AD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A74D5-8EA1-AA84-A68C-0A0D818A8E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3708D7-0661-94EC-D920-1572085A8279}"/>
              </a:ext>
            </a:extLst>
          </p:cNvPr>
          <p:cNvSpPr>
            <a:spLocks noGrp="1"/>
          </p:cNvSpPr>
          <p:nvPr>
            <p:ph type="dt" sz="half" idx="10"/>
          </p:nvPr>
        </p:nvSpPr>
        <p:spPr/>
        <p:txBody>
          <a:bodyPr/>
          <a:lstStyle/>
          <a:p>
            <a:fld id="{32749CE3-5938-A846-9221-39148D6184C7}" type="datetime1">
              <a:rPr lang="en-US" smtClean="0"/>
              <a:t>6/27/22</a:t>
            </a:fld>
            <a:endParaRPr lang="en-US"/>
          </a:p>
        </p:txBody>
      </p:sp>
      <p:sp>
        <p:nvSpPr>
          <p:cNvPr id="5" name="Footer Placeholder 4">
            <a:extLst>
              <a:ext uri="{FF2B5EF4-FFF2-40B4-BE49-F238E27FC236}">
                <a16:creationId xmlns:a16="http://schemas.microsoft.com/office/drawing/2014/main" id="{0AD87CA1-EC4E-6503-348A-898C521CF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8B036-2728-6609-B995-7371B7BC23E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94489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0D07-DAB4-2ACB-4991-BAC9F9C2C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B27871-F450-D289-0FD0-033676773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40FC0-F908-BC21-3363-384669E60B4F}"/>
              </a:ext>
            </a:extLst>
          </p:cNvPr>
          <p:cNvSpPr>
            <a:spLocks noGrp="1"/>
          </p:cNvSpPr>
          <p:nvPr>
            <p:ph type="dt" sz="half" idx="10"/>
          </p:nvPr>
        </p:nvSpPr>
        <p:spPr/>
        <p:txBody>
          <a:bodyPr/>
          <a:lstStyle/>
          <a:p>
            <a:fld id="{9BA854F6-5640-FE4E-A5A0-2B3702EC4545}" type="datetime1">
              <a:rPr lang="en-US" smtClean="0"/>
              <a:t>6/27/22</a:t>
            </a:fld>
            <a:endParaRPr lang="en-US"/>
          </a:p>
        </p:txBody>
      </p:sp>
      <p:sp>
        <p:nvSpPr>
          <p:cNvPr id="5" name="Footer Placeholder 4">
            <a:extLst>
              <a:ext uri="{FF2B5EF4-FFF2-40B4-BE49-F238E27FC236}">
                <a16:creationId xmlns:a16="http://schemas.microsoft.com/office/drawing/2014/main" id="{13A5EB7A-DA01-63C3-20E1-30EC499BA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BB5F2-1751-41A4-DA97-D2383C5E718A}"/>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45184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57C4-096E-0AC2-8F88-F03AEA2FB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9EF170-3775-1624-4F11-C60C3EB9C6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B76AD-3C14-A3E5-CB22-D2FD02BBC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B4A12-4283-B58C-C9D4-DCD7BE163076}"/>
              </a:ext>
            </a:extLst>
          </p:cNvPr>
          <p:cNvSpPr>
            <a:spLocks noGrp="1"/>
          </p:cNvSpPr>
          <p:nvPr>
            <p:ph type="dt" sz="half" idx="10"/>
          </p:nvPr>
        </p:nvSpPr>
        <p:spPr/>
        <p:txBody>
          <a:bodyPr/>
          <a:lstStyle/>
          <a:p>
            <a:fld id="{8DDF021F-57FC-CB41-B070-E237181AF3A0}" type="datetime1">
              <a:rPr lang="en-US" smtClean="0"/>
              <a:t>6/27/22</a:t>
            </a:fld>
            <a:endParaRPr lang="en-US"/>
          </a:p>
        </p:txBody>
      </p:sp>
      <p:sp>
        <p:nvSpPr>
          <p:cNvPr id="6" name="Footer Placeholder 5">
            <a:extLst>
              <a:ext uri="{FF2B5EF4-FFF2-40B4-BE49-F238E27FC236}">
                <a16:creationId xmlns:a16="http://schemas.microsoft.com/office/drawing/2014/main" id="{C8642D3B-0FA6-90E7-9A5F-579082C31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2299C-E0F5-8136-303F-99A82A5FC14C}"/>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8749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AEB9-0BBB-C2C4-14A1-74497A05C3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0DD4D1-B7EF-6EA9-9C22-0C6F751372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082041-0EBD-A7B8-1959-66960100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8B0E3-8323-B84B-1D31-6C1D0853A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90006-8313-0A2B-150F-4C156D966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0A33A-9D97-FF11-4F5D-F501C5998019}"/>
              </a:ext>
            </a:extLst>
          </p:cNvPr>
          <p:cNvSpPr>
            <a:spLocks noGrp="1"/>
          </p:cNvSpPr>
          <p:nvPr>
            <p:ph type="dt" sz="half" idx="10"/>
          </p:nvPr>
        </p:nvSpPr>
        <p:spPr/>
        <p:txBody>
          <a:bodyPr/>
          <a:lstStyle/>
          <a:p>
            <a:fld id="{CF8E0EDB-E9C6-C64F-9FA8-C75EFCBFA1DA}" type="datetime1">
              <a:rPr lang="en-US" smtClean="0"/>
              <a:t>6/27/22</a:t>
            </a:fld>
            <a:endParaRPr lang="en-US"/>
          </a:p>
        </p:txBody>
      </p:sp>
      <p:sp>
        <p:nvSpPr>
          <p:cNvPr id="8" name="Footer Placeholder 7">
            <a:extLst>
              <a:ext uri="{FF2B5EF4-FFF2-40B4-BE49-F238E27FC236}">
                <a16:creationId xmlns:a16="http://schemas.microsoft.com/office/drawing/2014/main" id="{A40D3499-E618-6482-52FF-8B09236460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070E96-B6FE-19FD-4C27-79219E199542}"/>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8962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F522-9F8B-A762-3638-D73B09212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1B24-09F8-AD6D-31C2-84C1BE6B962D}"/>
              </a:ext>
            </a:extLst>
          </p:cNvPr>
          <p:cNvSpPr>
            <a:spLocks noGrp="1"/>
          </p:cNvSpPr>
          <p:nvPr>
            <p:ph type="dt" sz="half" idx="10"/>
          </p:nvPr>
        </p:nvSpPr>
        <p:spPr/>
        <p:txBody>
          <a:bodyPr/>
          <a:lstStyle/>
          <a:p>
            <a:fld id="{0CD52D58-8A9D-6343-9552-AFE7C0FA253B}" type="datetime1">
              <a:rPr lang="en-US" smtClean="0"/>
              <a:t>6/27/22</a:t>
            </a:fld>
            <a:endParaRPr lang="en-US"/>
          </a:p>
        </p:txBody>
      </p:sp>
      <p:sp>
        <p:nvSpPr>
          <p:cNvPr id="4" name="Footer Placeholder 3">
            <a:extLst>
              <a:ext uri="{FF2B5EF4-FFF2-40B4-BE49-F238E27FC236}">
                <a16:creationId xmlns:a16="http://schemas.microsoft.com/office/drawing/2014/main" id="{8661ACE7-82EB-D869-1369-5DE7292C8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8BE9D3-05ED-1A8D-7534-0AC2F3FEE88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102119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9FA50-6BBA-5A73-164F-F7C2DF181339}"/>
              </a:ext>
            </a:extLst>
          </p:cNvPr>
          <p:cNvSpPr>
            <a:spLocks noGrp="1"/>
          </p:cNvSpPr>
          <p:nvPr>
            <p:ph type="dt" sz="half" idx="10"/>
          </p:nvPr>
        </p:nvSpPr>
        <p:spPr/>
        <p:txBody>
          <a:bodyPr/>
          <a:lstStyle/>
          <a:p>
            <a:fld id="{D8C6B899-C999-6D45-B0CA-642239F1843B}" type="datetime1">
              <a:rPr lang="en-US" smtClean="0"/>
              <a:t>6/27/22</a:t>
            </a:fld>
            <a:endParaRPr lang="en-US"/>
          </a:p>
        </p:txBody>
      </p:sp>
      <p:sp>
        <p:nvSpPr>
          <p:cNvPr id="3" name="Footer Placeholder 2">
            <a:extLst>
              <a:ext uri="{FF2B5EF4-FFF2-40B4-BE49-F238E27FC236}">
                <a16:creationId xmlns:a16="http://schemas.microsoft.com/office/drawing/2014/main" id="{2A219ACF-55DB-23D9-8657-74E9F7C223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1CA59-F36B-06B9-D290-0DBEC7BEF565}"/>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415021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B06B3-EC05-77D0-0BB7-A4909A9A2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C816C-BFD5-A785-7B36-276BC46AB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DA37B-505B-C2FD-5CDB-C7D8D4085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1A421A-28A3-9A17-4A61-7A2A9214C601}"/>
              </a:ext>
            </a:extLst>
          </p:cNvPr>
          <p:cNvSpPr>
            <a:spLocks noGrp="1"/>
          </p:cNvSpPr>
          <p:nvPr>
            <p:ph type="dt" sz="half" idx="10"/>
          </p:nvPr>
        </p:nvSpPr>
        <p:spPr/>
        <p:txBody>
          <a:bodyPr/>
          <a:lstStyle/>
          <a:p>
            <a:fld id="{C279F4C6-A235-114B-8A8B-750AB4DB3249}" type="datetime1">
              <a:rPr lang="en-US" smtClean="0"/>
              <a:t>6/27/22</a:t>
            </a:fld>
            <a:endParaRPr lang="en-US"/>
          </a:p>
        </p:txBody>
      </p:sp>
      <p:sp>
        <p:nvSpPr>
          <p:cNvPr id="6" name="Footer Placeholder 5">
            <a:extLst>
              <a:ext uri="{FF2B5EF4-FFF2-40B4-BE49-F238E27FC236}">
                <a16:creationId xmlns:a16="http://schemas.microsoft.com/office/drawing/2014/main" id="{761F576C-0BCD-B3D7-CF34-5ECAF6A07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44FFF-1157-293C-A830-A1C55A707DA4}"/>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261651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4FDB-ECE7-CADF-CC03-2779085C9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A8F69A-EC6F-7AE7-20BE-0EFC328AC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CF0A42-D5EF-D3A5-95CA-B9B19F97D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8DFCD-A879-2667-EF62-94FE3D6B98C9}"/>
              </a:ext>
            </a:extLst>
          </p:cNvPr>
          <p:cNvSpPr>
            <a:spLocks noGrp="1"/>
          </p:cNvSpPr>
          <p:nvPr>
            <p:ph type="dt" sz="half" idx="10"/>
          </p:nvPr>
        </p:nvSpPr>
        <p:spPr/>
        <p:txBody>
          <a:bodyPr/>
          <a:lstStyle/>
          <a:p>
            <a:fld id="{D462133F-8DE8-7241-86CD-FC661D3A3D72}" type="datetime1">
              <a:rPr lang="en-US" smtClean="0"/>
              <a:t>6/27/22</a:t>
            </a:fld>
            <a:endParaRPr lang="en-US"/>
          </a:p>
        </p:txBody>
      </p:sp>
      <p:sp>
        <p:nvSpPr>
          <p:cNvPr id="6" name="Footer Placeholder 5">
            <a:extLst>
              <a:ext uri="{FF2B5EF4-FFF2-40B4-BE49-F238E27FC236}">
                <a16:creationId xmlns:a16="http://schemas.microsoft.com/office/drawing/2014/main" id="{2F12AA17-CCEE-4923-1ED0-47F718B18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15644-73F1-A0D9-2C0A-AEE64D9BAEB9}"/>
              </a:ext>
            </a:extLst>
          </p:cNvPr>
          <p:cNvSpPr>
            <a:spLocks noGrp="1"/>
          </p:cNvSpPr>
          <p:nvPr>
            <p:ph type="sldNum" sz="quarter" idx="12"/>
          </p:nvPr>
        </p:nvSpPr>
        <p:spPr/>
        <p:txBody>
          <a:bodyPr/>
          <a:lstStyle/>
          <a:p>
            <a:fld id="{856227B3-BD4B-B146-9DD9-5D91D71F00EA}" type="slidenum">
              <a:rPr lang="en-US" smtClean="0"/>
              <a:t>‹#›</a:t>
            </a:fld>
            <a:endParaRPr lang="en-US"/>
          </a:p>
        </p:txBody>
      </p:sp>
    </p:spTree>
    <p:extLst>
      <p:ext uri="{BB962C8B-B14F-4D97-AF65-F5344CB8AC3E}">
        <p14:creationId xmlns:p14="http://schemas.microsoft.com/office/powerpoint/2010/main" val="83820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C8AE-5668-EEB0-62F5-1240A10CE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14F34-7FB9-984C-C44C-1BFCD2C85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AB6A6-A9F2-B34E-A5BC-BB1A5F388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44D9B-9F95-3A4A-B1F9-9E6F88F09312}" type="datetime1">
              <a:rPr lang="en-US" smtClean="0"/>
              <a:t>6/27/22</a:t>
            </a:fld>
            <a:endParaRPr lang="en-US"/>
          </a:p>
        </p:txBody>
      </p:sp>
      <p:sp>
        <p:nvSpPr>
          <p:cNvPr id="5" name="Footer Placeholder 4">
            <a:extLst>
              <a:ext uri="{FF2B5EF4-FFF2-40B4-BE49-F238E27FC236}">
                <a16:creationId xmlns:a16="http://schemas.microsoft.com/office/drawing/2014/main" id="{E50EA822-3B54-FA95-612F-10D035B50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3556C3-201C-5B46-6E24-9E769E767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227B3-BD4B-B146-9DD9-5D91D71F00EA}" type="slidenum">
              <a:rPr lang="en-US" smtClean="0"/>
              <a:t>‹#›</a:t>
            </a:fld>
            <a:endParaRPr lang="en-US"/>
          </a:p>
        </p:txBody>
      </p:sp>
    </p:spTree>
    <p:extLst>
      <p:ext uri="{BB962C8B-B14F-4D97-AF65-F5344CB8AC3E}">
        <p14:creationId xmlns:p14="http://schemas.microsoft.com/office/powerpoint/2010/main" val="130573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dx.doi.org/10.2305/IUCN.UK.2019-1.RLTS.T41273A45185466.en"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51EE67-DF32-3A01-7F6E-D3371B19FF5E}"/>
              </a:ext>
            </a:extLst>
          </p:cNvPr>
          <p:cNvSpPr>
            <a:spLocks noGrp="1"/>
          </p:cNvSpPr>
          <p:nvPr>
            <p:ph type="ctrTitle"/>
          </p:nvPr>
        </p:nvSpPr>
        <p:spPr>
          <a:xfrm>
            <a:off x="755903" y="3399769"/>
            <a:ext cx="10640754" cy="775845"/>
          </a:xfrm>
        </p:spPr>
        <p:txBody>
          <a:bodyPr anchor="b">
            <a:normAutofit fontScale="90000"/>
          </a:bodyPr>
          <a:lstStyle/>
          <a:p>
            <a:br>
              <a:rPr lang="en-US" sz="4000" dirty="0"/>
            </a:br>
            <a:br>
              <a:rPr lang="en-US" sz="4000" b="1" dirty="0"/>
            </a:br>
            <a:r>
              <a:rPr lang="en-US" sz="4000" b="1" dirty="0"/>
              <a:t>Epistemology &amp; Ontology: </a:t>
            </a:r>
            <a:br>
              <a:rPr lang="en-US" sz="4000" b="1" dirty="0"/>
            </a:br>
            <a:r>
              <a:rPr lang="en-US" sz="4000" b="1" dirty="0"/>
              <a:t>Case Study of Ecological Knowledge</a:t>
            </a:r>
          </a:p>
        </p:txBody>
      </p:sp>
      <p:sp>
        <p:nvSpPr>
          <p:cNvPr id="3" name="Subtitle 2">
            <a:extLst>
              <a:ext uri="{FF2B5EF4-FFF2-40B4-BE49-F238E27FC236}">
                <a16:creationId xmlns:a16="http://schemas.microsoft.com/office/drawing/2014/main" id="{8450BA10-7E9B-AF97-FF9F-AFD8F08F8905}"/>
              </a:ext>
            </a:extLst>
          </p:cNvPr>
          <p:cNvSpPr>
            <a:spLocks noGrp="1"/>
          </p:cNvSpPr>
          <p:nvPr>
            <p:ph type="subTitle" idx="1"/>
          </p:nvPr>
        </p:nvSpPr>
        <p:spPr>
          <a:xfrm>
            <a:off x="1514121" y="4171528"/>
            <a:ext cx="9163757" cy="450447"/>
          </a:xfrm>
        </p:spPr>
        <p:txBody>
          <a:bodyPr anchor="ctr">
            <a:normAutofit/>
          </a:bodyPr>
          <a:lstStyle/>
          <a:p>
            <a:r>
              <a:rPr lang="en-US" sz="2000" dirty="0"/>
              <a:t>Snowshoe hare population dynamics and predator-prey interactions</a:t>
            </a:r>
          </a:p>
        </p:txBody>
      </p:sp>
      <p:grpSp>
        <p:nvGrpSpPr>
          <p:cNvPr id="33" name="Group 3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34" name="Freeform: Shape 3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7" name="Freeform: Shape 3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text, clipart&#10;&#10;Description automatically generated">
            <a:extLst>
              <a:ext uri="{FF2B5EF4-FFF2-40B4-BE49-F238E27FC236}">
                <a16:creationId xmlns:a16="http://schemas.microsoft.com/office/drawing/2014/main" id="{7AF539DA-A600-619A-D3DD-CC7659DDF3DD}"/>
              </a:ext>
            </a:extLst>
          </p:cNvPr>
          <p:cNvPicPr>
            <a:picLocks noChangeAspect="1"/>
          </p:cNvPicPr>
          <p:nvPr/>
        </p:nvPicPr>
        <p:blipFill>
          <a:blip r:embed="rId3"/>
          <a:stretch>
            <a:fillRect/>
          </a:stretch>
        </p:blipFill>
        <p:spPr>
          <a:xfrm>
            <a:off x="402723" y="539346"/>
            <a:ext cx="3421356" cy="1248796"/>
          </a:xfrm>
          <a:prstGeom prst="rect">
            <a:avLst/>
          </a:prstGeom>
        </p:spPr>
      </p:pic>
      <p:grpSp>
        <p:nvGrpSpPr>
          <p:cNvPr id="39" name="Group 3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40" name="Freeform: Shape 3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A4E2AAC7-1A37-FE11-5582-E5AC23062400}"/>
              </a:ext>
            </a:extLst>
          </p:cNvPr>
          <p:cNvSpPr>
            <a:spLocks noGrp="1"/>
          </p:cNvSpPr>
          <p:nvPr>
            <p:ph type="dt" sz="half" idx="10"/>
          </p:nvPr>
        </p:nvSpPr>
        <p:spPr/>
        <p:txBody>
          <a:bodyPr/>
          <a:lstStyle/>
          <a:p>
            <a:r>
              <a:rPr lang="en-US" dirty="0"/>
              <a:t>6/17/22</a:t>
            </a:r>
          </a:p>
        </p:txBody>
      </p:sp>
      <p:sp>
        <p:nvSpPr>
          <p:cNvPr id="18" name="Subtitle 2">
            <a:extLst>
              <a:ext uri="{FF2B5EF4-FFF2-40B4-BE49-F238E27FC236}">
                <a16:creationId xmlns:a16="http://schemas.microsoft.com/office/drawing/2014/main" id="{C5047148-6801-987B-6261-C2F11B78069B}"/>
              </a:ext>
            </a:extLst>
          </p:cNvPr>
          <p:cNvSpPr txBox="1">
            <a:spLocks/>
          </p:cNvSpPr>
          <p:nvPr/>
        </p:nvSpPr>
        <p:spPr>
          <a:xfrm>
            <a:off x="1514121" y="4573213"/>
            <a:ext cx="9163757" cy="45044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By: Alec W. Armstrong</a:t>
            </a:r>
          </a:p>
        </p:txBody>
      </p:sp>
    </p:spTree>
    <p:extLst>
      <p:ext uri="{BB962C8B-B14F-4D97-AF65-F5344CB8AC3E}">
        <p14:creationId xmlns:p14="http://schemas.microsoft.com/office/powerpoint/2010/main" val="328630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6478150" y="784447"/>
            <a:ext cx="3507499" cy="969380"/>
          </a:xfrm>
        </p:spPr>
        <p:txBody>
          <a:bodyPr>
            <a:normAutofit/>
          </a:bodyPr>
          <a:lstStyle/>
          <a:p>
            <a:pPr algn="ctr"/>
            <a:r>
              <a:rPr lang="en-US" sz="4000" dirty="0">
                <a:solidFill>
                  <a:schemeClr val="dk1"/>
                </a:solidFill>
                <a:latin typeface="Calibri"/>
                <a:ea typeface="Calibri"/>
                <a:cs typeface="Calibri"/>
                <a:sym typeface="Calibri"/>
              </a:rPr>
              <a:t>Elton (1924)</a:t>
            </a:r>
            <a:endParaRPr lang="en-US" sz="4000"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329798" y="1527858"/>
            <a:ext cx="3901410" cy="4699321"/>
          </a:xfrm>
        </p:spPr>
        <p:txBody>
          <a:bodyPr>
            <a:normAutofit fontScale="85000" lnSpcReduction="10000"/>
          </a:bodyPr>
          <a:lstStyle/>
          <a:p>
            <a:pPr lvl="0">
              <a:buClr>
                <a:schemeClr val="dk1"/>
              </a:buClr>
              <a:buSzPts val="2800"/>
              <a:buFont typeface="Arial"/>
              <a:buChar char="•"/>
            </a:pPr>
            <a:r>
              <a:rPr lang="en-US" dirty="0">
                <a:solidFill>
                  <a:schemeClr val="dk1"/>
                </a:solidFill>
                <a:ea typeface="Calibri"/>
                <a:cs typeface="Calibri"/>
                <a:sym typeface="Calibri"/>
              </a:rPr>
              <a:t>Began with established knowledge of cyclic fluctuations and attempted to find underlying cause</a:t>
            </a:r>
            <a:endParaRPr lang="en-US" dirty="0"/>
          </a:p>
          <a:p>
            <a:pPr lvl="0">
              <a:buClr>
                <a:schemeClr val="dk1"/>
              </a:buClr>
              <a:buSzPts val="2800"/>
              <a:buFont typeface="Arial"/>
              <a:buChar char="•"/>
            </a:pPr>
            <a:r>
              <a:rPr lang="en-US" dirty="0">
                <a:solidFill>
                  <a:schemeClr val="dk1"/>
                </a:solidFill>
                <a:ea typeface="Calibri"/>
                <a:cs typeface="Calibri"/>
                <a:sym typeface="Calibri"/>
              </a:rPr>
              <a:t>Wanted general explanation that could be relevant to all cyclic populations</a:t>
            </a:r>
            <a:endParaRPr lang="en-US" dirty="0"/>
          </a:p>
          <a:p>
            <a:pPr lvl="0">
              <a:buClr>
                <a:schemeClr val="dk1"/>
              </a:buClr>
              <a:buSzPts val="2800"/>
              <a:buFont typeface="Arial"/>
              <a:buChar char="•"/>
            </a:pPr>
            <a:r>
              <a:rPr lang="en-US" dirty="0">
                <a:solidFill>
                  <a:schemeClr val="dk1"/>
                </a:solidFill>
                <a:ea typeface="Calibri"/>
                <a:cs typeface="Calibri"/>
                <a:sym typeface="Calibri"/>
              </a:rPr>
              <a:t>“About every ten years the numbers of rabbits increase to a maximum…and then almost the entire population is killed off by an epidemic disease.” How and why?</a:t>
            </a:r>
            <a:endParaRPr lang="en-US" dirty="0"/>
          </a:p>
          <a:p>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9</a:t>
            </a:fld>
            <a:endParaRPr lang="en-US"/>
          </a:p>
        </p:txBody>
      </p:sp>
      <p:pic>
        <p:nvPicPr>
          <p:cNvPr id="6" name="Google Shape;171;p10" descr="Diagram&#10;&#10;Description automatically generated">
            <a:extLst>
              <a:ext uri="{FF2B5EF4-FFF2-40B4-BE49-F238E27FC236}">
                <a16:creationId xmlns:a16="http://schemas.microsoft.com/office/drawing/2014/main" id="{13DB2A4B-24FC-8F25-3D30-D388CD707FA8}"/>
              </a:ext>
            </a:extLst>
          </p:cNvPr>
          <p:cNvPicPr preferRelativeResize="0">
            <a:picLocks/>
          </p:cNvPicPr>
          <p:nvPr/>
        </p:nvPicPr>
        <p:blipFill rotWithShape="1">
          <a:blip r:embed="rId3">
            <a:alphaModFix/>
          </a:blip>
          <a:srcRect/>
          <a:stretch/>
        </p:blipFill>
        <p:spPr>
          <a:xfrm>
            <a:off x="4416401" y="1753827"/>
            <a:ext cx="7630996" cy="4071937"/>
          </a:xfrm>
          <a:prstGeom prst="rect">
            <a:avLst/>
          </a:prstGeom>
          <a:noFill/>
          <a:ln>
            <a:noFill/>
          </a:ln>
        </p:spPr>
      </p:pic>
    </p:spTree>
    <p:extLst>
      <p:ext uri="{BB962C8B-B14F-4D97-AF65-F5344CB8AC3E}">
        <p14:creationId xmlns:p14="http://schemas.microsoft.com/office/powerpoint/2010/main" val="261556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4512197" y="472974"/>
            <a:ext cx="3167605" cy="1281113"/>
          </a:xfrm>
        </p:spPr>
        <p:txBody>
          <a:bodyPr>
            <a:normAutofit/>
          </a:bodyPr>
          <a:lstStyle/>
          <a:p>
            <a:r>
              <a:rPr lang="en-US" dirty="0">
                <a:solidFill>
                  <a:schemeClr val="dk1"/>
                </a:solidFill>
                <a:latin typeface="Calibri"/>
                <a:ea typeface="Calibri"/>
                <a:cs typeface="Calibri"/>
                <a:sym typeface="Calibri"/>
              </a:rPr>
              <a:t>Elton (1924)</a:t>
            </a: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10</a:t>
            </a:fld>
            <a:endParaRPr lang="en-US"/>
          </a:p>
        </p:txBody>
      </p:sp>
      <p:sp>
        <p:nvSpPr>
          <p:cNvPr id="5" name="Google Shape;178;p11">
            <a:extLst>
              <a:ext uri="{FF2B5EF4-FFF2-40B4-BE49-F238E27FC236}">
                <a16:creationId xmlns:a16="http://schemas.microsoft.com/office/drawing/2014/main" id="{EA8341A7-D13B-6970-B470-2188D93251ED}"/>
              </a:ext>
            </a:extLst>
          </p:cNvPr>
          <p:cNvSpPr txBox="1"/>
          <p:nvPr/>
        </p:nvSpPr>
        <p:spPr>
          <a:xfrm>
            <a:off x="736036" y="1395272"/>
            <a:ext cx="11455964" cy="259238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Reasoned from current principles (e.g., Darwin) and drew correlations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Synthesized data from published accounts of animal numbers and climate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Concluded climatic variation was ultimate cause of population cycles, evident by correlations with sunspot cycles mediated by volcanic activity</a:t>
            </a:r>
            <a:endParaRPr dirty="0"/>
          </a:p>
        </p:txBody>
      </p:sp>
      <p:pic>
        <p:nvPicPr>
          <p:cNvPr id="8" name="Google Shape;179;p11" descr="Diagram&#10;&#10;Description automatically generated with low confidence">
            <a:extLst>
              <a:ext uri="{FF2B5EF4-FFF2-40B4-BE49-F238E27FC236}">
                <a16:creationId xmlns:a16="http://schemas.microsoft.com/office/drawing/2014/main" id="{F41972BC-28EF-7F64-C113-CDBC124F0D95}"/>
              </a:ext>
            </a:extLst>
          </p:cNvPr>
          <p:cNvPicPr preferRelativeResize="0">
            <a:picLocks/>
          </p:cNvPicPr>
          <p:nvPr/>
        </p:nvPicPr>
        <p:blipFill rotWithShape="1">
          <a:blip r:embed="rId4">
            <a:alphaModFix/>
          </a:blip>
          <a:srcRect/>
          <a:stretch/>
        </p:blipFill>
        <p:spPr>
          <a:xfrm>
            <a:off x="276222" y="3417566"/>
            <a:ext cx="11639555" cy="3216275"/>
          </a:xfrm>
          <a:prstGeom prst="rect">
            <a:avLst/>
          </a:prstGeom>
          <a:noFill/>
          <a:ln>
            <a:noFill/>
          </a:ln>
        </p:spPr>
      </p:pic>
    </p:spTree>
    <p:extLst>
      <p:ext uri="{BB962C8B-B14F-4D97-AF65-F5344CB8AC3E}">
        <p14:creationId xmlns:p14="http://schemas.microsoft.com/office/powerpoint/2010/main" val="17229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133600" y="365125"/>
            <a:ext cx="5551990" cy="2239179"/>
          </a:xfrm>
        </p:spPr>
        <p:txBody>
          <a:bodyPr>
            <a:normAutofit/>
          </a:bodyPr>
          <a:lstStyle/>
          <a:p>
            <a:r>
              <a:rPr lang="en-US" sz="3600" b="1" dirty="0"/>
              <a:t>Keith and </a:t>
            </a:r>
            <a:r>
              <a:rPr lang="en-US" sz="3600" b="1" dirty="0" err="1"/>
              <a:t>Windberg</a:t>
            </a:r>
            <a:r>
              <a:rPr lang="en-US" sz="3600" b="1" dirty="0"/>
              <a:t> (1978)</a:t>
            </a:r>
            <a:br>
              <a:rPr lang="en-US" dirty="0"/>
            </a:br>
            <a:endParaRPr lang="en-US"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1825625"/>
            <a:ext cx="6314954" cy="4351338"/>
          </a:xfrm>
        </p:spPr>
        <p:txBody>
          <a:bodyPr>
            <a:normAutofit fontScale="92500"/>
          </a:bodyPr>
          <a:lstStyle/>
          <a:p>
            <a:pPr lvl="0">
              <a:buClr>
                <a:schemeClr val="dk1"/>
              </a:buClr>
              <a:buSzPts val="2800"/>
            </a:pPr>
            <a:r>
              <a:rPr lang="en-US" dirty="0"/>
              <a:t>Quantitative study of population demography, relying on statistical analysis of repeated sampling</a:t>
            </a:r>
          </a:p>
          <a:p>
            <a:pPr lvl="0">
              <a:buClr>
                <a:schemeClr val="dk1"/>
              </a:buClr>
              <a:buSzPts val="2800"/>
            </a:pPr>
            <a:r>
              <a:rPr lang="en-US" dirty="0"/>
              <a:t>Made mathematical models of population growth rates as function of several reductive factors—survival, growth, and reproduction—and compared with data</a:t>
            </a:r>
          </a:p>
          <a:p>
            <a:pPr lvl="0">
              <a:buClr>
                <a:schemeClr val="dk1"/>
              </a:buClr>
              <a:buSzPts val="2800"/>
            </a:pPr>
            <a:r>
              <a:rPr lang="en-US" dirty="0"/>
              <a:t>Interpreted modeling results as support for conceptual model where hare abundance is a product of interrelated predation and food availability</a:t>
            </a:r>
          </a:p>
          <a:p>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11</a:t>
            </a:fld>
            <a:endParaRPr lang="en-US"/>
          </a:p>
        </p:txBody>
      </p:sp>
      <p:pic>
        <p:nvPicPr>
          <p:cNvPr id="6" name="Google Shape;186;p12" descr="Shape&#10;&#10;Description automatically generated">
            <a:extLst>
              <a:ext uri="{FF2B5EF4-FFF2-40B4-BE49-F238E27FC236}">
                <a16:creationId xmlns:a16="http://schemas.microsoft.com/office/drawing/2014/main" id="{30A79939-1A52-115E-7CBB-590E048F0D98}"/>
              </a:ext>
            </a:extLst>
          </p:cNvPr>
          <p:cNvPicPr preferRelativeResize="0"/>
          <p:nvPr/>
        </p:nvPicPr>
        <p:blipFill rotWithShape="1">
          <a:blip r:embed="rId3">
            <a:alphaModFix/>
          </a:blip>
          <a:srcRect/>
          <a:stretch/>
        </p:blipFill>
        <p:spPr>
          <a:xfrm>
            <a:off x="7351989" y="0"/>
            <a:ext cx="4840011" cy="6859648"/>
          </a:xfrm>
          <a:prstGeom prst="rect">
            <a:avLst/>
          </a:prstGeom>
          <a:noFill/>
          <a:ln>
            <a:noFill/>
          </a:ln>
        </p:spPr>
      </p:pic>
    </p:spTree>
    <p:extLst>
      <p:ext uri="{BB962C8B-B14F-4D97-AF65-F5344CB8AC3E}">
        <p14:creationId xmlns:p14="http://schemas.microsoft.com/office/powerpoint/2010/main" val="98554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133600" y="365125"/>
            <a:ext cx="5551990" cy="2239179"/>
          </a:xfrm>
        </p:spPr>
        <p:txBody>
          <a:bodyPr>
            <a:normAutofit/>
          </a:bodyPr>
          <a:lstStyle/>
          <a:p>
            <a:r>
              <a:rPr lang="en-US" sz="3600" b="1" dirty="0"/>
              <a:t>Krebs et al. (1995)</a:t>
            </a:r>
            <a:br>
              <a:rPr lang="en-US" dirty="0"/>
            </a:br>
            <a:endParaRPr lang="en-US"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1825625"/>
            <a:ext cx="6314954" cy="4351338"/>
          </a:xfrm>
        </p:spPr>
        <p:txBody>
          <a:bodyPr>
            <a:normAutofit/>
          </a:bodyPr>
          <a:lstStyle/>
          <a:p>
            <a:pPr lvl="0">
              <a:buClr>
                <a:schemeClr val="dk1"/>
              </a:buClr>
              <a:buSzPts val="2800"/>
            </a:pPr>
            <a:r>
              <a:rPr lang="en-US" dirty="0"/>
              <a:t>Field experiments at multiple locations</a:t>
            </a:r>
          </a:p>
          <a:p>
            <a:pPr lvl="0">
              <a:buClr>
                <a:schemeClr val="dk1"/>
              </a:buClr>
              <a:buSzPts val="2800"/>
            </a:pPr>
            <a:r>
              <a:rPr lang="en-US" dirty="0"/>
              <a:t>Built on previous models that isolated important components of demographic change (survival, reproduction)</a:t>
            </a:r>
          </a:p>
          <a:p>
            <a:pPr lvl="0">
              <a:buClr>
                <a:schemeClr val="dk1"/>
              </a:buClr>
              <a:buSzPts val="2800"/>
            </a:pPr>
            <a:r>
              <a:rPr lang="en-US" dirty="0"/>
              <a:t>Experiments considered stronger evidence of causation</a:t>
            </a:r>
          </a:p>
          <a:p>
            <a:pPr lvl="0">
              <a:buClr>
                <a:schemeClr val="dk1"/>
              </a:buClr>
              <a:buSzPts val="2800"/>
            </a:pPr>
            <a:r>
              <a:rPr lang="en-US" dirty="0"/>
              <a:t>Concluded predation and food limitations interact beyond simple additive effect</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12</a:t>
            </a:fld>
            <a:endParaRPr lang="en-US"/>
          </a:p>
        </p:txBody>
      </p:sp>
      <p:pic>
        <p:nvPicPr>
          <p:cNvPr id="7" name="Google Shape;194;p13" descr="Diagram, schematic&#10;&#10;Description automatically generated">
            <a:extLst>
              <a:ext uri="{FF2B5EF4-FFF2-40B4-BE49-F238E27FC236}">
                <a16:creationId xmlns:a16="http://schemas.microsoft.com/office/drawing/2014/main" id="{69E48D59-A725-8674-1631-B192A05887A6}"/>
              </a:ext>
            </a:extLst>
          </p:cNvPr>
          <p:cNvPicPr preferRelativeResize="0"/>
          <p:nvPr/>
        </p:nvPicPr>
        <p:blipFill rotWithShape="1">
          <a:blip r:embed="rId4">
            <a:alphaModFix/>
          </a:blip>
          <a:srcRect/>
          <a:stretch/>
        </p:blipFill>
        <p:spPr>
          <a:xfrm>
            <a:off x="7023995" y="0"/>
            <a:ext cx="5168005" cy="6492875"/>
          </a:xfrm>
          <a:prstGeom prst="rect">
            <a:avLst/>
          </a:prstGeom>
          <a:noFill/>
          <a:ln>
            <a:noFill/>
          </a:ln>
        </p:spPr>
      </p:pic>
      <p:sp>
        <p:nvSpPr>
          <p:cNvPr id="8" name="Google Shape;195;p13">
            <a:extLst>
              <a:ext uri="{FF2B5EF4-FFF2-40B4-BE49-F238E27FC236}">
                <a16:creationId xmlns:a16="http://schemas.microsoft.com/office/drawing/2014/main" id="{12860A18-CD7B-335D-3275-64E3FF145B5C}"/>
              </a:ext>
            </a:extLst>
          </p:cNvPr>
          <p:cNvSpPr txBox="1"/>
          <p:nvPr/>
        </p:nvSpPr>
        <p:spPr>
          <a:xfrm>
            <a:off x="7023995" y="6457108"/>
            <a:ext cx="5168005" cy="338514"/>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Fig. 3. Ratio of 1 would be equal to average of control plots</a:t>
            </a:r>
            <a:endParaRPr sz="1600" dirty="0"/>
          </a:p>
        </p:txBody>
      </p:sp>
    </p:spTree>
    <p:extLst>
      <p:ext uri="{BB962C8B-B14F-4D97-AF65-F5344CB8AC3E}">
        <p14:creationId xmlns:p14="http://schemas.microsoft.com/office/powerpoint/2010/main" val="2056779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1464816" y="1297029"/>
            <a:ext cx="2953357" cy="491401"/>
          </a:xfrm>
        </p:spPr>
        <p:txBody>
          <a:bodyPr>
            <a:normAutofit fontScale="90000"/>
          </a:bodyPr>
          <a:lstStyle/>
          <a:p>
            <a:r>
              <a:rPr lang="en-US" sz="3600" b="1" dirty="0"/>
              <a:t>Oli et al. (2020)</a:t>
            </a:r>
            <a:endParaRPr lang="en-US" b="1"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1825625"/>
            <a:ext cx="4206588" cy="4351338"/>
          </a:xfrm>
        </p:spPr>
        <p:txBody>
          <a:bodyPr>
            <a:normAutofit fontScale="77500" lnSpcReduction="20000"/>
          </a:bodyPr>
          <a:lstStyle/>
          <a:p>
            <a:pPr lvl="0">
              <a:buClr>
                <a:schemeClr val="dk1"/>
              </a:buClr>
              <a:buSzPct val="100000"/>
              <a:buFont typeface="Arial"/>
              <a:buChar char="•"/>
            </a:pPr>
            <a:r>
              <a:rPr lang="en-US" dirty="0">
                <a:solidFill>
                  <a:schemeClr val="dk1"/>
                </a:solidFill>
                <a:ea typeface="Calibri"/>
                <a:cs typeface="Calibri"/>
                <a:sym typeface="Calibri"/>
              </a:rPr>
              <a:t>Past observations identified clear cycles with distinct phases.</a:t>
            </a:r>
            <a:endParaRPr lang="en-US" dirty="0"/>
          </a:p>
          <a:p>
            <a:pPr lvl="0">
              <a:buClr>
                <a:schemeClr val="dk1"/>
              </a:buClr>
              <a:buSzPct val="100000"/>
              <a:buFont typeface="Arial"/>
              <a:buChar char="•"/>
            </a:pPr>
            <a:r>
              <a:rPr lang="en-US" dirty="0">
                <a:solidFill>
                  <a:schemeClr val="dk1"/>
                </a:solidFill>
                <a:ea typeface="Calibri"/>
                <a:cs typeface="Calibri"/>
                <a:sym typeface="Calibri"/>
              </a:rPr>
              <a:t>Experimental work provided causes consistent with observations and models.</a:t>
            </a:r>
            <a:endParaRPr lang="en-US" dirty="0"/>
          </a:p>
          <a:p>
            <a:pPr lvl="0">
              <a:buClr>
                <a:schemeClr val="dk1"/>
              </a:buClr>
              <a:buSzPct val="100000"/>
              <a:buFont typeface="Arial"/>
              <a:buChar char="•"/>
            </a:pPr>
            <a:r>
              <a:rPr lang="en-US" dirty="0">
                <a:solidFill>
                  <a:schemeClr val="dk1"/>
                </a:solidFill>
                <a:ea typeface="Calibri"/>
                <a:cs typeface="Calibri"/>
                <a:sym typeface="Calibri"/>
              </a:rPr>
              <a:t>But were these patterns generalizable? How consistent were results across cycles?</a:t>
            </a:r>
            <a:endParaRPr lang="en-US" dirty="0"/>
          </a:p>
          <a:p>
            <a:pPr lvl="0">
              <a:buClr>
                <a:schemeClr val="dk1"/>
              </a:buClr>
              <a:buSzPct val="100000"/>
              <a:buFont typeface="Arial"/>
              <a:buChar char="•"/>
            </a:pPr>
            <a:r>
              <a:rPr lang="en-US" dirty="0">
                <a:solidFill>
                  <a:schemeClr val="dk1"/>
                </a:solidFill>
                <a:ea typeface="Calibri"/>
                <a:cs typeface="Calibri"/>
                <a:sym typeface="Calibri"/>
              </a:rPr>
              <a:t>If models are “right,” they should “work” across cycles.</a:t>
            </a:r>
            <a:endParaRPr lang="en-US" dirty="0"/>
          </a:p>
          <a:p>
            <a:pPr lvl="0">
              <a:buClr>
                <a:schemeClr val="dk1"/>
              </a:buClr>
              <a:buSzPct val="100000"/>
              <a:buFont typeface="Arial"/>
              <a:buChar char="•"/>
            </a:pPr>
            <a:r>
              <a:rPr lang="en-US" dirty="0">
                <a:solidFill>
                  <a:schemeClr val="dk1"/>
                </a:solidFill>
                <a:ea typeface="Calibri"/>
                <a:cs typeface="Calibri"/>
                <a:sym typeface="Calibri"/>
              </a:rPr>
              <a:t>The study modeled 40 years of data; found models were broadly consistent; and identified which parts of the model were sensitive to current conditions.</a:t>
            </a: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13</a:t>
            </a:fld>
            <a:endParaRPr lang="en-US"/>
          </a:p>
        </p:txBody>
      </p:sp>
      <p:sp>
        <p:nvSpPr>
          <p:cNvPr id="8" name="Google Shape;195;p13">
            <a:extLst>
              <a:ext uri="{FF2B5EF4-FFF2-40B4-BE49-F238E27FC236}">
                <a16:creationId xmlns:a16="http://schemas.microsoft.com/office/drawing/2014/main" id="{12860A18-CD7B-335D-3275-64E3FF145B5C}"/>
              </a:ext>
            </a:extLst>
          </p:cNvPr>
          <p:cNvSpPr txBox="1"/>
          <p:nvPr/>
        </p:nvSpPr>
        <p:spPr>
          <a:xfrm>
            <a:off x="5341678" y="6382961"/>
            <a:ext cx="6797310" cy="338514"/>
          </a:xfrm>
          <a:prstGeom prst="rect">
            <a:avLst/>
          </a:prstGeom>
          <a:solidFill>
            <a:schemeClr val="bg1"/>
          </a:solidFill>
          <a:ln>
            <a:noFill/>
          </a:ln>
        </p:spPr>
        <p:txBody>
          <a:bodyPr spcFirstLastPara="1" wrap="square" lIns="91425" tIns="45700" rIns="91425" bIns="45700" anchor="t" anchorCtr="0">
            <a:spAutoFit/>
          </a:bodyPr>
          <a:lstStyle/>
          <a:p>
            <a:r>
              <a:rPr lang="en-US" sz="1600" dirty="0">
                <a:solidFill>
                  <a:schemeClr val="dk1"/>
                </a:solidFill>
                <a:ea typeface="Calibri"/>
                <a:cs typeface="Calibri"/>
                <a:sym typeface="Calibri"/>
              </a:rPr>
              <a:t>Fig. 3. Top row represents survival parameter, bottom represents recruitment</a:t>
            </a:r>
            <a:endParaRPr lang="en-US" sz="1600" dirty="0"/>
          </a:p>
        </p:txBody>
      </p:sp>
      <p:pic>
        <p:nvPicPr>
          <p:cNvPr id="9" name="Google Shape;202;p14" descr="Chart, bar chart&#10;&#10;Description automatically generated">
            <a:extLst>
              <a:ext uri="{FF2B5EF4-FFF2-40B4-BE49-F238E27FC236}">
                <a16:creationId xmlns:a16="http://schemas.microsoft.com/office/drawing/2014/main" id="{E23CE96F-8A13-F38A-52E7-4D09E2D2EC0E}"/>
              </a:ext>
            </a:extLst>
          </p:cNvPr>
          <p:cNvPicPr preferRelativeResize="0">
            <a:picLocks/>
          </p:cNvPicPr>
          <p:nvPr/>
        </p:nvPicPr>
        <p:blipFill rotWithShape="1">
          <a:blip r:embed="rId4">
            <a:alphaModFix/>
          </a:blip>
          <a:srcRect/>
          <a:stretch/>
        </p:blipFill>
        <p:spPr>
          <a:xfrm>
            <a:off x="5044788" y="-35052"/>
            <a:ext cx="7129850" cy="6494910"/>
          </a:xfrm>
          <a:prstGeom prst="rect">
            <a:avLst/>
          </a:prstGeom>
          <a:noFill/>
          <a:ln>
            <a:noFill/>
          </a:ln>
        </p:spPr>
      </p:pic>
    </p:spTree>
    <p:extLst>
      <p:ext uri="{BB962C8B-B14F-4D97-AF65-F5344CB8AC3E}">
        <p14:creationId xmlns:p14="http://schemas.microsoft.com/office/powerpoint/2010/main" val="110392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037144" y="544512"/>
            <a:ext cx="9780608" cy="728703"/>
          </a:xfrm>
        </p:spPr>
        <p:txBody>
          <a:bodyPr>
            <a:normAutofit/>
          </a:bodyPr>
          <a:lstStyle/>
          <a:p>
            <a:r>
              <a:rPr lang="en-US" sz="3200" b="1" dirty="0"/>
              <a:t>What Connects These Studies? What Differentiates Them?</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1458410"/>
            <a:ext cx="10515600" cy="4897940"/>
          </a:xfrm>
        </p:spPr>
        <p:txBody>
          <a:bodyPr>
            <a:normAutofit fontScale="92500" lnSpcReduction="20000"/>
          </a:bodyPr>
          <a:lstStyle/>
          <a:p>
            <a:pPr lvl="0">
              <a:spcAft>
                <a:spcPts val="1200"/>
              </a:spcAft>
              <a:buClr>
                <a:schemeClr val="dk1"/>
              </a:buClr>
              <a:buSzPts val="2600"/>
            </a:pPr>
            <a:r>
              <a:rPr lang="en-US" dirty="0"/>
              <a:t>Elton (1924): “It will be shown in the body of this paper that the periodic fluctuations in the numbers of certain animals…must be due to climatic variations.”</a:t>
            </a:r>
          </a:p>
          <a:p>
            <a:pPr lvl="0">
              <a:spcBef>
                <a:spcPts val="0"/>
              </a:spcBef>
              <a:spcAft>
                <a:spcPts val="1200"/>
              </a:spcAft>
              <a:buClr>
                <a:schemeClr val="dk1"/>
              </a:buClr>
              <a:buSzPts val="2600"/>
            </a:pPr>
            <a:r>
              <a:rPr lang="en-US" dirty="0"/>
              <a:t>Keith and </a:t>
            </a:r>
            <a:r>
              <a:rPr lang="en-US" dirty="0" err="1"/>
              <a:t>Windberg</a:t>
            </a:r>
            <a:r>
              <a:rPr lang="en-US" dirty="0"/>
              <a:t> (1978): “The aim of the present paper is twofold: (1) to describe the set of demographic events that characterized 15 years (1.5 cycles) of population change…and (2) to compare and collate information… to identify those demographic elements that are consistently involved in the snowshoe hare cycle over large geographic areas </a:t>
            </a:r>
          </a:p>
          <a:p>
            <a:pPr lvl="0">
              <a:buClr>
                <a:schemeClr val="dk1"/>
              </a:buClr>
              <a:buSzPts val="2600"/>
            </a:pPr>
            <a:r>
              <a:rPr lang="en-US" dirty="0"/>
              <a:t>Krebs et al. (1995): “Because in all cyclic populations many factors will change in a manner correlated with population density, necessary conditions can be recognized only by experimental manipulations.” </a:t>
            </a:r>
          </a:p>
          <a:p>
            <a:pPr lvl="0">
              <a:buClr>
                <a:schemeClr val="dk1"/>
              </a:buClr>
              <a:buSzPts val="2600"/>
            </a:pPr>
            <a:r>
              <a:rPr lang="en-US" dirty="0"/>
              <a:t>Oli et al. (2020): “Using long-term field data spanning 40 </a:t>
            </a:r>
            <a:r>
              <a:rPr lang="en-US" dirty="0" err="1"/>
              <a:t>yr</a:t>
            </a:r>
            <a:r>
              <a:rPr lang="en-US" dirty="0"/>
              <a:t> (1977–2017) and…capture–mark–recapture (CMR) modeling…our goal was to discern demographic drivers of snowshoe hare population cycles in a boreal forest in southwestern Yukon, Canada.”</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14</a:t>
            </a:fld>
            <a:endParaRPr lang="en-US"/>
          </a:p>
        </p:txBody>
      </p:sp>
    </p:spTree>
    <p:extLst>
      <p:ext uri="{BB962C8B-B14F-4D97-AF65-F5344CB8AC3E}">
        <p14:creationId xmlns:p14="http://schemas.microsoft.com/office/powerpoint/2010/main" val="1454054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1573192" y="1343165"/>
            <a:ext cx="9780608" cy="728703"/>
          </a:xfrm>
        </p:spPr>
        <p:txBody>
          <a:bodyPr>
            <a:normAutofit fontScale="90000"/>
          </a:bodyPr>
          <a:lstStyle/>
          <a:p>
            <a:r>
              <a:rPr lang="en-US" sz="3200" b="1" dirty="0"/>
              <a:t>Consider the studies on snowshoe hare population cycles just presented. For each study, discuss the following:</a:t>
            </a:r>
            <a:br>
              <a:rPr lang="en-US" sz="3200" b="1" dirty="0"/>
            </a:br>
            <a:endParaRPr lang="en-US" sz="3200" b="1"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2071868"/>
            <a:ext cx="10515600" cy="4284482"/>
          </a:xfrm>
        </p:spPr>
        <p:txBody>
          <a:bodyPr>
            <a:normAutofit fontScale="70000" lnSpcReduction="20000"/>
          </a:bodyPr>
          <a:lstStyle/>
          <a:p>
            <a:pPr marL="0" lvl="0" indent="0">
              <a:lnSpc>
                <a:spcPct val="110000"/>
              </a:lnSpc>
              <a:buClr>
                <a:schemeClr val="dk1"/>
              </a:buClr>
              <a:buSzPct val="100000"/>
              <a:buNone/>
            </a:pPr>
            <a:endParaRPr lang="en-US" dirty="0"/>
          </a:p>
          <a:p>
            <a:pPr lvl="1">
              <a:lnSpc>
                <a:spcPct val="110000"/>
              </a:lnSpc>
              <a:buClr>
                <a:schemeClr val="dk1"/>
              </a:buClr>
              <a:buSzPct val="100000"/>
            </a:pPr>
            <a:r>
              <a:rPr lang="en-US" sz="3400" dirty="0"/>
              <a:t>What ecological entities were the objects of the study? What ecological concepts or abstractions were involved? </a:t>
            </a:r>
            <a:endParaRPr lang="en-US" dirty="0"/>
          </a:p>
          <a:p>
            <a:pPr lvl="1" indent="-61277">
              <a:lnSpc>
                <a:spcPct val="110000"/>
              </a:lnSpc>
              <a:buClr>
                <a:schemeClr val="dk1"/>
              </a:buClr>
              <a:buSzPct val="100000"/>
              <a:buNone/>
            </a:pPr>
            <a:endParaRPr lang="en-US" sz="3400" dirty="0"/>
          </a:p>
          <a:p>
            <a:pPr lvl="1">
              <a:lnSpc>
                <a:spcPct val="110000"/>
              </a:lnSpc>
              <a:buClr>
                <a:schemeClr val="dk1"/>
              </a:buClr>
              <a:buSzPct val="100000"/>
            </a:pPr>
            <a:r>
              <a:rPr lang="en-US" sz="3400" dirty="0"/>
              <a:t>Describe the reasoning used in each study. How did the authors formulate their questions, what kinds of information were important to them, and how did they use that information to draw conclusions?</a:t>
            </a:r>
            <a:endParaRPr lang="en-US" dirty="0"/>
          </a:p>
          <a:p>
            <a:pPr lvl="1" indent="-61277">
              <a:lnSpc>
                <a:spcPct val="110000"/>
              </a:lnSpc>
              <a:buClr>
                <a:schemeClr val="dk1"/>
              </a:buClr>
              <a:buSzPct val="100000"/>
              <a:buNone/>
            </a:pPr>
            <a:endParaRPr lang="en-US" sz="3400" dirty="0"/>
          </a:p>
          <a:p>
            <a:pPr lvl="1">
              <a:lnSpc>
                <a:spcPct val="110000"/>
              </a:lnSpc>
              <a:buClr>
                <a:schemeClr val="dk1"/>
              </a:buClr>
              <a:buSzPct val="100000"/>
            </a:pPr>
            <a:r>
              <a:rPr lang="en-US" sz="3400" dirty="0"/>
              <a:t> What motivated each study? This can include stated motivations but think about why those motivations might be considered valuable or reasonable, and what you think the purpose of this kind of knowledge might be.</a:t>
            </a: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15</a:t>
            </a:fld>
            <a:endParaRPr lang="en-US"/>
          </a:p>
        </p:txBody>
      </p:sp>
    </p:spTree>
    <p:extLst>
      <p:ext uri="{BB962C8B-B14F-4D97-AF65-F5344CB8AC3E}">
        <p14:creationId xmlns:p14="http://schemas.microsoft.com/office/powerpoint/2010/main" val="57919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1573192" y="1343165"/>
            <a:ext cx="9780608" cy="728703"/>
          </a:xfrm>
        </p:spPr>
        <p:txBody>
          <a:bodyPr>
            <a:normAutofit fontScale="90000"/>
          </a:bodyPr>
          <a:lstStyle/>
          <a:p>
            <a:r>
              <a:rPr lang="en-US" sz="3200" b="1" dirty="0"/>
              <a:t>Consider the studies on snowshoe hare population cycles just presented. For each study, discuss about the following:</a:t>
            </a:r>
            <a:br>
              <a:rPr lang="en-US" sz="3200" b="1" dirty="0"/>
            </a:br>
            <a:endParaRPr lang="en-US" sz="3200" b="1"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2071868"/>
            <a:ext cx="10515600" cy="4284482"/>
          </a:xfrm>
        </p:spPr>
        <p:txBody>
          <a:bodyPr>
            <a:normAutofit fontScale="85000" lnSpcReduction="20000"/>
          </a:bodyPr>
          <a:lstStyle/>
          <a:p>
            <a:pPr marL="0" lvl="0" indent="0">
              <a:lnSpc>
                <a:spcPct val="70000"/>
              </a:lnSpc>
              <a:spcBef>
                <a:spcPts val="1200"/>
              </a:spcBef>
              <a:buNone/>
            </a:pPr>
            <a:endParaRPr lang="en-US" sz="200" dirty="0">
              <a:solidFill>
                <a:schemeClr val="dk1"/>
              </a:solidFill>
              <a:ea typeface="Calibri"/>
              <a:cs typeface="Calibri"/>
              <a:sym typeface="Calibri"/>
            </a:endParaRPr>
          </a:p>
          <a:p>
            <a:pPr marL="457200" lvl="0" indent="-457200">
              <a:lnSpc>
                <a:spcPct val="80000"/>
              </a:lnSpc>
              <a:spcBef>
                <a:spcPts val="1200"/>
              </a:spcBef>
              <a:buClr>
                <a:schemeClr val="dk1"/>
              </a:buClr>
              <a:buSzPts val="2800"/>
              <a:buFont typeface="Arial"/>
              <a:buChar char="•"/>
            </a:pPr>
            <a:r>
              <a:rPr lang="en-US" dirty="0">
                <a:solidFill>
                  <a:schemeClr val="dk1"/>
                </a:solidFill>
                <a:ea typeface="Calibri"/>
                <a:cs typeface="Calibri"/>
                <a:sym typeface="Calibri"/>
              </a:rPr>
              <a:t>Compare and contrast your responses between studies. For example, did the ecological entities change? Do they share assumptions about which kinds of evidence are important? Are their motivations similar?</a:t>
            </a:r>
            <a:endParaRPr lang="en-US" sz="1100" dirty="0">
              <a:solidFill>
                <a:schemeClr val="dk1"/>
              </a:solidFill>
              <a:ea typeface="Calibri"/>
              <a:cs typeface="Calibri"/>
              <a:sym typeface="Calibri"/>
            </a:endParaRPr>
          </a:p>
          <a:p>
            <a:pPr marL="0" lvl="0" indent="0">
              <a:lnSpc>
                <a:spcPct val="80000"/>
              </a:lnSpc>
              <a:spcBef>
                <a:spcPts val="1200"/>
              </a:spcBef>
              <a:buNone/>
            </a:pPr>
            <a:endParaRPr lang="en-US" sz="500" dirty="0">
              <a:solidFill>
                <a:schemeClr val="dk1"/>
              </a:solidFill>
              <a:ea typeface="Calibri"/>
              <a:cs typeface="Calibri"/>
              <a:sym typeface="Calibri"/>
            </a:endParaRPr>
          </a:p>
          <a:p>
            <a:pPr marL="457200" lvl="0" indent="-457200">
              <a:lnSpc>
                <a:spcPct val="80000"/>
              </a:lnSpc>
              <a:spcBef>
                <a:spcPts val="1200"/>
              </a:spcBef>
              <a:buClr>
                <a:schemeClr val="dk1"/>
              </a:buClr>
              <a:buSzPts val="2800"/>
              <a:buFont typeface="Arial"/>
              <a:buChar char="•"/>
            </a:pPr>
            <a:r>
              <a:rPr lang="en-US" dirty="0">
                <a:solidFill>
                  <a:schemeClr val="dk1"/>
                </a:solidFill>
                <a:ea typeface="Calibri"/>
                <a:cs typeface="Calibri"/>
                <a:sym typeface="Calibri"/>
              </a:rPr>
              <a:t>These studies focus on hare populations, but relationships with other ecological entities are pervasive. What relationships with other living and non-living entities or phenomena are explicitly or implicitly included in these studies, and what is excluded?</a:t>
            </a:r>
            <a:endParaRPr lang="en-US" dirty="0"/>
          </a:p>
          <a:p>
            <a:pPr marL="0" lvl="0" indent="0">
              <a:lnSpc>
                <a:spcPct val="80000"/>
              </a:lnSpc>
              <a:spcBef>
                <a:spcPts val="1200"/>
              </a:spcBef>
              <a:buNone/>
            </a:pPr>
            <a:endParaRPr lang="en-US" sz="500" dirty="0">
              <a:solidFill>
                <a:schemeClr val="dk1"/>
              </a:solidFill>
              <a:ea typeface="Calibri"/>
              <a:cs typeface="Calibri"/>
              <a:sym typeface="Calibri"/>
            </a:endParaRPr>
          </a:p>
          <a:p>
            <a:pPr marL="457200" lvl="0" indent="-457200">
              <a:lnSpc>
                <a:spcPct val="80000"/>
              </a:lnSpc>
              <a:spcBef>
                <a:spcPts val="1200"/>
              </a:spcBef>
              <a:buClr>
                <a:schemeClr val="dk1"/>
              </a:buClr>
              <a:buSzPts val="2800"/>
              <a:buFont typeface="Arial"/>
              <a:buChar char="•"/>
            </a:pPr>
            <a:r>
              <a:rPr lang="en-US" dirty="0">
                <a:solidFill>
                  <a:schemeClr val="dk1"/>
                </a:solidFill>
                <a:ea typeface="Calibri"/>
                <a:cs typeface="Calibri"/>
                <a:sym typeface="Calibri"/>
              </a:rPr>
              <a:t>Think about all these studies together. What makes them ecology and not some other disciplinary domain? </a:t>
            </a:r>
            <a:endParaRPr lang="en-US" dirty="0"/>
          </a:p>
          <a:p>
            <a:pPr marL="0" lvl="0" indent="0">
              <a:lnSpc>
                <a:spcPct val="80000"/>
              </a:lnSpc>
              <a:spcBef>
                <a:spcPts val="1200"/>
              </a:spcBef>
              <a:buNone/>
            </a:pPr>
            <a:endParaRPr lang="en-US" sz="500" dirty="0">
              <a:solidFill>
                <a:schemeClr val="dk1"/>
              </a:solidFill>
              <a:ea typeface="Calibri"/>
              <a:cs typeface="Calibri"/>
              <a:sym typeface="Calibri"/>
            </a:endParaRPr>
          </a:p>
          <a:p>
            <a:pPr marL="457200" lvl="0" indent="-457200">
              <a:lnSpc>
                <a:spcPct val="80000"/>
              </a:lnSpc>
              <a:spcBef>
                <a:spcPts val="1200"/>
              </a:spcBef>
              <a:buClr>
                <a:schemeClr val="dk1"/>
              </a:buClr>
              <a:buSzPts val="2800"/>
              <a:buFont typeface="Arial"/>
              <a:buChar char="•"/>
            </a:pPr>
            <a:r>
              <a:rPr lang="en-US" dirty="0">
                <a:solidFill>
                  <a:schemeClr val="dk1"/>
                </a:solidFill>
                <a:ea typeface="Calibri"/>
                <a:cs typeface="Calibri"/>
                <a:sym typeface="Calibri"/>
              </a:rPr>
              <a:t>Why have the phenomena involved stimulated a century of research? What did the scientists involved in this work hope to gain, and why did studies continue beyond work published in the late 1970s? Can ecological questions be “answered”? </a:t>
            </a: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16</a:t>
            </a:fld>
            <a:endParaRPr lang="en-US"/>
          </a:p>
        </p:txBody>
      </p:sp>
    </p:spTree>
    <p:extLst>
      <p:ext uri="{BB962C8B-B14F-4D97-AF65-F5344CB8AC3E}">
        <p14:creationId xmlns:p14="http://schemas.microsoft.com/office/powerpoint/2010/main" val="2186207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641430" y="1342391"/>
            <a:ext cx="11153172" cy="728703"/>
          </a:xfrm>
        </p:spPr>
        <p:txBody>
          <a:bodyPr>
            <a:normAutofit fontScale="90000"/>
          </a:bodyPr>
          <a:lstStyle/>
          <a:p>
            <a:r>
              <a:rPr lang="en-US" sz="3200" b="1" dirty="0"/>
              <a:t>Hare case study shows development of ecological thought – in this case…</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2071868"/>
            <a:ext cx="10515600" cy="4284482"/>
          </a:xfrm>
        </p:spPr>
        <p:txBody>
          <a:bodyPr>
            <a:normAutofit fontScale="92500" lnSpcReduction="10000"/>
          </a:bodyPr>
          <a:lstStyle/>
          <a:p>
            <a:pPr marL="0" lvl="0" indent="0">
              <a:lnSpc>
                <a:spcPct val="70000"/>
              </a:lnSpc>
              <a:spcBef>
                <a:spcPts val="1200"/>
              </a:spcBef>
              <a:buNone/>
            </a:pPr>
            <a:endParaRPr lang="en-US" sz="200" dirty="0">
              <a:solidFill>
                <a:schemeClr val="dk1"/>
              </a:solidFill>
              <a:ea typeface="Calibri"/>
              <a:cs typeface="Calibri"/>
              <a:sym typeface="Calibri"/>
            </a:endParaRPr>
          </a:p>
          <a:p>
            <a:pPr lvl="0">
              <a:spcBef>
                <a:spcPts val="0"/>
              </a:spcBef>
              <a:buClr>
                <a:schemeClr val="dk1"/>
              </a:buClr>
              <a:buSzPct val="100000"/>
            </a:pPr>
            <a:r>
              <a:rPr lang="en-US" dirty="0"/>
              <a:t>Observations about ecologically relevant entities (individuals, species) are interpreted as patterns.</a:t>
            </a:r>
          </a:p>
          <a:p>
            <a:pPr lvl="0">
              <a:buClr>
                <a:schemeClr val="dk1"/>
              </a:buClr>
              <a:buSzPct val="100000"/>
            </a:pPr>
            <a:r>
              <a:rPr lang="en-US" dirty="0"/>
              <a:t>Patterns generate questions and hypotheses about potential causes and relationships with other relevant entities or phenomena.</a:t>
            </a:r>
          </a:p>
          <a:p>
            <a:pPr lvl="0">
              <a:buClr>
                <a:schemeClr val="dk1"/>
              </a:buClr>
              <a:buSzPct val="100000"/>
            </a:pPr>
            <a:r>
              <a:rPr lang="en-US" dirty="0"/>
              <a:t>Further observations targeted questions/hypotheses by collecting data. Inferences combined approaches—data was collected based on theorized abstract models but reduced phenomena to its parts.</a:t>
            </a:r>
          </a:p>
          <a:p>
            <a:pPr lvl="0">
              <a:buClr>
                <a:schemeClr val="dk1"/>
              </a:buClr>
              <a:buSzPct val="100000"/>
            </a:pPr>
            <a:r>
              <a:rPr lang="en-US" dirty="0"/>
              <a:t>Experiments considered strongest evidence—provided evidence of causality that aligned with observations and theoretical models.</a:t>
            </a:r>
          </a:p>
          <a:p>
            <a:pPr lvl="0">
              <a:buClr>
                <a:schemeClr val="dk1"/>
              </a:buClr>
              <a:buSzPct val="100000"/>
            </a:pPr>
            <a:r>
              <a:rPr lang="en-US" dirty="0"/>
              <a:t>But long-term or spatially extensive data can be used to test generality of models and past results.</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17</a:t>
            </a:fld>
            <a:endParaRPr lang="en-US"/>
          </a:p>
        </p:txBody>
      </p:sp>
    </p:spTree>
    <p:extLst>
      <p:ext uri="{BB962C8B-B14F-4D97-AF65-F5344CB8AC3E}">
        <p14:creationId xmlns:p14="http://schemas.microsoft.com/office/powerpoint/2010/main" val="34331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5083214" y="837034"/>
            <a:ext cx="2025571" cy="594006"/>
          </a:xfrm>
        </p:spPr>
        <p:txBody>
          <a:bodyPr>
            <a:normAutofit fontScale="90000"/>
          </a:bodyPr>
          <a:lstStyle/>
          <a:p>
            <a:r>
              <a:rPr lang="en-US" sz="3200" b="1" dirty="0"/>
              <a:t>Bibliography</a:t>
            </a:r>
            <a:br>
              <a:rPr lang="en-US" sz="3200" b="1" dirty="0"/>
            </a:br>
            <a:endParaRPr lang="en-US" sz="3200" b="1" dirty="0"/>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838200" y="1647543"/>
            <a:ext cx="10515600" cy="4857429"/>
          </a:xfrm>
        </p:spPr>
        <p:txBody>
          <a:bodyPr>
            <a:normAutofit fontScale="92500" lnSpcReduction="10000"/>
          </a:bodyPr>
          <a:lstStyle/>
          <a:p>
            <a:pPr marL="231775" lvl="0" indent="-231775">
              <a:buClr>
                <a:schemeClr val="dk1"/>
              </a:buClr>
              <a:buSzPct val="100000"/>
              <a:buNone/>
            </a:pPr>
            <a:r>
              <a:rPr lang="en-US" sz="1600" b="1" dirty="0"/>
              <a:t>Snowshoe Hare Example:</a:t>
            </a:r>
            <a:endParaRPr lang="en-US" sz="1600" dirty="0"/>
          </a:p>
          <a:p>
            <a:pPr marL="466725" lvl="0" indent="-466725">
              <a:buClr>
                <a:schemeClr val="dk1"/>
              </a:buClr>
              <a:buSzPct val="100000"/>
              <a:buNone/>
            </a:pPr>
            <a:r>
              <a:rPr lang="en-US" sz="1600" dirty="0"/>
              <a:t>Charles, J. K., Stan, B., Rudy, B., A, R. E. S., J, N. M. S., Mark, R. T. D., K, M., &amp; R, T. (1995). Impact of food and predation on the snowshoe hare cycle. </a:t>
            </a:r>
            <a:r>
              <a:rPr lang="en-US" sz="1600" i="1" dirty="0"/>
              <a:t>Science</a:t>
            </a:r>
            <a:r>
              <a:rPr lang="en-US" sz="1600" dirty="0"/>
              <a:t>, </a:t>
            </a:r>
            <a:r>
              <a:rPr lang="en-US" sz="1600" i="1" dirty="0"/>
              <a:t>269</a:t>
            </a:r>
            <a:r>
              <a:rPr lang="en-US" sz="1600" dirty="0"/>
              <a:t>(5227), 1112–1115.</a:t>
            </a:r>
          </a:p>
          <a:p>
            <a:pPr marL="466725" lvl="0" indent="-466725">
              <a:buClr>
                <a:schemeClr val="dk1"/>
              </a:buClr>
              <a:buSzPct val="100000"/>
              <a:buNone/>
            </a:pPr>
            <a:r>
              <a:rPr lang="en-US" sz="1600" dirty="0"/>
              <a:t>Elton, C. S. (1924). Periodic fluctuations in the numbers of animals: their causes and effects. </a:t>
            </a:r>
            <a:r>
              <a:rPr lang="en-US" sz="1600" i="1" dirty="0"/>
              <a:t>Journal of Experimental Biology</a:t>
            </a:r>
            <a:r>
              <a:rPr lang="en-US" sz="1600" dirty="0"/>
              <a:t>, </a:t>
            </a:r>
            <a:r>
              <a:rPr lang="en-US" sz="1600" i="1" dirty="0"/>
              <a:t>2</a:t>
            </a:r>
            <a:r>
              <a:rPr lang="en-US" sz="1600" dirty="0"/>
              <a:t>(1), 119-163.</a:t>
            </a:r>
          </a:p>
          <a:p>
            <a:pPr marL="231775" lvl="0" indent="-231775">
              <a:buClr>
                <a:schemeClr val="dk1"/>
              </a:buClr>
              <a:buSzPct val="100000"/>
              <a:buNone/>
            </a:pPr>
            <a:r>
              <a:rPr lang="en-US" sz="1600" dirty="0"/>
              <a:t>Hewitt, C. G. (1921). </a:t>
            </a:r>
            <a:r>
              <a:rPr lang="en-US" sz="1600" i="1" dirty="0"/>
              <a:t>The Conservation of the Wildlife of Canada</a:t>
            </a:r>
            <a:r>
              <a:rPr lang="en-US" sz="1600" dirty="0"/>
              <a:t>. New York: C. Scribner.</a:t>
            </a:r>
          </a:p>
          <a:p>
            <a:pPr marL="231775" lvl="0" indent="-231775">
              <a:buClr>
                <a:schemeClr val="dk1"/>
              </a:buClr>
              <a:buSzPct val="100000"/>
              <a:buNone/>
            </a:pPr>
            <a:r>
              <a:rPr lang="en-US" sz="1600" dirty="0"/>
              <a:t>Keith, L. B., &amp; </a:t>
            </a:r>
            <a:r>
              <a:rPr lang="en-US" sz="1600" dirty="0" err="1"/>
              <a:t>Windberg</a:t>
            </a:r>
            <a:r>
              <a:rPr lang="en-US" sz="1600" dirty="0"/>
              <a:t>, L. A. (1978). A demographic analysis of the snowshoe hare cycle. </a:t>
            </a:r>
            <a:r>
              <a:rPr lang="en-US" sz="1600" i="1" dirty="0"/>
              <a:t>Wildlife Monographs</a:t>
            </a:r>
            <a:r>
              <a:rPr lang="en-US" sz="1600" dirty="0"/>
              <a:t>, (58), 3-70.</a:t>
            </a:r>
          </a:p>
          <a:p>
            <a:pPr marL="466725" lvl="0" indent="-466725">
              <a:buClr>
                <a:schemeClr val="dk1"/>
              </a:buClr>
              <a:buSzPct val="100000"/>
              <a:buNone/>
            </a:pPr>
            <a:r>
              <a:rPr lang="en-US" sz="1600" dirty="0"/>
              <a:t>Oli, M. K., Krebs, C. J., Kenney, A. J., </a:t>
            </a:r>
            <a:r>
              <a:rPr lang="en-US" sz="1600" dirty="0" err="1"/>
              <a:t>Boonstra</a:t>
            </a:r>
            <a:r>
              <a:rPr lang="en-US" sz="1600" dirty="0"/>
              <a:t>, R., Boutin, S., &amp; Hines, J. E. (2020). Demography of snowshoe hare population cycles. </a:t>
            </a:r>
            <a:r>
              <a:rPr lang="en-US" sz="1600" i="1" dirty="0"/>
              <a:t>Ecology</a:t>
            </a:r>
            <a:r>
              <a:rPr lang="en-US" sz="1600" dirty="0"/>
              <a:t>, </a:t>
            </a:r>
            <a:r>
              <a:rPr lang="en-US" sz="1600" i="1" dirty="0"/>
              <a:t>101</a:t>
            </a:r>
            <a:r>
              <a:rPr lang="en-US" sz="1600" dirty="0"/>
              <a:t>(3), e02969.</a:t>
            </a:r>
          </a:p>
          <a:p>
            <a:pPr marL="231775" lvl="0" indent="-231775">
              <a:buClr>
                <a:schemeClr val="dk1"/>
              </a:buClr>
              <a:buSzPct val="100000"/>
              <a:buNone/>
            </a:pPr>
            <a:r>
              <a:rPr lang="en-US" sz="1600" b="1" dirty="0"/>
              <a:t>Socio-Environmental Synthesis Example:</a:t>
            </a:r>
            <a:endParaRPr lang="en-US" sz="1600" dirty="0"/>
          </a:p>
          <a:p>
            <a:pPr marL="466725" lvl="0" indent="-466725">
              <a:buClr>
                <a:schemeClr val="dk1"/>
              </a:buClr>
              <a:buSzPct val="100000"/>
              <a:buNone/>
            </a:pPr>
            <a:r>
              <a:rPr lang="en-US" sz="1600" dirty="0"/>
              <a:t>Johnson, L. R., Johnson, M. L., Aronson, M. F., Campbell, L. K., </a:t>
            </a:r>
            <a:r>
              <a:rPr lang="en-US" sz="1600" dirty="0" err="1"/>
              <a:t>Carr</a:t>
            </a:r>
            <a:r>
              <a:rPr lang="en-US" sz="1600" dirty="0"/>
              <a:t>, M. E., Clarke, M., ... &amp; </a:t>
            </a:r>
            <a:r>
              <a:rPr lang="en-US" sz="1600" dirty="0" err="1"/>
              <a:t>Sonti</a:t>
            </a:r>
            <a:r>
              <a:rPr lang="en-US" sz="1600" dirty="0"/>
              <a:t>, N. F. (2021). Conceptualizing social-ecological drivers of change in urban forest patches. </a:t>
            </a:r>
            <a:r>
              <a:rPr lang="en-US" sz="1600" i="1" dirty="0"/>
              <a:t>Urban ecosystems</a:t>
            </a:r>
            <a:r>
              <a:rPr lang="en-US" sz="1600" dirty="0"/>
              <a:t>, </a:t>
            </a:r>
            <a:r>
              <a:rPr lang="en-US" sz="1600" i="1" dirty="0"/>
              <a:t>24</a:t>
            </a:r>
            <a:r>
              <a:rPr lang="en-US" sz="1600" dirty="0"/>
              <a:t>(4), 633-648.</a:t>
            </a:r>
          </a:p>
          <a:p>
            <a:pPr marL="466725" lvl="0" indent="-466725">
              <a:buClr>
                <a:schemeClr val="dk1"/>
              </a:buClr>
              <a:buSzPct val="100000"/>
              <a:buNone/>
            </a:pPr>
            <a:r>
              <a:rPr lang="en-US" sz="1600" dirty="0"/>
              <a:t>Johnson, L. R., &amp; Handel, S. N. (2016). Restoration treatments in urban park forests drive long‐term changes in vegetation trajectories. </a:t>
            </a:r>
            <a:r>
              <a:rPr lang="en-US" sz="1600" i="1" dirty="0"/>
              <a:t>Ecological Applications</a:t>
            </a:r>
            <a:r>
              <a:rPr lang="en-US" sz="1600" dirty="0"/>
              <a:t>, </a:t>
            </a:r>
            <a:r>
              <a:rPr lang="en-US" sz="1600" i="1" dirty="0"/>
              <a:t>26</a:t>
            </a:r>
            <a:r>
              <a:rPr lang="en-US" sz="1600" dirty="0"/>
              <a:t>(3), 940-956.</a:t>
            </a:r>
          </a:p>
          <a:p>
            <a:pPr marL="466725" lvl="0" indent="-466725">
              <a:buClr>
                <a:schemeClr val="dk1"/>
              </a:buClr>
              <a:buSzPct val="100000"/>
              <a:buNone/>
            </a:pPr>
            <a:r>
              <a:rPr lang="en-US" sz="1600" dirty="0"/>
              <a:t>La </a:t>
            </a:r>
            <a:r>
              <a:rPr lang="en-US" sz="1600" dirty="0" err="1"/>
              <a:t>Sorte</a:t>
            </a:r>
            <a:r>
              <a:rPr lang="en-US" sz="1600" dirty="0"/>
              <a:t>, F. A., Aronson, M. F., Williams, N. S., </a:t>
            </a:r>
            <a:r>
              <a:rPr lang="en-US" sz="1600" dirty="0" err="1"/>
              <a:t>Celesti‐Grapow</a:t>
            </a:r>
            <a:r>
              <a:rPr lang="en-US" sz="1600" dirty="0"/>
              <a:t>, L., </a:t>
            </a:r>
            <a:r>
              <a:rPr lang="en-US" sz="1600" dirty="0" err="1"/>
              <a:t>Cilliers</a:t>
            </a:r>
            <a:r>
              <a:rPr lang="en-US" sz="1600" dirty="0"/>
              <a:t>, S., Clarkson, B. D., ... &amp; Winter, M. (2014). Beta diversity of urban floras among European and non‐European cities. </a:t>
            </a:r>
            <a:r>
              <a:rPr lang="en-US" sz="1600" i="1" dirty="0"/>
              <a:t>Global ecology and biogeography</a:t>
            </a:r>
            <a:r>
              <a:rPr lang="en-US" sz="1600" dirty="0"/>
              <a:t>, </a:t>
            </a:r>
            <a:r>
              <a:rPr lang="en-US" sz="1600" i="1" dirty="0"/>
              <a:t>23</a:t>
            </a:r>
            <a:r>
              <a:rPr lang="en-US" sz="1600" dirty="0"/>
              <a:t>(7), 769-779.</a:t>
            </a:r>
          </a:p>
          <a:p>
            <a:pPr marL="466725" lvl="0" indent="-466725">
              <a:buClr>
                <a:schemeClr val="dk1"/>
              </a:buClr>
              <a:buSzPct val="100000"/>
              <a:buNone/>
            </a:pPr>
            <a:r>
              <a:rPr lang="en-US" sz="1600" dirty="0"/>
              <a:t>Nagy, R., Lockaby, B. G., </a:t>
            </a:r>
            <a:r>
              <a:rPr lang="en-US" sz="1600" dirty="0" err="1"/>
              <a:t>Zipperer</a:t>
            </a:r>
            <a:r>
              <a:rPr lang="en-US" sz="1600" dirty="0"/>
              <a:t>, W. C., &amp; </a:t>
            </a:r>
            <a:r>
              <a:rPr lang="en-US" sz="1600" dirty="0" err="1"/>
              <a:t>Marzen</a:t>
            </a:r>
            <a:r>
              <a:rPr lang="en-US" sz="1600" dirty="0"/>
              <a:t>, L. J. (2014). A comparison of carbon and nitrogen stocks among land uses/covers in coastal Florida. </a:t>
            </a:r>
            <a:r>
              <a:rPr lang="en-US" sz="1600" i="1" dirty="0"/>
              <a:t>Urban ecosystems</a:t>
            </a:r>
            <a:r>
              <a:rPr lang="en-US" sz="1600" dirty="0"/>
              <a:t>, </a:t>
            </a:r>
            <a:r>
              <a:rPr lang="en-US" sz="1600" i="1" dirty="0"/>
              <a:t>17</a:t>
            </a:r>
            <a:r>
              <a:rPr lang="en-US" sz="1600" dirty="0"/>
              <a:t>(1), 255-276.</a:t>
            </a:r>
          </a:p>
          <a:p>
            <a:pPr marL="231775" lvl="0" indent="-231775">
              <a:buClr>
                <a:schemeClr val="dk1"/>
              </a:buClr>
              <a:buSzPct val="100000"/>
              <a:buNone/>
            </a:pPr>
            <a:endParaRPr lang="en-US" sz="1600"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18</a:t>
            </a:fld>
            <a:endParaRPr lang="en-US"/>
          </a:p>
        </p:txBody>
      </p:sp>
    </p:spTree>
    <p:extLst>
      <p:ext uri="{BB962C8B-B14F-4D97-AF65-F5344CB8AC3E}">
        <p14:creationId xmlns:p14="http://schemas.microsoft.com/office/powerpoint/2010/main" val="74907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3449444" y="544512"/>
            <a:ext cx="5594195" cy="1281113"/>
          </a:xfrm>
        </p:spPr>
        <p:txBody>
          <a:bodyPr/>
          <a:lstStyle/>
          <a:p>
            <a:r>
              <a:rPr lang="en-US" b="1" dirty="0"/>
              <a:t>Questions to Consider…</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p:txBody>
          <a:bodyPr>
            <a:normAutofit fontScale="85000" lnSpcReduction="20000"/>
          </a:bodyPr>
          <a:lstStyle/>
          <a:p>
            <a:pPr>
              <a:spcAft>
                <a:spcPts val="1000"/>
              </a:spcAft>
            </a:pPr>
            <a:r>
              <a:rPr lang="en-US" sz="3500" dirty="0"/>
              <a:t>How do ecologists produce knowledge? </a:t>
            </a:r>
          </a:p>
          <a:p>
            <a:pPr>
              <a:spcAft>
                <a:spcPts val="1000"/>
              </a:spcAft>
            </a:pPr>
            <a:r>
              <a:rPr lang="en-US" sz="3500" dirty="0"/>
              <a:t>What assumptions do they make? </a:t>
            </a:r>
          </a:p>
          <a:p>
            <a:pPr>
              <a:spcAft>
                <a:spcPts val="1000"/>
              </a:spcAft>
            </a:pPr>
            <a:r>
              <a:rPr lang="en-US" sz="3500" dirty="0"/>
              <a:t>What methods do they use?  </a:t>
            </a:r>
          </a:p>
          <a:p>
            <a:pPr>
              <a:spcAft>
                <a:spcPts val="1000"/>
              </a:spcAft>
            </a:pPr>
            <a:r>
              <a:rPr lang="en-US" sz="3500" dirty="0"/>
              <a:t>How do these methods influence their work?</a:t>
            </a:r>
          </a:p>
          <a:p>
            <a:pPr>
              <a:spcAft>
                <a:spcPts val="1000"/>
              </a:spcAft>
            </a:pPr>
            <a:r>
              <a:rPr lang="en-US" sz="3500" dirty="0"/>
              <a:t>What ontological commitments do ecologists build upon? </a:t>
            </a:r>
          </a:p>
          <a:p>
            <a:pPr>
              <a:spcAft>
                <a:spcPts val="1000"/>
              </a:spcAft>
            </a:pPr>
            <a:r>
              <a:rPr lang="en-US" sz="3500" dirty="0"/>
              <a:t>How do ecologists evaluate competing claims about the world? </a:t>
            </a:r>
          </a:p>
          <a:p>
            <a:pPr marL="0" indent="0">
              <a:spcAft>
                <a:spcPts val="1000"/>
              </a:spcAft>
              <a:buNone/>
            </a:pPr>
            <a:r>
              <a:rPr lang="en-US" sz="3500" dirty="0"/>
              <a:t>	Example: Population cycles of snowshoe hares</a:t>
            </a:r>
            <a:br>
              <a:rPr lang="en-US" dirty="0"/>
            </a:b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1</a:t>
            </a:fld>
            <a:endParaRPr lang="en-US"/>
          </a:p>
        </p:txBody>
      </p:sp>
    </p:spTree>
    <p:extLst>
      <p:ext uri="{BB962C8B-B14F-4D97-AF65-F5344CB8AC3E}">
        <p14:creationId xmlns:p14="http://schemas.microsoft.com/office/powerpoint/2010/main" val="267242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457200" y="412454"/>
            <a:ext cx="5370843" cy="1979054"/>
          </a:xfrm>
        </p:spPr>
        <p:txBody>
          <a:bodyPr>
            <a:normAutofit/>
          </a:bodyPr>
          <a:lstStyle/>
          <a:p>
            <a:r>
              <a:rPr lang="en-US" sz="4000" b="1" dirty="0"/>
              <a:t>Snowshoe hare, </a:t>
            </a:r>
            <a:br>
              <a:rPr lang="en-US" sz="4000" b="1" dirty="0"/>
            </a:br>
            <a:r>
              <a:rPr lang="en-US" sz="4000" b="1" i="1" dirty="0"/>
              <a:t>Lepus americanus</a:t>
            </a:r>
            <a:endParaRPr lang="en-US" sz="4000" b="1" dirty="0"/>
          </a:p>
        </p:txBody>
      </p:sp>
      <p:pic>
        <p:nvPicPr>
          <p:cNvPr id="21" name="Content Placeholder 5">
            <a:extLst>
              <a:ext uri="{FF2B5EF4-FFF2-40B4-BE49-F238E27FC236}">
                <a16:creationId xmlns:a16="http://schemas.microsoft.com/office/drawing/2014/main" id="{FBB26D50-5CC6-6F29-4788-7004F39A7C8A}"/>
              </a:ext>
            </a:extLst>
          </p:cNvPr>
          <p:cNvPicPr>
            <a:picLocks noChangeAspect="1"/>
          </p:cNvPicPr>
          <p:nvPr/>
        </p:nvPicPr>
        <p:blipFill rotWithShape="1">
          <a:blip r:embed="rId3"/>
          <a:srcRect t="343" b="8071"/>
          <a:stretch/>
        </p:blipFill>
        <p:spPr>
          <a:xfrm>
            <a:off x="20" y="2803962"/>
            <a:ext cx="6400781" cy="4054038"/>
          </a:xfrm>
          <a:prstGeom prst="rect">
            <a:avLst/>
          </a:prstGeom>
        </p:spPr>
      </p:pic>
      <p:pic>
        <p:nvPicPr>
          <p:cNvPr id="32" name="Picture 31">
            <a:extLst>
              <a:ext uri="{FF2B5EF4-FFF2-40B4-BE49-F238E27FC236}">
                <a16:creationId xmlns:a16="http://schemas.microsoft.com/office/drawing/2014/main" id="{3CA64273-A1DE-B887-4DF8-EFE49024CA7C}"/>
              </a:ext>
            </a:extLst>
          </p:cNvPr>
          <p:cNvPicPr>
            <a:picLocks noChangeAspect="1"/>
          </p:cNvPicPr>
          <p:nvPr/>
        </p:nvPicPr>
        <p:blipFill rotWithShape="1">
          <a:blip r:embed="rId4"/>
          <a:srcRect r="1" b="11226"/>
          <a:stretch/>
        </p:blipFill>
        <p:spPr>
          <a:xfrm>
            <a:off x="6591299" y="1"/>
            <a:ext cx="5600701" cy="6857999"/>
          </a:xfrm>
          <a:prstGeom prst="rect">
            <a:avLst/>
          </a:prstGeom>
        </p:spPr>
      </p:pic>
    </p:spTree>
    <p:extLst>
      <p:ext uri="{BB962C8B-B14F-4D97-AF65-F5344CB8AC3E}">
        <p14:creationId xmlns:p14="http://schemas.microsoft.com/office/powerpoint/2010/main" val="28733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oogle Shape;116;p4" descr="Map&#10;&#10;Description automatically generated">
            <a:extLst>
              <a:ext uri="{FF2B5EF4-FFF2-40B4-BE49-F238E27FC236}">
                <a16:creationId xmlns:a16="http://schemas.microsoft.com/office/drawing/2014/main" id="{17C756F1-654A-E506-AE4A-3412416EBF3E}"/>
              </a:ext>
            </a:extLst>
          </p:cNvPr>
          <p:cNvPicPr preferRelativeResize="0"/>
          <p:nvPr/>
        </p:nvPicPr>
        <p:blipFill rotWithShape="1">
          <a:blip r:embed="rId3"/>
          <a:srcRect r="8098"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p:spPr>
      </p:pic>
      <p:pic>
        <p:nvPicPr>
          <p:cNvPr id="9" name="Content Placeholder 8" descr="A rabbit in the grass&#10;&#10;Description automatically generated with medium confidence">
            <a:extLst>
              <a:ext uri="{FF2B5EF4-FFF2-40B4-BE49-F238E27FC236}">
                <a16:creationId xmlns:a16="http://schemas.microsoft.com/office/drawing/2014/main" id="{83B5B6E2-8386-E335-C4C5-8178B57D315A}"/>
              </a:ext>
            </a:extLst>
          </p:cNvPr>
          <p:cNvPicPr>
            <a:picLocks noChangeAspect="1"/>
          </p:cNvPicPr>
          <p:nvPr/>
        </p:nvPicPr>
        <p:blipFill rotWithShape="1">
          <a:blip r:embed="rId4"/>
          <a:srcRect t="2644" r="2" b="19746"/>
          <a:stretch/>
        </p:blipFill>
        <p:spPr>
          <a:xfrm>
            <a:off x="5790353" y="15507"/>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solidFill>
            <a:schemeClr val="tx1">
              <a:lumMod val="50000"/>
              <a:lumOff val="50000"/>
            </a:schemeClr>
          </a:solidFill>
        </p:spPr>
      </p:pic>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a:xfrm>
            <a:off x="9708204" y="6356350"/>
            <a:ext cx="1645596" cy="365125"/>
          </a:xfrm>
        </p:spPr>
        <p:txBody>
          <a:bodyPr vert="horz" lIns="91440" tIns="45720" rIns="91440" bIns="45720" rtlCol="0" anchor="ctr">
            <a:normAutofit/>
          </a:bodyPr>
          <a:lstStyle/>
          <a:p>
            <a:pPr>
              <a:spcAft>
                <a:spcPts val="600"/>
              </a:spcAft>
            </a:pPr>
            <a:fld id="{856227B3-BD4B-B146-9DD9-5D91D71F00EA}" type="slidenum">
              <a:rPr lang="en-US">
                <a:solidFill>
                  <a:srgbClr val="FFFFFF"/>
                </a:solidFill>
              </a:rPr>
              <a:pPr>
                <a:spcAft>
                  <a:spcPts val="600"/>
                </a:spcAft>
              </a:pPr>
              <a:t>3</a:t>
            </a:fld>
            <a:endParaRPr lang="en-US">
              <a:solidFill>
                <a:srgbClr val="FFFFFF"/>
              </a:solidFill>
            </a:endParaRPr>
          </a:p>
        </p:txBody>
      </p:sp>
      <p:sp>
        <p:nvSpPr>
          <p:cNvPr id="10" name="TextBox 9">
            <a:extLst>
              <a:ext uri="{FF2B5EF4-FFF2-40B4-BE49-F238E27FC236}">
                <a16:creationId xmlns:a16="http://schemas.microsoft.com/office/drawing/2014/main" id="{64C5EBD7-FC91-D74B-4B4B-7E7A377F7161}"/>
              </a:ext>
            </a:extLst>
          </p:cNvPr>
          <p:cNvSpPr txBox="1"/>
          <p:nvPr/>
        </p:nvSpPr>
        <p:spPr>
          <a:xfrm>
            <a:off x="7091820" y="136525"/>
            <a:ext cx="4728473" cy="1477328"/>
          </a:xfrm>
          <a:prstGeom prst="rect">
            <a:avLst/>
          </a:prstGeom>
          <a:solidFill>
            <a:schemeClr val="tx1">
              <a:lumMod val="50000"/>
              <a:lumOff val="50000"/>
              <a:alpha val="44149"/>
            </a:schemeClr>
          </a:solidFill>
        </p:spPr>
        <p:txBody>
          <a:bodyPr wrap="square" rtlCol="0">
            <a:spAutoFit/>
          </a:bodyPr>
          <a:lstStyle/>
          <a:p>
            <a:pPr algn="ctr"/>
            <a:r>
              <a:rPr lang="en-US" sz="3000" dirty="0">
                <a:solidFill>
                  <a:schemeClr val="bg1"/>
                </a:solidFill>
              </a:rPr>
              <a:t>Geographic Range of the Snowshoe Hare in North America</a:t>
            </a:r>
            <a:endParaRPr lang="en-US" sz="3200" dirty="0">
              <a:solidFill>
                <a:schemeClr val="bg1"/>
              </a:solidFill>
            </a:endParaRPr>
          </a:p>
        </p:txBody>
      </p:sp>
      <p:sp>
        <p:nvSpPr>
          <p:cNvPr id="14" name="TextBox 13">
            <a:extLst>
              <a:ext uri="{FF2B5EF4-FFF2-40B4-BE49-F238E27FC236}">
                <a16:creationId xmlns:a16="http://schemas.microsoft.com/office/drawing/2014/main" id="{149F6ED7-BA62-3BEE-3BC5-24F7B79858D0}"/>
              </a:ext>
            </a:extLst>
          </p:cNvPr>
          <p:cNvSpPr txBox="1"/>
          <p:nvPr/>
        </p:nvSpPr>
        <p:spPr>
          <a:xfrm>
            <a:off x="103208" y="6196162"/>
            <a:ext cx="6214511" cy="646331"/>
          </a:xfrm>
          <a:prstGeom prst="rect">
            <a:avLst/>
          </a:prstGeom>
          <a:solidFill>
            <a:schemeClr val="bg2">
              <a:alpha val="34000"/>
            </a:schemeClr>
          </a:solidFill>
        </p:spPr>
        <p:txBody>
          <a:bodyPr wrap="square" rtlCol="0">
            <a:spAutoFit/>
          </a:bodyPr>
          <a:lstStyle/>
          <a:p>
            <a:r>
              <a:rPr lang="en-US" sz="1200" dirty="0"/>
              <a:t>Mills, L. &amp; Smith, A.T. 2019. </a:t>
            </a:r>
            <a:r>
              <a:rPr lang="en-US" sz="1200" i="1" dirty="0"/>
              <a:t>Lepus americanus</a:t>
            </a:r>
            <a:r>
              <a:rPr lang="en-US" sz="1200" dirty="0"/>
              <a:t>. </a:t>
            </a:r>
            <a:r>
              <a:rPr lang="en-US" sz="1200" i="1" dirty="0"/>
              <a:t>The IUCN Red List of Threatened Species</a:t>
            </a:r>
            <a:r>
              <a:rPr lang="en-US" sz="1200" dirty="0"/>
              <a:t> 2019: e.T41273A45185466. </a:t>
            </a:r>
            <a:r>
              <a:rPr lang="en-US" sz="1200" dirty="0">
                <a:hlinkClick r:id="rId5"/>
              </a:rPr>
              <a:t>https://dx.doi.org/10.2305/IUCN.UK.2019-1.RLTS.T41273A45185466.en</a:t>
            </a:r>
            <a:r>
              <a:rPr lang="en-US" sz="1200" dirty="0"/>
              <a:t>. Accessed on 17 June 2022.</a:t>
            </a:r>
            <a:endParaRPr lang="en-US" sz="1100" dirty="0"/>
          </a:p>
        </p:txBody>
      </p:sp>
    </p:spTree>
    <p:extLst>
      <p:ext uri="{BB962C8B-B14F-4D97-AF65-F5344CB8AC3E}">
        <p14:creationId xmlns:p14="http://schemas.microsoft.com/office/powerpoint/2010/main" val="1649552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3850888" y="454818"/>
            <a:ext cx="4947424" cy="1281113"/>
          </a:xfrm>
        </p:spPr>
        <p:txBody>
          <a:bodyPr/>
          <a:lstStyle/>
          <a:p>
            <a:r>
              <a:rPr lang="en-US" b="1" dirty="0"/>
              <a:t>Ecological Questions</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p:txBody>
          <a:bodyPr>
            <a:normAutofit/>
          </a:bodyPr>
          <a:lstStyle/>
          <a:p>
            <a:pPr lvl="0">
              <a:spcBef>
                <a:spcPts val="0"/>
              </a:spcBef>
              <a:buClr>
                <a:schemeClr val="dk1"/>
              </a:buClr>
              <a:buSzPts val="3200"/>
            </a:pPr>
            <a:endParaRPr lang="en-US" dirty="0"/>
          </a:p>
          <a:p>
            <a:r>
              <a:rPr lang="en-US" dirty="0"/>
              <a:t>What explains the distribution of hares in the continental U.S.?  </a:t>
            </a:r>
          </a:p>
          <a:p>
            <a:r>
              <a:rPr lang="en-US" dirty="0"/>
              <a:t>What evidence might scientists have that the white hares and the brown hares are the same species?</a:t>
            </a:r>
          </a:p>
          <a:p>
            <a:r>
              <a:rPr lang="en-US" dirty="0"/>
              <a:t>These are very secretive animals, so how might we determine population sizes?</a:t>
            </a:r>
          </a:p>
          <a:p>
            <a:r>
              <a:rPr lang="en-US" dirty="0"/>
              <a:t>What factors likely determine population sizes? </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4</a:t>
            </a:fld>
            <a:endParaRPr lang="en-US"/>
          </a:p>
        </p:txBody>
      </p:sp>
    </p:spTree>
    <p:extLst>
      <p:ext uri="{BB962C8B-B14F-4D97-AF65-F5344CB8AC3E}">
        <p14:creationId xmlns:p14="http://schemas.microsoft.com/office/powerpoint/2010/main" val="197728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2553630" y="544512"/>
            <a:ext cx="7705492" cy="1281113"/>
          </a:xfrm>
        </p:spPr>
        <p:txBody>
          <a:bodyPr>
            <a:normAutofit fontScale="90000"/>
          </a:bodyPr>
          <a:lstStyle/>
          <a:p>
            <a:r>
              <a:rPr lang="en-US" b="1" dirty="0"/>
              <a:t>Already Wading through Ontological &amp; Epistemological Assumptions</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p:txBody>
          <a:bodyPr/>
          <a:lstStyle/>
          <a:p>
            <a:pPr lvl="0">
              <a:spcBef>
                <a:spcPts val="0"/>
              </a:spcBef>
              <a:buClr>
                <a:schemeClr val="dk1"/>
              </a:buClr>
              <a:buSzPts val="2800"/>
            </a:pPr>
            <a:r>
              <a:rPr lang="en-US" dirty="0"/>
              <a:t>Individual organisms are coherent, real, legitimate objects of study.</a:t>
            </a:r>
          </a:p>
          <a:p>
            <a:pPr lvl="0">
              <a:buClr>
                <a:schemeClr val="dk1"/>
              </a:buClr>
              <a:buSzPts val="2800"/>
            </a:pPr>
            <a:r>
              <a:rPr lang="en-US" dirty="0"/>
              <a:t>An organism is coherent through time—changing coat color or size or regenerating cells does not make it a new or different organism.</a:t>
            </a:r>
          </a:p>
          <a:p>
            <a:pPr lvl="0">
              <a:buClr>
                <a:schemeClr val="dk1"/>
              </a:buClr>
              <a:buSzPts val="2800"/>
            </a:pPr>
            <a:r>
              <a:rPr lang="en-US" dirty="0"/>
              <a:t>Organisms can be categorized as species; inclusion or exclusion of individuals in species can be disputed but the category is real.</a:t>
            </a:r>
          </a:p>
          <a:p>
            <a:pPr lvl="0">
              <a:buClr>
                <a:schemeClr val="dk1"/>
              </a:buClr>
              <a:buSzPts val="2800"/>
            </a:pPr>
            <a:r>
              <a:rPr lang="en-US" dirty="0"/>
              <a:t>Records of individuals observed through time in different locations provide knowledge about this species’ range or distribution—where in the world it can be found. The range is not haphazard or completely random but follows patterns.</a:t>
            </a:r>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5</a:t>
            </a:fld>
            <a:endParaRPr lang="en-US"/>
          </a:p>
        </p:txBody>
      </p:sp>
    </p:spTree>
    <p:extLst>
      <p:ext uri="{BB962C8B-B14F-4D97-AF65-F5344CB8AC3E}">
        <p14:creationId xmlns:p14="http://schemas.microsoft.com/office/powerpoint/2010/main" val="134024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416717" y="3324827"/>
            <a:ext cx="2349633" cy="2730320"/>
          </a:xfrm>
        </p:spPr>
        <p:txBody>
          <a:bodyPr>
            <a:normAutofit lnSpcReduction="10000"/>
          </a:bodyPr>
          <a:lstStyle/>
          <a:p>
            <a:pPr marL="0" indent="0">
              <a:buNone/>
            </a:pPr>
            <a:r>
              <a:rPr lang="en-US" sz="2400" dirty="0"/>
              <a:t>Abundance of hares through time seems to follow a regular pattern, noted here in numbers of fur pelts acquired in 19th century.</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6</a:t>
            </a:fld>
            <a:endParaRPr lang="en-US"/>
          </a:p>
        </p:txBody>
      </p:sp>
      <p:pic>
        <p:nvPicPr>
          <p:cNvPr id="5" name="Google Shape;143;p7" descr="Chart&#10;&#10;Description automatically generated">
            <a:extLst>
              <a:ext uri="{FF2B5EF4-FFF2-40B4-BE49-F238E27FC236}">
                <a16:creationId xmlns:a16="http://schemas.microsoft.com/office/drawing/2014/main" id="{2FE70D9A-CA81-D826-4D37-C7A9320BDDFA}"/>
              </a:ext>
            </a:extLst>
          </p:cNvPr>
          <p:cNvPicPr preferRelativeResize="0">
            <a:picLocks/>
          </p:cNvPicPr>
          <p:nvPr/>
        </p:nvPicPr>
        <p:blipFill rotWithShape="1">
          <a:blip r:embed="rId4">
            <a:alphaModFix/>
          </a:blip>
          <a:srcRect/>
          <a:stretch/>
        </p:blipFill>
        <p:spPr>
          <a:xfrm>
            <a:off x="2766350" y="972274"/>
            <a:ext cx="9205674" cy="5749202"/>
          </a:xfrm>
          <a:prstGeom prst="rect">
            <a:avLst/>
          </a:prstGeom>
          <a:noFill/>
          <a:ln>
            <a:noFill/>
          </a:ln>
        </p:spPr>
      </p:pic>
      <p:sp>
        <p:nvSpPr>
          <p:cNvPr id="6" name="Right Arrow 5">
            <a:extLst>
              <a:ext uri="{FF2B5EF4-FFF2-40B4-BE49-F238E27FC236}">
                <a16:creationId xmlns:a16="http://schemas.microsoft.com/office/drawing/2014/main" id="{FF975453-4C3D-2BC6-FFF3-3CED369C5388}"/>
              </a:ext>
            </a:extLst>
          </p:cNvPr>
          <p:cNvSpPr/>
          <p:nvPr/>
        </p:nvSpPr>
        <p:spPr>
          <a:xfrm>
            <a:off x="694481" y="2384385"/>
            <a:ext cx="1794076" cy="520861"/>
          </a:xfrm>
          <a:prstGeom prst="rightArrow">
            <a:avLst/>
          </a:prstGeom>
          <a:solidFill>
            <a:srgbClr val="6FBE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837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7C3C-3538-F0BF-3C98-F1479D30F5E4}"/>
              </a:ext>
            </a:extLst>
          </p:cNvPr>
          <p:cNvSpPr>
            <a:spLocks noGrp="1"/>
          </p:cNvSpPr>
          <p:nvPr>
            <p:ph type="title"/>
          </p:nvPr>
        </p:nvSpPr>
        <p:spPr>
          <a:xfrm>
            <a:off x="3487838" y="454818"/>
            <a:ext cx="5216324" cy="1281113"/>
          </a:xfrm>
        </p:spPr>
        <p:txBody>
          <a:bodyPr/>
          <a:lstStyle/>
          <a:p>
            <a:r>
              <a:rPr lang="en-US" b="1" dirty="0"/>
              <a:t>What Is a Population?</a:t>
            </a:r>
          </a:p>
        </p:txBody>
      </p:sp>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p:txBody>
          <a:bodyPr/>
          <a:lstStyle/>
          <a:p>
            <a:pPr lvl="0">
              <a:lnSpc>
                <a:spcPct val="110000"/>
              </a:lnSpc>
              <a:spcBef>
                <a:spcPts val="0"/>
              </a:spcBef>
              <a:buClr>
                <a:schemeClr val="dk1"/>
              </a:buClr>
              <a:buSzPts val="2800"/>
            </a:pPr>
            <a:r>
              <a:rPr lang="en-US" dirty="0"/>
              <a:t>Population is a category between individual and species – a group of individuals of the same species, defined by interactions (e.g., breeding population) or co-existence in defined space and time</a:t>
            </a:r>
          </a:p>
          <a:p>
            <a:pPr lvl="0">
              <a:lnSpc>
                <a:spcPct val="110000"/>
              </a:lnSpc>
              <a:buClr>
                <a:schemeClr val="dk1"/>
              </a:buClr>
              <a:buSzPts val="2800"/>
            </a:pPr>
            <a:r>
              <a:rPr lang="en-US" dirty="0"/>
              <a:t>Populations can be counted and categorized further by age, sex, or behavior of individuals</a:t>
            </a:r>
          </a:p>
          <a:p>
            <a:pPr lvl="0">
              <a:lnSpc>
                <a:spcPct val="110000"/>
              </a:lnSpc>
              <a:buClr>
                <a:schemeClr val="dk1"/>
              </a:buClr>
              <a:buSzPts val="2800"/>
            </a:pPr>
            <a:r>
              <a:rPr lang="en-US" dirty="0"/>
              <a:t>Knowledge about how population size changes over time and what causes these changes is used to infer and predict how the species interacts with the world more generally</a:t>
            </a:r>
          </a:p>
          <a:p>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7</a:t>
            </a:fld>
            <a:endParaRPr lang="en-US"/>
          </a:p>
        </p:txBody>
      </p:sp>
    </p:spTree>
    <p:extLst>
      <p:ext uri="{BB962C8B-B14F-4D97-AF65-F5344CB8AC3E}">
        <p14:creationId xmlns:p14="http://schemas.microsoft.com/office/powerpoint/2010/main" val="327783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28779-09EC-B608-8BC6-E4E4DB335C31}"/>
              </a:ext>
            </a:extLst>
          </p:cNvPr>
          <p:cNvSpPr>
            <a:spLocks noGrp="1"/>
          </p:cNvSpPr>
          <p:nvPr>
            <p:ph idx="1"/>
          </p:nvPr>
        </p:nvSpPr>
        <p:spPr>
          <a:xfrm>
            <a:off x="497740" y="1762245"/>
            <a:ext cx="2268610" cy="2730320"/>
          </a:xfrm>
        </p:spPr>
        <p:txBody>
          <a:bodyPr>
            <a:normAutofit fontScale="92500" lnSpcReduction="20000"/>
          </a:bodyPr>
          <a:lstStyle/>
          <a:p>
            <a:pPr marL="0" indent="0">
              <a:buNone/>
            </a:pPr>
            <a:endParaRPr lang="en-US" dirty="0"/>
          </a:p>
          <a:p>
            <a:pPr marL="0" indent="0">
              <a:buNone/>
            </a:pPr>
            <a:r>
              <a:rPr lang="en-US" dirty="0">
                <a:solidFill>
                  <a:schemeClr val="dk1"/>
                </a:solidFill>
                <a:ea typeface="Calibri"/>
                <a:cs typeface="Calibri"/>
                <a:sym typeface="Calibri"/>
              </a:rPr>
              <a:t>This pattern seemed to sync with patterns of lynx abundance—</a:t>
            </a:r>
            <a:br>
              <a:rPr lang="en-US" dirty="0">
                <a:solidFill>
                  <a:schemeClr val="dk1"/>
                </a:solidFill>
                <a:ea typeface="Calibri"/>
                <a:cs typeface="Calibri"/>
                <a:sym typeface="Calibri"/>
              </a:rPr>
            </a:br>
            <a:r>
              <a:rPr lang="en-US" dirty="0">
                <a:solidFill>
                  <a:schemeClr val="dk1"/>
                </a:solidFill>
                <a:ea typeface="Calibri"/>
                <a:cs typeface="Calibri"/>
                <a:sym typeface="Calibri"/>
              </a:rPr>
              <a:t>are they related?</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F9802FA-5A66-5D0B-1CC8-6FD56454AF2F}"/>
              </a:ext>
            </a:extLst>
          </p:cNvPr>
          <p:cNvSpPr>
            <a:spLocks noGrp="1"/>
          </p:cNvSpPr>
          <p:nvPr>
            <p:ph type="sldNum" sz="quarter" idx="12"/>
          </p:nvPr>
        </p:nvSpPr>
        <p:spPr/>
        <p:txBody>
          <a:bodyPr/>
          <a:lstStyle/>
          <a:p>
            <a:fld id="{856227B3-BD4B-B146-9DD9-5D91D71F00EA}" type="slidenum">
              <a:rPr lang="en-US" smtClean="0"/>
              <a:t>8</a:t>
            </a:fld>
            <a:endParaRPr lang="en-US"/>
          </a:p>
        </p:txBody>
      </p:sp>
      <p:sp>
        <p:nvSpPr>
          <p:cNvPr id="6" name="Right Arrow 5">
            <a:extLst>
              <a:ext uri="{FF2B5EF4-FFF2-40B4-BE49-F238E27FC236}">
                <a16:creationId xmlns:a16="http://schemas.microsoft.com/office/drawing/2014/main" id="{FF975453-4C3D-2BC6-FFF3-3CED369C5388}"/>
              </a:ext>
            </a:extLst>
          </p:cNvPr>
          <p:cNvSpPr/>
          <p:nvPr/>
        </p:nvSpPr>
        <p:spPr>
          <a:xfrm>
            <a:off x="497740" y="4671972"/>
            <a:ext cx="1794076" cy="520861"/>
          </a:xfrm>
          <a:prstGeom prst="rightArrow">
            <a:avLst/>
          </a:prstGeom>
          <a:solidFill>
            <a:srgbClr val="6FBE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61;p9" descr="Chart&#10;&#10;Description automatically generated">
            <a:extLst>
              <a:ext uri="{FF2B5EF4-FFF2-40B4-BE49-F238E27FC236}">
                <a16:creationId xmlns:a16="http://schemas.microsoft.com/office/drawing/2014/main" id="{DF56F3EC-6218-F29A-0C9D-A9F6E3860C12}"/>
              </a:ext>
            </a:extLst>
          </p:cNvPr>
          <p:cNvPicPr preferRelativeResize="0">
            <a:picLocks/>
          </p:cNvPicPr>
          <p:nvPr/>
        </p:nvPicPr>
        <p:blipFill rotWithShape="1">
          <a:blip r:embed="rId4">
            <a:alphaModFix/>
          </a:blip>
          <a:srcRect t="2397"/>
          <a:stretch/>
        </p:blipFill>
        <p:spPr>
          <a:xfrm>
            <a:off x="2858948" y="893884"/>
            <a:ext cx="9005047" cy="5462466"/>
          </a:xfrm>
          <a:prstGeom prst="rect">
            <a:avLst/>
          </a:prstGeom>
          <a:noFill/>
          <a:ln>
            <a:noFill/>
          </a:ln>
        </p:spPr>
      </p:pic>
      <p:sp>
        <p:nvSpPr>
          <p:cNvPr id="8" name="Google Shape;163;p9">
            <a:extLst>
              <a:ext uri="{FF2B5EF4-FFF2-40B4-BE49-F238E27FC236}">
                <a16:creationId xmlns:a16="http://schemas.microsoft.com/office/drawing/2014/main" id="{A62BA015-7BD5-07C0-1F5C-AE394914511A}"/>
              </a:ext>
            </a:extLst>
          </p:cNvPr>
          <p:cNvSpPr txBox="1"/>
          <p:nvPr/>
        </p:nvSpPr>
        <p:spPr>
          <a:xfrm>
            <a:off x="5294698" y="6110129"/>
            <a:ext cx="468750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Hewitt, C. G. (1921). </a:t>
            </a:r>
            <a:r>
              <a:rPr lang="en-US" sz="1000" i="1" dirty="0">
                <a:solidFill>
                  <a:schemeClr val="dk1"/>
                </a:solidFill>
                <a:latin typeface="Calibri"/>
                <a:ea typeface="Calibri"/>
                <a:cs typeface="Calibri"/>
                <a:sym typeface="Calibri"/>
              </a:rPr>
              <a:t>The conservation of the wild life of Canada</a:t>
            </a:r>
            <a:r>
              <a:rPr lang="en-US" sz="1000" dirty="0">
                <a:solidFill>
                  <a:schemeClr val="dk1"/>
                </a:solidFill>
                <a:latin typeface="Calibri"/>
                <a:ea typeface="Calibri"/>
                <a:cs typeface="Calibri"/>
                <a:sym typeface="Calibri"/>
              </a:rPr>
              <a:t>. New York: C. Scribner.</a:t>
            </a:r>
            <a:endParaRPr dirty="0"/>
          </a:p>
        </p:txBody>
      </p:sp>
    </p:spTree>
    <p:extLst>
      <p:ext uri="{BB962C8B-B14F-4D97-AF65-F5344CB8AC3E}">
        <p14:creationId xmlns:p14="http://schemas.microsoft.com/office/powerpoint/2010/main" val="2624058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4D730D3-21DF-A649-93AC-8F75A2B9B32F}" vid="{B0AA2598-5C6F-5540-895B-2774E0F757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320</TotalTime>
  <Words>3058</Words>
  <Application>Microsoft Macintosh PowerPoint</Application>
  <PresentationFormat>Widescreen</PresentationFormat>
  <Paragraphs>177</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Helvetica Neue</vt:lpstr>
      <vt:lpstr>Open Sans</vt:lpstr>
      <vt:lpstr>Office Theme</vt:lpstr>
      <vt:lpstr>  Epistemology &amp; Ontology:  Case Study of Ecological Knowledge</vt:lpstr>
      <vt:lpstr>Questions to Consider…</vt:lpstr>
      <vt:lpstr>Snowshoe hare,  Lepus americanus</vt:lpstr>
      <vt:lpstr>PowerPoint Presentation</vt:lpstr>
      <vt:lpstr>Ecological Questions</vt:lpstr>
      <vt:lpstr>Already Wading through Ontological &amp; Epistemological Assumptions</vt:lpstr>
      <vt:lpstr>PowerPoint Presentation</vt:lpstr>
      <vt:lpstr>What Is a Population?</vt:lpstr>
      <vt:lpstr>PowerPoint Presentation</vt:lpstr>
      <vt:lpstr>Elton (1924)</vt:lpstr>
      <vt:lpstr>Elton (1924)</vt:lpstr>
      <vt:lpstr>Keith and Windberg (1978) </vt:lpstr>
      <vt:lpstr>Krebs et al. (1995) </vt:lpstr>
      <vt:lpstr>Oli et al. (2020)</vt:lpstr>
      <vt:lpstr>What Connects These Studies? What Differentiates Them?</vt:lpstr>
      <vt:lpstr>Consider the studies on snowshoe hare population cycles just presented. For each study, discuss the following: </vt:lpstr>
      <vt:lpstr>Consider the studies on snowshoe hare population cycles just presented. For each study, discuss about the following: </vt:lpstr>
      <vt:lpstr>Hare case study shows development of ecological thought – in this case…</vt:lpstr>
      <vt:lpstr>Bibliography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Epistemology &amp; Ontology:  Case Study of Ecological Knowledge</dc:title>
  <dc:creator>Alaina Gallagher</dc:creator>
  <cp:lastModifiedBy>Alaina Gallagher</cp:lastModifiedBy>
  <cp:revision>4</cp:revision>
  <dcterms:created xsi:type="dcterms:W3CDTF">2022-06-17T18:18:52Z</dcterms:created>
  <dcterms:modified xsi:type="dcterms:W3CDTF">2022-06-27T19:31:38Z</dcterms:modified>
</cp:coreProperties>
</file>