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iJ6FhUHMOYLaI5BUG4AvOSE4Ot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customschemas.google.com/relationships/presentationmetadata" Target="metadata"/><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hirley_Chisholm_State_Park"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Mbale dumping site in Uganda is full of </a:t>
            </a:r>
            <a:r>
              <a:rPr lang="en-US"/>
              <a:t>older</a:t>
            </a:r>
            <a:r>
              <a:rPr b="0" i="0" lang="en-US" sz="1200" u="none" strike="noStrike">
                <a:solidFill>
                  <a:schemeClr val="dk1"/>
                </a:solidFill>
                <a:latin typeface="Calibri"/>
                <a:ea typeface="Calibri"/>
                <a:cs typeface="Calibri"/>
                <a:sym typeface="Calibri"/>
              </a:rPr>
              <a:t> women who </a:t>
            </a:r>
            <a:r>
              <a:rPr lang="en-US"/>
              <a:t>labor</a:t>
            </a:r>
            <a:r>
              <a:rPr b="0" i="0" lang="en-US" sz="1200" u="none" strike="noStrike">
                <a:solidFill>
                  <a:schemeClr val="dk1"/>
                </a:solidFill>
                <a:latin typeface="Calibri"/>
                <a:ea typeface="Calibri"/>
                <a:cs typeface="Calibri"/>
                <a:sym typeface="Calibri"/>
              </a:rPr>
              <a:t> to make </a:t>
            </a:r>
            <a:r>
              <a:rPr lang="en-US"/>
              <a:t>compost</a:t>
            </a:r>
            <a:r>
              <a:rPr b="0" i="0" lang="en-US" sz="1200" u="none" strike="noStrike">
                <a:solidFill>
                  <a:schemeClr val="dk1"/>
                </a:solidFill>
                <a:latin typeface="Calibri"/>
                <a:ea typeface="Calibri"/>
                <a:cs typeface="Calibri"/>
                <a:sym typeface="Calibri"/>
              </a:rPr>
              <a:t> from the garbage. </a:t>
            </a:r>
            <a:r>
              <a:rPr lang="en-US"/>
              <a:t>T</a:t>
            </a:r>
            <a:r>
              <a:rPr b="0" i="0" lang="en-US" sz="1200" u="none" strike="noStrike">
                <a:solidFill>
                  <a:schemeClr val="dk1"/>
                </a:solidFill>
                <a:latin typeface="Calibri"/>
                <a:ea typeface="Calibri"/>
                <a:cs typeface="Calibri"/>
                <a:sym typeface="Calibri"/>
              </a:rPr>
              <a:t>hey work </a:t>
            </a:r>
            <a:r>
              <a:rPr lang="en-US"/>
              <a:t>all day </a:t>
            </a:r>
            <a:r>
              <a:rPr b="0" i="0" lang="en-US" sz="1200" u="none" strike="noStrike">
                <a:solidFill>
                  <a:schemeClr val="dk1"/>
                </a:solidFill>
                <a:latin typeface="Calibri"/>
                <a:ea typeface="Calibri"/>
                <a:cs typeface="Calibri"/>
                <a:sym typeface="Calibri"/>
              </a:rPr>
              <a:t>in poor conditions with no protecti</a:t>
            </a:r>
            <a:r>
              <a:rPr lang="en-US"/>
              <a:t>ve</a:t>
            </a:r>
            <a:r>
              <a:rPr b="0" i="0" lang="en-US" sz="1200" u="none" strike="noStrike">
                <a:solidFill>
                  <a:schemeClr val="dk1"/>
                </a:solidFill>
                <a:latin typeface="Calibri"/>
                <a:ea typeface="Calibri"/>
                <a:cs typeface="Calibri"/>
                <a:sym typeface="Calibri"/>
              </a:rPr>
              <a:t> gear like gloves and masks to protect them from </a:t>
            </a:r>
            <a:r>
              <a:rPr lang="en-US"/>
              <a:t>the smell and </a:t>
            </a:r>
            <a:r>
              <a:rPr lang="en-US"/>
              <a:t>unhygienic</a:t>
            </a:r>
            <a:r>
              <a:rPr lang="en-US"/>
              <a:t> conditions</a:t>
            </a:r>
            <a:r>
              <a:rPr b="0" i="0" lang="en-US" sz="1200" u="none" strike="noStrike">
                <a:solidFill>
                  <a:schemeClr val="dk1"/>
                </a:solidFill>
                <a:latin typeface="Calibri"/>
                <a:ea typeface="Calibri"/>
                <a:cs typeface="Calibri"/>
                <a:sym typeface="Calibri"/>
              </a:rPr>
              <a:t>. Wikimedia Commons Share Alike (open source)</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Greater Adjutants and cows at Guwahati Rubbish Dump, Bangalore, India. Mike Prince from Bangalore, India, CC BY 2.0 &lt;https://creativecommons.org/licenses/by/2.0&gt;, via Wikimedia Commons</a:t>
            </a:r>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v</a:t>
            </a:r>
            <a:r>
              <a:rPr b="0" i="0" lang="en-US" sz="1200" u="none" strike="noStrike">
                <a:solidFill>
                  <a:schemeClr val="dk1"/>
                </a:solidFill>
                <a:latin typeface="Calibri"/>
                <a:ea typeface="Calibri"/>
                <a:cs typeface="Calibri"/>
                <a:sym typeface="Calibri"/>
              </a:rPr>
              <a:t>iew </a:t>
            </a:r>
            <a:r>
              <a:rPr lang="en-US"/>
              <a:t>Northeast</a:t>
            </a:r>
            <a:r>
              <a:rPr b="0" i="0" lang="en-US" sz="1200" u="none" strike="noStrike">
                <a:solidFill>
                  <a:schemeClr val="dk1"/>
                </a:solidFill>
                <a:latin typeface="Calibri"/>
                <a:ea typeface="Calibri"/>
                <a:cs typeface="Calibri"/>
                <a:sym typeface="Calibri"/>
              </a:rPr>
              <a:t> from Cahuenga Peak toward the Toyon landfill in Griffith Park, downtown Glendale CA, and the Verdugo Mountains to the right. The mountains in the far background are the Santa Susana Mountains. The </a:t>
            </a:r>
            <a:r>
              <a:rPr lang="en-US"/>
              <a:t>v</a:t>
            </a:r>
            <a:r>
              <a:rPr b="0" i="0" lang="en-US" sz="1200" u="none" strike="noStrike">
                <a:solidFill>
                  <a:schemeClr val="dk1"/>
                </a:solidFill>
                <a:latin typeface="Calibri"/>
                <a:ea typeface="Calibri"/>
                <a:cs typeface="Calibri"/>
                <a:sym typeface="Calibri"/>
              </a:rPr>
              <a:t>iew is from the trail between Lonesome Pine and the Hollywood Sign. Location approximate. Wikimedia Commons Share-Alike (open source).</a:t>
            </a:r>
            <a:endParaRPr/>
          </a:p>
        </p:txBody>
      </p:sp>
      <p:sp>
        <p:nvSpPr>
          <p:cNvPr id="99" name="Google Shape;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Wood County, OH landfill. Mbrickn, CC BY 4.0 &lt;https://creativecommons.org/licenses/by/4.0&gt;, via Wikimedia Commons</a:t>
            </a:r>
            <a:endParaRPr/>
          </a:p>
        </p:txBody>
      </p:sp>
      <p:sp>
        <p:nvSpPr>
          <p:cNvPr id="105" name="Google Shape;10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Looking into the former Fountain Avenue Landfill from the Shore Parkway Greenway, on the south side of the Belt Parkway at Erskine Street in Spring Creek, Brooklyn NY. The former landfill is in the process of being converted into the second section of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Shirley Chisholm State Park</a:t>
            </a:r>
            <a:r>
              <a:rPr b="0" i="0" lang="en-US" sz="1200" u="none" strike="noStrike">
                <a:solidFill>
                  <a:schemeClr val="dk1"/>
                </a:solidFill>
                <a:latin typeface="Calibri"/>
                <a:ea typeface="Calibri"/>
                <a:cs typeface="Calibri"/>
                <a:sym typeface="Calibri"/>
              </a:rPr>
              <a:t>. Tdorante10, CC BY-SA 4.0 &lt;https://creativecommons.org/licenses/by-sa/4.0&gt;, via Wikimedia Commons</a:t>
            </a:r>
            <a:endParaRPr/>
          </a:p>
        </p:txBody>
      </p:sp>
      <p:sp>
        <p:nvSpPr>
          <p:cNvPr id="111" name="Google Shape;11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Downtown Manhattan view over Freshkills Park, Staten Island NY. H.L.I.T., CC BY 2.0 &lt;https://creativecommons.org/licenses/by/2.0&gt;, via Wikimedia Commons</a:t>
            </a:r>
            <a:endParaRPr/>
          </a:p>
        </p:txBody>
      </p:sp>
      <p:sp>
        <p:nvSpPr>
          <p:cNvPr id="117" name="Google Shape;1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6"/>
          <p:cNvSpPr/>
          <p:nvPr>
            <p:ph idx="2" type="pic"/>
          </p:nvPr>
        </p:nvSpPr>
        <p:spPr>
          <a:xfrm>
            <a:off x="5183188" y="987425"/>
            <a:ext cx="6172200" cy="4873625"/>
          </a:xfrm>
          <a:prstGeom prst="rect">
            <a:avLst/>
          </a:prstGeom>
          <a:noFill/>
          <a:ln>
            <a:noFill/>
          </a:ln>
        </p:spPr>
      </p:sp>
      <p:sp>
        <p:nvSpPr>
          <p:cNvPr id="68" name="Google Shape;6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1524000" y="381000"/>
            <a:ext cx="9144000" cy="609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0" l="0" r="0" t="0"/>
          <a:stretch/>
        </p:blipFill>
        <p:spPr>
          <a:xfrm>
            <a:off x="1682872" y="0"/>
            <a:ext cx="8826255"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b="0" l="0" r="0" t="0"/>
          <a:stretch/>
        </p:blipFill>
        <p:spPr>
          <a:xfrm>
            <a:off x="1524000" y="0"/>
            <a:ext cx="9144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5"/>
          <p:cNvPicPr preferRelativeResize="0"/>
          <p:nvPr/>
        </p:nvPicPr>
        <p:blipFill rotWithShape="1">
          <a:blip r:embed="rId3">
            <a:alphaModFix/>
          </a:blip>
          <a:srcRect b="0" l="0" r="0" t="0"/>
          <a:stretch/>
        </p:blipFill>
        <p:spPr>
          <a:xfrm>
            <a:off x="952500" y="0"/>
            <a:ext cx="10287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6"/>
          <p:cNvPicPr preferRelativeResize="0"/>
          <p:nvPr/>
        </p:nvPicPr>
        <p:blipFill rotWithShape="1">
          <a:blip r:embed="rId3">
            <a:alphaModFix/>
          </a:blip>
          <a:srcRect b="0" l="0" r="0" t="0"/>
          <a:stretch/>
        </p:blipFill>
        <p:spPr>
          <a:xfrm>
            <a:off x="1496291" y="-5939"/>
            <a:ext cx="9179625" cy="68847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2022-06-01T13:57:58Z</dcterms:created>
  <dc:creator>Heidi CM Scott</dc:creator>
</cp:coreProperties>
</file>