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0"/>
  </p:notesMasterIdLst>
  <p:sldIdLst>
    <p:sldId id="256" r:id="rId2"/>
    <p:sldId id="260" r:id="rId3"/>
    <p:sldId id="265" r:id="rId4"/>
    <p:sldId id="274" r:id="rId5"/>
    <p:sldId id="288" r:id="rId6"/>
    <p:sldId id="277" r:id="rId7"/>
    <p:sldId id="278" r:id="rId8"/>
    <p:sldId id="279" r:id="rId9"/>
    <p:sldId id="280" r:id="rId10"/>
    <p:sldId id="281" r:id="rId11"/>
    <p:sldId id="282" r:id="rId12"/>
    <p:sldId id="283" r:id="rId13"/>
    <p:sldId id="284" r:id="rId14"/>
    <p:sldId id="285" r:id="rId15"/>
    <p:sldId id="286" r:id="rId16"/>
    <p:sldId id="287" r:id="rId17"/>
    <p:sldId id="266"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p:restoredTop sz="70884"/>
  </p:normalViewPr>
  <p:slideViewPr>
    <p:cSldViewPr snapToGrid="0" snapToObjects="1">
      <p:cViewPr varScale="1">
        <p:scale>
          <a:sx n="84" d="100"/>
          <a:sy n="84" d="100"/>
        </p:scale>
        <p:origin x="20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21E6E-FE16-9A40-AB2C-836EE77C1262}"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CB8A7-3D04-284F-AD06-94F2B5597B39}" type="slidenum">
              <a:rPr lang="en-US" smtClean="0"/>
              <a:t>‹#›</a:t>
            </a:fld>
            <a:endParaRPr lang="en-US"/>
          </a:p>
        </p:txBody>
      </p:sp>
    </p:spTree>
    <p:extLst>
      <p:ext uri="{BB962C8B-B14F-4D97-AF65-F5344CB8AC3E}">
        <p14:creationId xmlns:p14="http://schemas.microsoft.com/office/powerpoint/2010/main" val="147847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CB8A7-3D04-284F-AD06-94F2B5597B39}" type="slidenum">
              <a:rPr lang="en-US" smtClean="0"/>
              <a:t>3</a:t>
            </a:fld>
            <a:endParaRPr lang="en-US"/>
          </a:p>
        </p:txBody>
      </p:sp>
    </p:spTree>
    <p:extLst>
      <p:ext uri="{BB962C8B-B14F-4D97-AF65-F5344CB8AC3E}">
        <p14:creationId xmlns:p14="http://schemas.microsoft.com/office/powerpoint/2010/main" val="291665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CB8A7-3D04-284F-AD06-94F2B5597B39}" type="slidenum">
              <a:rPr lang="en-US" smtClean="0"/>
              <a:t>14</a:t>
            </a:fld>
            <a:endParaRPr lang="en-US"/>
          </a:p>
        </p:txBody>
      </p:sp>
    </p:spTree>
    <p:extLst>
      <p:ext uri="{BB962C8B-B14F-4D97-AF65-F5344CB8AC3E}">
        <p14:creationId xmlns:p14="http://schemas.microsoft.com/office/powerpoint/2010/main" val="386175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 to instructor: </a:t>
            </a:r>
            <a:r>
              <a:rPr lang="en-US" sz="1200" kern="1200" dirty="0">
                <a:solidFill>
                  <a:schemeClr val="tx1"/>
                </a:solidFill>
                <a:effectLst/>
                <a:latin typeface="+mn-lt"/>
                <a:ea typeface="+mn-ea"/>
                <a:cs typeface="+mn-cs"/>
              </a:rPr>
              <a:t>These bullets are each rich for discussion. The instructor could use these bullets as prompts—asking students to write a few sentences on some of these or to do quick web searches and then discuss their responses/results.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Biology bullet</a:t>
            </a:r>
            <a:r>
              <a:rPr lang="en-US" sz="1200" kern="1200" dirty="0">
                <a:solidFill>
                  <a:schemeClr val="tx1"/>
                </a:solidFill>
                <a:effectLst/>
                <a:latin typeface="+mn-lt"/>
                <a:ea typeface="+mn-ea"/>
                <a:cs typeface="+mn-cs"/>
              </a:rPr>
              <a:t>: Biology is the fundamental study of cellular and organismal processes; it is not ecology; although ecology is biological, it is not biology.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Biogeochemical bullet</a:t>
            </a:r>
            <a:r>
              <a:rPr lang="en-US" sz="1200" kern="1200" dirty="0">
                <a:solidFill>
                  <a:schemeClr val="tx1"/>
                </a:solidFill>
                <a:effectLst/>
                <a:latin typeface="+mn-lt"/>
                <a:ea typeface="+mn-ea"/>
                <a:cs typeface="+mn-cs"/>
              </a:rPr>
              <a:t>: The fundamental study of the nature of matter is chemistry—not ecology; and the fundamental study of mineral, atmospheric, and hydrological processes is geology—not ecology. However, ecology does focus on the intersection of the biological (microbial), geological (soils, water, air), and chemical (nutrients, carbon) with its focus on decomposition, mineralization, and material fluxes through ecosystem science.</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Energetic bullet</a:t>
            </a:r>
            <a:r>
              <a:rPr lang="en-US" sz="1200" kern="1200" dirty="0">
                <a:solidFill>
                  <a:schemeClr val="tx1"/>
                </a:solidFill>
                <a:effectLst/>
                <a:latin typeface="+mn-lt"/>
                <a:ea typeface="+mn-ea"/>
                <a:cs typeface="+mn-cs"/>
              </a:rPr>
              <a:t>: The fundamental study of thermodynamics is physics, not ecology; but ecologist do focus on the flow of energy through ecosystems e.g., productivity.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Society bullet</a:t>
            </a:r>
            <a:r>
              <a:rPr lang="en-US" sz="1200" kern="1200" dirty="0">
                <a:solidFill>
                  <a:schemeClr val="tx1"/>
                </a:solidFill>
                <a:effectLst/>
                <a:latin typeface="+mn-lt"/>
                <a:ea typeface="+mn-ea"/>
                <a:cs typeface="+mn-cs"/>
              </a:rPr>
              <a:t>:  Ecology primarily focuses on biophysical phenomena, even if people are involved.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Boundaries bullet #1</a:t>
            </a:r>
            <a:r>
              <a:rPr lang="en-US" sz="1200" kern="1200" dirty="0">
                <a:solidFill>
                  <a:schemeClr val="tx1"/>
                </a:solidFill>
                <a:effectLst/>
                <a:latin typeface="+mn-lt"/>
                <a:ea typeface="+mn-ea"/>
                <a:cs typeface="+mn-cs"/>
              </a:rPr>
              <a:t>:  Who arbitrates the boundaries between disciplines is messy and contentious. Think of recent work on: “evolutionary ecology,” “metacommunities and </a:t>
            </a:r>
            <a:r>
              <a:rPr lang="en-US" sz="1200" kern="1200" dirty="0" err="1">
                <a:solidFill>
                  <a:schemeClr val="tx1"/>
                </a:solidFill>
                <a:effectLst/>
                <a:latin typeface="+mn-lt"/>
                <a:ea typeface="+mn-ea"/>
                <a:cs typeface="+mn-cs"/>
              </a:rPr>
              <a:t>metaecosystems</a:t>
            </a:r>
            <a:r>
              <a:rPr lang="en-US" sz="1200" kern="1200" dirty="0">
                <a:solidFill>
                  <a:schemeClr val="tx1"/>
                </a:solidFill>
                <a:effectLst/>
                <a:latin typeface="+mn-lt"/>
                <a:ea typeface="+mn-ea"/>
                <a:cs typeface="+mn-cs"/>
              </a:rPr>
              <a:t>,” or how one defines the boundaries of an ecosystem.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Boundaries bullet #2:</a:t>
            </a:r>
            <a:r>
              <a:rPr lang="en-US" sz="1200" kern="1200" dirty="0">
                <a:solidFill>
                  <a:schemeClr val="tx1"/>
                </a:solidFill>
                <a:effectLst/>
                <a:latin typeface="+mn-lt"/>
                <a:ea typeface="+mn-ea"/>
                <a:cs typeface="+mn-cs"/>
              </a:rPr>
              <a:t> The boundaries can be complicated; despite popular use of the term “ecological,” most ecology is descriptive or predictive, not prescriptive, or normative—though ecologists’ motivation might lie in their commitment to environmental ethics or the application of their work to conservation. However, environmentalism does not equate with “ecological.” </a:t>
            </a:r>
          </a:p>
          <a:p>
            <a:endParaRPr lang="en-US" dirty="0"/>
          </a:p>
        </p:txBody>
      </p:sp>
      <p:sp>
        <p:nvSpPr>
          <p:cNvPr id="4" name="Slide Number Placeholder 3"/>
          <p:cNvSpPr>
            <a:spLocks noGrp="1"/>
          </p:cNvSpPr>
          <p:nvPr>
            <p:ph type="sldNum" sz="quarter" idx="5"/>
          </p:nvPr>
        </p:nvSpPr>
        <p:spPr/>
        <p:txBody>
          <a:bodyPr/>
          <a:lstStyle/>
          <a:p>
            <a:fld id="{F1ECB8A7-3D04-284F-AD06-94F2B5597B39}" type="slidenum">
              <a:rPr lang="en-US" smtClean="0"/>
              <a:t>15</a:t>
            </a:fld>
            <a:endParaRPr lang="en-US"/>
          </a:p>
        </p:txBody>
      </p:sp>
    </p:spTree>
    <p:extLst>
      <p:ext uri="{BB962C8B-B14F-4D97-AF65-F5344CB8AC3E}">
        <p14:creationId xmlns:p14="http://schemas.microsoft.com/office/powerpoint/2010/main" val="223783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to instructor: </a:t>
            </a:r>
            <a:r>
              <a:rPr lang="en-US" sz="1200" kern="1200" dirty="0">
                <a:solidFill>
                  <a:schemeClr val="tx1"/>
                </a:solidFill>
                <a:effectLst/>
                <a:latin typeface="+mn-lt"/>
                <a:ea typeface="+mn-ea"/>
                <a:cs typeface="+mn-cs"/>
              </a:rPr>
              <a:t>If the participants have not yet discussed the words—epistemology, ontology, metaphysics—have them do so now. Perhaps begin by asking them to jot down what they think those words mean then discuss them. Note: these questions will be discussed more in the next set </a:t>
            </a:r>
            <a:r>
              <a:rPr lang="en-US" sz="1200" kern="1200">
                <a:solidFill>
                  <a:schemeClr val="tx1"/>
                </a:solidFill>
                <a:effectLst/>
                <a:latin typeface="+mn-lt"/>
                <a:ea typeface="+mn-ea"/>
                <a:cs typeface="+mn-cs"/>
              </a:rPr>
              <a:t>of slides. </a:t>
            </a:r>
            <a:endParaRPr lang="en-US" b="1" dirty="0"/>
          </a:p>
          <a:p>
            <a:endParaRPr lang="en-US" dirty="0"/>
          </a:p>
        </p:txBody>
      </p:sp>
      <p:sp>
        <p:nvSpPr>
          <p:cNvPr id="4" name="Slide Number Placeholder 3"/>
          <p:cNvSpPr>
            <a:spLocks noGrp="1"/>
          </p:cNvSpPr>
          <p:nvPr>
            <p:ph type="sldNum" sz="quarter" idx="5"/>
          </p:nvPr>
        </p:nvSpPr>
        <p:spPr/>
        <p:txBody>
          <a:bodyPr/>
          <a:lstStyle/>
          <a:p>
            <a:fld id="{F1ECB8A7-3D04-284F-AD06-94F2B5597B39}" type="slidenum">
              <a:rPr lang="en-US" smtClean="0"/>
              <a:t>16</a:t>
            </a:fld>
            <a:endParaRPr lang="en-US"/>
          </a:p>
        </p:txBody>
      </p:sp>
    </p:spTree>
    <p:extLst>
      <p:ext uri="{BB962C8B-B14F-4D97-AF65-F5344CB8AC3E}">
        <p14:creationId xmlns:p14="http://schemas.microsoft.com/office/powerpoint/2010/main" val="10828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endParaRPr lang="en-US" dirty="0"/>
          </a:p>
        </p:txBody>
      </p:sp>
      <p:sp>
        <p:nvSpPr>
          <p:cNvPr id="4" name="Slide Number Placeholder 3"/>
          <p:cNvSpPr>
            <a:spLocks noGrp="1"/>
          </p:cNvSpPr>
          <p:nvPr>
            <p:ph type="sldNum" sz="quarter" idx="5"/>
          </p:nvPr>
        </p:nvSpPr>
        <p:spPr/>
        <p:txBody>
          <a:bodyPr/>
          <a:lstStyle/>
          <a:p>
            <a:fld id="{F1ECB8A7-3D04-284F-AD06-94F2B5597B39}" type="slidenum">
              <a:rPr lang="en-US" smtClean="0"/>
              <a:t>17</a:t>
            </a:fld>
            <a:endParaRPr lang="en-US"/>
          </a:p>
        </p:txBody>
      </p:sp>
    </p:spTree>
    <p:extLst>
      <p:ext uri="{BB962C8B-B14F-4D97-AF65-F5344CB8AC3E}">
        <p14:creationId xmlns:p14="http://schemas.microsoft.com/office/powerpoint/2010/main" val="351017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E505-7CC3-6860-DEF6-A4D2D441B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8FBC372-2970-1D7E-F857-E8B293310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D65A4-50CF-3993-2244-0F461D6980F5}"/>
              </a:ext>
            </a:extLst>
          </p:cNvPr>
          <p:cNvSpPr>
            <a:spLocks noGrp="1"/>
          </p:cNvSpPr>
          <p:nvPr>
            <p:ph type="dt" sz="half" idx="10"/>
          </p:nvPr>
        </p:nvSpPr>
        <p:spPr/>
        <p:txBody>
          <a:bodyPr/>
          <a:lstStyle/>
          <a:p>
            <a:fld id="{C6F21814-73B6-E247-A125-AAD0C0BD6F74}" type="datetime1">
              <a:rPr lang="en-US" smtClean="0"/>
              <a:t>6/27/22</a:t>
            </a:fld>
            <a:endParaRPr lang="en-US"/>
          </a:p>
        </p:txBody>
      </p:sp>
      <p:sp>
        <p:nvSpPr>
          <p:cNvPr id="5" name="Footer Placeholder 4">
            <a:extLst>
              <a:ext uri="{FF2B5EF4-FFF2-40B4-BE49-F238E27FC236}">
                <a16:creationId xmlns:a16="http://schemas.microsoft.com/office/drawing/2014/main" id="{BDE0471F-A42F-FD90-79AC-D2FC56ED4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BF0F6-9680-E312-9D3B-D61DD56BF8AB}"/>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239504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11E1-1222-6942-20C7-DB27834CF1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5499D3-8E38-B604-27F3-9FD4E8A26A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810BF-7742-4860-FFF2-4B7B36DBB77B}"/>
              </a:ext>
            </a:extLst>
          </p:cNvPr>
          <p:cNvSpPr>
            <a:spLocks noGrp="1"/>
          </p:cNvSpPr>
          <p:nvPr>
            <p:ph type="dt" sz="half" idx="10"/>
          </p:nvPr>
        </p:nvSpPr>
        <p:spPr/>
        <p:txBody>
          <a:bodyPr/>
          <a:lstStyle/>
          <a:p>
            <a:fld id="{993979F8-54D7-3248-B55A-56DBC039385F}" type="datetime1">
              <a:rPr lang="en-US" smtClean="0"/>
              <a:t>6/27/22</a:t>
            </a:fld>
            <a:endParaRPr lang="en-US"/>
          </a:p>
        </p:txBody>
      </p:sp>
      <p:sp>
        <p:nvSpPr>
          <p:cNvPr id="5" name="Footer Placeholder 4">
            <a:extLst>
              <a:ext uri="{FF2B5EF4-FFF2-40B4-BE49-F238E27FC236}">
                <a16:creationId xmlns:a16="http://schemas.microsoft.com/office/drawing/2014/main" id="{5C9683B3-FEE1-E886-7B4B-61D155F5B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9E1AF-6BC2-13F7-A806-1B077EEDF3F5}"/>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207840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D038B-1D48-A1F6-3210-0DAA323FE1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9D5CF6-4271-6592-B214-14DFAA63D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D4DE9-1CA1-4F14-33C5-A768B0E314BE}"/>
              </a:ext>
            </a:extLst>
          </p:cNvPr>
          <p:cNvSpPr>
            <a:spLocks noGrp="1"/>
          </p:cNvSpPr>
          <p:nvPr>
            <p:ph type="dt" sz="half" idx="10"/>
          </p:nvPr>
        </p:nvSpPr>
        <p:spPr/>
        <p:txBody>
          <a:bodyPr/>
          <a:lstStyle/>
          <a:p>
            <a:fld id="{F37FA7F0-A6EE-BF4C-B90F-9130F523F16F}" type="datetime1">
              <a:rPr lang="en-US" smtClean="0"/>
              <a:t>6/27/22</a:t>
            </a:fld>
            <a:endParaRPr lang="en-US"/>
          </a:p>
        </p:txBody>
      </p:sp>
      <p:sp>
        <p:nvSpPr>
          <p:cNvPr id="5" name="Footer Placeholder 4">
            <a:extLst>
              <a:ext uri="{FF2B5EF4-FFF2-40B4-BE49-F238E27FC236}">
                <a16:creationId xmlns:a16="http://schemas.microsoft.com/office/drawing/2014/main" id="{ED962EF3-8636-20CB-32CA-D0F636F3D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C1E35-F84C-3D8D-F869-038837994C7D}"/>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424072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1F5-D793-CF20-3E1D-CD32532AD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A74D5-8EA1-AA84-A68C-0A0D818A8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3708D7-0661-94EC-D920-1572085A8279}"/>
              </a:ext>
            </a:extLst>
          </p:cNvPr>
          <p:cNvSpPr>
            <a:spLocks noGrp="1"/>
          </p:cNvSpPr>
          <p:nvPr>
            <p:ph type="dt" sz="half" idx="10"/>
          </p:nvPr>
        </p:nvSpPr>
        <p:spPr/>
        <p:txBody>
          <a:bodyPr/>
          <a:lstStyle/>
          <a:p>
            <a:fld id="{32749CE3-5938-A846-9221-39148D6184C7}" type="datetime1">
              <a:rPr lang="en-US" smtClean="0"/>
              <a:t>6/27/22</a:t>
            </a:fld>
            <a:endParaRPr lang="en-US"/>
          </a:p>
        </p:txBody>
      </p:sp>
      <p:sp>
        <p:nvSpPr>
          <p:cNvPr id="5" name="Footer Placeholder 4">
            <a:extLst>
              <a:ext uri="{FF2B5EF4-FFF2-40B4-BE49-F238E27FC236}">
                <a16:creationId xmlns:a16="http://schemas.microsoft.com/office/drawing/2014/main" id="{0AD87CA1-EC4E-6503-348A-898C521CF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8B036-2728-6609-B995-7371B7BC23E2}"/>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94489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0D07-DAB4-2ACB-4991-BAC9F9C2C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B27871-F450-D289-0FD0-033676773D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D40FC0-F908-BC21-3363-384669E60B4F}"/>
              </a:ext>
            </a:extLst>
          </p:cNvPr>
          <p:cNvSpPr>
            <a:spLocks noGrp="1"/>
          </p:cNvSpPr>
          <p:nvPr>
            <p:ph type="dt" sz="half" idx="10"/>
          </p:nvPr>
        </p:nvSpPr>
        <p:spPr/>
        <p:txBody>
          <a:bodyPr/>
          <a:lstStyle/>
          <a:p>
            <a:fld id="{9BA854F6-5640-FE4E-A5A0-2B3702EC4545}" type="datetime1">
              <a:rPr lang="en-US" smtClean="0"/>
              <a:t>6/27/22</a:t>
            </a:fld>
            <a:endParaRPr lang="en-US"/>
          </a:p>
        </p:txBody>
      </p:sp>
      <p:sp>
        <p:nvSpPr>
          <p:cNvPr id="5" name="Footer Placeholder 4">
            <a:extLst>
              <a:ext uri="{FF2B5EF4-FFF2-40B4-BE49-F238E27FC236}">
                <a16:creationId xmlns:a16="http://schemas.microsoft.com/office/drawing/2014/main" id="{13A5EB7A-DA01-63C3-20E1-30EC499BA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BB5F2-1751-41A4-DA97-D2383C5E718A}"/>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145184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57C4-096E-0AC2-8F88-F03AEA2FB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EF170-3775-1624-4F11-C60C3EB9C6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B76AD-3C14-A3E5-CB22-D2FD02BBC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7B4A12-4283-B58C-C9D4-DCD7BE163076}"/>
              </a:ext>
            </a:extLst>
          </p:cNvPr>
          <p:cNvSpPr>
            <a:spLocks noGrp="1"/>
          </p:cNvSpPr>
          <p:nvPr>
            <p:ph type="dt" sz="half" idx="10"/>
          </p:nvPr>
        </p:nvSpPr>
        <p:spPr/>
        <p:txBody>
          <a:bodyPr/>
          <a:lstStyle/>
          <a:p>
            <a:fld id="{8DDF021F-57FC-CB41-B070-E237181AF3A0}" type="datetime1">
              <a:rPr lang="en-US" smtClean="0"/>
              <a:t>6/27/22</a:t>
            </a:fld>
            <a:endParaRPr lang="en-US"/>
          </a:p>
        </p:txBody>
      </p:sp>
      <p:sp>
        <p:nvSpPr>
          <p:cNvPr id="6" name="Footer Placeholder 5">
            <a:extLst>
              <a:ext uri="{FF2B5EF4-FFF2-40B4-BE49-F238E27FC236}">
                <a16:creationId xmlns:a16="http://schemas.microsoft.com/office/drawing/2014/main" id="{C8642D3B-0FA6-90E7-9A5F-579082C31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2299C-E0F5-8136-303F-99A82A5FC14C}"/>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18749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AEB9-0BBB-C2C4-14A1-74497A05C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0DD4D1-B7EF-6EA9-9C22-0C6F75137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82041-0EBD-A7B8-1959-66960100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8B0E3-8323-B84B-1D31-6C1D0853A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E90006-8313-0A2B-150F-4C156D966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10A33A-9D97-FF11-4F5D-F501C5998019}"/>
              </a:ext>
            </a:extLst>
          </p:cNvPr>
          <p:cNvSpPr>
            <a:spLocks noGrp="1"/>
          </p:cNvSpPr>
          <p:nvPr>
            <p:ph type="dt" sz="half" idx="10"/>
          </p:nvPr>
        </p:nvSpPr>
        <p:spPr/>
        <p:txBody>
          <a:bodyPr/>
          <a:lstStyle/>
          <a:p>
            <a:fld id="{CF8E0EDB-E9C6-C64F-9FA8-C75EFCBFA1DA}" type="datetime1">
              <a:rPr lang="en-US" smtClean="0"/>
              <a:t>6/27/22</a:t>
            </a:fld>
            <a:endParaRPr lang="en-US"/>
          </a:p>
        </p:txBody>
      </p:sp>
      <p:sp>
        <p:nvSpPr>
          <p:cNvPr id="8" name="Footer Placeholder 7">
            <a:extLst>
              <a:ext uri="{FF2B5EF4-FFF2-40B4-BE49-F238E27FC236}">
                <a16:creationId xmlns:a16="http://schemas.microsoft.com/office/drawing/2014/main" id="{A40D3499-E618-6482-52FF-8B0923646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70E96-B6FE-19FD-4C27-79219E199542}"/>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88962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F522-9F8B-A762-3638-D73B09212A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801B24-09F8-AD6D-31C2-84C1BE6B962D}"/>
              </a:ext>
            </a:extLst>
          </p:cNvPr>
          <p:cNvSpPr>
            <a:spLocks noGrp="1"/>
          </p:cNvSpPr>
          <p:nvPr>
            <p:ph type="dt" sz="half" idx="10"/>
          </p:nvPr>
        </p:nvSpPr>
        <p:spPr/>
        <p:txBody>
          <a:bodyPr/>
          <a:lstStyle/>
          <a:p>
            <a:fld id="{0CD52D58-8A9D-6343-9552-AFE7C0FA253B}" type="datetime1">
              <a:rPr lang="en-US" smtClean="0"/>
              <a:t>6/27/22</a:t>
            </a:fld>
            <a:endParaRPr lang="en-US"/>
          </a:p>
        </p:txBody>
      </p:sp>
      <p:sp>
        <p:nvSpPr>
          <p:cNvPr id="4" name="Footer Placeholder 3">
            <a:extLst>
              <a:ext uri="{FF2B5EF4-FFF2-40B4-BE49-F238E27FC236}">
                <a16:creationId xmlns:a16="http://schemas.microsoft.com/office/drawing/2014/main" id="{8661ACE7-82EB-D869-1369-5DE7292C8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8BE9D3-05ED-1A8D-7534-0AC2F3FEE889}"/>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102119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9FA50-6BBA-5A73-164F-F7C2DF181339}"/>
              </a:ext>
            </a:extLst>
          </p:cNvPr>
          <p:cNvSpPr>
            <a:spLocks noGrp="1"/>
          </p:cNvSpPr>
          <p:nvPr>
            <p:ph type="dt" sz="half" idx="10"/>
          </p:nvPr>
        </p:nvSpPr>
        <p:spPr/>
        <p:txBody>
          <a:bodyPr/>
          <a:lstStyle/>
          <a:p>
            <a:fld id="{D8C6B899-C999-6D45-B0CA-642239F1843B}" type="datetime1">
              <a:rPr lang="en-US" smtClean="0"/>
              <a:t>6/27/22</a:t>
            </a:fld>
            <a:endParaRPr lang="en-US"/>
          </a:p>
        </p:txBody>
      </p:sp>
      <p:sp>
        <p:nvSpPr>
          <p:cNvPr id="3" name="Footer Placeholder 2">
            <a:extLst>
              <a:ext uri="{FF2B5EF4-FFF2-40B4-BE49-F238E27FC236}">
                <a16:creationId xmlns:a16="http://schemas.microsoft.com/office/drawing/2014/main" id="{2A219ACF-55DB-23D9-8657-74E9F7C223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11CA59-F36B-06B9-D290-0DBEC7BEF565}"/>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415021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06B3-EC05-77D0-0BB7-A4909A9A2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DC816C-BFD5-A785-7B36-276BC46AB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DA37B-505B-C2FD-5CDB-C7D8D4085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A421A-28A3-9A17-4A61-7A2A9214C601}"/>
              </a:ext>
            </a:extLst>
          </p:cNvPr>
          <p:cNvSpPr>
            <a:spLocks noGrp="1"/>
          </p:cNvSpPr>
          <p:nvPr>
            <p:ph type="dt" sz="half" idx="10"/>
          </p:nvPr>
        </p:nvSpPr>
        <p:spPr/>
        <p:txBody>
          <a:bodyPr/>
          <a:lstStyle/>
          <a:p>
            <a:fld id="{C279F4C6-A235-114B-8A8B-750AB4DB3249}" type="datetime1">
              <a:rPr lang="en-US" smtClean="0"/>
              <a:t>6/27/22</a:t>
            </a:fld>
            <a:endParaRPr lang="en-US"/>
          </a:p>
        </p:txBody>
      </p:sp>
      <p:sp>
        <p:nvSpPr>
          <p:cNvPr id="6" name="Footer Placeholder 5">
            <a:extLst>
              <a:ext uri="{FF2B5EF4-FFF2-40B4-BE49-F238E27FC236}">
                <a16:creationId xmlns:a16="http://schemas.microsoft.com/office/drawing/2014/main" id="{761F576C-0BCD-B3D7-CF34-5ECAF6A07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44FFF-1157-293C-A830-A1C55A707DA4}"/>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261651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4FDB-ECE7-CADF-CC03-2779085C9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8F69A-EC6F-7AE7-20BE-0EFC328AC0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CCF0A42-D5EF-D3A5-95CA-B9B19F97D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8DFCD-A879-2667-EF62-94FE3D6B98C9}"/>
              </a:ext>
            </a:extLst>
          </p:cNvPr>
          <p:cNvSpPr>
            <a:spLocks noGrp="1"/>
          </p:cNvSpPr>
          <p:nvPr>
            <p:ph type="dt" sz="half" idx="10"/>
          </p:nvPr>
        </p:nvSpPr>
        <p:spPr/>
        <p:txBody>
          <a:bodyPr/>
          <a:lstStyle/>
          <a:p>
            <a:fld id="{D462133F-8DE8-7241-86CD-FC661D3A3D72}" type="datetime1">
              <a:rPr lang="en-US" smtClean="0"/>
              <a:t>6/27/22</a:t>
            </a:fld>
            <a:endParaRPr lang="en-US"/>
          </a:p>
        </p:txBody>
      </p:sp>
      <p:sp>
        <p:nvSpPr>
          <p:cNvPr id="6" name="Footer Placeholder 5">
            <a:extLst>
              <a:ext uri="{FF2B5EF4-FFF2-40B4-BE49-F238E27FC236}">
                <a16:creationId xmlns:a16="http://schemas.microsoft.com/office/drawing/2014/main" id="{2F12AA17-CCEE-4923-1ED0-47F718B18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15644-73F1-A0D9-2C0A-AEE64D9BAEB9}"/>
              </a:ext>
            </a:extLst>
          </p:cNvPr>
          <p:cNvSpPr>
            <a:spLocks noGrp="1"/>
          </p:cNvSpPr>
          <p:nvPr>
            <p:ph type="sldNum" sz="quarter" idx="12"/>
          </p:nvPr>
        </p:nvSpPr>
        <p:spPr/>
        <p:txBody>
          <a:bodyPr/>
          <a:lstStyle/>
          <a:p>
            <a:fld id="{856227B3-BD4B-B146-9DD9-5D91D71F00EA}" type="slidenum">
              <a:rPr lang="en-US" smtClean="0"/>
              <a:t>‹#›</a:t>
            </a:fld>
            <a:endParaRPr lang="en-US"/>
          </a:p>
        </p:txBody>
      </p:sp>
    </p:spTree>
    <p:extLst>
      <p:ext uri="{BB962C8B-B14F-4D97-AF65-F5344CB8AC3E}">
        <p14:creationId xmlns:p14="http://schemas.microsoft.com/office/powerpoint/2010/main" val="83820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1C8AE-5668-EEB0-62F5-1240A10CE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14F34-7FB9-984C-C44C-1BFCD2C85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AB6A6-A9F2-B34E-A5BC-BB1A5F388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44D9B-9F95-3A4A-B1F9-9E6F88F09312}" type="datetime1">
              <a:rPr lang="en-US" smtClean="0"/>
              <a:t>6/27/22</a:t>
            </a:fld>
            <a:endParaRPr lang="en-US"/>
          </a:p>
        </p:txBody>
      </p:sp>
      <p:sp>
        <p:nvSpPr>
          <p:cNvPr id="5" name="Footer Placeholder 4">
            <a:extLst>
              <a:ext uri="{FF2B5EF4-FFF2-40B4-BE49-F238E27FC236}">
                <a16:creationId xmlns:a16="http://schemas.microsoft.com/office/drawing/2014/main" id="{E50EA822-3B54-FA95-612F-10D035B505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3556C3-201C-5B46-6E24-9E769E767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227B3-BD4B-B146-9DD9-5D91D71F00EA}" type="slidenum">
              <a:rPr lang="en-US" smtClean="0"/>
              <a:t>‹#›</a:t>
            </a:fld>
            <a:endParaRPr lang="en-US"/>
          </a:p>
        </p:txBody>
      </p:sp>
    </p:spTree>
    <p:extLst>
      <p:ext uri="{BB962C8B-B14F-4D97-AF65-F5344CB8AC3E}">
        <p14:creationId xmlns:p14="http://schemas.microsoft.com/office/powerpoint/2010/main" val="130573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1EE67-DF32-3A01-7F6E-D3371B19FF5E}"/>
              </a:ext>
            </a:extLst>
          </p:cNvPr>
          <p:cNvSpPr>
            <a:spLocks noGrp="1"/>
          </p:cNvSpPr>
          <p:nvPr>
            <p:ph type="ctrTitle"/>
          </p:nvPr>
        </p:nvSpPr>
        <p:spPr>
          <a:xfrm>
            <a:off x="755903" y="3399769"/>
            <a:ext cx="10640754" cy="775845"/>
          </a:xfrm>
        </p:spPr>
        <p:txBody>
          <a:bodyPr anchor="b">
            <a:normAutofit/>
          </a:bodyPr>
          <a:lstStyle/>
          <a:p>
            <a:r>
              <a:rPr lang="en-US" sz="4000" b="1" dirty="0"/>
              <a:t>Introduction: What Is Ecology? </a:t>
            </a:r>
            <a:endParaRPr lang="en-US" sz="4000" dirty="0"/>
          </a:p>
        </p:txBody>
      </p:sp>
      <p:sp>
        <p:nvSpPr>
          <p:cNvPr id="3" name="Subtitle 2">
            <a:extLst>
              <a:ext uri="{FF2B5EF4-FFF2-40B4-BE49-F238E27FC236}">
                <a16:creationId xmlns:a16="http://schemas.microsoft.com/office/drawing/2014/main" id="{8450BA10-7E9B-AF97-FF9F-AFD8F08F8905}"/>
              </a:ext>
            </a:extLst>
          </p:cNvPr>
          <p:cNvSpPr>
            <a:spLocks noGrp="1"/>
          </p:cNvSpPr>
          <p:nvPr>
            <p:ph type="subTitle" idx="1"/>
          </p:nvPr>
        </p:nvSpPr>
        <p:spPr>
          <a:xfrm>
            <a:off x="1514121" y="4171528"/>
            <a:ext cx="9163757" cy="450447"/>
          </a:xfrm>
        </p:spPr>
        <p:txBody>
          <a:bodyPr anchor="ctr">
            <a:normAutofit/>
          </a:bodyPr>
          <a:lstStyle/>
          <a:p>
            <a:r>
              <a:rPr lang="en-US" sz="2000" dirty="0"/>
              <a:t>By: Alec W. Armstrong</a:t>
            </a:r>
          </a:p>
        </p:txBody>
      </p:sp>
      <p:grpSp>
        <p:nvGrpSpPr>
          <p:cNvPr id="33" name="Group 3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4" name="Freeform: Shape 3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7" name="Freeform: Shape 3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text, clipart&#10;&#10;Description automatically generated">
            <a:extLst>
              <a:ext uri="{FF2B5EF4-FFF2-40B4-BE49-F238E27FC236}">
                <a16:creationId xmlns:a16="http://schemas.microsoft.com/office/drawing/2014/main" id="{7AF539DA-A600-619A-D3DD-CC7659DDF3DD}"/>
              </a:ext>
            </a:extLst>
          </p:cNvPr>
          <p:cNvPicPr>
            <a:picLocks noChangeAspect="1"/>
          </p:cNvPicPr>
          <p:nvPr/>
        </p:nvPicPr>
        <p:blipFill>
          <a:blip r:embed="rId2"/>
          <a:stretch>
            <a:fillRect/>
          </a:stretch>
        </p:blipFill>
        <p:spPr>
          <a:xfrm>
            <a:off x="402723" y="539346"/>
            <a:ext cx="3421356" cy="1248796"/>
          </a:xfrm>
          <a:prstGeom prst="rect">
            <a:avLst/>
          </a:prstGeom>
        </p:spPr>
      </p:pic>
      <p:grpSp>
        <p:nvGrpSpPr>
          <p:cNvPr id="39" name="Group 3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0" name="Freeform: Shape 3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A4E2AAC7-1A37-FE11-5582-E5AC23062400}"/>
              </a:ext>
            </a:extLst>
          </p:cNvPr>
          <p:cNvSpPr>
            <a:spLocks noGrp="1"/>
          </p:cNvSpPr>
          <p:nvPr>
            <p:ph type="dt" sz="half" idx="10"/>
          </p:nvPr>
        </p:nvSpPr>
        <p:spPr/>
        <p:txBody>
          <a:bodyPr/>
          <a:lstStyle/>
          <a:p>
            <a:r>
              <a:rPr lang="en-US" dirty="0"/>
              <a:t>6/16/22</a:t>
            </a:r>
          </a:p>
        </p:txBody>
      </p:sp>
    </p:spTree>
    <p:extLst>
      <p:ext uri="{BB962C8B-B14F-4D97-AF65-F5344CB8AC3E}">
        <p14:creationId xmlns:p14="http://schemas.microsoft.com/office/powerpoint/2010/main" val="32863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0" y="234315"/>
            <a:ext cx="3409241" cy="6389370"/>
          </a:xfrm>
          <a:solidFill>
            <a:schemeClr val="bg1"/>
          </a:solidFill>
        </p:spPr>
        <p:txBody>
          <a:bodyPr anchor="t">
            <a:normAutofit/>
          </a:bodyPr>
          <a:lstStyle/>
          <a:p>
            <a:pPr marL="0" lvl="0" indent="0">
              <a:spcBef>
                <a:spcPts val="0"/>
              </a:spcBef>
              <a:buClr>
                <a:schemeClr val="dk1"/>
              </a:buClr>
              <a:buSzPts val="2800"/>
              <a:buNone/>
            </a:pPr>
            <a:r>
              <a:rPr lang="en-US" sz="3200" dirty="0"/>
              <a:t>Ecology can focus on </a:t>
            </a:r>
            <a:r>
              <a:rPr lang="en-US" sz="3200" b="1" dirty="0"/>
              <a:t>communities</a:t>
            </a:r>
            <a:r>
              <a:rPr lang="en-US" sz="3200" dirty="0"/>
              <a:t>—e.g., all the plants in this meadow</a:t>
            </a:r>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9</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15" name="Google Shape;182;p10">
            <a:extLst>
              <a:ext uri="{FF2B5EF4-FFF2-40B4-BE49-F238E27FC236}">
                <a16:creationId xmlns:a16="http://schemas.microsoft.com/office/drawing/2014/main" id="{201142D7-E1B1-7839-8801-F1280FAE034A}"/>
              </a:ext>
            </a:extLst>
          </p:cNvPr>
          <p:cNvSpPr/>
          <p:nvPr/>
        </p:nvSpPr>
        <p:spPr>
          <a:xfrm>
            <a:off x="3261360" y="4693920"/>
            <a:ext cx="1264920" cy="42672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80;p10">
            <a:extLst>
              <a:ext uri="{FF2B5EF4-FFF2-40B4-BE49-F238E27FC236}">
                <a16:creationId xmlns:a16="http://schemas.microsoft.com/office/drawing/2014/main" id="{DDF29BEA-74B6-592A-43B1-519D771913E0}"/>
              </a:ext>
            </a:extLst>
          </p:cNvPr>
          <p:cNvSpPr/>
          <p:nvPr/>
        </p:nvSpPr>
        <p:spPr>
          <a:xfrm>
            <a:off x="5410200" y="5120640"/>
            <a:ext cx="944880" cy="8382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81;p10">
            <a:extLst>
              <a:ext uri="{FF2B5EF4-FFF2-40B4-BE49-F238E27FC236}">
                <a16:creationId xmlns:a16="http://schemas.microsoft.com/office/drawing/2014/main" id="{336B9AAF-E778-A6C1-9F57-C79B04A0E9CA}"/>
              </a:ext>
            </a:extLst>
          </p:cNvPr>
          <p:cNvSpPr/>
          <p:nvPr/>
        </p:nvSpPr>
        <p:spPr>
          <a:xfrm>
            <a:off x="10576560" y="5394960"/>
            <a:ext cx="1600200" cy="1463039"/>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2863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0" y="234315"/>
            <a:ext cx="3258979" cy="6389370"/>
          </a:xfrm>
          <a:solidFill>
            <a:schemeClr val="bg1"/>
          </a:solidFill>
        </p:spPr>
        <p:txBody>
          <a:bodyPr anchor="t">
            <a:normAutofit fontScale="92500" lnSpcReduction="10000"/>
          </a:bodyPr>
          <a:lstStyle/>
          <a:p>
            <a:pPr marL="0" lvl="0" indent="0">
              <a:spcBef>
                <a:spcPts val="0"/>
              </a:spcBef>
              <a:buClr>
                <a:schemeClr val="dk1"/>
              </a:buClr>
              <a:buSzPts val="2800"/>
              <a:buNone/>
            </a:pPr>
            <a:r>
              <a:rPr lang="en-US" sz="3200" dirty="0"/>
              <a:t>Ecology can focus on </a:t>
            </a:r>
            <a:r>
              <a:rPr lang="en-US" sz="3200" b="1" dirty="0"/>
              <a:t>communities</a:t>
            </a:r>
            <a:r>
              <a:rPr lang="en-US" sz="3200" dirty="0"/>
              <a:t>—e.g., all the plants in this meadow</a:t>
            </a:r>
          </a:p>
          <a:p>
            <a:pPr lvl="0">
              <a:buClr>
                <a:schemeClr val="dk1"/>
              </a:buClr>
              <a:buSzPts val="2800"/>
            </a:pPr>
            <a:r>
              <a:rPr lang="en-US" sz="3200" dirty="0"/>
              <a:t>How many plant species are present in the meadow each year? Are there trends over time?</a:t>
            </a:r>
          </a:p>
          <a:p>
            <a:pPr lvl="0">
              <a:buClr>
                <a:schemeClr val="dk1"/>
              </a:buClr>
              <a:buSzPts val="2800"/>
            </a:pPr>
            <a:r>
              <a:rPr lang="en-US" sz="3200" dirty="0"/>
              <a:t>How does plant diversity affect things like herbivore population size, or soil nitrogen? </a:t>
            </a:r>
          </a:p>
          <a:p>
            <a:pPr marL="0" lvl="0" indent="0">
              <a:spcBef>
                <a:spcPts val="0"/>
              </a:spcBef>
              <a:buClr>
                <a:schemeClr val="dk1"/>
              </a:buClr>
              <a:buSzPts val="2800"/>
              <a:buNone/>
            </a:pPr>
            <a:endParaRPr lang="en-US" sz="3200" dirty="0"/>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10</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15" name="Google Shape;182;p10">
            <a:extLst>
              <a:ext uri="{FF2B5EF4-FFF2-40B4-BE49-F238E27FC236}">
                <a16:creationId xmlns:a16="http://schemas.microsoft.com/office/drawing/2014/main" id="{201142D7-E1B1-7839-8801-F1280FAE034A}"/>
              </a:ext>
            </a:extLst>
          </p:cNvPr>
          <p:cNvSpPr/>
          <p:nvPr/>
        </p:nvSpPr>
        <p:spPr>
          <a:xfrm>
            <a:off x="3261360" y="4693920"/>
            <a:ext cx="1264920" cy="42672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80;p10">
            <a:extLst>
              <a:ext uri="{FF2B5EF4-FFF2-40B4-BE49-F238E27FC236}">
                <a16:creationId xmlns:a16="http://schemas.microsoft.com/office/drawing/2014/main" id="{DDF29BEA-74B6-592A-43B1-519D771913E0}"/>
              </a:ext>
            </a:extLst>
          </p:cNvPr>
          <p:cNvSpPr/>
          <p:nvPr/>
        </p:nvSpPr>
        <p:spPr>
          <a:xfrm>
            <a:off x="5410200" y="5120640"/>
            <a:ext cx="944880" cy="8382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81;p10">
            <a:extLst>
              <a:ext uri="{FF2B5EF4-FFF2-40B4-BE49-F238E27FC236}">
                <a16:creationId xmlns:a16="http://schemas.microsoft.com/office/drawing/2014/main" id="{336B9AAF-E778-A6C1-9F57-C79B04A0E9CA}"/>
              </a:ext>
            </a:extLst>
          </p:cNvPr>
          <p:cNvSpPr/>
          <p:nvPr/>
        </p:nvSpPr>
        <p:spPr>
          <a:xfrm>
            <a:off x="10576560" y="5394960"/>
            <a:ext cx="1600200" cy="1463039"/>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7175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0" y="234315"/>
            <a:ext cx="3258979" cy="6389370"/>
          </a:xfrm>
          <a:solidFill>
            <a:schemeClr val="bg1"/>
          </a:solidFill>
        </p:spPr>
        <p:txBody>
          <a:bodyPr anchor="t">
            <a:normAutofit/>
          </a:bodyPr>
          <a:lstStyle/>
          <a:p>
            <a:pPr marL="0" lvl="0" indent="0">
              <a:spcBef>
                <a:spcPts val="0"/>
              </a:spcBef>
              <a:buClr>
                <a:schemeClr val="dk1"/>
              </a:buClr>
              <a:buSzPts val="2800"/>
              <a:buNone/>
            </a:pPr>
            <a:r>
              <a:rPr lang="en-US" sz="3200" dirty="0"/>
              <a:t>Ecology can focus on </a:t>
            </a:r>
            <a:r>
              <a:rPr lang="en-US" sz="3200" b="1" dirty="0"/>
              <a:t>ecosystems</a:t>
            </a:r>
            <a:r>
              <a:rPr lang="en-US" sz="3200" dirty="0"/>
              <a:t>—e.g., this meadow</a:t>
            </a:r>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11</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Google Shape;203;p12">
            <a:extLst>
              <a:ext uri="{FF2B5EF4-FFF2-40B4-BE49-F238E27FC236}">
                <a16:creationId xmlns:a16="http://schemas.microsoft.com/office/drawing/2014/main" id="{24F7588D-E40F-1FDB-FA18-666CFEBE6FB4}"/>
              </a:ext>
            </a:extLst>
          </p:cNvPr>
          <p:cNvSpPr/>
          <p:nvPr/>
        </p:nvSpPr>
        <p:spPr>
          <a:xfrm rot="-319708">
            <a:off x="3337207" y="3872823"/>
            <a:ext cx="8878716" cy="295756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7618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0" y="234315"/>
            <a:ext cx="3258979" cy="6389370"/>
          </a:xfrm>
          <a:solidFill>
            <a:schemeClr val="bg1"/>
          </a:solidFill>
        </p:spPr>
        <p:txBody>
          <a:bodyPr anchor="t">
            <a:normAutofit fontScale="92500" lnSpcReduction="20000"/>
          </a:bodyPr>
          <a:lstStyle/>
          <a:p>
            <a:pPr marL="0" lvl="0" indent="0">
              <a:spcBef>
                <a:spcPts val="0"/>
              </a:spcBef>
              <a:buClr>
                <a:schemeClr val="dk1"/>
              </a:buClr>
              <a:buSzPts val="2800"/>
              <a:buNone/>
            </a:pPr>
            <a:r>
              <a:rPr lang="en-US" sz="3200" dirty="0"/>
              <a:t>Ecology can focus on </a:t>
            </a:r>
            <a:r>
              <a:rPr lang="en-US" sz="3200" b="1" dirty="0"/>
              <a:t>ecosystems</a:t>
            </a:r>
            <a:r>
              <a:rPr lang="en-US" sz="3200" dirty="0"/>
              <a:t>—e.g., this meadow</a:t>
            </a:r>
            <a:br>
              <a:rPr lang="en-US" sz="3200" dirty="0"/>
            </a:br>
            <a:endParaRPr lang="en-US" sz="3200" dirty="0"/>
          </a:p>
          <a:p>
            <a:pPr lvl="0">
              <a:buClr>
                <a:schemeClr val="dk1"/>
              </a:buClr>
              <a:buSzPts val="2800"/>
            </a:pPr>
            <a:r>
              <a:rPr lang="en-US" sz="3200" dirty="0"/>
              <a:t>What affects the total amount of plant production in this meadow each year? </a:t>
            </a:r>
          </a:p>
          <a:p>
            <a:pPr lvl="0">
              <a:buClr>
                <a:schemeClr val="dk1"/>
              </a:buClr>
              <a:buSzPts val="2800"/>
            </a:pPr>
            <a:r>
              <a:rPr lang="en-US" sz="3200" dirty="0"/>
              <a:t>How do events like droughts or fires affect meadow productivity?</a:t>
            </a:r>
          </a:p>
          <a:p>
            <a:pPr lvl="0">
              <a:buClr>
                <a:schemeClr val="dk1"/>
              </a:buClr>
              <a:buSzPts val="2800"/>
            </a:pPr>
            <a:r>
              <a:rPr lang="en-US" sz="3200" dirty="0"/>
              <a:t>How does herbivory change soil nutrients over time? </a:t>
            </a:r>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12</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Google Shape;203;p12">
            <a:extLst>
              <a:ext uri="{FF2B5EF4-FFF2-40B4-BE49-F238E27FC236}">
                <a16:creationId xmlns:a16="http://schemas.microsoft.com/office/drawing/2014/main" id="{24F7588D-E40F-1FDB-FA18-666CFEBE6FB4}"/>
              </a:ext>
            </a:extLst>
          </p:cNvPr>
          <p:cNvSpPr/>
          <p:nvPr/>
        </p:nvSpPr>
        <p:spPr>
          <a:xfrm rot="-319708">
            <a:off x="3337207" y="3872823"/>
            <a:ext cx="8878716" cy="295756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2219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0" y="234315"/>
            <a:ext cx="3258979" cy="6389370"/>
          </a:xfrm>
          <a:solidFill>
            <a:schemeClr val="bg1"/>
          </a:solidFill>
        </p:spPr>
        <p:txBody>
          <a:bodyPr anchor="t">
            <a:normAutofit/>
          </a:bodyPr>
          <a:lstStyle/>
          <a:p>
            <a:pPr marL="0" lvl="0" indent="0">
              <a:spcBef>
                <a:spcPts val="0"/>
              </a:spcBef>
              <a:buClr>
                <a:schemeClr val="dk1"/>
              </a:buClr>
              <a:buSzPts val="2800"/>
              <a:buNone/>
            </a:pPr>
            <a:r>
              <a:rPr lang="en-US" sz="3200" dirty="0"/>
              <a:t>Ecology can focus on </a:t>
            </a:r>
            <a:r>
              <a:rPr lang="en-US" sz="3200" b="1" dirty="0"/>
              <a:t>landscapes</a:t>
            </a:r>
            <a:r>
              <a:rPr lang="en-US" sz="3200" dirty="0"/>
              <a:t>—e.g., the distribution of meadow vs. </a:t>
            </a:r>
            <a:br>
              <a:rPr lang="en-US" sz="3200" dirty="0"/>
            </a:br>
            <a:r>
              <a:rPr lang="en-US" sz="3200" dirty="0"/>
              <a:t>forest</a:t>
            </a:r>
          </a:p>
          <a:p>
            <a:pPr marL="0" lvl="0" indent="0">
              <a:buClr>
                <a:schemeClr val="dk1"/>
              </a:buClr>
              <a:buSzPts val="2800"/>
              <a:buNone/>
            </a:pPr>
            <a:endParaRPr lang="en-US" sz="3200" dirty="0"/>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13</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Google Shape;203;p12">
            <a:extLst>
              <a:ext uri="{FF2B5EF4-FFF2-40B4-BE49-F238E27FC236}">
                <a16:creationId xmlns:a16="http://schemas.microsoft.com/office/drawing/2014/main" id="{24F7588D-E40F-1FDB-FA18-666CFEBE6FB4}"/>
              </a:ext>
            </a:extLst>
          </p:cNvPr>
          <p:cNvSpPr/>
          <p:nvPr/>
        </p:nvSpPr>
        <p:spPr>
          <a:xfrm rot="-319708">
            <a:off x="3337207" y="3872823"/>
            <a:ext cx="8878716" cy="295756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223;p14">
            <a:extLst>
              <a:ext uri="{FF2B5EF4-FFF2-40B4-BE49-F238E27FC236}">
                <a16:creationId xmlns:a16="http://schemas.microsoft.com/office/drawing/2014/main" id="{F0ED24E1-0B54-D47F-AEF7-85478ECC2ACD}"/>
              </a:ext>
            </a:extLst>
          </p:cNvPr>
          <p:cNvSpPr/>
          <p:nvPr/>
        </p:nvSpPr>
        <p:spPr>
          <a:xfrm rot="881610">
            <a:off x="3228436" y="810649"/>
            <a:ext cx="7484209" cy="3624325"/>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6216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0" y="234315"/>
            <a:ext cx="3409241" cy="6389370"/>
          </a:xfrm>
          <a:solidFill>
            <a:schemeClr val="bg1"/>
          </a:solidFill>
        </p:spPr>
        <p:txBody>
          <a:bodyPr anchor="t">
            <a:normAutofit fontScale="92500"/>
          </a:bodyPr>
          <a:lstStyle/>
          <a:p>
            <a:pPr marL="0" lvl="0" indent="0">
              <a:spcBef>
                <a:spcPts val="0"/>
              </a:spcBef>
              <a:buClr>
                <a:schemeClr val="dk1"/>
              </a:buClr>
              <a:buSzPts val="2800"/>
              <a:buNone/>
            </a:pPr>
            <a:r>
              <a:rPr lang="en-US" sz="3200" dirty="0"/>
              <a:t>Ecology can focus on </a:t>
            </a:r>
            <a:r>
              <a:rPr lang="en-US" sz="3200" b="1" dirty="0"/>
              <a:t>landscapes</a:t>
            </a:r>
            <a:r>
              <a:rPr lang="en-US" sz="3200" dirty="0"/>
              <a:t>—e.g., the distribution of meadow vs. forest</a:t>
            </a:r>
          </a:p>
          <a:p>
            <a:pPr marL="0" lvl="0" indent="0">
              <a:buClr>
                <a:schemeClr val="dk1"/>
              </a:buClr>
              <a:buSzPts val="2800"/>
              <a:buNone/>
            </a:pPr>
            <a:endParaRPr lang="en-US" sz="3200" dirty="0"/>
          </a:p>
          <a:p>
            <a:pPr lvl="0">
              <a:buClr>
                <a:schemeClr val="dk1"/>
              </a:buClr>
              <a:buSzPts val="2800"/>
            </a:pPr>
            <a:r>
              <a:rPr lang="en-US" sz="3200" dirty="0"/>
              <a:t>How are increasing temperatures affecting size of meadow areas?</a:t>
            </a:r>
          </a:p>
          <a:p>
            <a:pPr lvl="0">
              <a:buClr>
                <a:schemeClr val="dk1"/>
              </a:buClr>
              <a:buSzPts val="2800"/>
            </a:pPr>
            <a:r>
              <a:rPr lang="en-US" sz="3200" dirty="0"/>
              <a:t>Do new pests increase or decrease areas of meadow vs. forest?</a:t>
            </a:r>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14</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3"/>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Google Shape;203;p12">
            <a:extLst>
              <a:ext uri="{FF2B5EF4-FFF2-40B4-BE49-F238E27FC236}">
                <a16:creationId xmlns:a16="http://schemas.microsoft.com/office/drawing/2014/main" id="{24F7588D-E40F-1FDB-FA18-666CFEBE6FB4}"/>
              </a:ext>
            </a:extLst>
          </p:cNvPr>
          <p:cNvSpPr/>
          <p:nvPr/>
        </p:nvSpPr>
        <p:spPr>
          <a:xfrm rot="-319708">
            <a:off x="3337207" y="3872823"/>
            <a:ext cx="8878716" cy="2957563"/>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223;p14">
            <a:extLst>
              <a:ext uri="{FF2B5EF4-FFF2-40B4-BE49-F238E27FC236}">
                <a16:creationId xmlns:a16="http://schemas.microsoft.com/office/drawing/2014/main" id="{F0ED24E1-0B54-D47F-AEF7-85478ECC2ACD}"/>
              </a:ext>
            </a:extLst>
          </p:cNvPr>
          <p:cNvSpPr/>
          <p:nvPr/>
        </p:nvSpPr>
        <p:spPr>
          <a:xfrm rot="881610">
            <a:off x="3220112" y="809575"/>
            <a:ext cx="7492671" cy="3624325"/>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0117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7C3C-3538-F0BF-3C98-F1479D30F5E4}"/>
              </a:ext>
            </a:extLst>
          </p:cNvPr>
          <p:cNvSpPr>
            <a:spLocks noGrp="1"/>
          </p:cNvSpPr>
          <p:nvPr>
            <p:ph type="title"/>
          </p:nvPr>
        </p:nvSpPr>
        <p:spPr>
          <a:xfrm>
            <a:off x="3693238" y="544512"/>
            <a:ext cx="4805524" cy="1281113"/>
          </a:xfrm>
        </p:spPr>
        <p:txBody>
          <a:bodyPr>
            <a:normAutofit fontScale="90000"/>
          </a:bodyPr>
          <a:lstStyle/>
          <a:p>
            <a:r>
              <a:rPr lang="en-US" b="1" dirty="0"/>
              <a:t>What Is Not Ecology?</a:t>
            </a:r>
            <a:endParaRPr lang="en-US" dirty="0"/>
          </a:p>
        </p:txBody>
      </p:sp>
      <p:sp>
        <p:nvSpPr>
          <p:cNvPr id="3" name="Content Placeholder 2">
            <a:extLst>
              <a:ext uri="{FF2B5EF4-FFF2-40B4-BE49-F238E27FC236}">
                <a16:creationId xmlns:a16="http://schemas.microsoft.com/office/drawing/2014/main" id="{91528779-09EC-B608-8BC6-E4E4DB335C31}"/>
              </a:ext>
            </a:extLst>
          </p:cNvPr>
          <p:cNvSpPr>
            <a:spLocks noGrp="1"/>
          </p:cNvSpPr>
          <p:nvPr>
            <p:ph idx="1"/>
          </p:nvPr>
        </p:nvSpPr>
        <p:spPr>
          <a:xfrm>
            <a:off x="838200" y="1825625"/>
            <a:ext cx="10720754" cy="4351338"/>
          </a:xfrm>
        </p:spPr>
        <p:txBody>
          <a:bodyPr>
            <a:normAutofit fontScale="77500" lnSpcReduction="20000"/>
          </a:bodyPr>
          <a:lstStyle/>
          <a:p>
            <a:pPr marL="0" lvl="0" indent="0">
              <a:lnSpc>
                <a:spcPct val="120000"/>
              </a:lnSpc>
              <a:spcBef>
                <a:spcPts val="0"/>
              </a:spcBef>
              <a:buClr>
                <a:schemeClr val="dk1"/>
              </a:buClr>
              <a:buSzPts val="3000"/>
              <a:buNone/>
            </a:pPr>
            <a:r>
              <a:rPr lang="en-US" sz="3500" b="1" dirty="0"/>
              <a:t>Ecology is…</a:t>
            </a:r>
            <a:endParaRPr lang="en-US" b="1" dirty="0"/>
          </a:p>
          <a:p>
            <a:pPr lvl="0">
              <a:lnSpc>
                <a:spcPct val="120000"/>
              </a:lnSpc>
              <a:buClr>
                <a:schemeClr val="dk1"/>
              </a:buClr>
              <a:buSzPts val="3000"/>
            </a:pPr>
            <a:r>
              <a:rPr lang="en-US" dirty="0"/>
              <a:t>Biological but it’s not biology</a:t>
            </a:r>
          </a:p>
          <a:p>
            <a:pPr lvl="0">
              <a:lnSpc>
                <a:spcPct val="120000"/>
              </a:lnSpc>
              <a:buClr>
                <a:schemeClr val="dk1"/>
              </a:buClr>
              <a:buSzPts val="3000"/>
            </a:pPr>
            <a:r>
              <a:rPr lang="en-US" dirty="0"/>
              <a:t>Biogeochemical but it’s not chemistry or geology </a:t>
            </a:r>
          </a:p>
          <a:p>
            <a:pPr lvl="0">
              <a:lnSpc>
                <a:spcPct val="120000"/>
              </a:lnSpc>
              <a:buClr>
                <a:schemeClr val="dk1"/>
              </a:buClr>
              <a:buSzPts val="3000"/>
            </a:pPr>
            <a:r>
              <a:rPr lang="en-US" dirty="0"/>
              <a:t>Energetic but it’s not physics</a:t>
            </a:r>
          </a:p>
          <a:p>
            <a:pPr lvl="0">
              <a:lnSpc>
                <a:spcPct val="120000"/>
              </a:lnSpc>
              <a:buClr>
                <a:schemeClr val="dk1"/>
              </a:buClr>
              <a:buSzPts val="3000"/>
            </a:pPr>
            <a:r>
              <a:rPr lang="en-US" dirty="0"/>
              <a:t>Inclusive of society and human influences but it’s not a social science or the humanities</a:t>
            </a:r>
          </a:p>
          <a:p>
            <a:pPr marL="0" indent="0">
              <a:lnSpc>
                <a:spcPct val="120000"/>
              </a:lnSpc>
              <a:buClr>
                <a:schemeClr val="dk1"/>
              </a:buClr>
              <a:buSzPts val="3000"/>
              <a:buNone/>
            </a:pPr>
            <a:r>
              <a:rPr lang="en-US" sz="3300" b="1" dirty="0"/>
              <a:t>Boundaries between Disciplines</a:t>
            </a:r>
            <a:endParaRPr lang="en-US" sz="3300" dirty="0"/>
          </a:p>
          <a:p>
            <a:pPr lvl="0">
              <a:lnSpc>
                <a:spcPct val="120000"/>
              </a:lnSpc>
              <a:buClr>
                <a:schemeClr val="dk1"/>
              </a:buClr>
              <a:buSzPts val="3000"/>
            </a:pPr>
            <a:r>
              <a:rPr lang="en-US" dirty="0"/>
              <a:t>If there are disciplinary boundaries, who arbitrates them?</a:t>
            </a:r>
          </a:p>
          <a:p>
            <a:pPr lvl="0">
              <a:lnSpc>
                <a:spcPct val="120000"/>
              </a:lnSpc>
              <a:buClr>
                <a:schemeClr val="dk1"/>
              </a:buClr>
              <a:buSzPts val="3000"/>
            </a:pPr>
            <a:r>
              <a:rPr lang="en-US" dirty="0"/>
              <a:t>What are the boundaries between “objective” science and activism/advocacy?</a:t>
            </a:r>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15</a:t>
            </a:fld>
            <a:endParaRPr lang="en-US"/>
          </a:p>
        </p:txBody>
      </p:sp>
    </p:spTree>
    <p:extLst>
      <p:ext uri="{BB962C8B-B14F-4D97-AF65-F5344CB8AC3E}">
        <p14:creationId xmlns:p14="http://schemas.microsoft.com/office/powerpoint/2010/main" val="265607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7C3C-3538-F0BF-3C98-F1479D30F5E4}"/>
              </a:ext>
            </a:extLst>
          </p:cNvPr>
          <p:cNvSpPr>
            <a:spLocks noGrp="1"/>
          </p:cNvSpPr>
          <p:nvPr>
            <p:ph type="title"/>
          </p:nvPr>
        </p:nvSpPr>
        <p:spPr>
          <a:xfrm>
            <a:off x="1841171" y="544512"/>
            <a:ext cx="8509657" cy="1281113"/>
          </a:xfrm>
        </p:spPr>
        <p:txBody>
          <a:bodyPr>
            <a:normAutofit/>
          </a:bodyPr>
          <a:lstStyle/>
          <a:p>
            <a:r>
              <a:rPr lang="en-US" b="1" dirty="0"/>
              <a:t>	Question to Consider Next…</a:t>
            </a:r>
          </a:p>
        </p:txBody>
      </p:sp>
      <p:sp>
        <p:nvSpPr>
          <p:cNvPr id="3" name="Content Placeholder 2">
            <a:extLst>
              <a:ext uri="{FF2B5EF4-FFF2-40B4-BE49-F238E27FC236}">
                <a16:creationId xmlns:a16="http://schemas.microsoft.com/office/drawing/2014/main" id="{91528779-09EC-B608-8BC6-E4E4DB335C31}"/>
              </a:ext>
            </a:extLst>
          </p:cNvPr>
          <p:cNvSpPr>
            <a:spLocks noGrp="1"/>
          </p:cNvSpPr>
          <p:nvPr>
            <p:ph idx="1"/>
          </p:nvPr>
        </p:nvSpPr>
        <p:spPr/>
        <p:txBody>
          <a:bodyPr>
            <a:normAutofit/>
          </a:bodyPr>
          <a:lstStyle/>
          <a:p>
            <a:r>
              <a:rPr lang="en-US" sz="3200" dirty="0"/>
              <a:t>How do ecologists produce knowledge?</a:t>
            </a:r>
          </a:p>
          <a:p>
            <a:r>
              <a:rPr lang="en-US" sz="3200" dirty="0"/>
              <a:t>What assumptions do ecologists make?</a:t>
            </a:r>
          </a:p>
          <a:p>
            <a:r>
              <a:rPr lang="en-US" sz="3200" dirty="0"/>
              <a:t> What methods do they use?</a:t>
            </a:r>
          </a:p>
          <a:p>
            <a:r>
              <a:rPr lang="en-US" sz="3200" dirty="0"/>
              <a:t>How do these methods influence their work?</a:t>
            </a:r>
          </a:p>
          <a:p>
            <a:r>
              <a:rPr lang="en-US" sz="3200" dirty="0"/>
              <a:t>What ontological commitments do ecologists build upon? </a:t>
            </a:r>
          </a:p>
          <a:p>
            <a:r>
              <a:rPr lang="en-US" sz="3200" dirty="0"/>
              <a:t>How do ecologists evaluate competing claims about the world?</a:t>
            </a:r>
            <a:br>
              <a:rPr lang="en-US" sz="3200" dirty="0"/>
            </a:br>
            <a:r>
              <a:rPr lang="en-US" sz="3200" dirty="0"/>
              <a:t>e.g., population cycles of snowshoe hares </a:t>
            </a:r>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16</a:t>
            </a:fld>
            <a:endParaRPr lang="en-US"/>
          </a:p>
        </p:txBody>
      </p:sp>
    </p:spTree>
    <p:extLst>
      <p:ext uri="{BB962C8B-B14F-4D97-AF65-F5344CB8AC3E}">
        <p14:creationId xmlns:p14="http://schemas.microsoft.com/office/powerpoint/2010/main" val="383895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7C3C-3538-F0BF-3C98-F1479D30F5E4}"/>
              </a:ext>
            </a:extLst>
          </p:cNvPr>
          <p:cNvSpPr>
            <a:spLocks noGrp="1"/>
          </p:cNvSpPr>
          <p:nvPr>
            <p:ph type="title"/>
          </p:nvPr>
        </p:nvSpPr>
        <p:spPr>
          <a:xfrm>
            <a:off x="4586377" y="681037"/>
            <a:ext cx="3019245" cy="1281113"/>
          </a:xfrm>
        </p:spPr>
        <p:txBody>
          <a:bodyPr>
            <a:normAutofit/>
          </a:bodyPr>
          <a:lstStyle/>
          <a:p>
            <a:r>
              <a:rPr lang="en-US" b="1" dirty="0"/>
              <a:t>Bibliography</a:t>
            </a:r>
          </a:p>
        </p:txBody>
      </p:sp>
      <p:sp>
        <p:nvSpPr>
          <p:cNvPr id="3" name="Content Placeholder 2">
            <a:extLst>
              <a:ext uri="{FF2B5EF4-FFF2-40B4-BE49-F238E27FC236}">
                <a16:creationId xmlns:a16="http://schemas.microsoft.com/office/drawing/2014/main" id="{91528779-09EC-B608-8BC6-E4E4DB335C31}"/>
              </a:ext>
            </a:extLst>
          </p:cNvPr>
          <p:cNvSpPr>
            <a:spLocks noGrp="1"/>
          </p:cNvSpPr>
          <p:nvPr>
            <p:ph idx="1"/>
          </p:nvPr>
        </p:nvSpPr>
        <p:spPr/>
        <p:txBody>
          <a:bodyPr>
            <a:normAutofit fontScale="77500" lnSpcReduction="20000"/>
          </a:bodyPr>
          <a:lstStyle/>
          <a:p>
            <a:pPr marL="231775" lvl="0" indent="-231775">
              <a:spcBef>
                <a:spcPts val="0"/>
              </a:spcBef>
              <a:buClr>
                <a:schemeClr val="dk1"/>
              </a:buClr>
              <a:buSzPct val="100000"/>
              <a:buNone/>
            </a:pPr>
            <a:r>
              <a:rPr lang="en-US" sz="3200" b="1" dirty="0"/>
              <a:t>Philosophy and Definitions of Ecology</a:t>
            </a:r>
            <a:endParaRPr lang="en-US" sz="3200" dirty="0"/>
          </a:p>
          <a:p>
            <a:pPr marL="457200" lvl="0" indent="-457200">
              <a:spcAft>
                <a:spcPts val="600"/>
              </a:spcAft>
              <a:buClr>
                <a:schemeClr val="dk1"/>
              </a:buClr>
              <a:buSzPct val="100000"/>
              <a:buNone/>
            </a:pPr>
            <a:r>
              <a:rPr lang="en-US" sz="3200" dirty="0"/>
              <a:t>Cain, M. L., Bowman, W. D., &amp; Hacker, S. D. (2011). </a:t>
            </a:r>
            <a:r>
              <a:rPr lang="en-US" sz="3200" i="1" dirty="0"/>
              <a:t>Ecology</a:t>
            </a:r>
            <a:r>
              <a:rPr lang="en-US" sz="3200" dirty="0"/>
              <a:t> (2</a:t>
            </a:r>
            <a:r>
              <a:rPr lang="en-US" sz="3200" baseline="30000" dirty="0"/>
              <a:t>nd</a:t>
            </a:r>
            <a:r>
              <a:rPr lang="en-US" sz="3200" dirty="0"/>
              <a:t> ed.). Sinauer Associates, Inc.</a:t>
            </a:r>
          </a:p>
          <a:p>
            <a:pPr marL="457200" lvl="0" indent="-457200">
              <a:spcAft>
                <a:spcPts val="600"/>
              </a:spcAft>
              <a:buClr>
                <a:schemeClr val="dk1"/>
              </a:buClr>
              <a:buSzPct val="100000"/>
              <a:buNone/>
            </a:pPr>
            <a:r>
              <a:rPr lang="en-US" sz="3200" dirty="0"/>
              <a:t>Egerton, F. N. (2012). </a:t>
            </a:r>
            <a:r>
              <a:rPr lang="en-US" sz="3200" i="1" dirty="0"/>
              <a:t>Roots of Ecology: Antiquity to Haeckel</a:t>
            </a:r>
            <a:r>
              <a:rPr lang="en-US" sz="3200" dirty="0"/>
              <a:t>. University of California Press.</a:t>
            </a:r>
            <a:endParaRPr lang="en-US" sz="3200" b="1" dirty="0"/>
          </a:p>
          <a:p>
            <a:pPr marL="457200" lvl="0" indent="-457200">
              <a:spcAft>
                <a:spcPts val="600"/>
              </a:spcAft>
              <a:buClr>
                <a:schemeClr val="dk1"/>
              </a:buClr>
              <a:buSzPct val="100000"/>
              <a:buNone/>
            </a:pPr>
            <a:r>
              <a:rPr lang="en-US" sz="3200" dirty="0"/>
              <a:t>Keller, D. R., &amp; </a:t>
            </a:r>
            <a:r>
              <a:rPr lang="en-US" sz="3200" dirty="0" err="1"/>
              <a:t>Golley</a:t>
            </a:r>
            <a:r>
              <a:rPr lang="en-US" sz="3200" dirty="0"/>
              <a:t>, F. B. (Eds.). (2000). </a:t>
            </a:r>
            <a:r>
              <a:rPr lang="en-US" sz="3200" i="1" dirty="0"/>
              <a:t>The Philosophy of Ecology: From Science to Synthesis</a:t>
            </a:r>
            <a:r>
              <a:rPr lang="en-US" sz="3200" dirty="0"/>
              <a:t>. University of Georgia Press.</a:t>
            </a:r>
          </a:p>
          <a:p>
            <a:pPr marL="231775" lvl="0" indent="-231775">
              <a:spcAft>
                <a:spcPts val="600"/>
              </a:spcAft>
              <a:buClr>
                <a:schemeClr val="dk1"/>
              </a:buClr>
              <a:buSzPct val="100000"/>
              <a:buNone/>
            </a:pPr>
            <a:r>
              <a:rPr lang="en-US" sz="3200" dirty="0" err="1"/>
              <a:t>Molles</a:t>
            </a:r>
            <a:r>
              <a:rPr lang="en-US" sz="3200" dirty="0"/>
              <a:t>, M. C. (2005). </a:t>
            </a:r>
            <a:r>
              <a:rPr lang="en-US" sz="3200" i="1" dirty="0"/>
              <a:t>Ecology: Concepts and Applications </a:t>
            </a:r>
            <a:r>
              <a:rPr lang="en-US" sz="3200" dirty="0"/>
              <a:t>(3</a:t>
            </a:r>
            <a:r>
              <a:rPr lang="en-US" sz="3200" baseline="30000" dirty="0"/>
              <a:t>rd</a:t>
            </a:r>
            <a:r>
              <a:rPr lang="en-US" sz="3200" dirty="0"/>
              <a:t> ed.). McGraw Hill.</a:t>
            </a:r>
          </a:p>
          <a:p>
            <a:pPr marL="231775" lvl="0" indent="-231775">
              <a:spcAft>
                <a:spcPts val="600"/>
              </a:spcAft>
              <a:buClr>
                <a:schemeClr val="dk1"/>
              </a:buClr>
              <a:buSzPct val="100000"/>
              <a:buNone/>
            </a:pPr>
            <a:r>
              <a:rPr lang="en-US" sz="3200" dirty="0" err="1"/>
              <a:t>Odum</a:t>
            </a:r>
            <a:r>
              <a:rPr lang="en-US" sz="3200" dirty="0"/>
              <a:t>, E. P. (1963). </a:t>
            </a:r>
            <a:r>
              <a:rPr lang="en-US" sz="3200" i="1" dirty="0"/>
              <a:t>Ecology. Modern Biology Series</a:t>
            </a:r>
            <a:r>
              <a:rPr lang="en-US" sz="3200" dirty="0"/>
              <a:t>. Holt</a:t>
            </a:r>
            <a:r>
              <a:rPr lang="en-US" sz="3200"/>
              <a:t>, Rinehart, </a:t>
            </a:r>
            <a:r>
              <a:rPr lang="en-US" sz="3200" dirty="0"/>
              <a:t>and Winston.</a:t>
            </a:r>
          </a:p>
          <a:p>
            <a:pPr marL="457200" lvl="0" indent="-457200">
              <a:buClr>
                <a:schemeClr val="dk1"/>
              </a:buClr>
              <a:buSzPct val="100000"/>
              <a:buNone/>
            </a:pPr>
            <a:r>
              <a:rPr lang="en-US" sz="3200" dirty="0" err="1"/>
              <a:t>Reiners</a:t>
            </a:r>
            <a:r>
              <a:rPr lang="en-US" sz="3200" dirty="0"/>
              <a:t>, W. A., &amp; Lockwood, J. A. (2010). </a:t>
            </a:r>
            <a:r>
              <a:rPr lang="en-US" sz="3200" i="1" dirty="0"/>
              <a:t>Philosophical Foundations for the Practices of Ecology</a:t>
            </a:r>
            <a:r>
              <a:rPr lang="en-US" sz="3200" dirty="0"/>
              <a:t>. Cambridge University Press.</a:t>
            </a:r>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17</a:t>
            </a:fld>
            <a:endParaRPr lang="en-US"/>
          </a:p>
        </p:txBody>
      </p:sp>
    </p:spTree>
    <p:extLst>
      <p:ext uri="{BB962C8B-B14F-4D97-AF65-F5344CB8AC3E}">
        <p14:creationId xmlns:p14="http://schemas.microsoft.com/office/powerpoint/2010/main" val="32954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28779-09EC-B608-8BC6-E4E4DB335C31}"/>
              </a:ext>
            </a:extLst>
          </p:cNvPr>
          <p:cNvSpPr>
            <a:spLocks noGrp="1"/>
          </p:cNvSpPr>
          <p:nvPr>
            <p:ph idx="1"/>
          </p:nvPr>
        </p:nvSpPr>
        <p:spPr>
          <a:xfrm>
            <a:off x="203199" y="241756"/>
            <a:ext cx="3120571" cy="6297156"/>
          </a:xfrm>
        </p:spPr>
        <p:txBody>
          <a:bodyPr>
            <a:normAutofit/>
          </a:bodyPr>
          <a:lstStyle/>
          <a:p>
            <a:pPr marL="0" indent="0">
              <a:buNone/>
            </a:pPr>
            <a:r>
              <a:rPr lang="en-US" dirty="0"/>
              <a:t>What is </a:t>
            </a:r>
            <a:r>
              <a:rPr lang="en-US" dirty="0">
                <a:solidFill>
                  <a:srgbClr val="7030A0"/>
                </a:solidFill>
              </a:rPr>
              <a:t>“ecological” </a:t>
            </a:r>
            <a:r>
              <a:rPr lang="en-US" dirty="0"/>
              <a:t>in this image? </a:t>
            </a:r>
            <a:br>
              <a:rPr lang="en-US" dirty="0"/>
            </a:br>
            <a:endParaRPr lang="en-US" dirty="0"/>
          </a:p>
          <a:p>
            <a:pPr marL="0" indent="0">
              <a:buNone/>
            </a:pPr>
            <a:r>
              <a:rPr lang="en-US" dirty="0"/>
              <a:t>What concept, idea, pattern, phenomenon, etc. do you see here that seems like </a:t>
            </a:r>
            <a:br>
              <a:rPr lang="en-US" dirty="0"/>
            </a:br>
            <a:r>
              <a:rPr lang="en-US" dirty="0"/>
              <a:t>a properly ecological thought?</a:t>
            </a:r>
            <a:br>
              <a:rPr lang="en-US" dirty="0"/>
            </a:br>
            <a:endParaRPr lang="en-US" dirty="0"/>
          </a:p>
          <a:p>
            <a:pPr marL="0" indent="0">
              <a:buNone/>
            </a:pPr>
            <a:r>
              <a:rPr lang="en-US" dirty="0"/>
              <a:t>Examine the image</a:t>
            </a:r>
            <a:br>
              <a:rPr lang="en-US" dirty="0"/>
            </a:br>
            <a:r>
              <a:rPr lang="en-US" dirty="0"/>
              <a:t> and write down your response (&gt;5 minutes).</a:t>
            </a:r>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1</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7765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7C3C-3538-F0BF-3C98-F1479D30F5E4}"/>
              </a:ext>
            </a:extLst>
          </p:cNvPr>
          <p:cNvSpPr>
            <a:spLocks noGrp="1"/>
          </p:cNvSpPr>
          <p:nvPr>
            <p:ph type="title"/>
          </p:nvPr>
        </p:nvSpPr>
        <p:spPr>
          <a:xfrm>
            <a:off x="3962400" y="544512"/>
            <a:ext cx="4267200" cy="1281113"/>
          </a:xfrm>
        </p:spPr>
        <p:txBody>
          <a:bodyPr/>
          <a:lstStyle/>
          <a:p>
            <a:r>
              <a:rPr lang="en-US" b="1" dirty="0"/>
              <a:t>What Is Ecology?</a:t>
            </a:r>
            <a:endParaRPr lang="en-US" dirty="0"/>
          </a:p>
        </p:txBody>
      </p:sp>
      <p:sp>
        <p:nvSpPr>
          <p:cNvPr id="3" name="Content Placeholder 2">
            <a:extLst>
              <a:ext uri="{FF2B5EF4-FFF2-40B4-BE49-F238E27FC236}">
                <a16:creationId xmlns:a16="http://schemas.microsoft.com/office/drawing/2014/main" id="{91528779-09EC-B608-8BC6-E4E4DB335C31}"/>
              </a:ext>
            </a:extLst>
          </p:cNvPr>
          <p:cNvSpPr>
            <a:spLocks noGrp="1"/>
          </p:cNvSpPr>
          <p:nvPr>
            <p:ph idx="1"/>
          </p:nvPr>
        </p:nvSpPr>
        <p:spPr/>
        <p:txBody>
          <a:bodyPr/>
          <a:lstStyle/>
          <a:p>
            <a:pPr lvl="0">
              <a:lnSpc>
                <a:spcPct val="120000"/>
              </a:lnSpc>
              <a:spcBef>
                <a:spcPts val="0"/>
              </a:spcBef>
              <a:buClr>
                <a:schemeClr val="dk1"/>
              </a:buClr>
              <a:buSzPts val="3000"/>
            </a:pPr>
            <a:r>
              <a:rPr lang="en-US" dirty="0"/>
              <a:t>Usually defined in terms of its scope—which parts of the world it studies</a:t>
            </a:r>
          </a:p>
          <a:p>
            <a:pPr lvl="0">
              <a:lnSpc>
                <a:spcPct val="120000"/>
              </a:lnSpc>
              <a:buClr>
                <a:schemeClr val="dk1"/>
              </a:buClr>
              <a:buSzPts val="3000"/>
            </a:pPr>
            <a:r>
              <a:rPr lang="en-US" dirty="0"/>
              <a:t>Ecology = </a:t>
            </a:r>
            <a:r>
              <a:rPr lang="en-US" i="1" dirty="0"/>
              <a:t>oikos</a:t>
            </a:r>
            <a:r>
              <a:rPr lang="en-US" dirty="0"/>
              <a:t> + </a:t>
            </a:r>
            <a:r>
              <a:rPr lang="en-US" i="1" dirty="0"/>
              <a:t>logos</a:t>
            </a:r>
            <a:endParaRPr lang="en-US" dirty="0"/>
          </a:p>
          <a:p>
            <a:pPr lvl="0">
              <a:lnSpc>
                <a:spcPct val="120000"/>
              </a:lnSpc>
              <a:buClr>
                <a:schemeClr val="dk1"/>
              </a:buClr>
              <a:buSzPts val="3000"/>
            </a:pPr>
            <a:r>
              <a:rPr lang="en-US" dirty="0"/>
              <a:t>Haeckel’s </a:t>
            </a:r>
            <a:r>
              <a:rPr lang="en-US" dirty="0" err="1"/>
              <a:t>oecology</a:t>
            </a:r>
            <a:r>
              <a:rPr lang="en-US" dirty="0"/>
              <a:t> (1866): “The whole science of the relations of the organism to the environment including, in the broad sense, all the ‘conditions of existence.’” – Quoted in Egerton 2010</a:t>
            </a:r>
          </a:p>
          <a:p>
            <a:pPr marL="0" indent="0">
              <a:buNone/>
            </a:pPr>
            <a:endParaRPr lang="en-US"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2</a:t>
            </a:fld>
            <a:endParaRPr lang="en-US"/>
          </a:p>
        </p:txBody>
      </p:sp>
    </p:spTree>
    <p:extLst>
      <p:ext uri="{BB962C8B-B14F-4D97-AF65-F5344CB8AC3E}">
        <p14:creationId xmlns:p14="http://schemas.microsoft.com/office/powerpoint/2010/main" val="267242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7C3C-3538-F0BF-3C98-F1479D30F5E4}"/>
              </a:ext>
            </a:extLst>
          </p:cNvPr>
          <p:cNvSpPr>
            <a:spLocks noGrp="1"/>
          </p:cNvSpPr>
          <p:nvPr>
            <p:ph type="title"/>
          </p:nvPr>
        </p:nvSpPr>
        <p:spPr>
          <a:xfrm>
            <a:off x="3962400" y="544512"/>
            <a:ext cx="4267200" cy="1281113"/>
          </a:xfrm>
        </p:spPr>
        <p:txBody>
          <a:bodyPr/>
          <a:lstStyle/>
          <a:p>
            <a:r>
              <a:rPr lang="en-US" b="1" dirty="0"/>
              <a:t>What Is Ecology?</a:t>
            </a:r>
            <a:endParaRPr lang="en-US" dirty="0"/>
          </a:p>
        </p:txBody>
      </p:sp>
      <p:sp>
        <p:nvSpPr>
          <p:cNvPr id="3" name="Content Placeholder 2">
            <a:extLst>
              <a:ext uri="{FF2B5EF4-FFF2-40B4-BE49-F238E27FC236}">
                <a16:creationId xmlns:a16="http://schemas.microsoft.com/office/drawing/2014/main" id="{91528779-09EC-B608-8BC6-E4E4DB335C31}"/>
              </a:ext>
            </a:extLst>
          </p:cNvPr>
          <p:cNvSpPr>
            <a:spLocks noGrp="1"/>
          </p:cNvSpPr>
          <p:nvPr>
            <p:ph idx="1"/>
          </p:nvPr>
        </p:nvSpPr>
        <p:spPr/>
        <p:txBody>
          <a:bodyPr>
            <a:normAutofit fontScale="85000" lnSpcReduction="20000"/>
          </a:bodyPr>
          <a:lstStyle/>
          <a:p>
            <a:pPr marL="457200" lvl="0" indent="-457200">
              <a:lnSpc>
                <a:spcPct val="120000"/>
              </a:lnSpc>
              <a:spcBef>
                <a:spcPts val="0"/>
              </a:spcBef>
              <a:buClr>
                <a:schemeClr val="dk1"/>
              </a:buClr>
              <a:buSzPts val="3000"/>
              <a:buFont typeface="Arial"/>
              <a:buChar char="•"/>
            </a:pPr>
            <a:r>
              <a:rPr lang="en-US" dirty="0">
                <a:solidFill>
                  <a:schemeClr val="dk1"/>
                </a:solidFill>
                <a:ea typeface="Calibri"/>
                <a:cs typeface="Calibri"/>
                <a:sym typeface="Calibri"/>
              </a:rPr>
              <a:t>“</a:t>
            </a:r>
            <a:r>
              <a:rPr lang="en-US" b="1" dirty="0">
                <a:solidFill>
                  <a:schemeClr val="dk1"/>
                </a:solidFill>
                <a:ea typeface="Calibri"/>
                <a:cs typeface="Calibri"/>
                <a:sym typeface="Calibri"/>
              </a:rPr>
              <a:t>The scientific study of interactions between organisms and their environment</a:t>
            </a:r>
            <a:r>
              <a:rPr lang="en-US" dirty="0">
                <a:solidFill>
                  <a:schemeClr val="dk1"/>
                </a:solidFill>
                <a:ea typeface="Calibri"/>
                <a:cs typeface="Calibri"/>
                <a:sym typeface="Calibri"/>
              </a:rPr>
              <a:t>” (Cain, Bowman &amp; Hacker 2011) </a:t>
            </a:r>
            <a:br>
              <a:rPr lang="en-US" dirty="0">
                <a:solidFill>
                  <a:schemeClr val="dk1"/>
                </a:solidFill>
                <a:ea typeface="Calibri"/>
                <a:cs typeface="Calibri"/>
                <a:sym typeface="Calibri"/>
              </a:rPr>
            </a:br>
            <a:endParaRPr lang="en-US" dirty="0"/>
          </a:p>
          <a:p>
            <a:pPr marL="457200" lvl="0" indent="-457200">
              <a:lnSpc>
                <a:spcPct val="120000"/>
              </a:lnSpc>
              <a:spcBef>
                <a:spcPts val="0"/>
              </a:spcBef>
              <a:buClr>
                <a:schemeClr val="dk1"/>
              </a:buClr>
              <a:buSzPts val="3000"/>
              <a:buFont typeface="Arial"/>
              <a:buChar char="•"/>
            </a:pPr>
            <a:r>
              <a:rPr lang="en-US" dirty="0">
                <a:solidFill>
                  <a:schemeClr val="dk1"/>
                </a:solidFill>
                <a:ea typeface="Calibri"/>
                <a:cs typeface="Calibri"/>
                <a:sym typeface="Calibri"/>
              </a:rPr>
              <a:t>“</a:t>
            </a:r>
            <a:r>
              <a:rPr lang="en-US" b="1" dirty="0">
                <a:solidFill>
                  <a:schemeClr val="dk1"/>
                </a:solidFill>
                <a:ea typeface="Calibri"/>
                <a:cs typeface="Calibri"/>
                <a:sym typeface="Calibri"/>
              </a:rPr>
              <a:t>The study of relationships between organisms and the environment</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Molles</a:t>
            </a:r>
            <a:r>
              <a:rPr lang="en-US" dirty="0">
                <a:solidFill>
                  <a:schemeClr val="dk1"/>
                </a:solidFill>
                <a:ea typeface="Calibri"/>
                <a:cs typeface="Calibri"/>
                <a:sym typeface="Calibri"/>
              </a:rPr>
              <a:t> 2005)</a:t>
            </a:r>
            <a:br>
              <a:rPr lang="en-US" dirty="0">
                <a:solidFill>
                  <a:schemeClr val="dk1"/>
                </a:solidFill>
                <a:ea typeface="Calibri"/>
                <a:cs typeface="Calibri"/>
                <a:sym typeface="Calibri"/>
              </a:rPr>
            </a:br>
            <a:endParaRPr lang="en-US" dirty="0"/>
          </a:p>
          <a:p>
            <a:pPr marL="457200" lvl="0" indent="-457200">
              <a:lnSpc>
                <a:spcPct val="120000"/>
              </a:lnSpc>
              <a:spcBef>
                <a:spcPts val="0"/>
              </a:spcBef>
              <a:buClr>
                <a:schemeClr val="dk1"/>
              </a:buClr>
              <a:buSzPts val="3000"/>
              <a:buFont typeface="Arial"/>
              <a:buChar char="•"/>
            </a:pPr>
            <a:r>
              <a:rPr lang="en-US" dirty="0">
                <a:solidFill>
                  <a:schemeClr val="dk1"/>
                </a:solidFill>
                <a:ea typeface="Calibri"/>
                <a:cs typeface="Calibri"/>
                <a:sym typeface="Calibri"/>
              </a:rPr>
              <a:t>Attempts to narrow —“</a:t>
            </a:r>
            <a:r>
              <a:rPr lang="en-US" b="1" dirty="0">
                <a:solidFill>
                  <a:schemeClr val="dk1"/>
                </a:solidFill>
                <a:ea typeface="Calibri"/>
                <a:cs typeface="Calibri"/>
                <a:sym typeface="Calibri"/>
              </a:rPr>
              <a:t>the scientific study of the interactions that determine the distribution and abundance of organisms”</a:t>
            </a:r>
            <a:r>
              <a:rPr lang="en-US" dirty="0">
                <a:solidFill>
                  <a:schemeClr val="dk1"/>
                </a:solidFill>
                <a:ea typeface="Calibri"/>
                <a:cs typeface="Calibri"/>
                <a:sym typeface="Calibri"/>
              </a:rPr>
              <a:t> (Krebs 2001)—and broaden— </a:t>
            </a:r>
            <a:r>
              <a:rPr lang="en-US" b="1" dirty="0">
                <a:solidFill>
                  <a:schemeClr val="dk1"/>
                </a:solidFill>
                <a:ea typeface="Calibri"/>
                <a:cs typeface="Calibri"/>
                <a:sym typeface="Calibri"/>
              </a:rPr>
              <a:t>“the study of the structure and function of nature” </a:t>
            </a:r>
            <a:r>
              <a:rPr lang="en-US" dirty="0">
                <a:solidFill>
                  <a:schemeClr val="dk1"/>
                </a:solidFill>
                <a:ea typeface="Calibri"/>
                <a:cs typeface="Calibri"/>
                <a:sym typeface="Calibri"/>
              </a:rPr>
              <a:t>(</a:t>
            </a:r>
            <a:r>
              <a:rPr lang="en-US" dirty="0" err="1">
                <a:solidFill>
                  <a:schemeClr val="dk1"/>
                </a:solidFill>
                <a:ea typeface="Calibri"/>
                <a:cs typeface="Calibri"/>
                <a:sym typeface="Calibri"/>
              </a:rPr>
              <a:t>Odum</a:t>
            </a:r>
            <a:r>
              <a:rPr lang="en-US" dirty="0">
                <a:solidFill>
                  <a:schemeClr val="dk1"/>
                </a:solidFill>
                <a:ea typeface="Calibri"/>
                <a:cs typeface="Calibri"/>
                <a:sym typeface="Calibri"/>
              </a:rPr>
              <a:t> 1963)—but definitions above are most common and persistent (from </a:t>
            </a:r>
            <a:r>
              <a:rPr lang="en-US" dirty="0" err="1">
                <a:solidFill>
                  <a:schemeClr val="dk1"/>
                </a:solidFill>
                <a:ea typeface="Calibri"/>
                <a:cs typeface="Calibri"/>
                <a:sym typeface="Calibri"/>
              </a:rPr>
              <a:t>Reiners</a:t>
            </a:r>
            <a:r>
              <a:rPr lang="en-US" dirty="0">
                <a:solidFill>
                  <a:schemeClr val="dk1"/>
                </a:solidFill>
                <a:ea typeface="Calibri"/>
                <a:cs typeface="Calibri"/>
                <a:sym typeface="Calibri"/>
              </a:rPr>
              <a:t> &amp; Lockwood 2010)</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3</a:t>
            </a:fld>
            <a:endParaRPr lang="en-US"/>
          </a:p>
        </p:txBody>
      </p:sp>
    </p:spTree>
    <p:extLst>
      <p:ext uri="{BB962C8B-B14F-4D97-AF65-F5344CB8AC3E}">
        <p14:creationId xmlns:p14="http://schemas.microsoft.com/office/powerpoint/2010/main" val="58230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7C3C-3538-F0BF-3C98-F1479D30F5E4}"/>
              </a:ext>
            </a:extLst>
          </p:cNvPr>
          <p:cNvSpPr>
            <a:spLocks noGrp="1"/>
          </p:cNvSpPr>
          <p:nvPr>
            <p:ph type="title"/>
          </p:nvPr>
        </p:nvSpPr>
        <p:spPr>
          <a:xfrm>
            <a:off x="3962400" y="544512"/>
            <a:ext cx="4267200" cy="1281113"/>
          </a:xfrm>
        </p:spPr>
        <p:txBody>
          <a:bodyPr/>
          <a:lstStyle/>
          <a:p>
            <a:r>
              <a:rPr lang="en-US" b="1" dirty="0"/>
              <a:t>What Is Ecology?</a:t>
            </a:r>
            <a:endParaRPr lang="en-US" dirty="0"/>
          </a:p>
        </p:txBody>
      </p:sp>
      <p:sp>
        <p:nvSpPr>
          <p:cNvPr id="3" name="Content Placeholder 2">
            <a:extLst>
              <a:ext uri="{FF2B5EF4-FFF2-40B4-BE49-F238E27FC236}">
                <a16:creationId xmlns:a16="http://schemas.microsoft.com/office/drawing/2014/main" id="{91528779-09EC-B608-8BC6-E4E4DB335C31}"/>
              </a:ext>
            </a:extLst>
          </p:cNvPr>
          <p:cNvSpPr>
            <a:spLocks noGrp="1"/>
          </p:cNvSpPr>
          <p:nvPr>
            <p:ph idx="1"/>
          </p:nvPr>
        </p:nvSpPr>
        <p:spPr/>
        <p:txBody>
          <a:bodyPr>
            <a:normAutofit/>
          </a:bodyPr>
          <a:lstStyle/>
          <a:p>
            <a:pPr fontAlgn="base"/>
            <a:r>
              <a:rPr lang="en-US" dirty="0"/>
              <a:t>Many subdisciplines, changing emphases through time</a:t>
            </a:r>
          </a:p>
          <a:p>
            <a:pPr fontAlgn="base"/>
            <a:r>
              <a:rPr lang="en-US" dirty="0"/>
              <a:t>Subfields often defined by scale of organization and focal entities</a:t>
            </a:r>
          </a:p>
          <a:p>
            <a:pPr lvl="1" fontAlgn="base"/>
            <a:r>
              <a:rPr lang="en-US" dirty="0"/>
              <a:t>Individual organisms (autecology)</a:t>
            </a:r>
          </a:p>
          <a:p>
            <a:pPr lvl="1" fontAlgn="base"/>
            <a:r>
              <a:rPr lang="en-US" dirty="0"/>
              <a:t>Populations</a:t>
            </a:r>
          </a:p>
          <a:p>
            <a:pPr lvl="1" fontAlgn="base"/>
            <a:r>
              <a:rPr lang="en-US" dirty="0"/>
              <a:t>Communities and meta-communities</a:t>
            </a:r>
          </a:p>
          <a:p>
            <a:pPr lvl="1" fontAlgn="base"/>
            <a:r>
              <a:rPr lang="en-US" dirty="0"/>
              <a:t>Ecosystems</a:t>
            </a:r>
          </a:p>
          <a:p>
            <a:pPr lvl="1" fontAlgn="base"/>
            <a:r>
              <a:rPr lang="en-US" dirty="0"/>
              <a:t>Landscapes (or spatial ecology)</a:t>
            </a:r>
          </a:p>
          <a:p>
            <a:pPr fontAlgn="base"/>
            <a:r>
              <a:rPr lang="en-US" dirty="0"/>
              <a:t>Interactions between entities can be studied at any of these scales</a:t>
            </a:r>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4</a:t>
            </a:fld>
            <a:endParaRPr lang="en-US"/>
          </a:p>
        </p:txBody>
      </p:sp>
    </p:spTree>
    <p:extLst>
      <p:ext uri="{BB962C8B-B14F-4D97-AF65-F5344CB8AC3E}">
        <p14:creationId xmlns:p14="http://schemas.microsoft.com/office/powerpoint/2010/main" val="234403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5</a:t>
            </a:fld>
            <a:endParaRPr lang="en-US"/>
          </a:p>
        </p:txBody>
      </p:sp>
      <p:sp>
        <p:nvSpPr>
          <p:cNvPr id="7" name="Content Placeholder 9">
            <a:extLst>
              <a:ext uri="{FF2B5EF4-FFF2-40B4-BE49-F238E27FC236}">
                <a16:creationId xmlns:a16="http://schemas.microsoft.com/office/drawing/2014/main" id="{C1B629D1-578B-20D1-F04A-54B935E88203}"/>
              </a:ext>
            </a:extLst>
          </p:cNvPr>
          <p:cNvSpPr>
            <a:spLocks noGrp="1"/>
          </p:cNvSpPr>
          <p:nvPr>
            <p:ph idx="1"/>
          </p:nvPr>
        </p:nvSpPr>
        <p:spPr>
          <a:xfrm>
            <a:off x="183596" y="544894"/>
            <a:ext cx="3204374" cy="4368419"/>
          </a:xfrm>
          <a:solidFill>
            <a:schemeClr val="bg1"/>
          </a:solidFill>
        </p:spPr>
        <p:txBody>
          <a:bodyPr anchor="t">
            <a:normAutofit/>
          </a:bodyPr>
          <a:lstStyle/>
          <a:p>
            <a:pPr marL="0" indent="0">
              <a:buNone/>
            </a:pPr>
            <a:r>
              <a:rPr lang="en-US" sz="3000" dirty="0"/>
              <a:t>Ecology can focus on </a:t>
            </a:r>
            <a:r>
              <a:rPr lang="en-US" sz="3000" b="1" dirty="0"/>
              <a:t>individual organisms/species </a:t>
            </a:r>
            <a:r>
              <a:rPr lang="en-US" sz="3000" dirty="0"/>
              <a:t>and their interactions.</a:t>
            </a:r>
          </a:p>
          <a:p>
            <a:pPr marL="0" indent="0">
              <a:buNone/>
            </a:pPr>
            <a:endParaRPr lang="en-US" sz="3000" dirty="0"/>
          </a:p>
          <a:p>
            <a:pPr marL="0" indent="0">
              <a:buNone/>
            </a:pPr>
            <a:r>
              <a:rPr lang="en-US" sz="3000" dirty="0"/>
              <a:t>E.g., these lupine plants</a:t>
            </a:r>
          </a:p>
          <a:p>
            <a:pPr marL="0" indent="0">
              <a:buNone/>
            </a:pPr>
            <a:endParaRPr lang="en-US" sz="3000" dirty="0"/>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Oval 7">
            <a:extLst>
              <a:ext uri="{FF2B5EF4-FFF2-40B4-BE49-F238E27FC236}">
                <a16:creationId xmlns:a16="http://schemas.microsoft.com/office/drawing/2014/main" id="{AA2D2411-19B3-60D6-DA26-0AD0B1392B56}"/>
              </a:ext>
            </a:extLst>
          </p:cNvPr>
          <p:cNvSpPr/>
          <p:nvPr/>
        </p:nvSpPr>
        <p:spPr>
          <a:xfrm>
            <a:off x="5232082" y="472916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89C085-A30D-1244-E566-5E356D0E65F8}"/>
              </a:ext>
            </a:extLst>
          </p:cNvPr>
          <p:cNvSpPr/>
          <p:nvPr/>
        </p:nvSpPr>
        <p:spPr>
          <a:xfrm>
            <a:off x="6682979" y="4860036"/>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5">
            <a:extLst>
              <a:ext uri="{FF2B5EF4-FFF2-40B4-BE49-F238E27FC236}">
                <a16:creationId xmlns:a16="http://schemas.microsoft.com/office/drawing/2014/main" id="{CD7B0414-0A46-93DF-C8F9-846C4226158F}"/>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15" name="Oval 14">
            <a:extLst>
              <a:ext uri="{FF2B5EF4-FFF2-40B4-BE49-F238E27FC236}">
                <a16:creationId xmlns:a16="http://schemas.microsoft.com/office/drawing/2014/main" id="{3CFE992B-F1F4-0808-4115-26C8CF442BBC}"/>
              </a:ext>
            </a:extLst>
          </p:cNvPr>
          <p:cNvSpPr/>
          <p:nvPr/>
        </p:nvSpPr>
        <p:spPr>
          <a:xfrm>
            <a:off x="8829676" y="4913313"/>
            <a:ext cx="1410896" cy="1808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F2232CC-7F6A-1521-2016-C457CDB47B61}"/>
              </a:ext>
            </a:extLst>
          </p:cNvPr>
          <p:cNvSpPr/>
          <p:nvPr/>
        </p:nvSpPr>
        <p:spPr>
          <a:xfrm>
            <a:off x="6708787" y="491331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8BC85F-92FC-822E-BEC7-E9639A583E14}"/>
              </a:ext>
            </a:extLst>
          </p:cNvPr>
          <p:cNvSpPr/>
          <p:nvPr/>
        </p:nvSpPr>
        <p:spPr>
          <a:xfrm>
            <a:off x="5384482" y="488156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36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7674AF36-669A-AAED-7FEF-EA0EC12191B1}"/>
              </a:ext>
            </a:extLst>
          </p:cNvPr>
          <p:cNvSpPr>
            <a:spLocks noGrp="1"/>
          </p:cNvSpPr>
          <p:nvPr>
            <p:ph idx="1"/>
          </p:nvPr>
        </p:nvSpPr>
        <p:spPr>
          <a:xfrm>
            <a:off x="172160" y="234315"/>
            <a:ext cx="3258979" cy="6389370"/>
          </a:xfrm>
          <a:solidFill>
            <a:schemeClr val="bg1"/>
          </a:solidFill>
        </p:spPr>
        <p:txBody>
          <a:bodyPr anchor="t">
            <a:normAutofit fontScale="77500" lnSpcReduction="20000"/>
          </a:bodyPr>
          <a:lstStyle/>
          <a:p>
            <a:pPr marL="0" indent="0">
              <a:buNone/>
            </a:pPr>
            <a:r>
              <a:rPr lang="en-US" sz="3200" dirty="0"/>
              <a:t>Ecology can focus on </a:t>
            </a:r>
            <a:r>
              <a:rPr lang="en-US" sz="3200" b="1" dirty="0"/>
              <a:t>individual organisms/species </a:t>
            </a:r>
            <a:r>
              <a:rPr lang="en-US" sz="3200" dirty="0"/>
              <a:t>and their interactions.</a:t>
            </a:r>
            <a:br>
              <a:rPr lang="en-US" sz="3200" dirty="0"/>
            </a:br>
            <a:r>
              <a:rPr lang="en-US" sz="3200" dirty="0"/>
              <a:t>E.g., these lupine plants</a:t>
            </a:r>
          </a:p>
          <a:p>
            <a:pPr marL="0" indent="0">
              <a:buNone/>
            </a:pPr>
            <a:endParaRPr lang="en-US" sz="3000" dirty="0"/>
          </a:p>
          <a:p>
            <a:pPr lvl="0">
              <a:buClr>
                <a:schemeClr val="dk1"/>
              </a:buClr>
              <a:buSzPct val="100000"/>
            </a:pPr>
            <a:r>
              <a:rPr lang="en-US" sz="3200" dirty="0"/>
              <a:t>What determines the growth rate of individual plants?</a:t>
            </a:r>
            <a:br>
              <a:rPr lang="en-US" sz="3200" dirty="0"/>
            </a:br>
            <a:endParaRPr lang="en-US" sz="3200" dirty="0"/>
          </a:p>
          <a:p>
            <a:pPr lvl="0">
              <a:buClr>
                <a:schemeClr val="dk1"/>
              </a:buClr>
              <a:buSzPct val="100000"/>
            </a:pPr>
            <a:r>
              <a:rPr lang="en-US" sz="3200" dirty="0"/>
              <a:t>What interactions exist between the lupines and the valerians (white flowers)?</a:t>
            </a:r>
            <a:br>
              <a:rPr lang="en-US" sz="3200" dirty="0"/>
            </a:br>
            <a:endParaRPr lang="en-US" sz="3200" dirty="0"/>
          </a:p>
          <a:p>
            <a:pPr lvl="0">
              <a:buClr>
                <a:schemeClr val="dk1"/>
              </a:buClr>
              <a:buSzPct val="100000"/>
            </a:pPr>
            <a:r>
              <a:rPr lang="en-US" sz="3200" dirty="0"/>
              <a:t>How does a lupine’s ability to “fix” atmospheric nitrogen affect its distribution?</a:t>
            </a:r>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6</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Oval 7">
            <a:extLst>
              <a:ext uri="{FF2B5EF4-FFF2-40B4-BE49-F238E27FC236}">
                <a16:creationId xmlns:a16="http://schemas.microsoft.com/office/drawing/2014/main" id="{AA2D2411-19B3-60D6-DA26-0AD0B1392B56}"/>
              </a:ext>
            </a:extLst>
          </p:cNvPr>
          <p:cNvSpPr/>
          <p:nvPr/>
        </p:nvSpPr>
        <p:spPr>
          <a:xfrm>
            <a:off x="5232082" y="472916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89C085-A30D-1244-E566-5E356D0E65F8}"/>
              </a:ext>
            </a:extLst>
          </p:cNvPr>
          <p:cNvSpPr/>
          <p:nvPr/>
        </p:nvSpPr>
        <p:spPr>
          <a:xfrm>
            <a:off x="6682979" y="4860036"/>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5">
            <a:extLst>
              <a:ext uri="{FF2B5EF4-FFF2-40B4-BE49-F238E27FC236}">
                <a16:creationId xmlns:a16="http://schemas.microsoft.com/office/drawing/2014/main" id="{CD7B0414-0A46-93DF-C8F9-846C4226158F}"/>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15" name="Oval 14">
            <a:extLst>
              <a:ext uri="{FF2B5EF4-FFF2-40B4-BE49-F238E27FC236}">
                <a16:creationId xmlns:a16="http://schemas.microsoft.com/office/drawing/2014/main" id="{3CFE992B-F1F4-0808-4115-26C8CF442BBC}"/>
              </a:ext>
            </a:extLst>
          </p:cNvPr>
          <p:cNvSpPr/>
          <p:nvPr/>
        </p:nvSpPr>
        <p:spPr>
          <a:xfrm>
            <a:off x="8829676" y="4913313"/>
            <a:ext cx="1410896" cy="1808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F2232CC-7F6A-1521-2016-C457CDB47B61}"/>
              </a:ext>
            </a:extLst>
          </p:cNvPr>
          <p:cNvSpPr/>
          <p:nvPr/>
        </p:nvSpPr>
        <p:spPr>
          <a:xfrm>
            <a:off x="6708787" y="491331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8BC85F-92FC-822E-BEC7-E9639A583E14}"/>
              </a:ext>
            </a:extLst>
          </p:cNvPr>
          <p:cNvSpPr/>
          <p:nvPr/>
        </p:nvSpPr>
        <p:spPr>
          <a:xfrm>
            <a:off x="5384482" y="488156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04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0" y="234315"/>
            <a:ext cx="3258979" cy="6389370"/>
          </a:xfrm>
          <a:solidFill>
            <a:schemeClr val="bg1"/>
          </a:solidFill>
        </p:spPr>
        <p:txBody>
          <a:bodyPr anchor="t">
            <a:normAutofit/>
          </a:bodyPr>
          <a:lstStyle/>
          <a:p>
            <a:pPr marL="0" lvl="0" indent="0">
              <a:spcBef>
                <a:spcPts val="0"/>
              </a:spcBef>
              <a:buClr>
                <a:schemeClr val="dk1"/>
              </a:buClr>
              <a:buSzPts val="2800"/>
              <a:buNone/>
            </a:pPr>
            <a:r>
              <a:rPr lang="en-US" sz="3200" dirty="0"/>
              <a:t>Ecology can focus on </a:t>
            </a:r>
            <a:r>
              <a:rPr lang="en-US" sz="3200" b="1" dirty="0"/>
              <a:t>populations</a:t>
            </a:r>
            <a:r>
              <a:rPr lang="en-US" sz="3200" dirty="0"/>
              <a:t>—e.g., the collection of lupines shown here.</a:t>
            </a:r>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7</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Oval 7">
            <a:extLst>
              <a:ext uri="{FF2B5EF4-FFF2-40B4-BE49-F238E27FC236}">
                <a16:creationId xmlns:a16="http://schemas.microsoft.com/office/drawing/2014/main" id="{AA2D2411-19B3-60D6-DA26-0AD0B1392B56}"/>
              </a:ext>
            </a:extLst>
          </p:cNvPr>
          <p:cNvSpPr/>
          <p:nvPr/>
        </p:nvSpPr>
        <p:spPr>
          <a:xfrm>
            <a:off x="5232082" y="472916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89C085-A30D-1244-E566-5E356D0E65F8}"/>
              </a:ext>
            </a:extLst>
          </p:cNvPr>
          <p:cNvSpPr/>
          <p:nvPr/>
        </p:nvSpPr>
        <p:spPr>
          <a:xfrm>
            <a:off x="6682979" y="4860036"/>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5">
            <a:extLst>
              <a:ext uri="{FF2B5EF4-FFF2-40B4-BE49-F238E27FC236}">
                <a16:creationId xmlns:a16="http://schemas.microsoft.com/office/drawing/2014/main" id="{CD7B0414-0A46-93DF-C8F9-846C4226158F}"/>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19" name="Google Shape;155;p8">
            <a:extLst>
              <a:ext uri="{FF2B5EF4-FFF2-40B4-BE49-F238E27FC236}">
                <a16:creationId xmlns:a16="http://schemas.microsoft.com/office/drawing/2014/main" id="{A50525E1-792E-EE49-F180-0137D95599D1}"/>
              </a:ext>
            </a:extLst>
          </p:cNvPr>
          <p:cNvSpPr/>
          <p:nvPr/>
        </p:nvSpPr>
        <p:spPr>
          <a:xfrm>
            <a:off x="5040630" y="4236719"/>
            <a:ext cx="4072890" cy="502921"/>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154;p8">
            <a:extLst>
              <a:ext uri="{FF2B5EF4-FFF2-40B4-BE49-F238E27FC236}">
                <a16:creationId xmlns:a16="http://schemas.microsoft.com/office/drawing/2014/main" id="{13B3D633-A6E2-042E-2EF7-1FA44D94C7B3}"/>
              </a:ext>
            </a:extLst>
          </p:cNvPr>
          <p:cNvSpPr/>
          <p:nvPr/>
        </p:nvSpPr>
        <p:spPr>
          <a:xfrm>
            <a:off x="8877300" y="4404359"/>
            <a:ext cx="1440180" cy="502921"/>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52;p8">
            <a:extLst>
              <a:ext uri="{FF2B5EF4-FFF2-40B4-BE49-F238E27FC236}">
                <a16:creationId xmlns:a16="http://schemas.microsoft.com/office/drawing/2014/main" id="{A1C76486-21B4-0BB6-368B-E1A638B8DFB3}"/>
              </a:ext>
            </a:extLst>
          </p:cNvPr>
          <p:cNvSpPr/>
          <p:nvPr/>
        </p:nvSpPr>
        <p:spPr>
          <a:xfrm>
            <a:off x="8717280" y="4907280"/>
            <a:ext cx="2240280" cy="195072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151;p8">
            <a:extLst>
              <a:ext uri="{FF2B5EF4-FFF2-40B4-BE49-F238E27FC236}">
                <a16:creationId xmlns:a16="http://schemas.microsoft.com/office/drawing/2014/main" id="{85AB7AE7-C2A7-46AD-BA30-990525EE6DA2}"/>
              </a:ext>
            </a:extLst>
          </p:cNvPr>
          <p:cNvSpPr/>
          <p:nvPr/>
        </p:nvSpPr>
        <p:spPr>
          <a:xfrm>
            <a:off x="6675120" y="5199222"/>
            <a:ext cx="944880" cy="8382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150;p8">
            <a:extLst>
              <a:ext uri="{FF2B5EF4-FFF2-40B4-BE49-F238E27FC236}">
                <a16:creationId xmlns:a16="http://schemas.microsoft.com/office/drawing/2014/main" id="{A0824F79-458D-8C8E-9474-41E1C2BE0B21}"/>
              </a:ext>
            </a:extLst>
          </p:cNvPr>
          <p:cNvSpPr/>
          <p:nvPr/>
        </p:nvSpPr>
        <p:spPr>
          <a:xfrm>
            <a:off x="5410200" y="5120640"/>
            <a:ext cx="944880" cy="8382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153;p8">
            <a:extLst>
              <a:ext uri="{FF2B5EF4-FFF2-40B4-BE49-F238E27FC236}">
                <a16:creationId xmlns:a16="http://schemas.microsoft.com/office/drawing/2014/main" id="{961A5710-8729-7479-173C-46C720AE4E2C}"/>
              </a:ext>
            </a:extLst>
          </p:cNvPr>
          <p:cNvSpPr/>
          <p:nvPr/>
        </p:nvSpPr>
        <p:spPr>
          <a:xfrm>
            <a:off x="3840480" y="4739640"/>
            <a:ext cx="2240280" cy="62484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6176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Content Placeholder 9">
            <a:extLst>
              <a:ext uri="{FF2B5EF4-FFF2-40B4-BE49-F238E27FC236}">
                <a16:creationId xmlns:a16="http://schemas.microsoft.com/office/drawing/2014/main" id="{39B56C70-85EC-6E84-4E22-D1D1266758A4}"/>
              </a:ext>
            </a:extLst>
          </p:cNvPr>
          <p:cNvSpPr>
            <a:spLocks noGrp="1"/>
          </p:cNvSpPr>
          <p:nvPr>
            <p:ph idx="1"/>
          </p:nvPr>
        </p:nvSpPr>
        <p:spPr>
          <a:xfrm>
            <a:off x="172161" y="234315"/>
            <a:ext cx="3185402" cy="6389370"/>
          </a:xfrm>
          <a:solidFill>
            <a:schemeClr val="bg1"/>
          </a:solidFill>
        </p:spPr>
        <p:txBody>
          <a:bodyPr anchor="t">
            <a:normAutofit fontScale="85000" lnSpcReduction="20000"/>
          </a:bodyPr>
          <a:lstStyle/>
          <a:p>
            <a:pPr marL="0" lvl="0" indent="0">
              <a:spcBef>
                <a:spcPts val="0"/>
              </a:spcBef>
              <a:buClr>
                <a:schemeClr val="dk1"/>
              </a:buClr>
              <a:buSzPts val="2800"/>
              <a:buNone/>
            </a:pPr>
            <a:r>
              <a:rPr lang="en-US" sz="3200" dirty="0"/>
              <a:t>Ecology can focus on </a:t>
            </a:r>
            <a:r>
              <a:rPr lang="en-US" sz="3200" b="1" dirty="0"/>
              <a:t>populations</a:t>
            </a:r>
            <a:r>
              <a:rPr lang="en-US" sz="3200" dirty="0"/>
              <a:t>—e.g., the collection of lupines shown here.</a:t>
            </a:r>
          </a:p>
          <a:p>
            <a:pPr lvl="0">
              <a:buClr>
                <a:schemeClr val="dk1"/>
              </a:buClr>
              <a:buSzPct val="100000"/>
            </a:pPr>
            <a:r>
              <a:rPr lang="en-US" sz="3200" dirty="0"/>
              <a:t>How many individual lupines are there in an area, and how does this change from year to year?</a:t>
            </a:r>
          </a:p>
          <a:p>
            <a:pPr lvl="0">
              <a:buClr>
                <a:schemeClr val="dk1"/>
              </a:buClr>
              <a:buSzPct val="100000"/>
            </a:pPr>
            <a:r>
              <a:rPr lang="en-US" sz="3200" dirty="0"/>
              <a:t>What lupine traits affect population size and stability?</a:t>
            </a:r>
          </a:p>
          <a:p>
            <a:pPr lvl="0">
              <a:buClr>
                <a:schemeClr val="dk1"/>
              </a:buClr>
              <a:buSzPct val="100000"/>
            </a:pPr>
            <a:r>
              <a:rPr lang="en-US" sz="3200" dirty="0"/>
              <a:t>How, when, and where do herbivores alter lupine population sizes?</a:t>
            </a:r>
          </a:p>
          <a:p>
            <a:pPr marL="0" lvl="0" indent="0">
              <a:spcBef>
                <a:spcPts val="0"/>
              </a:spcBef>
              <a:buClr>
                <a:schemeClr val="dk1"/>
              </a:buClr>
              <a:buSzPts val="2800"/>
              <a:buNone/>
            </a:pPr>
            <a:endParaRPr lang="en-US" sz="3200" dirty="0"/>
          </a:p>
          <a:p>
            <a:pPr marL="0" indent="0">
              <a:buNone/>
            </a:pPr>
            <a:endParaRPr lang="en-US" sz="3000" dirty="0"/>
          </a:p>
          <a:p>
            <a:pPr marL="0" indent="0">
              <a:buNone/>
            </a:pPr>
            <a:endParaRPr lang="en-US" sz="3000" dirty="0"/>
          </a:p>
        </p:txBody>
      </p:sp>
      <p:sp>
        <p:nvSpPr>
          <p:cNvPr id="4" name="Slide Number Placeholder 3">
            <a:extLst>
              <a:ext uri="{FF2B5EF4-FFF2-40B4-BE49-F238E27FC236}">
                <a16:creationId xmlns:a16="http://schemas.microsoft.com/office/drawing/2014/main" id="{EF9802FA-5A66-5D0B-1CC8-6FD56454AF2F}"/>
              </a:ext>
            </a:extLst>
          </p:cNvPr>
          <p:cNvSpPr>
            <a:spLocks noGrp="1"/>
          </p:cNvSpPr>
          <p:nvPr>
            <p:ph type="sldNum" sz="quarter" idx="12"/>
          </p:nvPr>
        </p:nvSpPr>
        <p:spPr/>
        <p:txBody>
          <a:bodyPr/>
          <a:lstStyle/>
          <a:p>
            <a:fld id="{856227B3-BD4B-B146-9DD9-5D91D71F00EA}" type="slidenum">
              <a:rPr lang="en-US" smtClean="0"/>
              <a:t>8</a:t>
            </a:fld>
            <a:endParaRPr lang="en-US"/>
          </a:p>
        </p:txBody>
      </p:sp>
      <p:pic>
        <p:nvPicPr>
          <p:cNvPr id="5" name="Content Placeholder 5">
            <a:extLst>
              <a:ext uri="{FF2B5EF4-FFF2-40B4-BE49-F238E27FC236}">
                <a16:creationId xmlns:a16="http://schemas.microsoft.com/office/drawing/2014/main" id="{982CF167-24FC-E656-CC3F-92E9F1E35619}"/>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8" name="Oval 7">
            <a:extLst>
              <a:ext uri="{FF2B5EF4-FFF2-40B4-BE49-F238E27FC236}">
                <a16:creationId xmlns:a16="http://schemas.microsoft.com/office/drawing/2014/main" id="{AA2D2411-19B3-60D6-DA26-0AD0B1392B56}"/>
              </a:ext>
            </a:extLst>
          </p:cNvPr>
          <p:cNvSpPr/>
          <p:nvPr/>
        </p:nvSpPr>
        <p:spPr>
          <a:xfrm>
            <a:off x="5232082" y="4729163"/>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89C085-A30D-1244-E566-5E356D0E65F8}"/>
              </a:ext>
            </a:extLst>
          </p:cNvPr>
          <p:cNvSpPr/>
          <p:nvPr/>
        </p:nvSpPr>
        <p:spPr>
          <a:xfrm>
            <a:off x="6682979" y="4860036"/>
            <a:ext cx="1241585" cy="144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5">
            <a:extLst>
              <a:ext uri="{FF2B5EF4-FFF2-40B4-BE49-F238E27FC236}">
                <a16:creationId xmlns:a16="http://schemas.microsoft.com/office/drawing/2014/main" id="{CD7B0414-0A46-93DF-C8F9-846C4226158F}"/>
              </a:ext>
            </a:extLst>
          </p:cNvPr>
          <p:cNvPicPr>
            <a:picLocks noChangeAspect="1"/>
          </p:cNvPicPr>
          <p:nvPr/>
        </p:nvPicPr>
        <p:blipFill>
          <a:blip r:embed="rId2"/>
          <a:srcRect l="3333" r="3333"/>
          <a:stretch/>
        </p:blipFill>
        <p:spPr>
          <a:xfrm>
            <a:off x="3214688" y="10"/>
            <a:ext cx="8977312"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19" name="Google Shape;155;p8">
            <a:extLst>
              <a:ext uri="{FF2B5EF4-FFF2-40B4-BE49-F238E27FC236}">
                <a16:creationId xmlns:a16="http://schemas.microsoft.com/office/drawing/2014/main" id="{A50525E1-792E-EE49-F180-0137D95599D1}"/>
              </a:ext>
            </a:extLst>
          </p:cNvPr>
          <p:cNvSpPr/>
          <p:nvPr/>
        </p:nvSpPr>
        <p:spPr>
          <a:xfrm>
            <a:off x="5040630" y="4236719"/>
            <a:ext cx="4072890" cy="502921"/>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154;p8">
            <a:extLst>
              <a:ext uri="{FF2B5EF4-FFF2-40B4-BE49-F238E27FC236}">
                <a16:creationId xmlns:a16="http://schemas.microsoft.com/office/drawing/2014/main" id="{13B3D633-A6E2-042E-2EF7-1FA44D94C7B3}"/>
              </a:ext>
            </a:extLst>
          </p:cNvPr>
          <p:cNvSpPr/>
          <p:nvPr/>
        </p:nvSpPr>
        <p:spPr>
          <a:xfrm>
            <a:off x="8877300" y="4404359"/>
            <a:ext cx="1440180" cy="502921"/>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52;p8">
            <a:extLst>
              <a:ext uri="{FF2B5EF4-FFF2-40B4-BE49-F238E27FC236}">
                <a16:creationId xmlns:a16="http://schemas.microsoft.com/office/drawing/2014/main" id="{A1C76486-21B4-0BB6-368B-E1A638B8DFB3}"/>
              </a:ext>
            </a:extLst>
          </p:cNvPr>
          <p:cNvSpPr/>
          <p:nvPr/>
        </p:nvSpPr>
        <p:spPr>
          <a:xfrm>
            <a:off x="8717280" y="4907280"/>
            <a:ext cx="2240280" cy="195072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151;p8">
            <a:extLst>
              <a:ext uri="{FF2B5EF4-FFF2-40B4-BE49-F238E27FC236}">
                <a16:creationId xmlns:a16="http://schemas.microsoft.com/office/drawing/2014/main" id="{85AB7AE7-C2A7-46AD-BA30-990525EE6DA2}"/>
              </a:ext>
            </a:extLst>
          </p:cNvPr>
          <p:cNvSpPr/>
          <p:nvPr/>
        </p:nvSpPr>
        <p:spPr>
          <a:xfrm>
            <a:off x="6675120" y="5199222"/>
            <a:ext cx="944880" cy="8382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150;p8">
            <a:extLst>
              <a:ext uri="{FF2B5EF4-FFF2-40B4-BE49-F238E27FC236}">
                <a16:creationId xmlns:a16="http://schemas.microsoft.com/office/drawing/2014/main" id="{A0824F79-458D-8C8E-9474-41E1C2BE0B21}"/>
              </a:ext>
            </a:extLst>
          </p:cNvPr>
          <p:cNvSpPr/>
          <p:nvPr/>
        </p:nvSpPr>
        <p:spPr>
          <a:xfrm>
            <a:off x="5410200" y="5120640"/>
            <a:ext cx="944880" cy="8382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153;p8">
            <a:extLst>
              <a:ext uri="{FF2B5EF4-FFF2-40B4-BE49-F238E27FC236}">
                <a16:creationId xmlns:a16="http://schemas.microsoft.com/office/drawing/2014/main" id="{961A5710-8729-7479-173C-46C720AE4E2C}"/>
              </a:ext>
            </a:extLst>
          </p:cNvPr>
          <p:cNvSpPr/>
          <p:nvPr/>
        </p:nvSpPr>
        <p:spPr>
          <a:xfrm>
            <a:off x="3840480" y="4739640"/>
            <a:ext cx="2240280" cy="62484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4029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4D730D3-21DF-A649-93AC-8F75A2B9B32F}" vid="{B0AA2598-5C6F-5540-895B-2774E0F757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1349</TotalTime>
  <Words>1292</Words>
  <Application>Microsoft Macintosh PowerPoint</Application>
  <PresentationFormat>Widescreen</PresentationFormat>
  <Paragraphs>110</Paragraphs>
  <Slides>18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Introduction: What Is Ecology? </vt:lpstr>
      <vt:lpstr>PowerPoint Presentation</vt:lpstr>
      <vt:lpstr>What Is Ecology?</vt:lpstr>
      <vt:lpstr>What Is Ecology?</vt:lpstr>
      <vt:lpstr>What Is 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Not Ecology?</vt:lpstr>
      <vt:lpstr> Question to Consider Next…</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What Is Ecology? </dc:title>
  <dc:creator>Alaina Gallagher</dc:creator>
  <cp:lastModifiedBy>Alaina Gallagher</cp:lastModifiedBy>
  <cp:revision>5</cp:revision>
  <cp:lastPrinted>2022-06-17T15:35:17Z</cp:lastPrinted>
  <dcterms:created xsi:type="dcterms:W3CDTF">2022-06-16T19:56:02Z</dcterms:created>
  <dcterms:modified xsi:type="dcterms:W3CDTF">2022-06-27T18:23:26Z</dcterms:modified>
</cp:coreProperties>
</file>