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6" r:id="rId4"/>
    <p:sldId id="267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6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21E6E-FE16-9A40-AB2C-836EE77C1262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B8A7-3D04-284F-AD06-94F2B5597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E505-7CC3-6860-DEF6-A4D2D441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BC372-2970-1D7E-F857-E8B29331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65A4-50CF-3993-2244-0F461D69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1814-73B6-E247-A125-AAD0C0BD6F74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471F-A42F-FD90-79AC-D2FC56ED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F0F6-9680-E312-9D3B-D61DD56B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4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1E1-1222-6942-20C7-DB27834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499D3-8E38-B604-27F3-9FD4E8A26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10BF-7742-4860-FFF2-4B7B36DB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79F8-54D7-3248-B55A-56DBC039385F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83B3-FEE1-E886-7B4B-61D155F5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9E1AF-6BC2-13F7-A806-1B077EED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D038B-1D48-A1F6-3210-0DAA323FE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D5CF6-4271-6592-B214-14DFAA63D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4DE9-1CA1-4F14-33C5-A768B0E3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A7F0-A6EE-BF4C-B90F-9130F523F16F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2EF3-8636-20CB-32CA-D0F636F3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1E35-F84C-3D8D-F869-0388379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1F5-D793-CF20-3E1D-CD32532A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74D5-8EA1-AA84-A68C-0A0D818A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8D7-0661-94EC-D920-1572085A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9CE3-5938-A846-9221-39148D6184C7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87CA1-EC4E-6503-348A-898C521C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B036-2728-6609-B995-7371B7BC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0D07-DAB4-2ACB-4991-BAC9F9C2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7871-F450-D289-0FD0-03367677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40FC0-F908-BC21-3363-384669E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4F6-5640-FE4E-A5A0-2B3702EC4545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EB7A-DA01-63C3-20E1-30EC499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B5F2-1751-41A4-DA97-D2383C5E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57C4-096E-0AC2-8F88-F03AEA2F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F170-3775-1624-4F11-C60C3EB9C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B76AD-3C14-A3E5-CB22-D2FD02BB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B4A12-4283-B58C-C9D4-DCD7BE16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021F-57FC-CB41-B070-E237181AF3A0}" type="datetime1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42D3B-0FA6-90E7-9A5F-579082C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2299C-E0F5-8136-303F-99A82A5F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AEB9-0BBB-C2C4-14A1-74497A05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D4D1-B7EF-6EA9-9C22-0C6F7513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2041-0EBD-A7B8-1959-66960100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8B0E3-8323-B84B-1D31-6C1D0853A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90006-8313-0A2B-150F-4C156D966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0A33A-9D97-FF11-4F5D-F501C599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0EDB-E9C6-C64F-9FA8-C75EFCBFA1DA}" type="datetime1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D3499-E618-6482-52FF-8B092364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70E96-B6FE-19FD-4C27-79219E19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F522-9F8B-A762-3638-D73B0921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01B24-09F8-AD6D-31C2-84C1BE6B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2D58-8A9D-6343-9552-AFE7C0FA253B}" type="datetime1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1ACE7-82EB-D869-1369-5DE7292C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BE9D3-05ED-1A8D-7534-0AC2F3FE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9FA50-6BBA-5A73-164F-F7C2DF18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B899-C999-6D45-B0CA-642239F1843B}" type="datetime1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19ACF-55DB-23D9-8657-74E9F7C2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CA59-F36B-06B9-D290-0DBEC7BE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06B3-EC05-77D0-0BB7-A4909A9A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816C-BFD5-A785-7B36-276BC46A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DA37B-505B-C2FD-5CDB-C7D8D4085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421A-28A3-9A17-4A61-7A2A9214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F4C6-A235-114B-8A8B-750AB4DB3249}" type="datetime1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F576C-0BCD-B3D7-CF34-5ECAF6A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44FFF-1157-293C-A830-A1C55A70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4FDB-ECE7-CADF-CC03-2779085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8F69A-EC6F-7AE7-20BE-0EFC328AC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F0A42-D5EF-D3A5-95CA-B9B19F97D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8DFCD-A879-2667-EF62-94FE3D6B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133F-8DE8-7241-86CD-FC661D3A3D72}" type="datetime1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2AA17-CCEE-4923-1ED0-47F718B1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15644-73F1-A0D9-2C0A-AEE64D9B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C8AE-5668-EEB0-62F5-1240A10C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14F34-7FB9-984C-C44C-1BFCD2C8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B6A6-A9F2-B34E-A5BC-BB1A5F388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4D9B-9F95-3A4A-B1F9-9E6F88F09312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EA822-3B54-FA95-612F-10D035B5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56C3-201C-5B46-6E24-9E769E767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1EE67-DF32-3A01-7F6E-D3371B19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Society’s Engagement with the Environment</a:t>
            </a:r>
            <a:br>
              <a:rPr lang="en-US" sz="4000" dirty="0"/>
            </a:br>
            <a:r>
              <a:rPr lang="en-US" sz="4000" dirty="0"/>
              <a:t>(Excerpted)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0BA10-7E9B-AF97-FF9F-AFD8F08F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By: Dr. Dana Fisher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F539DA-A600-619A-D3DD-CC7659DD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3" y="539346"/>
            <a:ext cx="3421356" cy="124879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AAC7-1A37-FE11-5582-E5AC2306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5/27/22</a:t>
            </a:r>
          </a:p>
        </p:txBody>
      </p:sp>
    </p:spTree>
    <p:extLst>
      <p:ext uri="{BB962C8B-B14F-4D97-AF65-F5344CB8AC3E}">
        <p14:creationId xmlns:p14="http://schemas.microsoft.com/office/powerpoint/2010/main" val="32863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281113"/>
          </a:xfrm>
        </p:spPr>
        <p:txBody>
          <a:bodyPr/>
          <a:lstStyle/>
          <a:p>
            <a:pPr algn="ctr"/>
            <a:r>
              <a:rPr lang="en-US" b="1" dirty="0"/>
              <a:t>Treadmill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8779-09EC-B608-8BC6-E4E4DB33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2894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There's an Enduring Conflict between economic growth and Environmental </a:t>
            </a:r>
            <a:br>
              <a:rPr lang="en-US" dirty="0"/>
            </a:br>
            <a:r>
              <a:rPr lang="en-US" dirty="0"/>
              <a:t>Quality</a:t>
            </a:r>
          </a:p>
          <a:p>
            <a:endParaRPr lang="en-US" dirty="0"/>
          </a:p>
          <a:p>
            <a:r>
              <a:rPr lang="en-US" dirty="0"/>
              <a:t>Focus on the speeding up of society</a:t>
            </a:r>
          </a:p>
          <a:p>
            <a:pPr lvl="1"/>
            <a:r>
              <a:rPr lang="en-US" dirty="0"/>
              <a:t>Industrialization drives further </a:t>
            </a:r>
            <a:br>
              <a:rPr lang="en-US" dirty="0"/>
            </a:br>
            <a:r>
              <a:rPr lang="en-US" dirty="0"/>
              <a:t>industrialization</a:t>
            </a:r>
          </a:p>
          <a:p>
            <a:endParaRPr lang="en-US" dirty="0"/>
          </a:p>
          <a:p>
            <a:r>
              <a:rPr lang="en-US" dirty="0"/>
              <a:t>Goal of the Treadmill:</a:t>
            </a:r>
          </a:p>
          <a:p>
            <a:pPr lvl="1"/>
            <a:r>
              <a:rPr lang="en-US" dirty="0"/>
              <a:t>To expand production and ecological </a:t>
            </a:r>
            <a:br>
              <a:rPr lang="en-US" dirty="0"/>
            </a:br>
            <a:r>
              <a:rPr lang="en-US" dirty="0"/>
              <a:t>extraction (additions and withdrawals)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Competition drives the Treadmill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C1A25988-F385-F2B3-D6D0-87C51976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56" y="2039938"/>
            <a:ext cx="5581935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5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192" y="597091"/>
            <a:ext cx="2779776" cy="1049147"/>
          </a:xfrm>
        </p:spPr>
        <p:txBody>
          <a:bodyPr/>
          <a:lstStyle/>
          <a:p>
            <a:r>
              <a:rPr lang="en-US" b="1" dirty="0"/>
              <a:t>Overshoot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8779-09EC-B608-8BC6-E4E4DB335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Based on the notion that humans have sustained society (and population growth) through consuming more than their carrying capacity</a:t>
            </a:r>
          </a:p>
          <a:p>
            <a:endParaRPr lang="en-US" dirty="0"/>
          </a:p>
          <a:p>
            <a:r>
              <a:rPr lang="en-US" sz="3600" dirty="0"/>
              <a:t>Takeover Method</a:t>
            </a:r>
          </a:p>
          <a:p>
            <a:pPr lvl="1"/>
            <a:r>
              <a:rPr lang="en-US" dirty="0"/>
              <a:t>Stealing elsewhere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600" dirty="0"/>
              <a:t>Drawdown Method</a:t>
            </a:r>
          </a:p>
          <a:p>
            <a:pPr lvl="1"/>
            <a:r>
              <a:rPr lang="en-US" dirty="0"/>
              <a:t>Stealing from </a:t>
            </a:r>
            <a:r>
              <a:rPr lang="en-US" dirty="0" err="1"/>
              <a:t>elsewhen</a:t>
            </a:r>
            <a:endParaRPr lang="en-US" dirty="0"/>
          </a:p>
          <a:p>
            <a:pPr lvl="1"/>
            <a:endParaRPr lang="en-US" dirty="0"/>
          </a:p>
          <a:p>
            <a:pPr marL="236538" lvl="1"/>
            <a:r>
              <a:rPr lang="en-US" sz="3600" dirty="0"/>
              <a:t>Phantom Carrying Capacity</a:t>
            </a:r>
          </a:p>
          <a:p>
            <a:pPr lvl="1"/>
            <a:r>
              <a:rPr lang="en-US" dirty="0"/>
              <a:t>"That portion of the population that cannot be permanently supported when temporally available resources become unavailable" (44-5).</a:t>
            </a:r>
          </a:p>
          <a:p>
            <a:pPr marL="457200" lvl="1" indent="0">
              <a:buNone/>
            </a:pPr>
            <a:endParaRPr lang="en-US" sz="3200" dirty="0"/>
          </a:p>
          <a:p>
            <a:pPr marL="350838" lvl="1" indent="-342900"/>
            <a:r>
              <a:rPr lang="en-US" sz="3600" dirty="0"/>
              <a:t>The Die-Off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824" y="454818"/>
            <a:ext cx="8570976" cy="1281113"/>
          </a:xfrm>
        </p:spPr>
        <p:txBody>
          <a:bodyPr/>
          <a:lstStyle/>
          <a:p>
            <a:r>
              <a:rPr lang="en-US" b="1" dirty="0"/>
              <a:t>Reflexive Modernization/Risk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8779-09EC-B608-8BC6-E4E4DB33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232"/>
            <a:ext cx="11036808" cy="47017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"a radicalization of modernity, which breaks up the premises and contours of industrial society  and opens paths to another modernity" (Beck 1994: 3).</a:t>
            </a:r>
          </a:p>
          <a:p>
            <a:r>
              <a:rPr lang="en-US" dirty="0"/>
              <a:t>Risk Society is first (the step after industrial society).</a:t>
            </a:r>
          </a:p>
          <a:p>
            <a:pPr lvl="1"/>
            <a:r>
              <a:rPr lang="en-US" dirty="0"/>
              <a:t>"Developmental phase of modern society in which the social, political, economic and individual risks increasingly tend to escape the institutions for monitoring and protection in industrial society" {1994: 5).</a:t>
            </a:r>
          </a:p>
          <a:p>
            <a:r>
              <a:rPr lang="en-US" dirty="0"/>
              <a:t>"Developmental phase of modern society in which the social, political, economic and individual risks increasingly tend to escape the institutions for monitoring and protection in industrial society" (1994: 5).</a:t>
            </a:r>
          </a:p>
          <a:p>
            <a:r>
              <a:rPr lang="en-US" dirty="0"/>
              <a:t>Conflicts over good turn to conflicts over bad.</a:t>
            </a:r>
          </a:p>
          <a:p>
            <a:r>
              <a:rPr lang="en-US" dirty="0"/>
              <a:t>Reflexive modernization is society's "self-confrontation with the effects of risk society that cannot be dealt with and assimilated in the system of industrial society-as measured by the latter's institutionalized standards" (1994: 6).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824" y="454818"/>
            <a:ext cx="8570976" cy="1281113"/>
          </a:xfrm>
        </p:spPr>
        <p:txBody>
          <a:bodyPr>
            <a:normAutofit/>
          </a:bodyPr>
          <a:lstStyle/>
          <a:p>
            <a:r>
              <a:rPr lang="en-US" b="1" dirty="0"/>
              <a:t>Ecological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8779-09EC-B608-8BC6-E4E4DB33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232"/>
            <a:ext cx="11036808" cy="47017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Focus on super-industrialization driven by hybrid arrangements among state, market, and civil </a:t>
            </a:r>
            <a:r>
              <a:rPr lang="en-US" b="1" dirty="0"/>
              <a:t>society actors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An ecological switchover is a "logical, necessary, and inevitable next stage in the development of the industrial system" (</a:t>
            </a:r>
            <a:r>
              <a:rPr lang="en-US" dirty="0" err="1"/>
              <a:t>Spaargaren</a:t>
            </a:r>
            <a:r>
              <a:rPr lang="en-US" dirty="0"/>
              <a:t> &amp; Mol 1992: 336).</a:t>
            </a:r>
          </a:p>
          <a:p>
            <a:endParaRPr lang="en-US" dirty="0"/>
          </a:p>
          <a:p>
            <a:r>
              <a:rPr lang="en-US" dirty="0"/>
              <a:t>Argues that continued economic growth increases both technological advancement and environmental governance, which serve as the </a:t>
            </a:r>
            <a:r>
              <a:rPr lang="en-US" b="1" dirty="0"/>
              <a:t>basis to mediate the environmental outcomes of</a:t>
            </a:r>
            <a:r>
              <a:rPr lang="en-US" dirty="0"/>
              <a:t> development over time (Mol 2001).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9077"/>
            <a:ext cx="4765428" cy="4763358"/>
          </a:xfrm>
        </p:spPr>
        <p:txBody>
          <a:bodyPr>
            <a:normAutofit/>
          </a:bodyPr>
          <a:lstStyle/>
          <a:p>
            <a:pPr algn="ctr"/>
            <a:r>
              <a:rPr lang="en-US" sz="4000" b="1" spc="-290" dirty="0"/>
              <a:t>A</a:t>
            </a:r>
            <a:r>
              <a:rPr lang="en-US" sz="4000" b="1" spc="-250" dirty="0"/>
              <a:t>  </a:t>
            </a:r>
            <a:r>
              <a:rPr lang="en-US" sz="4000" b="1" spc="-35" dirty="0"/>
              <a:t>Continuum</a:t>
            </a:r>
            <a:r>
              <a:rPr lang="en-US" sz="4000" b="1" spc="-135" dirty="0"/>
              <a:t> </a:t>
            </a:r>
            <a:br>
              <a:rPr lang="en-US" sz="4000" b="1" spc="-135" dirty="0"/>
            </a:br>
            <a:r>
              <a:rPr lang="en-US" sz="4000" b="1" spc="85" dirty="0"/>
              <a:t>of</a:t>
            </a:r>
            <a:r>
              <a:rPr lang="en-US" sz="4000" b="1" spc="-300" dirty="0"/>
              <a:t> </a:t>
            </a:r>
            <a:br>
              <a:rPr lang="en-US" sz="4000" b="1" spc="-300" dirty="0"/>
            </a:br>
            <a:r>
              <a:rPr lang="en-US" sz="4000" b="1" spc="-90" dirty="0"/>
              <a:t>Society-</a:t>
            </a:r>
            <a:r>
              <a:rPr lang="en-US" sz="4000" b="1" spc="-85" dirty="0"/>
              <a:t>Environment </a:t>
            </a:r>
            <a:r>
              <a:rPr lang="en-US" sz="4000" b="1" spc="-95" dirty="0"/>
              <a:t>Relationships</a:t>
            </a: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5</a:t>
            </a:fld>
            <a:endParaRPr lang="en-US"/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24568C90-22B9-7157-7B03-EA13BFBB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80" y="0"/>
            <a:ext cx="3973375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B582AC-616E-B44E-76CB-F3AFD0D5D38E}"/>
              </a:ext>
            </a:extLst>
          </p:cNvPr>
          <p:cNvSpPr/>
          <p:nvPr/>
        </p:nvSpPr>
        <p:spPr>
          <a:xfrm>
            <a:off x="8436255" y="0"/>
            <a:ext cx="3755745" cy="94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02CA7-5BE2-C539-481E-A6E5D489F39D}"/>
              </a:ext>
            </a:extLst>
          </p:cNvPr>
          <p:cNvSpPr txBox="1"/>
          <p:nvPr/>
        </p:nvSpPr>
        <p:spPr>
          <a:xfrm>
            <a:off x="7752708" y="553385"/>
            <a:ext cx="3760342" cy="977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525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Leads</a:t>
            </a:r>
            <a:r>
              <a:rPr lang="en-US" spc="3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30303"/>
                </a:solidFill>
                <a:latin typeface="Arial"/>
                <a:cs typeface="Arial"/>
              </a:rPr>
              <a:t>to</a:t>
            </a:r>
            <a:r>
              <a:rPr lang="en-US" spc="34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30303"/>
                </a:solidFill>
                <a:latin typeface="Arial"/>
                <a:cs typeface="Arial"/>
              </a:rPr>
              <a:t>accumulation</a:t>
            </a:r>
            <a:r>
              <a:rPr lang="en-US" spc="2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pc="65" dirty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lang="en-US" spc="-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pc="45" dirty="0">
                <a:solidFill>
                  <a:srgbClr val="030303"/>
                </a:solidFill>
                <a:latin typeface="Arial"/>
                <a:cs typeface="Arial"/>
              </a:rPr>
              <a:t>wealth</a:t>
            </a:r>
            <a:endParaRPr lang="en-US" dirty="0">
              <a:latin typeface="Arial"/>
              <a:cs typeface="Arial"/>
            </a:endParaRPr>
          </a:p>
          <a:p>
            <a:pPr marL="156210" marR="5080" indent="-144145">
              <a:lnSpc>
                <a:spcPct val="103800"/>
              </a:lnSpc>
              <a:spcBef>
                <a:spcPts val="350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Leads</a:t>
            </a:r>
            <a:r>
              <a:rPr lang="en-US" spc="3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30303"/>
                </a:solidFill>
                <a:latin typeface="Arial"/>
                <a:cs typeface="Arial"/>
              </a:rPr>
              <a:t>to</a:t>
            </a:r>
            <a:r>
              <a:rPr lang="en-US" spc="34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30303"/>
                </a:solidFill>
                <a:latin typeface="Arial"/>
                <a:cs typeface="Arial"/>
              </a:rPr>
              <a:t>accumulation</a:t>
            </a:r>
            <a:r>
              <a:rPr lang="en-US" spc="21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pc="65" dirty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lang="en-US" spc="3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30303"/>
                </a:solidFill>
                <a:latin typeface="Arial"/>
                <a:cs typeface="Arial"/>
              </a:rPr>
              <a:t>"additions </a:t>
            </a:r>
            <a:r>
              <a:rPr lang="en-US" dirty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lang="en-US" spc="3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30303"/>
                </a:solidFill>
                <a:latin typeface="Arial"/>
                <a:cs typeface="Arial"/>
              </a:rPr>
              <a:t>withdrawals"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B3AE45-011D-6D93-A30C-F47800B817D2}"/>
              </a:ext>
            </a:extLst>
          </p:cNvPr>
          <p:cNvSpPr txBox="1"/>
          <p:nvPr/>
        </p:nvSpPr>
        <p:spPr>
          <a:xfrm>
            <a:off x="7593458" y="2143804"/>
            <a:ext cx="3760342" cy="68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525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Arrives on cat’s paws</a:t>
            </a:r>
            <a:endParaRPr lang="en-US" dirty="0">
              <a:latin typeface="Arial"/>
              <a:cs typeface="Arial"/>
            </a:endParaRPr>
          </a:p>
          <a:p>
            <a:pPr marL="156210" marR="5080" indent="-144145">
              <a:lnSpc>
                <a:spcPct val="103800"/>
              </a:lnSpc>
              <a:spcBef>
                <a:spcPts val="350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Opens paths to modernity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730036-D6B0-8DE1-7F63-3775EA5F8F5A}"/>
              </a:ext>
            </a:extLst>
          </p:cNvPr>
          <p:cNvSpPr txBox="1"/>
          <p:nvPr/>
        </p:nvSpPr>
        <p:spPr>
          <a:xfrm>
            <a:off x="8102029" y="3561978"/>
            <a:ext cx="3760342" cy="977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525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Success of capitalism</a:t>
            </a:r>
            <a:endParaRPr lang="en-US" dirty="0">
              <a:latin typeface="Arial"/>
              <a:cs typeface="Arial"/>
            </a:endParaRPr>
          </a:p>
          <a:p>
            <a:pPr marL="156210" marR="5080" indent="-144145">
              <a:lnSpc>
                <a:spcPct val="103800"/>
              </a:lnSpc>
              <a:spcBef>
                <a:spcPts val="350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Conflicts over goods turn into conflicts over bad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639B4-8554-0434-BDD2-75857761E33A}"/>
              </a:ext>
            </a:extLst>
          </p:cNvPr>
          <p:cNvSpPr txBox="1"/>
          <p:nvPr/>
        </p:nvSpPr>
        <p:spPr>
          <a:xfrm>
            <a:off x="7593458" y="5141604"/>
            <a:ext cx="3760342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525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Ecological switch in industrialization process</a:t>
            </a:r>
          </a:p>
          <a:p>
            <a:pPr marL="154305" indent="-142240">
              <a:lnSpc>
                <a:spcPct val="100000"/>
              </a:lnSpc>
              <a:spcBef>
                <a:spcPts val="525"/>
              </a:spcBef>
              <a:buChar char="•"/>
              <a:tabLst>
                <a:tab pos="154940" algn="l"/>
              </a:tabLst>
            </a:pPr>
            <a:r>
              <a:rPr lang="en-US" spc="-50" dirty="0">
                <a:solidFill>
                  <a:srgbClr val="030303"/>
                </a:solidFill>
                <a:latin typeface="Arial"/>
                <a:cs typeface="Arial"/>
              </a:rPr>
              <a:t>Focus on new coalitions</a:t>
            </a:r>
          </a:p>
        </p:txBody>
      </p:sp>
    </p:spTree>
    <p:extLst>
      <p:ext uri="{BB962C8B-B14F-4D97-AF65-F5344CB8AC3E}">
        <p14:creationId xmlns:p14="http://schemas.microsoft.com/office/powerpoint/2010/main" val="235412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YNC PPT Template for Lessons" id="{B689B3B1-26F5-064C-A282-EAD405820015}" vid="{DE7EFE0C-CFEB-2040-BEED-73933BCE5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4342</TotalTime>
  <Words>420</Words>
  <Application>Microsoft Macintosh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Society’s Engagement with the Environment (Excerpted)</vt:lpstr>
      <vt:lpstr>Treadmill of Production</vt:lpstr>
      <vt:lpstr>Overshoot</vt:lpstr>
      <vt:lpstr>Reflexive Modernization/Risk Society</vt:lpstr>
      <vt:lpstr>Ecological Modernization</vt:lpstr>
      <vt:lpstr>A  Continuum  of  Society-Environment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Alaina Gallagher</dc:creator>
  <cp:lastModifiedBy>Alaina Gallagher</cp:lastModifiedBy>
  <cp:revision>7</cp:revision>
  <dcterms:created xsi:type="dcterms:W3CDTF">2022-06-10T17:26:52Z</dcterms:created>
  <dcterms:modified xsi:type="dcterms:W3CDTF">2022-06-14T17:50:59Z</dcterms:modified>
</cp:coreProperties>
</file>