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4"/>
  </p:notesMasterIdLst>
  <p:sldIdLst>
    <p:sldId id="256" r:id="rId5"/>
    <p:sldId id="338" r:id="rId6"/>
    <p:sldId id="340" r:id="rId7"/>
    <p:sldId id="342" r:id="rId8"/>
    <p:sldId id="343" r:id="rId9"/>
    <p:sldId id="399" r:id="rId10"/>
    <p:sldId id="400" r:id="rId11"/>
    <p:sldId id="401" r:id="rId12"/>
    <p:sldId id="402" r:id="rId13"/>
    <p:sldId id="403" r:id="rId14"/>
    <p:sldId id="344" r:id="rId15"/>
    <p:sldId id="305" r:id="rId16"/>
    <p:sldId id="277" r:id="rId17"/>
    <p:sldId id="398" r:id="rId18"/>
    <p:sldId id="294" r:id="rId19"/>
    <p:sldId id="290" r:id="rId20"/>
    <p:sldId id="357" r:id="rId21"/>
    <p:sldId id="295" r:id="rId22"/>
    <p:sldId id="358" r:id="rId23"/>
    <p:sldId id="359" r:id="rId24"/>
    <p:sldId id="360" r:id="rId25"/>
    <p:sldId id="424" r:id="rId26"/>
    <p:sldId id="361" r:id="rId27"/>
    <p:sldId id="363" r:id="rId28"/>
    <p:sldId id="292" r:id="rId29"/>
    <p:sldId id="364" r:id="rId30"/>
    <p:sldId id="330" r:id="rId31"/>
    <p:sldId id="331" r:id="rId32"/>
    <p:sldId id="306" r:id="rId33"/>
    <p:sldId id="310" r:id="rId34"/>
    <p:sldId id="411" r:id="rId35"/>
    <p:sldId id="412" r:id="rId36"/>
    <p:sldId id="365" r:id="rId37"/>
    <p:sldId id="367" r:id="rId38"/>
    <p:sldId id="404" r:id="rId39"/>
    <p:sldId id="405" r:id="rId40"/>
    <p:sldId id="372" r:id="rId41"/>
    <p:sldId id="413" r:id="rId42"/>
    <p:sldId id="374" r:id="rId43"/>
    <p:sldId id="375" r:id="rId44"/>
    <p:sldId id="378" r:id="rId45"/>
    <p:sldId id="316" r:id="rId46"/>
    <p:sldId id="415" r:id="rId47"/>
    <p:sldId id="416" r:id="rId48"/>
    <p:sldId id="414" r:id="rId49"/>
    <p:sldId id="423" r:id="rId50"/>
    <p:sldId id="313" r:id="rId51"/>
    <p:sldId id="314" r:id="rId52"/>
    <p:sldId id="410" r:id="rId53"/>
    <p:sldId id="409" r:id="rId54"/>
    <p:sldId id="334" r:id="rId55"/>
    <p:sldId id="300" r:id="rId56"/>
    <p:sldId id="381" r:id="rId57"/>
    <p:sldId id="392" r:id="rId58"/>
    <p:sldId id="395" r:id="rId59"/>
    <p:sldId id="396" r:id="rId60"/>
    <p:sldId id="422" r:id="rId61"/>
    <p:sldId id="397" r:id="rId62"/>
    <p:sldId id="30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13" autoAdjust="0"/>
  </p:normalViewPr>
  <p:slideViewPr>
    <p:cSldViewPr>
      <p:cViewPr varScale="1">
        <p:scale>
          <a:sx n="47" d="100"/>
          <a:sy n="47" d="100"/>
        </p:scale>
        <p:origin x="13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C3974-6956-40B8-8CFA-1B2C44A0E01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A3C64E2-E3AB-4BC0-B817-4951417402B7}">
      <dgm:prSet phldrT="[Text]"/>
      <dgm:spPr/>
      <dgm:t>
        <a:bodyPr/>
        <a:lstStyle/>
        <a:p>
          <a:r>
            <a:rPr lang="en-US" dirty="0" smtClean="0"/>
            <a:t>Total Economic Value</a:t>
          </a:r>
          <a:endParaRPr lang="en-US" dirty="0"/>
        </a:p>
      </dgm:t>
    </dgm:pt>
    <dgm:pt modelId="{292E4A4B-FCAF-4122-94F4-20EB910AAC4B}" type="parTrans" cxnId="{FD63F7A6-F125-4ADC-A7BD-505D33A75640}">
      <dgm:prSet/>
      <dgm:spPr/>
      <dgm:t>
        <a:bodyPr/>
        <a:lstStyle/>
        <a:p>
          <a:endParaRPr lang="en-US"/>
        </a:p>
      </dgm:t>
    </dgm:pt>
    <dgm:pt modelId="{46D219AF-AE2E-4DB9-B6A4-4C95F906A2C8}" type="sibTrans" cxnId="{FD63F7A6-F125-4ADC-A7BD-505D33A75640}">
      <dgm:prSet/>
      <dgm:spPr/>
      <dgm:t>
        <a:bodyPr/>
        <a:lstStyle/>
        <a:p>
          <a:endParaRPr lang="en-US"/>
        </a:p>
      </dgm:t>
    </dgm:pt>
    <dgm:pt modelId="{4CE914CD-2EE3-41A5-844E-7B976297BD43}">
      <dgm:prSet phldrT="[Text]"/>
      <dgm:spPr/>
      <dgm:t>
        <a:bodyPr/>
        <a:lstStyle/>
        <a:p>
          <a:r>
            <a:rPr lang="en-US" dirty="0" smtClean="0"/>
            <a:t>Use Value</a:t>
          </a:r>
          <a:endParaRPr lang="en-US" dirty="0"/>
        </a:p>
      </dgm:t>
    </dgm:pt>
    <dgm:pt modelId="{DE901F98-C8AC-4F62-9E64-34E4E650F307}" type="parTrans" cxnId="{8AAC62B6-3BCA-4028-8138-4948D27196DE}">
      <dgm:prSet/>
      <dgm:spPr/>
      <dgm:t>
        <a:bodyPr/>
        <a:lstStyle/>
        <a:p>
          <a:endParaRPr lang="en-US"/>
        </a:p>
      </dgm:t>
    </dgm:pt>
    <dgm:pt modelId="{FC5D0746-CD2D-4F84-B666-0CAC8BAE0A07}" type="sibTrans" cxnId="{8AAC62B6-3BCA-4028-8138-4948D27196DE}">
      <dgm:prSet/>
      <dgm:spPr/>
      <dgm:t>
        <a:bodyPr/>
        <a:lstStyle/>
        <a:p>
          <a:endParaRPr lang="en-US"/>
        </a:p>
      </dgm:t>
    </dgm:pt>
    <dgm:pt modelId="{273FF21D-2E1B-47BB-84FD-1128678B7ACB}">
      <dgm:prSet phldrT="[Text]"/>
      <dgm:spPr/>
      <dgm:t>
        <a:bodyPr/>
        <a:lstStyle/>
        <a:p>
          <a:r>
            <a:rPr lang="en-US" dirty="0" smtClean="0"/>
            <a:t>Extractive Use Value</a:t>
          </a:r>
          <a:endParaRPr lang="en-US" dirty="0"/>
        </a:p>
      </dgm:t>
    </dgm:pt>
    <dgm:pt modelId="{C7939E17-C1A2-4E5D-B629-87A78049811C}" type="parTrans" cxnId="{5BA2CEF4-72FC-499E-96C8-DE649B6CA3DD}">
      <dgm:prSet/>
      <dgm:spPr/>
      <dgm:t>
        <a:bodyPr/>
        <a:lstStyle/>
        <a:p>
          <a:endParaRPr lang="en-US"/>
        </a:p>
      </dgm:t>
    </dgm:pt>
    <dgm:pt modelId="{30FB128A-FBA4-4397-8D76-34892F4075EC}" type="sibTrans" cxnId="{5BA2CEF4-72FC-499E-96C8-DE649B6CA3DD}">
      <dgm:prSet/>
      <dgm:spPr/>
      <dgm:t>
        <a:bodyPr/>
        <a:lstStyle/>
        <a:p>
          <a:endParaRPr lang="en-US"/>
        </a:p>
      </dgm:t>
    </dgm:pt>
    <dgm:pt modelId="{277F970E-B6F4-4B0A-9F59-7621BC8E24DC}">
      <dgm:prSet phldrT="[Text]"/>
      <dgm:spPr/>
      <dgm:t>
        <a:bodyPr/>
        <a:lstStyle/>
        <a:p>
          <a:r>
            <a:rPr lang="en-US" dirty="0" smtClean="0"/>
            <a:t>Indirect Use Value</a:t>
          </a:r>
          <a:endParaRPr lang="en-US" dirty="0"/>
        </a:p>
      </dgm:t>
    </dgm:pt>
    <dgm:pt modelId="{7CC9955C-FC6C-4DDE-8F17-378FF507DA86}" type="parTrans" cxnId="{B1FCD369-B7A0-4DC2-A85D-DF013C204C61}">
      <dgm:prSet/>
      <dgm:spPr/>
      <dgm:t>
        <a:bodyPr/>
        <a:lstStyle/>
        <a:p>
          <a:endParaRPr lang="en-US"/>
        </a:p>
      </dgm:t>
    </dgm:pt>
    <dgm:pt modelId="{951F0891-1F6C-4E42-AD81-5E3F8E5C402A}" type="sibTrans" cxnId="{B1FCD369-B7A0-4DC2-A85D-DF013C204C61}">
      <dgm:prSet/>
      <dgm:spPr/>
      <dgm:t>
        <a:bodyPr/>
        <a:lstStyle/>
        <a:p>
          <a:endParaRPr lang="en-US"/>
        </a:p>
      </dgm:t>
    </dgm:pt>
    <dgm:pt modelId="{A4F8F61D-4CD6-4D9E-A837-20D03DD6DC84}">
      <dgm:prSet phldrT="[Text]"/>
      <dgm:spPr/>
      <dgm:t>
        <a:bodyPr/>
        <a:lstStyle/>
        <a:p>
          <a:r>
            <a:rPr lang="en-US" dirty="0" smtClean="0"/>
            <a:t>Non-Use Value</a:t>
          </a:r>
          <a:endParaRPr lang="en-US" dirty="0"/>
        </a:p>
      </dgm:t>
    </dgm:pt>
    <dgm:pt modelId="{9EB3BC55-20F3-4B81-8600-CC7FD49B5576}" type="parTrans" cxnId="{BB5CA13B-2F5F-4654-9D7D-02E816466313}">
      <dgm:prSet/>
      <dgm:spPr/>
      <dgm:t>
        <a:bodyPr/>
        <a:lstStyle/>
        <a:p>
          <a:endParaRPr lang="en-US"/>
        </a:p>
      </dgm:t>
    </dgm:pt>
    <dgm:pt modelId="{075AA890-33C5-41D3-BAD7-2B61467CA4A4}" type="sibTrans" cxnId="{BB5CA13B-2F5F-4654-9D7D-02E816466313}">
      <dgm:prSet/>
      <dgm:spPr/>
      <dgm:t>
        <a:bodyPr/>
        <a:lstStyle/>
        <a:p>
          <a:endParaRPr lang="en-US"/>
        </a:p>
      </dgm:t>
    </dgm:pt>
    <dgm:pt modelId="{31BC7253-2617-4A5C-A59D-E470EA2E432B}">
      <dgm:prSet phldrT="[Text]"/>
      <dgm:spPr/>
      <dgm:t>
        <a:bodyPr/>
        <a:lstStyle/>
        <a:p>
          <a:r>
            <a:rPr lang="en-US" dirty="0" smtClean="0"/>
            <a:t>Existence </a:t>
          </a:r>
        </a:p>
        <a:p>
          <a:r>
            <a:rPr lang="en-US" dirty="0" smtClean="0"/>
            <a:t>Value</a:t>
          </a:r>
          <a:endParaRPr lang="en-US" dirty="0"/>
        </a:p>
      </dgm:t>
    </dgm:pt>
    <dgm:pt modelId="{D7A730D9-8509-4AA0-A518-C6A74D0841DD}" type="parTrans" cxnId="{AF707A04-0350-4DF4-A352-98CED9C711AF}">
      <dgm:prSet/>
      <dgm:spPr/>
      <dgm:t>
        <a:bodyPr/>
        <a:lstStyle/>
        <a:p>
          <a:endParaRPr lang="en-US"/>
        </a:p>
      </dgm:t>
    </dgm:pt>
    <dgm:pt modelId="{C48A126E-8325-41EC-B210-3B935F59E4C3}" type="sibTrans" cxnId="{AF707A04-0350-4DF4-A352-98CED9C711AF}">
      <dgm:prSet/>
      <dgm:spPr/>
      <dgm:t>
        <a:bodyPr/>
        <a:lstStyle/>
        <a:p>
          <a:endParaRPr lang="en-US"/>
        </a:p>
      </dgm:t>
    </dgm:pt>
    <dgm:pt modelId="{F5045DDD-33A7-4CB0-BB32-00EAED14D2A4}">
      <dgm:prSet phldrT="[Text]"/>
      <dgm:spPr/>
      <dgm:t>
        <a:bodyPr/>
        <a:lstStyle/>
        <a:p>
          <a:r>
            <a:rPr lang="en-US" dirty="0" smtClean="0"/>
            <a:t>Option </a:t>
          </a:r>
        </a:p>
        <a:p>
          <a:r>
            <a:rPr lang="en-US" dirty="0" smtClean="0"/>
            <a:t>Value</a:t>
          </a:r>
          <a:endParaRPr lang="en-US" dirty="0"/>
        </a:p>
      </dgm:t>
    </dgm:pt>
    <dgm:pt modelId="{E98A64AD-F164-483E-89EC-126A55528D28}" type="parTrans" cxnId="{09D28976-2833-482C-8C71-3BDA9FFDC531}">
      <dgm:prSet/>
      <dgm:spPr/>
      <dgm:t>
        <a:bodyPr/>
        <a:lstStyle/>
        <a:p>
          <a:endParaRPr lang="en-US"/>
        </a:p>
      </dgm:t>
    </dgm:pt>
    <dgm:pt modelId="{E692F6C1-47FF-4803-9540-8F4FDA0A1BFD}" type="sibTrans" cxnId="{09D28976-2833-482C-8C71-3BDA9FFDC531}">
      <dgm:prSet/>
      <dgm:spPr/>
      <dgm:t>
        <a:bodyPr/>
        <a:lstStyle/>
        <a:p>
          <a:endParaRPr lang="en-US"/>
        </a:p>
      </dgm:t>
    </dgm:pt>
    <dgm:pt modelId="{174B34FF-A281-4CB4-A534-EE7F978B3A78}">
      <dgm:prSet phldrT="[Text]"/>
      <dgm:spPr/>
      <dgm:t>
        <a:bodyPr/>
        <a:lstStyle/>
        <a:p>
          <a:r>
            <a:rPr lang="en-US" dirty="0" smtClean="0"/>
            <a:t>Bequest </a:t>
          </a:r>
        </a:p>
        <a:p>
          <a:r>
            <a:rPr lang="en-US" dirty="0" smtClean="0"/>
            <a:t>Value</a:t>
          </a:r>
          <a:endParaRPr lang="en-US" dirty="0"/>
        </a:p>
      </dgm:t>
    </dgm:pt>
    <dgm:pt modelId="{2B5025DB-FE2B-4515-B32B-0F81673583C9}" type="parTrans" cxnId="{7FD8A55A-C5D9-45C8-83BF-C96EBF65E17C}">
      <dgm:prSet/>
      <dgm:spPr/>
      <dgm:t>
        <a:bodyPr/>
        <a:lstStyle/>
        <a:p>
          <a:endParaRPr lang="en-US"/>
        </a:p>
      </dgm:t>
    </dgm:pt>
    <dgm:pt modelId="{CCB4A1A6-A540-4537-9715-CAE26E095CFC}" type="sibTrans" cxnId="{7FD8A55A-C5D9-45C8-83BF-C96EBF65E17C}">
      <dgm:prSet/>
      <dgm:spPr/>
      <dgm:t>
        <a:bodyPr/>
        <a:lstStyle/>
        <a:p>
          <a:endParaRPr lang="en-US"/>
        </a:p>
      </dgm:t>
    </dgm:pt>
    <dgm:pt modelId="{11D621D8-E957-4D48-B1B1-1CA12EE97D36}">
      <dgm:prSet phldrT="[Text]"/>
      <dgm:spPr/>
      <dgm:t>
        <a:bodyPr/>
        <a:lstStyle/>
        <a:p>
          <a:r>
            <a:rPr lang="en-US" dirty="0" smtClean="0"/>
            <a:t>Non-Extractive Use Value</a:t>
          </a:r>
          <a:endParaRPr lang="en-US" dirty="0"/>
        </a:p>
      </dgm:t>
    </dgm:pt>
    <dgm:pt modelId="{EC93E7D8-E5FE-458E-990A-239DA78D5078}" type="parTrans" cxnId="{E3D435C1-119A-4D79-9844-D70BEAC2ED41}">
      <dgm:prSet/>
      <dgm:spPr/>
      <dgm:t>
        <a:bodyPr/>
        <a:lstStyle/>
        <a:p>
          <a:endParaRPr lang="en-US"/>
        </a:p>
      </dgm:t>
    </dgm:pt>
    <dgm:pt modelId="{0D90B58E-7AD5-473B-98D1-038D4E8D6757}" type="sibTrans" cxnId="{E3D435C1-119A-4D79-9844-D70BEAC2ED41}">
      <dgm:prSet/>
      <dgm:spPr/>
      <dgm:t>
        <a:bodyPr/>
        <a:lstStyle/>
        <a:p>
          <a:endParaRPr lang="en-US"/>
        </a:p>
      </dgm:t>
    </dgm:pt>
    <dgm:pt modelId="{6306D7D9-B54A-45D8-ABE1-C69F46758097}">
      <dgm:prSet phldrT="[Text]"/>
      <dgm:spPr/>
      <dgm:t>
        <a:bodyPr/>
        <a:lstStyle/>
        <a:p>
          <a:r>
            <a:rPr lang="en-US" dirty="0" smtClean="0"/>
            <a:t>e.g.: Fishing</a:t>
          </a:r>
          <a:endParaRPr lang="en-US" dirty="0"/>
        </a:p>
      </dgm:t>
    </dgm:pt>
    <dgm:pt modelId="{0F0F868A-E011-45E6-9D7B-BC15295F271A}" type="parTrans" cxnId="{FA3D0A95-F6B5-41B8-BB05-29521BE6E0AB}">
      <dgm:prSet/>
      <dgm:spPr/>
      <dgm:t>
        <a:bodyPr/>
        <a:lstStyle/>
        <a:p>
          <a:endParaRPr lang="en-US"/>
        </a:p>
      </dgm:t>
    </dgm:pt>
    <dgm:pt modelId="{ED73FA19-883A-427C-B562-6EA15F278186}" type="sibTrans" cxnId="{FA3D0A95-F6B5-41B8-BB05-29521BE6E0AB}">
      <dgm:prSet/>
      <dgm:spPr/>
      <dgm:t>
        <a:bodyPr/>
        <a:lstStyle/>
        <a:p>
          <a:endParaRPr lang="en-US"/>
        </a:p>
      </dgm:t>
    </dgm:pt>
    <dgm:pt modelId="{4A8BDFA7-9B1D-4E92-BF49-3CFB614CD457}">
      <dgm:prSet phldrT="[Text]"/>
      <dgm:spPr/>
      <dgm:t>
        <a:bodyPr/>
        <a:lstStyle/>
        <a:p>
          <a:r>
            <a:rPr lang="en-US" dirty="0" smtClean="0"/>
            <a:t>e.g. Snorkeling</a:t>
          </a:r>
          <a:endParaRPr lang="en-US" dirty="0"/>
        </a:p>
      </dgm:t>
    </dgm:pt>
    <dgm:pt modelId="{0D912664-5433-4C5B-9520-09628E7C0CA1}" type="parTrans" cxnId="{241E92FE-1ABF-453E-8E20-07AE760F5C02}">
      <dgm:prSet/>
      <dgm:spPr/>
      <dgm:t>
        <a:bodyPr/>
        <a:lstStyle/>
        <a:p>
          <a:endParaRPr lang="en-US"/>
        </a:p>
      </dgm:t>
    </dgm:pt>
    <dgm:pt modelId="{F03C78E4-9271-48FE-943C-2F9E740C9F6F}" type="sibTrans" cxnId="{241E92FE-1ABF-453E-8E20-07AE760F5C02}">
      <dgm:prSet/>
      <dgm:spPr/>
      <dgm:t>
        <a:bodyPr/>
        <a:lstStyle/>
        <a:p>
          <a:endParaRPr lang="en-US"/>
        </a:p>
      </dgm:t>
    </dgm:pt>
    <dgm:pt modelId="{037D25F6-1898-4182-9C55-EF481451D798}">
      <dgm:prSet phldrT="[Text]"/>
      <dgm:spPr/>
      <dgm:t>
        <a:bodyPr/>
        <a:lstStyle/>
        <a:p>
          <a:r>
            <a:rPr lang="en-US" dirty="0" smtClean="0"/>
            <a:t>e.g. Erosion protection</a:t>
          </a:r>
          <a:endParaRPr lang="en-US" dirty="0"/>
        </a:p>
      </dgm:t>
    </dgm:pt>
    <dgm:pt modelId="{AEDD7FDE-4CF3-4B9D-9ADA-975C043AE247}" type="parTrans" cxnId="{9D744950-FDB5-44D9-96E8-85CF0F7BCF74}">
      <dgm:prSet/>
      <dgm:spPr/>
      <dgm:t>
        <a:bodyPr/>
        <a:lstStyle/>
        <a:p>
          <a:endParaRPr lang="en-US"/>
        </a:p>
      </dgm:t>
    </dgm:pt>
    <dgm:pt modelId="{9A049584-6B36-4ADD-B895-A20DE52276B2}" type="sibTrans" cxnId="{9D744950-FDB5-44D9-96E8-85CF0F7BCF74}">
      <dgm:prSet/>
      <dgm:spPr/>
      <dgm:t>
        <a:bodyPr/>
        <a:lstStyle/>
        <a:p>
          <a:endParaRPr lang="en-US"/>
        </a:p>
      </dgm:t>
    </dgm:pt>
    <dgm:pt modelId="{9FF1F002-CD81-47E9-B060-86B5ACAE33B4}">
      <dgm:prSet phldrT="[Text]"/>
      <dgm:spPr/>
      <dgm:t>
        <a:bodyPr/>
        <a:lstStyle/>
        <a:p>
          <a:r>
            <a:rPr lang="en-US" dirty="0" smtClean="0"/>
            <a:t>Value from knowing resource exists </a:t>
          </a:r>
          <a:endParaRPr lang="en-US" dirty="0"/>
        </a:p>
      </dgm:t>
    </dgm:pt>
    <dgm:pt modelId="{BB2B3D33-5929-4E6C-8177-C8C843749B2F}" type="parTrans" cxnId="{7730F576-6347-4109-9FAB-E20DD6FE5B0F}">
      <dgm:prSet/>
      <dgm:spPr/>
      <dgm:t>
        <a:bodyPr/>
        <a:lstStyle/>
        <a:p>
          <a:endParaRPr lang="en-US"/>
        </a:p>
      </dgm:t>
    </dgm:pt>
    <dgm:pt modelId="{C84949C1-FDC5-4D31-8A76-9643E7FC71B5}" type="sibTrans" cxnId="{7730F576-6347-4109-9FAB-E20DD6FE5B0F}">
      <dgm:prSet/>
      <dgm:spPr/>
      <dgm:t>
        <a:bodyPr/>
        <a:lstStyle/>
        <a:p>
          <a:endParaRPr lang="en-US"/>
        </a:p>
      </dgm:t>
    </dgm:pt>
    <dgm:pt modelId="{BC41B8D0-9D0C-4755-9126-7E2F23A801E2}">
      <dgm:prSet phldrT="[Text]"/>
      <dgm:spPr/>
      <dgm:t>
        <a:bodyPr/>
        <a:lstStyle/>
        <a:p>
          <a:r>
            <a:rPr lang="en-US" dirty="0" smtClean="0"/>
            <a:t>Value from preserving future use </a:t>
          </a:r>
          <a:endParaRPr lang="en-US" dirty="0"/>
        </a:p>
      </dgm:t>
    </dgm:pt>
    <dgm:pt modelId="{395F33C8-20C4-4397-BB9A-688721BD0EF5}" type="parTrans" cxnId="{1F19302E-B123-4F94-9C57-FDA74878176F}">
      <dgm:prSet/>
      <dgm:spPr/>
      <dgm:t>
        <a:bodyPr/>
        <a:lstStyle/>
        <a:p>
          <a:endParaRPr lang="en-US"/>
        </a:p>
      </dgm:t>
    </dgm:pt>
    <dgm:pt modelId="{7F3CE401-DA6B-4214-A23A-7B9CA6E274DD}" type="sibTrans" cxnId="{1F19302E-B123-4F94-9C57-FDA74878176F}">
      <dgm:prSet/>
      <dgm:spPr/>
      <dgm:t>
        <a:bodyPr/>
        <a:lstStyle/>
        <a:p>
          <a:endParaRPr lang="en-US"/>
        </a:p>
      </dgm:t>
    </dgm:pt>
    <dgm:pt modelId="{BAD63A48-5A0E-4FC3-A628-2C6C31C6D885}">
      <dgm:prSet phldrT="[Text]"/>
      <dgm:spPr/>
      <dgm:t>
        <a:bodyPr/>
        <a:lstStyle/>
        <a:p>
          <a:r>
            <a:rPr lang="en-US" dirty="0" smtClean="0"/>
            <a:t>Value from preserving for future generations</a:t>
          </a:r>
          <a:endParaRPr lang="en-US" dirty="0"/>
        </a:p>
      </dgm:t>
    </dgm:pt>
    <dgm:pt modelId="{D955C870-531C-43E9-9E29-C7DC94861247}" type="parTrans" cxnId="{13BD2FF7-310E-4818-BF0A-B08751C7CA0D}">
      <dgm:prSet/>
      <dgm:spPr/>
      <dgm:t>
        <a:bodyPr/>
        <a:lstStyle/>
        <a:p>
          <a:endParaRPr lang="en-US"/>
        </a:p>
      </dgm:t>
    </dgm:pt>
    <dgm:pt modelId="{E20CAE72-D9F9-4CAB-B252-964563976A5C}" type="sibTrans" cxnId="{13BD2FF7-310E-4818-BF0A-B08751C7CA0D}">
      <dgm:prSet/>
      <dgm:spPr/>
      <dgm:t>
        <a:bodyPr/>
        <a:lstStyle/>
        <a:p>
          <a:endParaRPr lang="en-US"/>
        </a:p>
      </dgm:t>
    </dgm:pt>
    <dgm:pt modelId="{2921B0E1-9696-4F60-BB98-06884DE8BF20}" type="pres">
      <dgm:prSet presAssocID="{BC3C3974-6956-40B8-8CFA-1B2C44A0E012}" presName="diagram" presStyleCnt="0">
        <dgm:presLayoutVars>
          <dgm:chPref val="1"/>
          <dgm:dir/>
          <dgm:animOne val="branch"/>
          <dgm:animLvl val="lvl"/>
          <dgm:resizeHandles val="exact"/>
        </dgm:presLayoutVars>
      </dgm:prSet>
      <dgm:spPr/>
      <dgm:t>
        <a:bodyPr/>
        <a:lstStyle/>
        <a:p>
          <a:endParaRPr lang="en-US"/>
        </a:p>
      </dgm:t>
    </dgm:pt>
    <dgm:pt modelId="{E788E0D5-4783-4FDF-AD80-8E9A4FA53517}" type="pres">
      <dgm:prSet presAssocID="{CA3C64E2-E3AB-4BC0-B817-4951417402B7}" presName="root1" presStyleCnt="0"/>
      <dgm:spPr/>
    </dgm:pt>
    <dgm:pt modelId="{117787B5-B811-4094-825B-DEF46054146B}" type="pres">
      <dgm:prSet presAssocID="{CA3C64E2-E3AB-4BC0-B817-4951417402B7}" presName="LevelOneTextNode" presStyleLbl="node0" presStyleIdx="0" presStyleCnt="1">
        <dgm:presLayoutVars>
          <dgm:chPref val="3"/>
        </dgm:presLayoutVars>
      </dgm:prSet>
      <dgm:spPr/>
      <dgm:t>
        <a:bodyPr/>
        <a:lstStyle/>
        <a:p>
          <a:endParaRPr lang="en-US"/>
        </a:p>
      </dgm:t>
    </dgm:pt>
    <dgm:pt modelId="{A83D37CB-DDFD-4CC8-A631-4352618FE756}" type="pres">
      <dgm:prSet presAssocID="{CA3C64E2-E3AB-4BC0-B817-4951417402B7}" presName="level2hierChild" presStyleCnt="0"/>
      <dgm:spPr/>
    </dgm:pt>
    <dgm:pt modelId="{9AD4C489-F08A-4439-B161-A52ACA6D9E43}" type="pres">
      <dgm:prSet presAssocID="{DE901F98-C8AC-4F62-9E64-34E4E650F307}" presName="conn2-1" presStyleLbl="parChTrans1D2" presStyleIdx="0" presStyleCnt="2"/>
      <dgm:spPr/>
      <dgm:t>
        <a:bodyPr/>
        <a:lstStyle/>
        <a:p>
          <a:endParaRPr lang="en-US"/>
        </a:p>
      </dgm:t>
    </dgm:pt>
    <dgm:pt modelId="{7D0470D9-8F5E-49A3-A01E-745DEA29BB3C}" type="pres">
      <dgm:prSet presAssocID="{DE901F98-C8AC-4F62-9E64-34E4E650F307}" presName="connTx" presStyleLbl="parChTrans1D2" presStyleIdx="0" presStyleCnt="2"/>
      <dgm:spPr/>
      <dgm:t>
        <a:bodyPr/>
        <a:lstStyle/>
        <a:p>
          <a:endParaRPr lang="en-US"/>
        </a:p>
      </dgm:t>
    </dgm:pt>
    <dgm:pt modelId="{7C7BBA63-9B7D-4FEC-9459-65DB8782619D}" type="pres">
      <dgm:prSet presAssocID="{4CE914CD-2EE3-41A5-844E-7B976297BD43}" presName="root2" presStyleCnt="0"/>
      <dgm:spPr/>
    </dgm:pt>
    <dgm:pt modelId="{142D19D1-8663-41E9-BDCF-D6188712F54F}" type="pres">
      <dgm:prSet presAssocID="{4CE914CD-2EE3-41A5-844E-7B976297BD43}" presName="LevelTwoTextNode" presStyleLbl="node2" presStyleIdx="0" presStyleCnt="2">
        <dgm:presLayoutVars>
          <dgm:chPref val="3"/>
        </dgm:presLayoutVars>
      </dgm:prSet>
      <dgm:spPr/>
      <dgm:t>
        <a:bodyPr/>
        <a:lstStyle/>
        <a:p>
          <a:endParaRPr lang="en-US"/>
        </a:p>
      </dgm:t>
    </dgm:pt>
    <dgm:pt modelId="{61092F84-016D-4030-A855-5FBB5BDA58EB}" type="pres">
      <dgm:prSet presAssocID="{4CE914CD-2EE3-41A5-844E-7B976297BD43}" presName="level3hierChild" presStyleCnt="0"/>
      <dgm:spPr/>
    </dgm:pt>
    <dgm:pt modelId="{818AD215-838F-45C8-89A4-A23EC72CDAF1}" type="pres">
      <dgm:prSet presAssocID="{C7939E17-C1A2-4E5D-B629-87A78049811C}" presName="conn2-1" presStyleLbl="parChTrans1D3" presStyleIdx="0" presStyleCnt="6"/>
      <dgm:spPr/>
      <dgm:t>
        <a:bodyPr/>
        <a:lstStyle/>
        <a:p>
          <a:endParaRPr lang="en-US"/>
        </a:p>
      </dgm:t>
    </dgm:pt>
    <dgm:pt modelId="{A5AA5FB2-3C28-46CB-B5C0-C64CE8D31D45}" type="pres">
      <dgm:prSet presAssocID="{C7939E17-C1A2-4E5D-B629-87A78049811C}" presName="connTx" presStyleLbl="parChTrans1D3" presStyleIdx="0" presStyleCnt="6"/>
      <dgm:spPr/>
      <dgm:t>
        <a:bodyPr/>
        <a:lstStyle/>
        <a:p>
          <a:endParaRPr lang="en-US"/>
        </a:p>
      </dgm:t>
    </dgm:pt>
    <dgm:pt modelId="{63030449-A087-4419-83A5-758686E29796}" type="pres">
      <dgm:prSet presAssocID="{273FF21D-2E1B-47BB-84FD-1128678B7ACB}" presName="root2" presStyleCnt="0"/>
      <dgm:spPr/>
    </dgm:pt>
    <dgm:pt modelId="{87D21B96-BCD8-40B0-9E4E-B697545DD618}" type="pres">
      <dgm:prSet presAssocID="{273FF21D-2E1B-47BB-84FD-1128678B7ACB}" presName="LevelTwoTextNode" presStyleLbl="node3" presStyleIdx="0" presStyleCnt="6">
        <dgm:presLayoutVars>
          <dgm:chPref val="3"/>
        </dgm:presLayoutVars>
      </dgm:prSet>
      <dgm:spPr/>
      <dgm:t>
        <a:bodyPr/>
        <a:lstStyle/>
        <a:p>
          <a:endParaRPr lang="en-US"/>
        </a:p>
      </dgm:t>
    </dgm:pt>
    <dgm:pt modelId="{FCE9E3B7-EB1D-4A41-A11C-56DBE8893F77}" type="pres">
      <dgm:prSet presAssocID="{273FF21D-2E1B-47BB-84FD-1128678B7ACB}" presName="level3hierChild" presStyleCnt="0"/>
      <dgm:spPr/>
    </dgm:pt>
    <dgm:pt modelId="{BECBED4C-6C60-4E33-B2A6-B15379BF60B3}" type="pres">
      <dgm:prSet presAssocID="{0F0F868A-E011-45E6-9D7B-BC15295F271A}" presName="conn2-1" presStyleLbl="parChTrans1D4" presStyleIdx="0" presStyleCnt="6"/>
      <dgm:spPr/>
      <dgm:t>
        <a:bodyPr/>
        <a:lstStyle/>
        <a:p>
          <a:endParaRPr lang="en-US"/>
        </a:p>
      </dgm:t>
    </dgm:pt>
    <dgm:pt modelId="{8314FB41-CC9E-43E8-AB2C-DB99B313B9A4}" type="pres">
      <dgm:prSet presAssocID="{0F0F868A-E011-45E6-9D7B-BC15295F271A}" presName="connTx" presStyleLbl="parChTrans1D4" presStyleIdx="0" presStyleCnt="6"/>
      <dgm:spPr/>
      <dgm:t>
        <a:bodyPr/>
        <a:lstStyle/>
        <a:p>
          <a:endParaRPr lang="en-US"/>
        </a:p>
      </dgm:t>
    </dgm:pt>
    <dgm:pt modelId="{1D146FD1-2089-4752-B13C-E45FC0342F2A}" type="pres">
      <dgm:prSet presAssocID="{6306D7D9-B54A-45D8-ABE1-C69F46758097}" presName="root2" presStyleCnt="0"/>
      <dgm:spPr/>
    </dgm:pt>
    <dgm:pt modelId="{4892C7AB-24A2-4EF3-A697-0AB92C596D16}" type="pres">
      <dgm:prSet presAssocID="{6306D7D9-B54A-45D8-ABE1-C69F46758097}" presName="LevelTwoTextNode" presStyleLbl="node4" presStyleIdx="0" presStyleCnt="6">
        <dgm:presLayoutVars>
          <dgm:chPref val="3"/>
        </dgm:presLayoutVars>
      </dgm:prSet>
      <dgm:spPr/>
      <dgm:t>
        <a:bodyPr/>
        <a:lstStyle/>
        <a:p>
          <a:endParaRPr lang="en-US"/>
        </a:p>
      </dgm:t>
    </dgm:pt>
    <dgm:pt modelId="{2B4BBC73-7491-4035-93B0-4FBF03815C5F}" type="pres">
      <dgm:prSet presAssocID="{6306D7D9-B54A-45D8-ABE1-C69F46758097}" presName="level3hierChild" presStyleCnt="0"/>
      <dgm:spPr/>
    </dgm:pt>
    <dgm:pt modelId="{33CC9AA2-D8F0-4E9A-AE2D-3369B8380AEA}" type="pres">
      <dgm:prSet presAssocID="{EC93E7D8-E5FE-458E-990A-239DA78D5078}" presName="conn2-1" presStyleLbl="parChTrans1D3" presStyleIdx="1" presStyleCnt="6"/>
      <dgm:spPr/>
      <dgm:t>
        <a:bodyPr/>
        <a:lstStyle/>
        <a:p>
          <a:endParaRPr lang="en-US"/>
        </a:p>
      </dgm:t>
    </dgm:pt>
    <dgm:pt modelId="{C1E8B188-7A61-43EE-B830-0AD7A15C4596}" type="pres">
      <dgm:prSet presAssocID="{EC93E7D8-E5FE-458E-990A-239DA78D5078}" presName="connTx" presStyleLbl="parChTrans1D3" presStyleIdx="1" presStyleCnt="6"/>
      <dgm:spPr/>
      <dgm:t>
        <a:bodyPr/>
        <a:lstStyle/>
        <a:p>
          <a:endParaRPr lang="en-US"/>
        </a:p>
      </dgm:t>
    </dgm:pt>
    <dgm:pt modelId="{F308347A-BAB8-4680-9557-16E1A6B4CE0E}" type="pres">
      <dgm:prSet presAssocID="{11D621D8-E957-4D48-B1B1-1CA12EE97D36}" presName="root2" presStyleCnt="0"/>
      <dgm:spPr/>
    </dgm:pt>
    <dgm:pt modelId="{E9071B3A-CF00-469C-9A6F-C00C00958AB6}" type="pres">
      <dgm:prSet presAssocID="{11D621D8-E957-4D48-B1B1-1CA12EE97D36}" presName="LevelTwoTextNode" presStyleLbl="node3" presStyleIdx="1" presStyleCnt="6">
        <dgm:presLayoutVars>
          <dgm:chPref val="3"/>
        </dgm:presLayoutVars>
      </dgm:prSet>
      <dgm:spPr/>
      <dgm:t>
        <a:bodyPr/>
        <a:lstStyle/>
        <a:p>
          <a:endParaRPr lang="en-US"/>
        </a:p>
      </dgm:t>
    </dgm:pt>
    <dgm:pt modelId="{60D0ACAC-9B04-418A-BF93-0C0F22ED58B7}" type="pres">
      <dgm:prSet presAssocID="{11D621D8-E957-4D48-B1B1-1CA12EE97D36}" presName="level3hierChild" presStyleCnt="0"/>
      <dgm:spPr/>
    </dgm:pt>
    <dgm:pt modelId="{85746145-1DB4-4AEE-9F26-B5F62113522B}" type="pres">
      <dgm:prSet presAssocID="{0D912664-5433-4C5B-9520-09628E7C0CA1}" presName="conn2-1" presStyleLbl="parChTrans1D4" presStyleIdx="1" presStyleCnt="6"/>
      <dgm:spPr/>
      <dgm:t>
        <a:bodyPr/>
        <a:lstStyle/>
        <a:p>
          <a:endParaRPr lang="en-US"/>
        </a:p>
      </dgm:t>
    </dgm:pt>
    <dgm:pt modelId="{CC8C4729-65D0-421A-AF31-87B98D2A64C6}" type="pres">
      <dgm:prSet presAssocID="{0D912664-5433-4C5B-9520-09628E7C0CA1}" presName="connTx" presStyleLbl="parChTrans1D4" presStyleIdx="1" presStyleCnt="6"/>
      <dgm:spPr/>
      <dgm:t>
        <a:bodyPr/>
        <a:lstStyle/>
        <a:p>
          <a:endParaRPr lang="en-US"/>
        </a:p>
      </dgm:t>
    </dgm:pt>
    <dgm:pt modelId="{88F5F1ED-BE15-48DF-8AAA-90D61170F436}" type="pres">
      <dgm:prSet presAssocID="{4A8BDFA7-9B1D-4E92-BF49-3CFB614CD457}" presName="root2" presStyleCnt="0"/>
      <dgm:spPr/>
    </dgm:pt>
    <dgm:pt modelId="{284D3709-0309-436D-8730-8BB47FC47572}" type="pres">
      <dgm:prSet presAssocID="{4A8BDFA7-9B1D-4E92-BF49-3CFB614CD457}" presName="LevelTwoTextNode" presStyleLbl="node4" presStyleIdx="1" presStyleCnt="6">
        <dgm:presLayoutVars>
          <dgm:chPref val="3"/>
        </dgm:presLayoutVars>
      </dgm:prSet>
      <dgm:spPr/>
      <dgm:t>
        <a:bodyPr/>
        <a:lstStyle/>
        <a:p>
          <a:endParaRPr lang="en-US"/>
        </a:p>
      </dgm:t>
    </dgm:pt>
    <dgm:pt modelId="{CACFA7FC-0705-48AF-A86E-9E3C07AF28EF}" type="pres">
      <dgm:prSet presAssocID="{4A8BDFA7-9B1D-4E92-BF49-3CFB614CD457}" presName="level3hierChild" presStyleCnt="0"/>
      <dgm:spPr/>
    </dgm:pt>
    <dgm:pt modelId="{4574A239-AF94-4144-ACAC-F120013F8280}" type="pres">
      <dgm:prSet presAssocID="{7CC9955C-FC6C-4DDE-8F17-378FF507DA86}" presName="conn2-1" presStyleLbl="parChTrans1D3" presStyleIdx="2" presStyleCnt="6"/>
      <dgm:spPr/>
      <dgm:t>
        <a:bodyPr/>
        <a:lstStyle/>
        <a:p>
          <a:endParaRPr lang="en-US"/>
        </a:p>
      </dgm:t>
    </dgm:pt>
    <dgm:pt modelId="{15A97DA4-98FD-49EC-BEF9-289CEE3A1665}" type="pres">
      <dgm:prSet presAssocID="{7CC9955C-FC6C-4DDE-8F17-378FF507DA86}" presName="connTx" presStyleLbl="parChTrans1D3" presStyleIdx="2" presStyleCnt="6"/>
      <dgm:spPr/>
      <dgm:t>
        <a:bodyPr/>
        <a:lstStyle/>
        <a:p>
          <a:endParaRPr lang="en-US"/>
        </a:p>
      </dgm:t>
    </dgm:pt>
    <dgm:pt modelId="{A0A75722-E9DA-40B0-9181-ADC4F390947E}" type="pres">
      <dgm:prSet presAssocID="{277F970E-B6F4-4B0A-9F59-7621BC8E24DC}" presName="root2" presStyleCnt="0"/>
      <dgm:spPr/>
    </dgm:pt>
    <dgm:pt modelId="{AD1ED4BE-7E90-44E6-9AC7-322AACBD82A8}" type="pres">
      <dgm:prSet presAssocID="{277F970E-B6F4-4B0A-9F59-7621BC8E24DC}" presName="LevelTwoTextNode" presStyleLbl="node3" presStyleIdx="2" presStyleCnt="6">
        <dgm:presLayoutVars>
          <dgm:chPref val="3"/>
        </dgm:presLayoutVars>
      </dgm:prSet>
      <dgm:spPr/>
      <dgm:t>
        <a:bodyPr/>
        <a:lstStyle/>
        <a:p>
          <a:endParaRPr lang="en-US"/>
        </a:p>
      </dgm:t>
    </dgm:pt>
    <dgm:pt modelId="{EE327B87-5F1A-4821-ABBE-FF641C555894}" type="pres">
      <dgm:prSet presAssocID="{277F970E-B6F4-4B0A-9F59-7621BC8E24DC}" presName="level3hierChild" presStyleCnt="0"/>
      <dgm:spPr/>
    </dgm:pt>
    <dgm:pt modelId="{5B61872C-B62F-42E7-A96B-150E3D49D186}" type="pres">
      <dgm:prSet presAssocID="{AEDD7FDE-4CF3-4B9D-9ADA-975C043AE247}" presName="conn2-1" presStyleLbl="parChTrans1D4" presStyleIdx="2" presStyleCnt="6"/>
      <dgm:spPr/>
      <dgm:t>
        <a:bodyPr/>
        <a:lstStyle/>
        <a:p>
          <a:endParaRPr lang="en-US"/>
        </a:p>
      </dgm:t>
    </dgm:pt>
    <dgm:pt modelId="{2240434A-E9CA-48F1-B624-1E27F89CF528}" type="pres">
      <dgm:prSet presAssocID="{AEDD7FDE-4CF3-4B9D-9ADA-975C043AE247}" presName="connTx" presStyleLbl="parChTrans1D4" presStyleIdx="2" presStyleCnt="6"/>
      <dgm:spPr/>
      <dgm:t>
        <a:bodyPr/>
        <a:lstStyle/>
        <a:p>
          <a:endParaRPr lang="en-US"/>
        </a:p>
      </dgm:t>
    </dgm:pt>
    <dgm:pt modelId="{10DB1B4A-4C50-4AF0-ABD7-3B4F297266B2}" type="pres">
      <dgm:prSet presAssocID="{037D25F6-1898-4182-9C55-EF481451D798}" presName="root2" presStyleCnt="0"/>
      <dgm:spPr/>
    </dgm:pt>
    <dgm:pt modelId="{E03F15CC-0D1D-4A7F-95A2-0A12A3D065D6}" type="pres">
      <dgm:prSet presAssocID="{037D25F6-1898-4182-9C55-EF481451D798}" presName="LevelTwoTextNode" presStyleLbl="node4" presStyleIdx="2" presStyleCnt="6">
        <dgm:presLayoutVars>
          <dgm:chPref val="3"/>
        </dgm:presLayoutVars>
      </dgm:prSet>
      <dgm:spPr/>
      <dgm:t>
        <a:bodyPr/>
        <a:lstStyle/>
        <a:p>
          <a:endParaRPr lang="en-US"/>
        </a:p>
      </dgm:t>
    </dgm:pt>
    <dgm:pt modelId="{9FD9A698-D843-4AE1-8BFA-859900B12AAE}" type="pres">
      <dgm:prSet presAssocID="{037D25F6-1898-4182-9C55-EF481451D798}" presName="level3hierChild" presStyleCnt="0"/>
      <dgm:spPr/>
    </dgm:pt>
    <dgm:pt modelId="{251C9E24-3122-418E-B520-3D18E8AAAB0A}" type="pres">
      <dgm:prSet presAssocID="{9EB3BC55-20F3-4B81-8600-CC7FD49B5576}" presName="conn2-1" presStyleLbl="parChTrans1D2" presStyleIdx="1" presStyleCnt="2"/>
      <dgm:spPr/>
      <dgm:t>
        <a:bodyPr/>
        <a:lstStyle/>
        <a:p>
          <a:endParaRPr lang="en-US"/>
        </a:p>
      </dgm:t>
    </dgm:pt>
    <dgm:pt modelId="{6724227A-290A-410C-96E2-2F4E579CA947}" type="pres">
      <dgm:prSet presAssocID="{9EB3BC55-20F3-4B81-8600-CC7FD49B5576}" presName="connTx" presStyleLbl="parChTrans1D2" presStyleIdx="1" presStyleCnt="2"/>
      <dgm:spPr/>
      <dgm:t>
        <a:bodyPr/>
        <a:lstStyle/>
        <a:p>
          <a:endParaRPr lang="en-US"/>
        </a:p>
      </dgm:t>
    </dgm:pt>
    <dgm:pt modelId="{43E59952-E7CC-4970-8B3C-9988460BBDA2}" type="pres">
      <dgm:prSet presAssocID="{A4F8F61D-4CD6-4D9E-A837-20D03DD6DC84}" presName="root2" presStyleCnt="0"/>
      <dgm:spPr/>
    </dgm:pt>
    <dgm:pt modelId="{82C2695A-2718-4AF0-A94C-C451FFD8CA2D}" type="pres">
      <dgm:prSet presAssocID="{A4F8F61D-4CD6-4D9E-A837-20D03DD6DC84}" presName="LevelTwoTextNode" presStyleLbl="node2" presStyleIdx="1" presStyleCnt="2">
        <dgm:presLayoutVars>
          <dgm:chPref val="3"/>
        </dgm:presLayoutVars>
      </dgm:prSet>
      <dgm:spPr/>
      <dgm:t>
        <a:bodyPr/>
        <a:lstStyle/>
        <a:p>
          <a:endParaRPr lang="en-US"/>
        </a:p>
      </dgm:t>
    </dgm:pt>
    <dgm:pt modelId="{32EFAE0B-B93A-45C0-9235-0161095813CE}" type="pres">
      <dgm:prSet presAssocID="{A4F8F61D-4CD6-4D9E-A837-20D03DD6DC84}" presName="level3hierChild" presStyleCnt="0"/>
      <dgm:spPr/>
    </dgm:pt>
    <dgm:pt modelId="{04E58C29-69DE-44FA-B0DB-878013EDD941}" type="pres">
      <dgm:prSet presAssocID="{D7A730D9-8509-4AA0-A518-C6A74D0841DD}" presName="conn2-1" presStyleLbl="parChTrans1D3" presStyleIdx="3" presStyleCnt="6"/>
      <dgm:spPr/>
      <dgm:t>
        <a:bodyPr/>
        <a:lstStyle/>
        <a:p>
          <a:endParaRPr lang="en-US"/>
        </a:p>
      </dgm:t>
    </dgm:pt>
    <dgm:pt modelId="{ED04F294-BD35-481F-8F9B-8C8D3453AB79}" type="pres">
      <dgm:prSet presAssocID="{D7A730D9-8509-4AA0-A518-C6A74D0841DD}" presName="connTx" presStyleLbl="parChTrans1D3" presStyleIdx="3" presStyleCnt="6"/>
      <dgm:spPr/>
      <dgm:t>
        <a:bodyPr/>
        <a:lstStyle/>
        <a:p>
          <a:endParaRPr lang="en-US"/>
        </a:p>
      </dgm:t>
    </dgm:pt>
    <dgm:pt modelId="{B3566317-65C9-4FBE-9221-0D7C89237FF1}" type="pres">
      <dgm:prSet presAssocID="{31BC7253-2617-4A5C-A59D-E470EA2E432B}" presName="root2" presStyleCnt="0"/>
      <dgm:spPr/>
    </dgm:pt>
    <dgm:pt modelId="{B9362678-D41A-4EDC-8A80-4A2F25D31B18}" type="pres">
      <dgm:prSet presAssocID="{31BC7253-2617-4A5C-A59D-E470EA2E432B}" presName="LevelTwoTextNode" presStyleLbl="node3" presStyleIdx="3" presStyleCnt="6">
        <dgm:presLayoutVars>
          <dgm:chPref val="3"/>
        </dgm:presLayoutVars>
      </dgm:prSet>
      <dgm:spPr/>
      <dgm:t>
        <a:bodyPr/>
        <a:lstStyle/>
        <a:p>
          <a:endParaRPr lang="en-US"/>
        </a:p>
      </dgm:t>
    </dgm:pt>
    <dgm:pt modelId="{38629C8F-35A9-48F9-AF9E-AD9998CF3F57}" type="pres">
      <dgm:prSet presAssocID="{31BC7253-2617-4A5C-A59D-E470EA2E432B}" presName="level3hierChild" presStyleCnt="0"/>
      <dgm:spPr/>
    </dgm:pt>
    <dgm:pt modelId="{4FFC49C0-E7F6-499B-A118-2EB8C874A0A1}" type="pres">
      <dgm:prSet presAssocID="{BB2B3D33-5929-4E6C-8177-C8C843749B2F}" presName="conn2-1" presStyleLbl="parChTrans1D4" presStyleIdx="3" presStyleCnt="6"/>
      <dgm:spPr/>
      <dgm:t>
        <a:bodyPr/>
        <a:lstStyle/>
        <a:p>
          <a:endParaRPr lang="en-US"/>
        </a:p>
      </dgm:t>
    </dgm:pt>
    <dgm:pt modelId="{826CD0D3-C4E6-4E6B-A4A8-BF081A06F24E}" type="pres">
      <dgm:prSet presAssocID="{BB2B3D33-5929-4E6C-8177-C8C843749B2F}" presName="connTx" presStyleLbl="parChTrans1D4" presStyleIdx="3" presStyleCnt="6"/>
      <dgm:spPr/>
      <dgm:t>
        <a:bodyPr/>
        <a:lstStyle/>
        <a:p>
          <a:endParaRPr lang="en-US"/>
        </a:p>
      </dgm:t>
    </dgm:pt>
    <dgm:pt modelId="{B9EB548B-80E8-40C5-A195-77252E2EE3D7}" type="pres">
      <dgm:prSet presAssocID="{9FF1F002-CD81-47E9-B060-86B5ACAE33B4}" presName="root2" presStyleCnt="0"/>
      <dgm:spPr/>
    </dgm:pt>
    <dgm:pt modelId="{391E760E-DB9D-42D3-BA8C-7F03ED81AFF6}" type="pres">
      <dgm:prSet presAssocID="{9FF1F002-CD81-47E9-B060-86B5ACAE33B4}" presName="LevelTwoTextNode" presStyleLbl="node4" presStyleIdx="3" presStyleCnt="6">
        <dgm:presLayoutVars>
          <dgm:chPref val="3"/>
        </dgm:presLayoutVars>
      </dgm:prSet>
      <dgm:spPr/>
      <dgm:t>
        <a:bodyPr/>
        <a:lstStyle/>
        <a:p>
          <a:endParaRPr lang="en-US"/>
        </a:p>
      </dgm:t>
    </dgm:pt>
    <dgm:pt modelId="{399A479D-C906-4EE0-8958-1A845DF69D81}" type="pres">
      <dgm:prSet presAssocID="{9FF1F002-CD81-47E9-B060-86B5ACAE33B4}" presName="level3hierChild" presStyleCnt="0"/>
      <dgm:spPr/>
    </dgm:pt>
    <dgm:pt modelId="{2AD63349-6968-4EE6-9C32-DDF0B8A35240}" type="pres">
      <dgm:prSet presAssocID="{E98A64AD-F164-483E-89EC-126A55528D28}" presName="conn2-1" presStyleLbl="parChTrans1D3" presStyleIdx="4" presStyleCnt="6"/>
      <dgm:spPr/>
      <dgm:t>
        <a:bodyPr/>
        <a:lstStyle/>
        <a:p>
          <a:endParaRPr lang="en-US"/>
        </a:p>
      </dgm:t>
    </dgm:pt>
    <dgm:pt modelId="{A4065807-5224-47D8-943B-BEAB445FF807}" type="pres">
      <dgm:prSet presAssocID="{E98A64AD-F164-483E-89EC-126A55528D28}" presName="connTx" presStyleLbl="parChTrans1D3" presStyleIdx="4" presStyleCnt="6"/>
      <dgm:spPr/>
      <dgm:t>
        <a:bodyPr/>
        <a:lstStyle/>
        <a:p>
          <a:endParaRPr lang="en-US"/>
        </a:p>
      </dgm:t>
    </dgm:pt>
    <dgm:pt modelId="{5F372DC4-AA6E-4E6F-A7CC-2DCA6034F94A}" type="pres">
      <dgm:prSet presAssocID="{F5045DDD-33A7-4CB0-BB32-00EAED14D2A4}" presName="root2" presStyleCnt="0"/>
      <dgm:spPr/>
    </dgm:pt>
    <dgm:pt modelId="{C74F586D-4BE8-48A2-81B3-0DEF7BCD5250}" type="pres">
      <dgm:prSet presAssocID="{F5045DDD-33A7-4CB0-BB32-00EAED14D2A4}" presName="LevelTwoTextNode" presStyleLbl="node3" presStyleIdx="4" presStyleCnt="6">
        <dgm:presLayoutVars>
          <dgm:chPref val="3"/>
        </dgm:presLayoutVars>
      </dgm:prSet>
      <dgm:spPr/>
      <dgm:t>
        <a:bodyPr/>
        <a:lstStyle/>
        <a:p>
          <a:endParaRPr lang="en-US"/>
        </a:p>
      </dgm:t>
    </dgm:pt>
    <dgm:pt modelId="{7C81D81F-5CCA-482C-8A6C-F8EBCD9D1463}" type="pres">
      <dgm:prSet presAssocID="{F5045DDD-33A7-4CB0-BB32-00EAED14D2A4}" presName="level3hierChild" presStyleCnt="0"/>
      <dgm:spPr/>
    </dgm:pt>
    <dgm:pt modelId="{99371473-FA93-4B38-9EE2-B59C4EBC72E9}" type="pres">
      <dgm:prSet presAssocID="{395F33C8-20C4-4397-BB9A-688721BD0EF5}" presName="conn2-1" presStyleLbl="parChTrans1D4" presStyleIdx="4" presStyleCnt="6"/>
      <dgm:spPr/>
      <dgm:t>
        <a:bodyPr/>
        <a:lstStyle/>
        <a:p>
          <a:endParaRPr lang="en-US"/>
        </a:p>
      </dgm:t>
    </dgm:pt>
    <dgm:pt modelId="{033174E9-9CCF-4BDA-8DE2-169173AD843F}" type="pres">
      <dgm:prSet presAssocID="{395F33C8-20C4-4397-BB9A-688721BD0EF5}" presName="connTx" presStyleLbl="parChTrans1D4" presStyleIdx="4" presStyleCnt="6"/>
      <dgm:spPr/>
      <dgm:t>
        <a:bodyPr/>
        <a:lstStyle/>
        <a:p>
          <a:endParaRPr lang="en-US"/>
        </a:p>
      </dgm:t>
    </dgm:pt>
    <dgm:pt modelId="{65271F7C-1574-4745-BA06-776CD1ECB980}" type="pres">
      <dgm:prSet presAssocID="{BC41B8D0-9D0C-4755-9126-7E2F23A801E2}" presName="root2" presStyleCnt="0"/>
      <dgm:spPr/>
    </dgm:pt>
    <dgm:pt modelId="{3DD2F9B4-72FD-4DC9-AC21-13E6057CE0BE}" type="pres">
      <dgm:prSet presAssocID="{BC41B8D0-9D0C-4755-9126-7E2F23A801E2}" presName="LevelTwoTextNode" presStyleLbl="node4" presStyleIdx="4" presStyleCnt="6">
        <dgm:presLayoutVars>
          <dgm:chPref val="3"/>
        </dgm:presLayoutVars>
      </dgm:prSet>
      <dgm:spPr/>
      <dgm:t>
        <a:bodyPr/>
        <a:lstStyle/>
        <a:p>
          <a:endParaRPr lang="en-US"/>
        </a:p>
      </dgm:t>
    </dgm:pt>
    <dgm:pt modelId="{25057AFB-4EC1-4A8E-A00A-616890BFF233}" type="pres">
      <dgm:prSet presAssocID="{BC41B8D0-9D0C-4755-9126-7E2F23A801E2}" presName="level3hierChild" presStyleCnt="0"/>
      <dgm:spPr/>
    </dgm:pt>
    <dgm:pt modelId="{F6B959FA-E5DD-4A65-BAE4-5BF2809FE3F3}" type="pres">
      <dgm:prSet presAssocID="{2B5025DB-FE2B-4515-B32B-0F81673583C9}" presName="conn2-1" presStyleLbl="parChTrans1D3" presStyleIdx="5" presStyleCnt="6"/>
      <dgm:spPr/>
      <dgm:t>
        <a:bodyPr/>
        <a:lstStyle/>
        <a:p>
          <a:endParaRPr lang="en-US"/>
        </a:p>
      </dgm:t>
    </dgm:pt>
    <dgm:pt modelId="{2E3FCB80-F4A4-466A-8242-5C7FE8032C29}" type="pres">
      <dgm:prSet presAssocID="{2B5025DB-FE2B-4515-B32B-0F81673583C9}" presName="connTx" presStyleLbl="parChTrans1D3" presStyleIdx="5" presStyleCnt="6"/>
      <dgm:spPr/>
      <dgm:t>
        <a:bodyPr/>
        <a:lstStyle/>
        <a:p>
          <a:endParaRPr lang="en-US"/>
        </a:p>
      </dgm:t>
    </dgm:pt>
    <dgm:pt modelId="{3994EF2D-2B2C-47E6-8A37-972C21768D54}" type="pres">
      <dgm:prSet presAssocID="{174B34FF-A281-4CB4-A534-EE7F978B3A78}" presName="root2" presStyleCnt="0"/>
      <dgm:spPr/>
    </dgm:pt>
    <dgm:pt modelId="{85E31F90-4ECF-4F55-8D6C-00552B9C59CA}" type="pres">
      <dgm:prSet presAssocID="{174B34FF-A281-4CB4-A534-EE7F978B3A78}" presName="LevelTwoTextNode" presStyleLbl="node3" presStyleIdx="5" presStyleCnt="6">
        <dgm:presLayoutVars>
          <dgm:chPref val="3"/>
        </dgm:presLayoutVars>
      </dgm:prSet>
      <dgm:spPr/>
      <dgm:t>
        <a:bodyPr/>
        <a:lstStyle/>
        <a:p>
          <a:endParaRPr lang="en-US"/>
        </a:p>
      </dgm:t>
    </dgm:pt>
    <dgm:pt modelId="{BBEB5D0F-0063-4A13-A25F-FC31B1CC09F6}" type="pres">
      <dgm:prSet presAssocID="{174B34FF-A281-4CB4-A534-EE7F978B3A78}" presName="level3hierChild" presStyleCnt="0"/>
      <dgm:spPr/>
    </dgm:pt>
    <dgm:pt modelId="{0CBA55F0-897A-431A-9C42-91032560E2BE}" type="pres">
      <dgm:prSet presAssocID="{D955C870-531C-43E9-9E29-C7DC94861247}" presName="conn2-1" presStyleLbl="parChTrans1D4" presStyleIdx="5" presStyleCnt="6"/>
      <dgm:spPr/>
      <dgm:t>
        <a:bodyPr/>
        <a:lstStyle/>
        <a:p>
          <a:endParaRPr lang="en-US"/>
        </a:p>
      </dgm:t>
    </dgm:pt>
    <dgm:pt modelId="{B9B05719-BAE5-4AFD-9170-75432DCEFDE7}" type="pres">
      <dgm:prSet presAssocID="{D955C870-531C-43E9-9E29-C7DC94861247}" presName="connTx" presStyleLbl="parChTrans1D4" presStyleIdx="5" presStyleCnt="6"/>
      <dgm:spPr/>
      <dgm:t>
        <a:bodyPr/>
        <a:lstStyle/>
        <a:p>
          <a:endParaRPr lang="en-US"/>
        </a:p>
      </dgm:t>
    </dgm:pt>
    <dgm:pt modelId="{939E636B-202C-4EE2-9D82-ECA1CBDE57E7}" type="pres">
      <dgm:prSet presAssocID="{BAD63A48-5A0E-4FC3-A628-2C6C31C6D885}" presName="root2" presStyleCnt="0"/>
      <dgm:spPr/>
    </dgm:pt>
    <dgm:pt modelId="{9CEE1762-F083-4628-B885-960C9556528F}" type="pres">
      <dgm:prSet presAssocID="{BAD63A48-5A0E-4FC3-A628-2C6C31C6D885}" presName="LevelTwoTextNode" presStyleLbl="node4" presStyleIdx="5" presStyleCnt="6">
        <dgm:presLayoutVars>
          <dgm:chPref val="3"/>
        </dgm:presLayoutVars>
      </dgm:prSet>
      <dgm:spPr/>
      <dgm:t>
        <a:bodyPr/>
        <a:lstStyle/>
        <a:p>
          <a:endParaRPr lang="en-US"/>
        </a:p>
      </dgm:t>
    </dgm:pt>
    <dgm:pt modelId="{58AF22DF-E801-4396-93B2-F05045E4690D}" type="pres">
      <dgm:prSet presAssocID="{BAD63A48-5A0E-4FC3-A628-2C6C31C6D885}" presName="level3hierChild" presStyleCnt="0"/>
      <dgm:spPr/>
    </dgm:pt>
  </dgm:ptLst>
  <dgm:cxnLst>
    <dgm:cxn modelId="{FD63F7A6-F125-4ADC-A7BD-505D33A75640}" srcId="{BC3C3974-6956-40B8-8CFA-1B2C44A0E012}" destId="{CA3C64E2-E3AB-4BC0-B817-4951417402B7}" srcOrd="0" destOrd="0" parTransId="{292E4A4B-FCAF-4122-94F4-20EB910AAC4B}" sibTransId="{46D219AF-AE2E-4DB9-B6A4-4C95F906A2C8}"/>
    <dgm:cxn modelId="{A7F26FD7-B29D-49F0-8612-6AA3D359A0C3}" type="presOf" srcId="{EC93E7D8-E5FE-458E-990A-239DA78D5078}" destId="{C1E8B188-7A61-43EE-B830-0AD7A15C4596}" srcOrd="1" destOrd="0" presId="urn:microsoft.com/office/officeart/2005/8/layout/hierarchy2"/>
    <dgm:cxn modelId="{EC1E32FF-8A00-4E34-B644-5E0FDBE46D5E}" type="presOf" srcId="{174B34FF-A281-4CB4-A534-EE7F978B3A78}" destId="{85E31F90-4ECF-4F55-8D6C-00552B9C59CA}" srcOrd="0" destOrd="0" presId="urn:microsoft.com/office/officeart/2005/8/layout/hierarchy2"/>
    <dgm:cxn modelId="{941011BD-049D-424A-A400-2CB3E4CABCEC}" type="presOf" srcId="{2B5025DB-FE2B-4515-B32B-0F81673583C9}" destId="{2E3FCB80-F4A4-466A-8242-5C7FE8032C29}" srcOrd="1" destOrd="0" presId="urn:microsoft.com/office/officeart/2005/8/layout/hierarchy2"/>
    <dgm:cxn modelId="{1F19302E-B123-4F94-9C57-FDA74878176F}" srcId="{F5045DDD-33A7-4CB0-BB32-00EAED14D2A4}" destId="{BC41B8D0-9D0C-4755-9126-7E2F23A801E2}" srcOrd="0" destOrd="0" parTransId="{395F33C8-20C4-4397-BB9A-688721BD0EF5}" sibTransId="{7F3CE401-DA6B-4214-A23A-7B9CA6E274DD}"/>
    <dgm:cxn modelId="{FF9C75A2-0CDA-4517-A571-FF9CD80C4A64}" type="presOf" srcId="{BAD63A48-5A0E-4FC3-A628-2C6C31C6D885}" destId="{9CEE1762-F083-4628-B885-960C9556528F}" srcOrd="0" destOrd="0" presId="urn:microsoft.com/office/officeart/2005/8/layout/hierarchy2"/>
    <dgm:cxn modelId="{65ACFB86-3E1E-4106-9AAF-BD41A17B079A}" type="presOf" srcId="{BB2B3D33-5929-4E6C-8177-C8C843749B2F}" destId="{4FFC49C0-E7F6-499B-A118-2EB8C874A0A1}" srcOrd="0" destOrd="0" presId="urn:microsoft.com/office/officeart/2005/8/layout/hierarchy2"/>
    <dgm:cxn modelId="{9D744950-FDB5-44D9-96E8-85CF0F7BCF74}" srcId="{277F970E-B6F4-4B0A-9F59-7621BC8E24DC}" destId="{037D25F6-1898-4182-9C55-EF481451D798}" srcOrd="0" destOrd="0" parTransId="{AEDD7FDE-4CF3-4B9D-9ADA-975C043AE247}" sibTransId="{9A049584-6B36-4ADD-B895-A20DE52276B2}"/>
    <dgm:cxn modelId="{358A6CE8-4E03-415B-8151-600DFBCEF862}" type="presOf" srcId="{AEDD7FDE-4CF3-4B9D-9ADA-975C043AE247}" destId="{2240434A-E9CA-48F1-B624-1E27F89CF528}" srcOrd="1" destOrd="0" presId="urn:microsoft.com/office/officeart/2005/8/layout/hierarchy2"/>
    <dgm:cxn modelId="{B3A9A1A0-FE4C-4EA7-B5FB-3B7C0872B03A}" type="presOf" srcId="{CA3C64E2-E3AB-4BC0-B817-4951417402B7}" destId="{117787B5-B811-4094-825B-DEF46054146B}" srcOrd="0" destOrd="0" presId="urn:microsoft.com/office/officeart/2005/8/layout/hierarchy2"/>
    <dgm:cxn modelId="{33F2FBEA-38FE-4F63-BDF3-532B12429919}" type="presOf" srcId="{D955C870-531C-43E9-9E29-C7DC94861247}" destId="{0CBA55F0-897A-431A-9C42-91032560E2BE}" srcOrd="0" destOrd="0" presId="urn:microsoft.com/office/officeart/2005/8/layout/hierarchy2"/>
    <dgm:cxn modelId="{B15D5571-EC20-4C31-BE6C-8BCF461F2083}" type="presOf" srcId="{0D912664-5433-4C5B-9520-09628E7C0CA1}" destId="{85746145-1DB4-4AEE-9F26-B5F62113522B}" srcOrd="0" destOrd="0" presId="urn:microsoft.com/office/officeart/2005/8/layout/hierarchy2"/>
    <dgm:cxn modelId="{3751A9B0-D11A-4E9F-88E6-7FAC500BE410}" type="presOf" srcId="{395F33C8-20C4-4397-BB9A-688721BD0EF5}" destId="{033174E9-9CCF-4BDA-8DE2-169173AD843F}" srcOrd="1" destOrd="0" presId="urn:microsoft.com/office/officeart/2005/8/layout/hierarchy2"/>
    <dgm:cxn modelId="{13BD2FF7-310E-4818-BF0A-B08751C7CA0D}" srcId="{174B34FF-A281-4CB4-A534-EE7F978B3A78}" destId="{BAD63A48-5A0E-4FC3-A628-2C6C31C6D885}" srcOrd="0" destOrd="0" parTransId="{D955C870-531C-43E9-9E29-C7DC94861247}" sibTransId="{E20CAE72-D9F9-4CAB-B252-964563976A5C}"/>
    <dgm:cxn modelId="{7730F576-6347-4109-9FAB-E20DD6FE5B0F}" srcId="{31BC7253-2617-4A5C-A59D-E470EA2E432B}" destId="{9FF1F002-CD81-47E9-B060-86B5ACAE33B4}" srcOrd="0" destOrd="0" parTransId="{BB2B3D33-5929-4E6C-8177-C8C843749B2F}" sibTransId="{C84949C1-FDC5-4D31-8A76-9643E7FC71B5}"/>
    <dgm:cxn modelId="{9BC6A538-5D13-4F72-BF49-7BFAF888B98B}" type="presOf" srcId="{9EB3BC55-20F3-4B81-8600-CC7FD49B5576}" destId="{6724227A-290A-410C-96E2-2F4E579CA947}" srcOrd="1" destOrd="0" presId="urn:microsoft.com/office/officeart/2005/8/layout/hierarchy2"/>
    <dgm:cxn modelId="{8EB71029-9BC0-44AC-8E6F-20DBFE072F5E}" type="presOf" srcId="{0D912664-5433-4C5B-9520-09628E7C0CA1}" destId="{CC8C4729-65D0-421A-AF31-87B98D2A64C6}" srcOrd="1" destOrd="0" presId="urn:microsoft.com/office/officeart/2005/8/layout/hierarchy2"/>
    <dgm:cxn modelId="{E7AD1B98-6F86-42DC-B1ED-E9EBCF7A69E8}" type="presOf" srcId="{2B5025DB-FE2B-4515-B32B-0F81673583C9}" destId="{F6B959FA-E5DD-4A65-BAE4-5BF2809FE3F3}" srcOrd="0" destOrd="0" presId="urn:microsoft.com/office/officeart/2005/8/layout/hierarchy2"/>
    <dgm:cxn modelId="{09D28976-2833-482C-8C71-3BDA9FFDC531}" srcId="{A4F8F61D-4CD6-4D9E-A837-20D03DD6DC84}" destId="{F5045DDD-33A7-4CB0-BB32-00EAED14D2A4}" srcOrd="1" destOrd="0" parTransId="{E98A64AD-F164-483E-89EC-126A55528D28}" sibTransId="{E692F6C1-47FF-4803-9540-8F4FDA0A1BFD}"/>
    <dgm:cxn modelId="{8C38B892-6EE7-465B-BC71-B7DAADA7BDD7}" type="presOf" srcId="{9EB3BC55-20F3-4B81-8600-CC7FD49B5576}" destId="{251C9E24-3122-418E-B520-3D18E8AAAB0A}" srcOrd="0" destOrd="0" presId="urn:microsoft.com/office/officeart/2005/8/layout/hierarchy2"/>
    <dgm:cxn modelId="{2C9C9E24-E193-4B0B-AF8A-C76E2586646D}" type="presOf" srcId="{4A8BDFA7-9B1D-4E92-BF49-3CFB614CD457}" destId="{284D3709-0309-436D-8730-8BB47FC47572}" srcOrd="0" destOrd="0" presId="urn:microsoft.com/office/officeart/2005/8/layout/hierarchy2"/>
    <dgm:cxn modelId="{1E91233D-4C9E-46C8-B294-1BBF2C56D849}" type="presOf" srcId="{037D25F6-1898-4182-9C55-EF481451D798}" destId="{E03F15CC-0D1D-4A7F-95A2-0A12A3D065D6}" srcOrd="0" destOrd="0" presId="urn:microsoft.com/office/officeart/2005/8/layout/hierarchy2"/>
    <dgm:cxn modelId="{ED070E93-CF2E-4104-9C27-2FAAED1AE96B}" type="presOf" srcId="{C7939E17-C1A2-4E5D-B629-87A78049811C}" destId="{A5AA5FB2-3C28-46CB-B5C0-C64CE8D31D45}" srcOrd="1" destOrd="0" presId="urn:microsoft.com/office/officeart/2005/8/layout/hierarchy2"/>
    <dgm:cxn modelId="{FA3D0A95-F6B5-41B8-BB05-29521BE6E0AB}" srcId="{273FF21D-2E1B-47BB-84FD-1128678B7ACB}" destId="{6306D7D9-B54A-45D8-ABE1-C69F46758097}" srcOrd="0" destOrd="0" parTransId="{0F0F868A-E011-45E6-9D7B-BC15295F271A}" sibTransId="{ED73FA19-883A-427C-B562-6EA15F278186}"/>
    <dgm:cxn modelId="{BDB3E887-0C23-4ABA-851B-5F76A11FC346}" type="presOf" srcId="{BB2B3D33-5929-4E6C-8177-C8C843749B2F}" destId="{826CD0D3-C4E6-4E6B-A4A8-BF081A06F24E}" srcOrd="1" destOrd="0" presId="urn:microsoft.com/office/officeart/2005/8/layout/hierarchy2"/>
    <dgm:cxn modelId="{3EFD573E-6553-4043-993D-AD729729714A}" type="presOf" srcId="{0F0F868A-E011-45E6-9D7B-BC15295F271A}" destId="{8314FB41-CC9E-43E8-AB2C-DB99B313B9A4}" srcOrd="1" destOrd="0" presId="urn:microsoft.com/office/officeart/2005/8/layout/hierarchy2"/>
    <dgm:cxn modelId="{E16F3C40-0239-425F-88D6-F3B81FA3FB46}" type="presOf" srcId="{395F33C8-20C4-4397-BB9A-688721BD0EF5}" destId="{99371473-FA93-4B38-9EE2-B59C4EBC72E9}" srcOrd="0" destOrd="0" presId="urn:microsoft.com/office/officeart/2005/8/layout/hierarchy2"/>
    <dgm:cxn modelId="{E1CF1CD7-A84C-4CD7-92FB-75235C13EFD0}" type="presOf" srcId="{277F970E-B6F4-4B0A-9F59-7621BC8E24DC}" destId="{AD1ED4BE-7E90-44E6-9AC7-322AACBD82A8}" srcOrd="0" destOrd="0" presId="urn:microsoft.com/office/officeart/2005/8/layout/hierarchy2"/>
    <dgm:cxn modelId="{8AAC62B6-3BCA-4028-8138-4948D27196DE}" srcId="{CA3C64E2-E3AB-4BC0-B817-4951417402B7}" destId="{4CE914CD-2EE3-41A5-844E-7B976297BD43}" srcOrd="0" destOrd="0" parTransId="{DE901F98-C8AC-4F62-9E64-34E4E650F307}" sibTransId="{FC5D0746-CD2D-4F84-B666-0CAC8BAE0A07}"/>
    <dgm:cxn modelId="{24E5B1CF-85B8-4532-A668-45BF1F1B52DC}" type="presOf" srcId="{6306D7D9-B54A-45D8-ABE1-C69F46758097}" destId="{4892C7AB-24A2-4EF3-A697-0AB92C596D16}" srcOrd="0" destOrd="0" presId="urn:microsoft.com/office/officeart/2005/8/layout/hierarchy2"/>
    <dgm:cxn modelId="{5BA2CEF4-72FC-499E-96C8-DE649B6CA3DD}" srcId="{4CE914CD-2EE3-41A5-844E-7B976297BD43}" destId="{273FF21D-2E1B-47BB-84FD-1128678B7ACB}" srcOrd="0" destOrd="0" parTransId="{C7939E17-C1A2-4E5D-B629-87A78049811C}" sibTransId="{30FB128A-FBA4-4397-8D76-34892F4075EC}"/>
    <dgm:cxn modelId="{5D4370DD-B630-46E2-AFD4-38B045BE7B4D}" type="presOf" srcId="{0F0F868A-E011-45E6-9D7B-BC15295F271A}" destId="{BECBED4C-6C60-4E33-B2A6-B15379BF60B3}" srcOrd="0" destOrd="0" presId="urn:microsoft.com/office/officeart/2005/8/layout/hierarchy2"/>
    <dgm:cxn modelId="{236AEF31-5C73-4F5C-872A-1AF95E08AFD4}" type="presOf" srcId="{A4F8F61D-4CD6-4D9E-A837-20D03DD6DC84}" destId="{82C2695A-2718-4AF0-A94C-C451FFD8CA2D}" srcOrd="0" destOrd="0" presId="urn:microsoft.com/office/officeart/2005/8/layout/hierarchy2"/>
    <dgm:cxn modelId="{68B2F5BD-85ED-4AA3-A38F-5B2140616216}" type="presOf" srcId="{DE901F98-C8AC-4F62-9E64-34E4E650F307}" destId="{9AD4C489-F08A-4439-B161-A52ACA6D9E43}" srcOrd="0" destOrd="0" presId="urn:microsoft.com/office/officeart/2005/8/layout/hierarchy2"/>
    <dgm:cxn modelId="{4DB7727D-7A99-4DAF-B76B-D1AF29A28E2F}" type="presOf" srcId="{F5045DDD-33A7-4CB0-BB32-00EAED14D2A4}" destId="{C74F586D-4BE8-48A2-81B3-0DEF7BCD5250}" srcOrd="0" destOrd="0" presId="urn:microsoft.com/office/officeart/2005/8/layout/hierarchy2"/>
    <dgm:cxn modelId="{D6F0292F-DB0E-4F2E-BFA4-7A4E3DFC9D58}" type="presOf" srcId="{BC41B8D0-9D0C-4755-9126-7E2F23A801E2}" destId="{3DD2F9B4-72FD-4DC9-AC21-13E6057CE0BE}" srcOrd="0" destOrd="0" presId="urn:microsoft.com/office/officeart/2005/8/layout/hierarchy2"/>
    <dgm:cxn modelId="{BB5CA13B-2F5F-4654-9D7D-02E816466313}" srcId="{CA3C64E2-E3AB-4BC0-B817-4951417402B7}" destId="{A4F8F61D-4CD6-4D9E-A837-20D03DD6DC84}" srcOrd="1" destOrd="0" parTransId="{9EB3BC55-20F3-4B81-8600-CC7FD49B5576}" sibTransId="{075AA890-33C5-41D3-BAD7-2B61467CA4A4}"/>
    <dgm:cxn modelId="{9AE32604-166B-494C-B69A-4B63A2704747}" type="presOf" srcId="{4CE914CD-2EE3-41A5-844E-7B976297BD43}" destId="{142D19D1-8663-41E9-BDCF-D6188712F54F}" srcOrd="0" destOrd="0" presId="urn:microsoft.com/office/officeart/2005/8/layout/hierarchy2"/>
    <dgm:cxn modelId="{E53D2399-DE56-4601-BC4D-44E8D2276296}" type="presOf" srcId="{E98A64AD-F164-483E-89EC-126A55528D28}" destId="{2AD63349-6968-4EE6-9C32-DDF0B8A35240}" srcOrd="0" destOrd="0" presId="urn:microsoft.com/office/officeart/2005/8/layout/hierarchy2"/>
    <dgm:cxn modelId="{E3D435C1-119A-4D79-9844-D70BEAC2ED41}" srcId="{4CE914CD-2EE3-41A5-844E-7B976297BD43}" destId="{11D621D8-E957-4D48-B1B1-1CA12EE97D36}" srcOrd="1" destOrd="0" parTransId="{EC93E7D8-E5FE-458E-990A-239DA78D5078}" sibTransId="{0D90B58E-7AD5-473B-98D1-038D4E8D6757}"/>
    <dgm:cxn modelId="{241E92FE-1ABF-453E-8E20-07AE760F5C02}" srcId="{11D621D8-E957-4D48-B1B1-1CA12EE97D36}" destId="{4A8BDFA7-9B1D-4E92-BF49-3CFB614CD457}" srcOrd="0" destOrd="0" parTransId="{0D912664-5433-4C5B-9520-09628E7C0CA1}" sibTransId="{F03C78E4-9271-48FE-943C-2F9E740C9F6F}"/>
    <dgm:cxn modelId="{78F517EB-A339-42C3-B6B0-91F0E0C98CCF}" type="presOf" srcId="{9FF1F002-CD81-47E9-B060-86B5ACAE33B4}" destId="{391E760E-DB9D-42D3-BA8C-7F03ED81AFF6}" srcOrd="0" destOrd="0" presId="urn:microsoft.com/office/officeart/2005/8/layout/hierarchy2"/>
    <dgm:cxn modelId="{A57F30B1-ED08-4F56-8C7E-153B7B13261E}" type="presOf" srcId="{E98A64AD-F164-483E-89EC-126A55528D28}" destId="{A4065807-5224-47D8-943B-BEAB445FF807}" srcOrd="1" destOrd="0" presId="urn:microsoft.com/office/officeart/2005/8/layout/hierarchy2"/>
    <dgm:cxn modelId="{AF707A04-0350-4DF4-A352-98CED9C711AF}" srcId="{A4F8F61D-4CD6-4D9E-A837-20D03DD6DC84}" destId="{31BC7253-2617-4A5C-A59D-E470EA2E432B}" srcOrd="0" destOrd="0" parTransId="{D7A730D9-8509-4AA0-A518-C6A74D0841DD}" sibTransId="{C48A126E-8325-41EC-B210-3B935F59E4C3}"/>
    <dgm:cxn modelId="{B8ACB01B-FA24-4293-8509-86F473B6CD11}" type="presOf" srcId="{C7939E17-C1A2-4E5D-B629-87A78049811C}" destId="{818AD215-838F-45C8-89A4-A23EC72CDAF1}" srcOrd="0" destOrd="0" presId="urn:microsoft.com/office/officeart/2005/8/layout/hierarchy2"/>
    <dgm:cxn modelId="{2669103A-BA07-4976-97E7-BFEED10504FF}" type="presOf" srcId="{31BC7253-2617-4A5C-A59D-E470EA2E432B}" destId="{B9362678-D41A-4EDC-8A80-4A2F25D31B18}" srcOrd="0" destOrd="0" presId="urn:microsoft.com/office/officeart/2005/8/layout/hierarchy2"/>
    <dgm:cxn modelId="{E332B719-0E2A-4594-9388-0822B653C302}" type="presOf" srcId="{EC93E7D8-E5FE-458E-990A-239DA78D5078}" destId="{33CC9AA2-D8F0-4E9A-AE2D-3369B8380AEA}" srcOrd="0" destOrd="0" presId="urn:microsoft.com/office/officeart/2005/8/layout/hierarchy2"/>
    <dgm:cxn modelId="{E00B24A5-6B67-4AA6-9A34-F51EAA79BCE2}" type="presOf" srcId="{D7A730D9-8509-4AA0-A518-C6A74D0841DD}" destId="{ED04F294-BD35-481F-8F9B-8C8D3453AB79}" srcOrd="1" destOrd="0" presId="urn:microsoft.com/office/officeart/2005/8/layout/hierarchy2"/>
    <dgm:cxn modelId="{59DFEBFC-F80E-4BD4-841D-128257A61631}" type="presOf" srcId="{AEDD7FDE-4CF3-4B9D-9ADA-975C043AE247}" destId="{5B61872C-B62F-42E7-A96B-150E3D49D186}" srcOrd="0" destOrd="0" presId="urn:microsoft.com/office/officeart/2005/8/layout/hierarchy2"/>
    <dgm:cxn modelId="{7FD8A55A-C5D9-45C8-83BF-C96EBF65E17C}" srcId="{A4F8F61D-4CD6-4D9E-A837-20D03DD6DC84}" destId="{174B34FF-A281-4CB4-A534-EE7F978B3A78}" srcOrd="2" destOrd="0" parTransId="{2B5025DB-FE2B-4515-B32B-0F81673583C9}" sibTransId="{CCB4A1A6-A540-4537-9715-CAE26E095CFC}"/>
    <dgm:cxn modelId="{F3FD780F-8367-4571-BBDF-1972B9CC5BF4}" type="presOf" srcId="{BC3C3974-6956-40B8-8CFA-1B2C44A0E012}" destId="{2921B0E1-9696-4F60-BB98-06884DE8BF20}" srcOrd="0" destOrd="0" presId="urn:microsoft.com/office/officeart/2005/8/layout/hierarchy2"/>
    <dgm:cxn modelId="{8316B25F-F8C3-4280-97EC-4E9F4B925A5A}" type="presOf" srcId="{7CC9955C-FC6C-4DDE-8F17-378FF507DA86}" destId="{15A97DA4-98FD-49EC-BEF9-289CEE3A1665}" srcOrd="1" destOrd="0" presId="urn:microsoft.com/office/officeart/2005/8/layout/hierarchy2"/>
    <dgm:cxn modelId="{E9660F0A-5B3A-4584-B03D-760FB0EB1871}" type="presOf" srcId="{D7A730D9-8509-4AA0-A518-C6A74D0841DD}" destId="{04E58C29-69DE-44FA-B0DB-878013EDD941}" srcOrd="0" destOrd="0" presId="urn:microsoft.com/office/officeart/2005/8/layout/hierarchy2"/>
    <dgm:cxn modelId="{6FD3F536-FF2B-4A71-875B-F967B00FF32A}" type="presOf" srcId="{7CC9955C-FC6C-4DDE-8F17-378FF507DA86}" destId="{4574A239-AF94-4144-ACAC-F120013F8280}" srcOrd="0" destOrd="0" presId="urn:microsoft.com/office/officeart/2005/8/layout/hierarchy2"/>
    <dgm:cxn modelId="{E5600E3F-2D72-4B8B-A326-76972E42CFCF}" type="presOf" srcId="{DE901F98-C8AC-4F62-9E64-34E4E650F307}" destId="{7D0470D9-8F5E-49A3-A01E-745DEA29BB3C}" srcOrd="1" destOrd="0" presId="urn:microsoft.com/office/officeart/2005/8/layout/hierarchy2"/>
    <dgm:cxn modelId="{B1FCD369-B7A0-4DC2-A85D-DF013C204C61}" srcId="{4CE914CD-2EE3-41A5-844E-7B976297BD43}" destId="{277F970E-B6F4-4B0A-9F59-7621BC8E24DC}" srcOrd="2" destOrd="0" parTransId="{7CC9955C-FC6C-4DDE-8F17-378FF507DA86}" sibTransId="{951F0891-1F6C-4E42-AD81-5E3F8E5C402A}"/>
    <dgm:cxn modelId="{84187BE3-F85D-4573-8F69-B8CE5EE5977F}" type="presOf" srcId="{D955C870-531C-43E9-9E29-C7DC94861247}" destId="{B9B05719-BAE5-4AFD-9170-75432DCEFDE7}" srcOrd="1" destOrd="0" presId="urn:microsoft.com/office/officeart/2005/8/layout/hierarchy2"/>
    <dgm:cxn modelId="{8C01E595-A579-4062-9308-833620AFE8FC}" type="presOf" srcId="{273FF21D-2E1B-47BB-84FD-1128678B7ACB}" destId="{87D21B96-BCD8-40B0-9E4E-B697545DD618}" srcOrd="0" destOrd="0" presId="urn:microsoft.com/office/officeart/2005/8/layout/hierarchy2"/>
    <dgm:cxn modelId="{6AA00D3F-A7F6-4434-ADBF-E6BE5CC6CB19}" type="presOf" srcId="{11D621D8-E957-4D48-B1B1-1CA12EE97D36}" destId="{E9071B3A-CF00-469C-9A6F-C00C00958AB6}" srcOrd="0" destOrd="0" presId="urn:microsoft.com/office/officeart/2005/8/layout/hierarchy2"/>
    <dgm:cxn modelId="{408C2852-2C8D-4771-8944-238E9BD4CAC2}" type="presParOf" srcId="{2921B0E1-9696-4F60-BB98-06884DE8BF20}" destId="{E788E0D5-4783-4FDF-AD80-8E9A4FA53517}" srcOrd="0" destOrd="0" presId="urn:microsoft.com/office/officeart/2005/8/layout/hierarchy2"/>
    <dgm:cxn modelId="{56E8AB4D-EE2C-468E-A761-7473470626EC}" type="presParOf" srcId="{E788E0D5-4783-4FDF-AD80-8E9A4FA53517}" destId="{117787B5-B811-4094-825B-DEF46054146B}" srcOrd="0" destOrd="0" presId="urn:microsoft.com/office/officeart/2005/8/layout/hierarchy2"/>
    <dgm:cxn modelId="{57BED193-EFE0-4528-8A9A-3D9C6EF13155}" type="presParOf" srcId="{E788E0D5-4783-4FDF-AD80-8E9A4FA53517}" destId="{A83D37CB-DDFD-4CC8-A631-4352618FE756}" srcOrd="1" destOrd="0" presId="urn:microsoft.com/office/officeart/2005/8/layout/hierarchy2"/>
    <dgm:cxn modelId="{299C47C0-2CF6-4446-83F0-A0C589A9457E}" type="presParOf" srcId="{A83D37CB-DDFD-4CC8-A631-4352618FE756}" destId="{9AD4C489-F08A-4439-B161-A52ACA6D9E43}" srcOrd="0" destOrd="0" presId="urn:microsoft.com/office/officeart/2005/8/layout/hierarchy2"/>
    <dgm:cxn modelId="{1FCA70F6-2979-445A-83D2-40831A16885E}" type="presParOf" srcId="{9AD4C489-F08A-4439-B161-A52ACA6D9E43}" destId="{7D0470D9-8F5E-49A3-A01E-745DEA29BB3C}" srcOrd="0" destOrd="0" presId="urn:microsoft.com/office/officeart/2005/8/layout/hierarchy2"/>
    <dgm:cxn modelId="{1A17FF27-9FE7-437F-B82A-CB4E30D86741}" type="presParOf" srcId="{A83D37CB-DDFD-4CC8-A631-4352618FE756}" destId="{7C7BBA63-9B7D-4FEC-9459-65DB8782619D}" srcOrd="1" destOrd="0" presId="urn:microsoft.com/office/officeart/2005/8/layout/hierarchy2"/>
    <dgm:cxn modelId="{8C0D9EC1-9629-444F-AAD3-D1BC284CA049}" type="presParOf" srcId="{7C7BBA63-9B7D-4FEC-9459-65DB8782619D}" destId="{142D19D1-8663-41E9-BDCF-D6188712F54F}" srcOrd="0" destOrd="0" presId="urn:microsoft.com/office/officeart/2005/8/layout/hierarchy2"/>
    <dgm:cxn modelId="{C2185C59-941B-4A5B-8512-89BAD773DBC5}" type="presParOf" srcId="{7C7BBA63-9B7D-4FEC-9459-65DB8782619D}" destId="{61092F84-016D-4030-A855-5FBB5BDA58EB}" srcOrd="1" destOrd="0" presId="urn:microsoft.com/office/officeart/2005/8/layout/hierarchy2"/>
    <dgm:cxn modelId="{DC63CEBA-79FD-4B40-AB67-AAEF3CD55701}" type="presParOf" srcId="{61092F84-016D-4030-A855-5FBB5BDA58EB}" destId="{818AD215-838F-45C8-89A4-A23EC72CDAF1}" srcOrd="0" destOrd="0" presId="urn:microsoft.com/office/officeart/2005/8/layout/hierarchy2"/>
    <dgm:cxn modelId="{FF2D39E8-ACF6-42F7-8DF0-B27ED616706F}" type="presParOf" srcId="{818AD215-838F-45C8-89A4-A23EC72CDAF1}" destId="{A5AA5FB2-3C28-46CB-B5C0-C64CE8D31D45}" srcOrd="0" destOrd="0" presId="urn:microsoft.com/office/officeart/2005/8/layout/hierarchy2"/>
    <dgm:cxn modelId="{5EDF6C57-1A4C-4E55-A386-5E1C9A2BD5FC}" type="presParOf" srcId="{61092F84-016D-4030-A855-5FBB5BDA58EB}" destId="{63030449-A087-4419-83A5-758686E29796}" srcOrd="1" destOrd="0" presId="urn:microsoft.com/office/officeart/2005/8/layout/hierarchy2"/>
    <dgm:cxn modelId="{2956BE25-C30F-455D-942B-34B32DABFE0E}" type="presParOf" srcId="{63030449-A087-4419-83A5-758686E29796}" destId="{87D21B96-BCD8-40B0-9E4E-B697545DD618}" srcOrd="0" destOrd="0" presId="urn:microsoft.com/office/officeart/2005/8/layout/hierarchy2"/>
    <dgm:cxn modelId="{82683765-8AB5-4624-BE97-C70797546A24}" type="presParOf" srcId="{63030449-A087-4419-83A5-758686E29796}" destId="{FCE9E3B7-EB1D-4A41-A11C-56DBE8893F77}" srcOrd="1" destOrd="0" presId="urn:microsoft.com/office/officeart/2005/8/layout/hierarchy2"/>
    <dgm:cxn modelId="{35ED0DAD-9A8A-4FF2-9BAD-8384C2F30519}" type="presParOf" srcId="{FCE9E3B7-EB1D-4A41-A11C-56DBE8893F77}" destId="{BECBED4C-6C60-4E33-B2A6-B15379BF60B3}" srcOrd="0" destOrd="0" presId="urn:microsoft.com/office/officeart/2005/8/layout/hierarchy2"/>
    <dgm:cxn modelId="{6C12524E-9953-4B19-82DE-A68478CC4180}" type="presParOf" srcId="{BECBED4C-6C60-4E33-B2A6-B15379BF60B3}" destId="{8314FB41-CC9E-43E8-AB2C-DB99B313B9A4}" srcOrd="0" destOrd="0" presId="urn:microsoft.com/office/officeart/2005/8/layout/hierarchy2"/>
    <dgm:cxn modelId="{6515F22B-3D74-46C4-B2A6-AC3897D85C39}" type="presParOf" srcId="{FCE9E3B7-EB1D-4A41-A11C-56DBE8893F77}" destId="{1D146FD1-2089-4752-B13C-E45FC0342F2A}" srcOrd="1" destOrd="0" presId="urn:microsoft.com/office/officeart/2005/8/layout/hierarchy2"/>
    <dgm:cxn modelId="{930B4E79-9179-4AC0-BDD2-2D0DC427FD88}" type="presParOf" srcId="{1D146FD1-2089-4752-B13C-E45FC0342F2A}" destId="{4892C7AB-24A2-4EF3-A697-0AB92C596D16}" srcOrd="0" destOrd="0" presId="urn:microsoft.com/office/officeart/2005/8/layout/hierarchy2"/>
    <dgm:cxn modelId="{0DBFCB45-4AD4-4E47-B9A8-565361F2BE54}" type="presParOf" srcId="{1D146FD1-2089-4752-B13C-E45FC0342F2A}" destId="{2B4BBC73-7491-4035-93B0-4FBF03815C5F}" srcOrd="1" destOrd="0" presId="urn:microsoft.com/office/officeart/2005/8/layout/hierarchy2"/>
    <dgm:cxn modelId="{19462D95-62B3-49A7-A073-39F0F6E6373A}" type="presParOf" srcId="{61092F84-016D-4030-A855-5FBB5BDA58EB}" destId="{33CC9AA2-D8F0-4E9A-AE2D-3369B8380AEA}" srcOrd="2" destOrd="0" presId="urn:microsoft.com/office/officeart/2005/8/layout/hierarchy2"/>
    <dgm:cxn modelId="{BEFC0179-B2E7-4C06-85B3-035EB14CF254}" type="presParOf" srcId="{33CC9AA2-D8F0-4E9A-AE2D-3369B8380AEA}" destId="{C1E8B188-7A61-43EE-B830-0AD7A15C4596}" srcOrd="0" destOrd="0" presId="urn:microsoft.com/office/officeart/2005/8/layout/hierarchy2"/>
    <dgm:cxn modelId="{20810BA6-03AC-40E3-B243-0CB48C23534C}" type="presParOf" srcId="{61092F84-016D-4030-A855-5FBB5BDA58EB}" destId="{F308347A-BAB8-4680-9557-16E1A6B4CE0E}" srcOrd="3" destOrd="0" presId="urn:microsoft.com/office/officeart/2005/8/layout/hierarchy2"/>
    <dgm:cxn modelId="{ACC63375-3E79-4FA1-9DC1-7910733D51CE}" type="presParOf" srcId="{F308347A-BAB8-4680-9557-16E1A6B4CE0E}" destId="{E9071B3A-CF00-469C-9A6F-C00C00958AB6}" srcOrd="0" destOrd="0" presId="urn:microsoft.com/office/officeart/2005/8/layout/hierarchy2"/>
    <dgm:cxn modelId="{DFBA9520-CE21-4C1E-B781-AC318FE41D7A}" type="presParOf" srcId="{F308347A-BAB8-4680-9557-16E1A6B4CE0E}" destId="{60D0ACAC-9B04-418A-BF93-0C0F22ED58B7}" srcOrd="1" destOrd="0" presId="urn:microsoft.com/office/officeart/2005/8/layout/hierarchy2"/>
    <dgm:cxn modelId="{D4ADAAAE-4C6E-414A-BFDE-D42AF316659C}" type="presParOf" srcId="{60D0ACAC-9B04-418A-BF93-0C0F22ED58B7}" destId="{85746145-1DB4-4AEE-9F26-B5F62113522B}" srcOrd="0" destOrd="0" presId="urn:microsoft.com/office/officeart/2005/8/layout/hierarchy2"/>
    <dgm:cxn modelId="{5A4CE505-990F-4C30-96B5-F53470F91466}" type="presParOf" srcId="{85746145-1DB4-4AEE-9F26-B5F62113522B}" destId="{CC8C4729-65D0-421A-AF31-87B98D2A64C6}" srcOrd="0" destOrd="0" presId="urn:microsoft.com/office/officeart/2005/8/layout/hierarchy2"/>
    <dgm:cxn modelId="{62D507EB-B99A-435E-B26A-CA2B4EC8F88C}" type="presParOf" srcId="{60D0ACAC-9B04-418A-BF93-0C0F22ED58B7}" destId="{88F5F1ED-BE15-48DF-8AAA-90D61170F436}" srcOrd="1" destOrd="0" presId="urn:microsoft.com/office/officeart/2005/8/layout/hierarchy2"/>
    <dgm:cxn modelId="{79249F7D-DC06-4D87-8549-DB64BB568ADA}" type="presParOf" srcId="{88F5F1ED-BE15-48DF-8AAA-90D61170F436}" destId="{284D3709-0309-436D-8730-8BB47FC47572}" srcOrd="0" destOrd="0" presId="urn:microsoft.com/office/officeart/2005/8/layout/hierarchy2"/>
    <dgm:cxn modelId="{F5714F10-99E8-4F59-85A5-0248A7D04717}" type="presParOf" srcId="{88F5F1ED-BE15-48DF-8AAA-90D61170F436}" destId="{CACFA7FC-0705-48AF-A86E-9E3C07AF28EF}" srcOrd="1" destOrd="0" presId="urn:microsoft.com/office/officeart/2005/8/layout/hierarchy2"/>
    <dgm:cxn modelId="{B19B0DD3-43B5-42B6-953E-77314C38DEF1}" type="presParOf" srcId="{61092F84-016D-4030-A855-5FBB5BDA58EB}" destId="{4574A239-AF94-4144-ACAC-F120013F8280}" srcOrd="4" destOrd="0" presId="urn:microsoft.com/office/officeart/2005/8/layout/hierarchy2"/>
    <dgm:cxn modelId="{BD1D690F-AD92-41D8-9448-870BE70FB361}" type="presParOf" srcId="{4574A239-AF94-4144-ACAC-F120013F8280}" destId="{15A97DA4-98FD-49EC-BEF9-289CEE3A1665}" srcOrd="0" destOrd="0" presId="urn:microsoft.com/office/officeart/2005/8/layout/hierarchy2"/>
    <dgm:cxn modelId="{2F2DAB2F-BAC1-4E56-80A7-04CA586F2737}" type="presParOf" srcId="{61092F84-016D-4030-A855-5FBB5BDA58EB}" destId="{A0A75722-E9DA-40B0-9181-ADC4F390947E}" srcOrd="5" destOrd="0" presId="urn:microsoft.com/office/officeart/2005/8/layout/hierarchy2"/>
    <dgm:cxn modelId="{5719C38F-29C5-4D5D-80BC-70D13F6BEB8E}" type="presParOf" srcId="{A0A75722-E9DA-40B0-9181-ADC4F390947E}" destId="{AD1ED4BE-7E90-44E6-9AC7-322AACBD82A8}" srcOrd="0" destOrd="0" presId="urn:microsoft.com/office/officeart/2005/8/layout/hierarchy2"/>
    <dgm:cxn modelId="{441EABD2-93BA-4D91-A685-8E486EA6CFFC}" type="presParOf" srcId="{A0A75722-E9DA-40B0-9181-ADC4F390947E}" destId="{EE327B87-5F1A-4821-ABBE-FF641C555894}" srcOrd="1" destOrd="0" presId="urn:microsoft.com/office/officeart/2005/8/layout/hierarchy2"/>
    <dgm:cxn modelId="{E88C4738-464D-4C87-9593-DEC357C1CE7E}" type="presParOf" srcId="{EE327B87-5F1A-4821-ABBE-FF641C555894}" destId="{5B61872C-B62F-42E7-A96B-150E3D49D186}" srcOrd="0" destOrd="0" presId="urn:microsoft.com/office/officeart/2005/8/layout/hierarchy2"/>
    <dgm:cxn modelId="{A8AA4758-37F3-4D05-ACEF-4F23486DBA3C}" type="presParOf" srcId="{5B61872C-B62F-42E7-A96B-150E3D49D186}" destId="{2240434A-E9CA-48F1-B624-1E27F89CF528}" srcOrd="0" destOrd="0" presId="urn:microsoft.com/office/officeart/2005/8/layout/hierarchy2"/>
    <dgm:cxn modelId="{D19E4886-40D2-41B6-8D93-B60E4DE28DD6}" type="presParOf" srcId="{EE327B87-5F1A-4821-ABBE-FF641C555894}" destId="{10DB1B4A-4C50-4AF0-ABD7-3B4F297266B2}" srcOrd="1" destOrd="0" presId="urn:microsoft.com/office/officeart/2005/8/layout/hierarchy2"/>
    <dgm:cxn modelId="{AC8D8BE2-D676-4C50-8B39-5C7BC20E59F5}" type="presParOf" srcId="{10DB1B4A-4C50-4AF0-ABD7-3B4F297266B2}" destId="{E03F15CC-0D1D-4A7F-95A2-0A12A3D065D6}" srcOrd="0" destOrd="0" presId="urn:microsoft.com/office/officeart/2005/8/layout/hierarchy2"/>
    <dgm:cxn modelId="{8F2186CC-0EB5-4AB2-B6F1-74A492C092C3}" type="presParOf" srcId="{10DB1B4A-4C50-4AF0-ABD7-3B4F297266B2}" destId="{9FD9A698-D843-4AE1-8BFA-859900B12AAE}" srcOrd="1" destOrd="0" presId="urn:microsoft.com/office/officeart/2005/8/layout/hierarchy2"/>
    <dgm:cxn modelId="{6963C1B7-2B8F-4436-9B74-2C5B5BAACF7F}" type="presParOf" srcId="{A83D37CB-DDFD-4CC8-A631-4352618FE756}" destId="{251C9E24-3122-418E-B520-3D18E8AAAB0A}" srcOrd="2" destOrd="0" presId="urn:microsoft.com/office/officeart/2005/8/layout/hierarchy2"/>
    <dgm:cxn modelId="{EA26BC1A-476B-4EAD-9580-114144186C05}" type="presParOf" srcId="{251C9E24-3122-418E-B520-3D18E8AAAB0A}" destId="{6724227A-290A-410C-96E2-2F4E579CA947}" srcOrd="0" destOrd="0" presId="urn:microsoft.com/office/officeart/2005/8/layout/hierarchy2"/>
    <dgm:cxn modelId="{2BB2BDFA-6F3C-4588-8296-53C2ABB101DC}" type="presParOf" srcId="{A83D37CB-DDFD-4CC8-A631-4352618FE756}" destId="{43E59952-E7CC-4970-8B3C-9988460BBDA2}" srcOrd="3" destOrd="0" presId="urn:microsoft.com/office/officeart/2005/8/layout/hierarchy2"/>
    <dgm:cxn modelId="{5C50E381-8D1F-434A-ACF5-8F6D42DEC8AC}" type="presParOf" srcId="{43E59952-E7CC-4970-8B3C-9988460BBDA2}" destId="{82C2695A-2718-4AF0-A94C-C451FFD8CA2D}" srcOrd="0" destOrd="0" presId="urn:microsoft.com/office/officeart/2005/8/layout/hierarchy2"/>
    <dgm:cxn modelId="{5E98EDE4-E875-4CF2-B622-DD25EA368522}" type="presParOf" srcId="{43E59952-E7CC-4970-8B3C-9988460BBDA2}" destId="{32EFAE0B-B93A-45C0-9235-0161095813CE}" srcOrd="1" destOrd="0" presId="urn:microsoft.com/office/officeart/2005/8/layout/hierarchy2"/>
    <dgm:cxn modelId="{8834AEB5-9ED1-49EA-9A39-454459563E9D}" type="presParOf" srcId="{32EFAE0B-B93A-45C0-9235-0161095813CE}" destId="{04E58C29-69DE-44FA-B0DB-878013EDD941}" srcOrd="0" destOrd="0" presId="urn:microsoft.com/office/officeart/2005/8/layout/hierarchy2"/>
    <dgm:cxn modelId="{1790A600-B843-44E3-BFAE-B486C5A903EE}" type="presParOf" srcId="{04E58C29-69DE-44FA-B0DB-878013EDD941}" destId="{ED04F294-BD35-481F-8F9B-8C8D3453AB79}" srcOrd="0" destOrd="0" presId="urn:microsoft.com/office/officeart/2005/8/layout/hierarchy2"/>
    <dgm:cxn modelId="{08002E35-0684-4C90-8D8D-5E96DCEC9815}" type="presParOf" srcId="{32EFAE0B-B93A-45C0-9235-0161095813CE}" destId="{B3566317-65C9-4FBE-9221-0D7C89237FF1}" srcOrd="1" destOrd="0" presId="urn:microsoft.com/office/officeart/2005/8/layout/hierarchy2"/>
    <dgm:cxn modelId="{BAAC65C3-364C-484D-A129-6152B9ADC64A}" type="presParOf" srcId="{B3566317-65C9-4FBE-9221-0D7C89237FF1}" destId="{B9362678-D41A-4EDC-8A80-4A2F25D31B18}" srcOrd="0" destOrd="0" presId="urn:microsoft.com/office/officeart/2005/8/layout/hierarchy2"/>
    <dgm:cxn modelId="{FD8BC8A7-6DB6-4EB6-B205-0A353789AD6A}" type="presParOf" srcId="{B3566317-65C9-4FBE-9221-0D7C89237FF1}" destId="{38629C8F-35A9-48F9-AF9E-AD9998CF3F57}" srcOrd="1" destOrd="0" presId="urn:microsoft.com/office/officeart/2005/8/layout/hierarchy2"/>
    <dgm:cxn modelId="{4FD7F794-6C6C-4442-A4DB-21440A357BCC}" type="presParOf" srcId="{38629C8F-35A9-48F9-AF9E-AD9998CF3F57}" destId="{4FFC49C0-E7F6-499B-A118-2EB8C874A0A1}" srcOrd="0" destOrd="0" presId="urn:microsoft.com/office/officeart/2005/8/layout/hierarchy2"/>
    <dgm:cxn modelId="{14FFEE83-412C-44CE-BC7A-13FE5A0D3A70}" type="presParOf" srcId="{4FFC49C0-E7F6-499B-A118-2EB8C874A0A1}" destId="{826CD0D3-C4E6-4E6B-A4A8-BF081A06F24E}" srcOrd="0" destOrd="0" presId="urn:microsoft.com/office/officeart/2005/8/layout/hierarchy2"/>
    <dgm:cxn modelId="{AB039634-C309-49E1-A6D0-E36E986AB302}" type="presParOf" srcId="{38629C8F-35A9-48F9-AF9E-AD9998CF3F57}" destId="{B9EB548B-80E8-40C5-A195-77252E2EE3D7}" srcOrd="1" destOrd="0" presId="urn:microsoft.com/office/officeart/2005/8/layout/hierarchy2"/>
    <dgm:cxn modelId="{FBFED4AC-142D-4B42-B561-A45A19B3460A}" type="presParOf" srcId="{B9EB548B-80E8-40C5-A195-77252E2EE3D7}" destId="{391E760E-DB9D-42D3-BA8C-7F03ED81AFF6}" srcOrd="0" destOrd="0" presId="urn:microsoft.com/office/officeart/2005/8/layout/hierarchy2"/>
    <dgm:cxn modelId="{0F5151F3-7930-4A17-BC54-EEB98E523550}" type="presParOf" srcId="{B9EB548B-80E8-40C5-A195-77252E2EE3D7}" destId="{399A479D-C906-4EE0-8958-1A845DF69D81}" srcOrd="1" destOrd="0" presId="urn:microsoft.com/office/officeart/2005/8/layout/hierarchy2"/>
    <dgm:cxn modelId="{BCF731FB-4AA5-4FC4-9F73-2EDC4DD5785B}" type="presParOf" srcId="{32EFAE0B-B93A-45C0-9235-0161095813CE}" destId="{2AD63349-6968-4EE6-9C32-DDF0B8A35240}" srcOrd="2" destOrd="0" presId="urn:microsoft.com/office/officeart/2005/8/layout/hierarchy2"/>
    <dgm:cxn modelId="{B384418F-F327-41B0-814D-565D1D3A12C5}" type="presParOf" srcId="{2AD63349-6968-4EE6-9C32-DDF0B8A35240}" destId="{A4065807-5224-47D8-943B-BEAB445FF807}" srcOrd="0" destOrd="0" presId="urn:microsoft.com/office/officeart/2005/8/layout/hierarchy2"/>
    <dgm:cxn modelId="{2D5BCEFB-1491-4C63-A9B0-A8E98CB65AC3}" type="presParOf" srcId="{32EFAE0B-B93A-45C0-9235-0161095813CE}" destId="{5F372DC4-AA6E-4E6F-A7CC-2DCA6034F94A}" srcOrd="3" destOrd="0" presId="urn:microsoft.com/office/officeart/2005/8/layout/hierarchy2"/>
    <dgm:cxn modelId="{BEB7C824-F998-47D4-994B-BDBF1F0A8B03}" type="presParOf" srcId="{5F372DC4-AA6E-4E6F-A7CC-2DCA6034F94A}" destId="{C74F586D-4BE8-48A2-81B3-0DEF7BCD5250}" srcOrd="0" destOrd="0" presId="urn:microsoft.com/office/officeart/2005/8/layout/hierarchy2"/>
    <dgm:cxn modelId="{19F5D93C-42CD-4267-9975-972CC4519414}" type="presParOf" srcId="{5F372DC4-AA6E-4E6F-A7CC-2DCA6034F94A}" destId="{7C81D81F-5CCA-482C-8A6C-F8EBCD9D1463}" srcOrd="1" destOrd="0" presId="urn:microsoft.com/office/officeart/2005/8/layout/hierarchy2"/>
    <dgm:cxn modelId="{3C4A27D5-CF21-4B0F-84B8-008ADA72ED25}" type="presParOf" srcId="{7C81D81F-5CCA-482C-8A6C-F8EBCD9D1463}" destId="{99371473-FA93-4B38-9EE2-B59C4EBC72E9}" srcOrd="0" destOrd="0" presId="urn:microsoft.com/office/officeart/2005/8/layout/hierarchy2"/>
    <dgm:cxn modelId="{FF9963F7-BFF9-4667-84DB-C56AED12C863}" type="presParOf" srcId="{99371473-FA93-4B38-9EE2-B59C4EBC72E9}" destId="{033174E9-9CCF-4BDA-8DE2-169173AD843F}" srcOrd="0" destOrd="0" presId="urn:microsoft.com/office/officeart/2005/8/layout/hierarchy2"/>
    <dgm:cxn modelId="{6A7B2F42-A989-4FFF-A91A-8FC0476E04E0}" type="presParOf" srcId="{7C81D81F-5CCA-482C-8A6C-F8EBCD9D1463}" destId="{65271F7C-1574-4745-BA06-776CD1ECB980}" srcOrd="1" destOrd="0" presId="urn:microsoft.com/office/officeart/2005/8/layout/hierarchy2"/>
    <dgm:cxn modelId="{A6D518EA-CF66-4D5E-9803-D71D3F026EF4}" type="presParOf" srcId="{65271F7C-1574-4745-BA06-776CD1ECB980}" destId="{3DD2F9B4-72FD-4DC9-AC21-13E6057CE0BE}" srcOrd="0" destOrd="0" presId="urn:microsoft.com/office/officeart/2005/8/layout/hierarchy2"/>
    <dgm:cxn modelId="{62088638-ADB5-4D3A-AD8B-03A39D54EFEE}" type="presParOf" srcId="{65271F7C-1574-4745-BA06-776CD1ECB980}" destId="{25057AFB-4EC1-4A8E-A00A-616890BFF233}" srcOrd="1" destOrd="0" presId="urn:microsoft.com/office/officeart/2005/8/layout/hierarchy2"/>
    <dgm:cxn modelId="{30461976-C63F-44AE-B0B3-9CDE746387F5}" type="presParOf" srcId="{32EFAE0B-B93A-45C0-9235-0161095813CE}" destId="{F6B959FA-E5DD-4A65-BAE4-5BF2809FE3F3}" srcOrd="4" destOrd="0" presId="urn:microsoft.com/office/officeart/2005/8/layout/hierarchy2"/>
    <dgm:cxn modelId="{3E9555B7-0E78-4A12-82F1-6AD3D2283C26}" type="presParOf" srcId="{F6B959FA-E5DD-4A65-BAE4-5BF2809FE3F3}" destId="{2E3FCB80-F4A4-466A-8242-5C7FE8032C29}" srcOrd="0" destOrd="0" presId="urn:microsoft.com/office/officeart/2005/8/layout/hierarchy2"/>
    <dgm:cxn modelId="{1AD234A3-FE3F-43FF-9277-06C108A6078A}" type="presParOf" srcId="{32EFAE0B-B93A-45C0-9235-0161095813CE}" destId="{3994EF2D-2B2C-47E6-8A37-972C21768D54}" srcOrd="5" destOrd="0" presId="urn:microsoft.com/office/officeart/2005/8/layout/hierarchy2"/>
    <dgm:cxn modelId="{4BD88B03-F168-4BBD-B24A-E8F773ABB3EC}" type="presParOf" srcId="{3994EF2D-2B2C-47E6-8A37-972C21768D54}" destId="{85E31F90-4ECF-4F55-8D6C-00552B9C59CA}" srcOrd="0" destOrd="0" presId="urn:microsoft.com/office/officeart/2005/8/layout/hierarchy2"/>
    <dgm:cxn modelId="{488E1837-81F6-4F0E-A846-15D7D4E52AAC}" type="presParOf" srcId="{3994EF2D-2B2C-47E6-8A37-972C21768D54}" destId="{BBEB5D0F-0063-4A13-A25F-FC31B1CC09F6}" srcOrd="1" destOrd="0" presId="urn:microsoft.com/office/officeart/2005/8/layout/hierarchy2"/>
    <dgm:cxn modelId="{FB140A72-8E43-4E09-BFF1-0EE94817A336}" type="presParOf" srcId="{BBEB5D0F-0063-4A13-A25F-FC31B1CC09F6}" destId="{0CBA55F0-897A-431A-9C42-91032560E2BE}" srcOrd="0" destOrd="0" presId="urn:microsoft.com/office/officeart/2005/8/layout/hierarchy2"/>
    <dgm:cxn modelId="{09B2C2A0-3479-40D4-8632-93A7A46A8A52}" type="presParOf" srcId="{0CBA55F0-897A-431A-9C42-91032560E2BE}" destId="{B9B05719-BAE5-4AFD-9170-75432DCEFDE7}" srcOrd="0" destOrd="0" presId="urn:microsoft.com/office/officeart/2005/8/layout/hierarchy2"/>
    <dgm:cxn modelId="{8DC2038D-6C74-4E0D-A230-D87C7619E6C0}" type="presParOf" srcId="{BBEB5D0F-0063-4A13-A25F-FC31B1CC09F6}" destId="{939E636B-202C-4EE2-9D82-ECA1CBDE57E7}" srcOrd="1" destOrd="0" presId="urn:microsoft.com/office/officeart/2005/8/layout/hierarchy2"/>
    <dgm:cxn modelId="{3ADE9BDC-03E1-4D58-BF66-3AC7EF70CAB1}" type="presParOf" srcId="{939E636B-202C-4EE2-9D82-ECA1CBDE57E7}" destId="{9CEE1762-F083-4628-B885-960C9556528F}" srcOrd="0" destOrd="0" presId="urn:microsoft.com/office/officeart/2005/8/layout/hierarchy2"/>
    <dgm:cxn modelId="{C0523B4D-68BC-4A21-8A1F-ECDCC24B676B}" type="presParOf" srcId="{939E636B-202C-4EE2-9D82-ECA1CBDE57E7}" destId="{58AF22DF-E801-4396-93B2-F05045E4690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4C2E4-5265-45F2-ADC0-0C6A7B4AAC7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ED8C5E4A-0DE3-41E5-B0DF-DA841FEE76D5}">
      <dgm:prSet phldrT="[Text]"/>
      <dgm:spPr/>
      <dgm:t>
        <a:bodyPr/>
        <a:lstStyle/>
        <a:p>
          <a:r>
            <a:rPr lang="en-US" dirty="0" smtClean="0"/>
            <a:t>Market Goods</a:t>
          </a:r>
          <a:endParaRPr lang="en-US" dirty="0"/>
        </a:p>
      </dgm:t>
    </dgm:pt>
    <dgm:pt modelId="{46C269BA-B969-45B0-A2AD-9E4079AA3888}" type="parTrans" cxnId="{23A0737F-796A-45B5-B8CC-C9D196C92795}">
      <dgm:prSet/>
      <dgm:spPr/>
      <dgm:t>
        <a:bodyPr/>
        <a:lstStyle/>
        <a:p>
          <a:endParaRPr lang="en-US"/>
        </a:p>
      </dgm:t>
    </dgm:pt>
    <dgm:pt modelId="{F88B0940-0390-44B9-A8B1-C5E8AE6C3D4C}" type="sibTrans" cxnId="{23A0737F-796A-45B5-B8CC-C9D196C92795}">
      <dgm:prSet/>
      <dgm:spPr/>
      <dgm:t>
        <a:bodyPr/>
        <a:lstStyle/>
        <a:p>
          <a:endParaRPr lang="en-US"/>
        </a:p>
      </dgm:t>
    </dgm:pt>
    <dgm:pt modelId="{07F5FCD0-3C82-40DE-99FB-CD870B658445}">
      <dgm:prSet phldrT="[Text]"/>
      <dgm:spPr/>
      <dgm:t>
        <a:bodyPr/>
        <a:lstStyle/>
        <a:p>
          <a:r>
            <a:rPr lang="en-US" dirty="0" smtClean="0"/>
            <a:t>Revenues</a:t>
          </a:r>
          <a:endParaRPr lang="en-US" dirty="0"/>
        </a:p>
      </dgm:t>
    </dgm:pt>
    <dgm:pt modelId="{74BC2777-BF14-46F9-9286-7DF420A586F4}" type="parTrans" cxnId="{D4B70FD2-6859-4102-AACB-405290D8322E}">
      <dgm:prSet/>
      <dgm:spPr/>
      <dgm:t>
        <a:bodyPr/>
        <a:lstStyle/>
        <a:p>
          <a:endParaRPr lang="en-US"/>
        </a:p>
      </dgm:t>
    </dgm:pt>
    <dgm:pt modelId="{59F54DE4-049A-4FD3-97CB-C2A0B599DBE1}" type="sibTrans" cxnId="{D4B70FD2-6859-4102-AACB-405290D8322E}">
      <dgm:prSet/>
      <dgm:spPr/>
      <dgm:t>
        <a:bodyPr/>
        <a:lstStyle/>
        <a:p>
          <a:endParaRPr lang="en-US"/>
        </a:p>
      </dgm:t>
    </dgm:pt>
    <dgm:pt modelId="{9DAF323E-E2EF-4ED9-A096-F6A5AD33A58E}">
      <dgm:prSet phldrT="[Text]"/>
      <dgm:spPr/>
      <dgm:t>
        <a:bodyPr/>
        <a:lstStyle/>
        <a:p>
          <a:r>
            <a:rPr lang="en-US" dirty="0" smtClean="0"/>
            <a:t>Jobs</a:t>
          </a:r>
          <a:endParaRPr lang="en-US" dirty="0"/>
        </a:p>
      </dgm:t>
    </dgm:pt>
    <dgm:pt modelId="{F949E109-A388-4572-9B8B-A8451C91F235}" type="parTrans" cxnId="{529D1570-72AC-4758-8F3F-94BA52F445A6}">
      <dgm:prSet/>
      <dgm:spPr/>
      <dgm:t>
        <a:bodyPr/>
        <a:lstStyle/>
        <a:p>
          <a:endParaRPr lang="en-US"/>
        </a:p>
      </dgm:t>
    </dgm:pt>
    <dgm:pt modelId="{A85C589B-54CE-4F6D-9A55-C6B84A50E90E}" type="sibTrans" cxnId="{529D1570-72AC-4758-8F3F-94BA52F445A6}">
      <dgm:prSet/>
      <dgm:spPr/>
      <dgm:t>
        <a:bodyPr/>
        <a:lstStyle/>
        <a:p>
          <a:endParaRPr lang="en-US"/>
        </a:p>
      </dgm:t>
    </dgm:pt>
    <dgm:pt modelId="{C275D70F-C46C-4ACF-9646-B0FE3202BE15}">
      <dgm:prSet phldrT="[Text]"/>
      <dgm:spPr/>
      <dgm:t>
        <a:bodyPr/>
        <a:lstStyle/>
        <a:p>
          <a:r>
            <a:rPr lang="en-US" dirty="0" smtClean="0"/>
            <a:t>Oxygen generation</a:t>
          </a:r>
          <a:endParaRPr lang="en-US" dirty="0"/>
        </a:p>
      </dgm:t>
    </dgm:pt>
    <dgm:pt modelId="{35A3EF84-5E55-4C62-940A-3AF6F366F020}" type="parTrans" cxnId="{A4C55E1D-B6B6-41A0-B170-E1CA795F63C5}">
      <dgm:prSet/>
      <dgm:spPr/>
      <dgm:t>
        <a:bodyPr/>
        <a:lstStyle/>
        <a:p>
          <a:endParaRPr lang="en-US"/>
        </a:p>
      </dgm:t>
    </dgm:pt>
    <dgm:pt modelId="{7201C29D-FEF7-4381-9065-AA819A911F98}" type="sibTrans" cxnId="{A4C55E1D-B6B6-41A0-B170-E1CA795F63C5}">
      <dgm:prSet/>
      <dgm:spPr/>
      <dgm:t>
        <a:bodyPr/>
        <a:lstStyle/>
        <a:p>
          <a:endParaRPr lang="en-US"/>
        </a:p>
      </dgm:t>
    </dgm:pt>
    <dgm:pt modelId="{9B99BE0F-F165-411A-BBF9-273362069986}">
      <dgm:prSet phldrT="[Text]"/>
      <dgm:spPr/>
      <dgm:t>
        <a:bodyPr/>
        <a:lstStyle/>
        <a:p>
          <a:r>
            <a:rPr lang="en-US" dirty="0" smtClean="0"/>
            <a:t>Carbon </a:t>
          </a:r>
        </a:p>
        <a:p>
          <a:r>
            <a:rPr lang="en-US" dirty="0" smtClean="0"/>
            <a:t>sink</a:t>
          </a:r>
          <a:endParaRPr lang="en-US" dirty="0"/>
        </a:p>
      </dgm:t>
    </dgm:pt>
    <dgm:pt modelId="{4A8BDE22-0648-4BBD-B229-6DA0BFCBF21B}" type="parTrans" cxnId="{6B8D3789-F4F2-4F0F-A9B6-04AF083D8D67}">
      <dgm:prSet/>
      <dgm:spPr/>
      <dgm:t>
        <a:bodyPr/>
        <a:lstStyle/>
        <a:p>
          <a:endParaRPr lang="en-US"/>
        </a:p>
      </dgm:t>
    </dgm:pt>
    <dgm:pt modelId="{B4F676A9-CB84-4EFB-9E75-67D7DF9247B9}" type="sibTrans" cxnId="{6B8D3789-F4F2-4F0F-A9B6-04AF083D8D67}">
      <dgm:prSet/>
      <dgm:spPr/>
      <dgm:t>
        <a:bodyPr/>
        <a:lstStyle/>
        <a:p>
          <a:endParaRPr lang="en-US"/>
        </a:p>
      </dgm:t>
    </dgm:pt>
    <dgm:pt modelId="{E0C3E63E-2CEB-49D4-9545-9643F2D476E2}">
      <dgm:prSet phldrT="[Text]"/>
      <dgm:spPr/>
      <dgm:t>
        <a:bodyPr/>
        <a:lstStyle/>
        <a:p>
          <a:r>
            <a:rPr lang="en-US" dirty="0" smtClean="0"/>
            <a:t>Habitat</a:t>
          </a:r>
          <a:endParaRPr lang="en-US" dirty="0"/>
        </a:p>
      </dgm:t>
    </dgm:pt>
    <dgm:pt modelId="{9A0CA8C2-719F-4BB1-B7DA-40DD2D775E08}" type="parTrans" cxnId="{29365FC0-7E0D-4390-9A10-19BBF0360ACF}">
      <dgm:prSet/>
      <dgm:spPr/>
      <dgm:t>
        <a:bodyPr/>
        <a:lstStyle/>
        <a:p>
          <a:endParaRPr lang="en-US"/>
        </a:p>
      </dgm:t>
    </dgm:pt>
    <dgm:pt modelId="{775A7824-5CD2-4D51-A9C9-04BCBDA46125}" type="sibTrans" cxnId="{29365FC0-7E0D-4390-9A10-19BBF0360ACF}">
      <dgm:prSet/>
      <dgm:spPr/>
      <dgm:t>
        <a:bodyPr/>
        <a:lstStyle/>
        <a:p>
          <a:endParaRPr lang="en-US"/>
        </a:p>
      </dgm:t>
    </dgm:pt>
    <dgm:pt modelId="{9CA6D051-C148-432F-AE00-9EA366EDF80A}">
      <dgm:prSet phldrT="[Text]"/>
      <dgm:spPr/>
      <dgm:t>
        <a:bodyPr/>
        <a:lstStyle/>
        <a:p>
          <a:r>
            <a:rPr lang="en-US" dirty="0" smtClean="0"/>
            <a:t>Non-Market Goods</a:t>
          </a:r>
          <a:endParaRPr lang="en-US" dirty="0"/>
        </a:p>
      </dgm:t>
    </dgm:pt>
    <dgm:pt modelId="{AB9651EF-7D35-4163-B612-AB7B1D55EE80}" type="sibTrans" cxnId="{F4B82D0A-7633-4FBA-A622-F53F4792FD0C}">
      <dgm:prSet/>
      <dgm:spPr/>
      <dgm:t>
        <a:bodyPr/>
        <a:lstStyle/>
        <a:p>
          <a:endParaRPr lang="en-US"/>
        </a:p>
      </dgm:t>
    </dgm:pt>
    <dgm:pt modelId="{E7E7B20E-5FDD-4B79-89AF-48B243562DFB}" type="parTrans" cxnId="{F4B82D0A-7633-4FBA-A622-F53F4792FD0C}">
      <dgm:prSet/>
      <dgm:spPr/>
      <dgm:t>
        <a:bodyPr/>
        <a:lstStyle/>
        <a:p>
          <a:endParaRPr lang="en-US"/>
        </a:p>
      </dgm:t>
    </dgm:pt>
    <dgm:pt modelId="{E23CB653-AB28-49A4-9E63-FAB1C09CF62D}" type="pres">
      <dgm:prSet presAssocID="{6004C2E4-5265-45F2-ADC0-0C6A7B4AAC79}" presName="outerComposite" presStyleCnt="0">
        <dgm:presLayoutVars>
          <dgm:chMax val="2"/>
          <dgm:animLvl val="lvl"/>
          <dgm:resizeHandles val="exact"/>
        </dgm:presLayoutVars>
      </dgm:prSet>
      <dgm:spPr/>
      <dgm:t>
        <a:bodyPr/>
        <a:lstStyle/>
        <a:p>
          <a:endParaRPr lang="en-US"/>
        </a:p>
      </dgm:t>
    </dgm:pt>
    <dgm:pt modelId="{3FC36221-2581-4379-826C-A8ADCEA45F8C}" type="pres">
      <dgm:prSet presAssocID="{6004C2E4-5265-45F2-ADC0-0C6A7B4AAC79}" presName="dummyMaxCanvas" presStyleCnt="0"/>
      <dgm:spPr/>
    </dgm:pt>
    <dgm:pt modelId="{ACE68A2C-8240-479A-A9CE-FFA6F20537DE}" type="pres">
      <dgm:prSet presAssocID="{6004C2E4-5265-45F2-ADC0-0C6A7B4AAC79}" presName="parentComposite" presStyleCnt="0"/>
      <dgm:spPr/>
    </dgm:pt>
    <dgm:pt modelId="{83F3F74E-386C-41D2-A649-E51F51ECA1E0}" type="pres">
      <dgm:prSet presAssocID="{6004C2E4-5265-45F2-ADC0-0C6A7B4AAC79}" presName="parent1" presStyleLbl="alignAccFollowNode1" presStyleIdx="0" presStyleCnt="4">
        <dgm:presLayoutVars>
          <dgm:chMax val="4"/>
        </dgm:presLayoutVars>
      </dgm:prSet>
      <dgm:spPr/>
      <dgm:t>
        <a:bodyPr/>
        <a:lstStyle/>
        <a:p>
          <a:endParaRPr lang="en-US"/>
        </a:p>
      </dgm:t>
    </dgm:pt>
    <dgm:pt modelId="{EACBB5E4-92CA-4692-88F1-92C4E60A4DFA}" type="pres">
      <dgm:prSet presAssocID="{6004C2E4-5265-45F2-ADC0-0C6A7B4AAC79}" presName="parent2" presStyleLbl="alignAccFollowNode1" presStyleIdx="1" presStyleCnt="4">
        <dgm:presLayoutVars>
          <dgm:chMax val="4"/>
        </dgm:presLayoutVars>
      </dgm:prSet>
      <dgm:spPr/>
      <dgm:t>
        <a:bodyPr/>
        <a:lstStyle/>
        <a:p>
          <a:endParaRPr lang="en-US"/>
        </a:p>
      </dgm:t>
    </dgm:pt>
    <dgm:pt modelId="{EB3266A8-3316-420E-B0FB-DC821F711118}" type="pres">
      <dgm:prSet presAssocID="{6004C2E4-5265-45F2-ADC0-0C6A7B4AAC79}" presName="childrenComposite" presStyleCnt="0"/>
      <dgm:spPr/>
    </dgm:pt>
    <dgm:pt modelId="{54F397B7-9531-4D94-B53D-24FB1D565552}" type="pres">
      <dgm:prSet presAssocID="{6004C2E4-5265-45F2-ADC0-0C6A7B4AAC79}" presName="dummyMaxCanvas_ChildArea" presStyleCnt="0"/>
      <dgm:spPr/>
    </dgm:pt>
    <dgm:pt modelId="{2FD47775-7A93-4795-9CBD-8D1F06BD5D56}" type="pres">
      <dgm:prSet presAssocID="{6004C2E4-5265-45F2-ADC0-0C6A7B4AAC79}" presName="fulcrum" presStyleLbl="alignAccFollowNode1" presStyleIdx="2" presStyleCnt="4"/>
      <dgm:spPr/>
    </dgm:pt>
    <dgm:pt modelId="{0F0C839F-D54A-4DD9-8A5A-9035D74AD201}" type="pres">
      <dgm:prSet presAssocID="{6004C2E4-5265-45F2-ADC0-0C6A7B4AAC79}" presName="balance_23" presStyleLbl="alignAccFollowNode1" presStyleIdx="3" presStyleCnt="4">
        <dgm:presLayoutVars>
          <dgm:bulletEnabled val="1"/>
        </dgm:presLayoutVars>
      </dgm:prSet>
      <dgm:spPr/>
    </dgm:pt>
    <dgm:pt modelId="{37CFB81F-4739-4B43-916D-969211C52647}" type="pres">
      <dgm:prSet presAssocID="{6004C2E4-5265-45F2-ADC0-0C6A7B4AAC79}" presName="right_23_1" presStyleLbl="node1" presStyleIdx="0" presStyleCnt="5">
        <dgm:presLayoutVars>
          <dgm:bulletEnabled val="1"/>
        </dgm:presLayoutVars>
      </dgm:prSet>
      <dgm:spPr/>
      <dgm:t>
        <a:bodyPr/>
        <a:lstStyle/>
        <a:p>
          <a:endParaRPr lang="en-US"/>
        </a:p>
      </dgm:t>
    </dgm:pt>
    <dgm:pt modelId="{F5DD156D-0F55-4B6B-AB17-76F7B8618FE4}" type="pres">
      <dgm:prSet presAssocID="{6004C2E4-5265-45F2-ADC0-0C6A7B4AAC79}" presName="right_23_2" presStyleLbl="node1" presStyleIdx="1" presStyleCnt="5">
        <dgm:presLayoutVars>
          <dgm:bulletEnabled val="1"/>
        </dgm:presLayoutVars>
      </dgm:prSet>
      <dgm:spPr/>
      <dgm:t>
        <a:bodyPr/>
        <a:lstStyle/>
        <a:p>
          <a:endParaRPr lang="en-US"/>
        </a:p>
      </dgm:t>
    </dgm:pt>
    <dgm:pt modelId="{BFA12E80-EC0A-416D-A56B-4627BE8CD0A4}" type="pres">
      <dgm:prSet presAssocID="{6004C2E4-5265-45F2-ADC0-0C6A7B4AAC79}" presName="right_23_3" presStyleLbl="node1" presStyleIdx="2" presStyleCnt="5">
        <dgm:presLayoutVars>
          <dgm:bulletEnabled val="1"/>
        </dgm:presLayoutVars>
      </dgm:prSet>
      <dgm:spPr/>
      <dgm:t>
        <a:bodyPr/>
        <a:lstStyle/>
        <a:p>
          <a:endParaRPr lang="en-US"/>
        </a:p>
      </dgm:t>
    </dgm:pt>
    <dgm:pt modelId="{70E0AE9A-7533-4B89-BE84-3F11A69C22AF}" type="pres">
      <dgm:prSet presAssocID="{6004C2E4-5265-45F2-ADC0-0C6A7B4AAC79}" presName="left_23_1" presStyleLbl="node1" presStyleIdx="3" presStyleCnt="5">
        <dgm:presLayoutVars>
          <dgm:bulletEnabled val="1"/>
        </dgm:presLayoutVars>
      </dgm:prSet>
      <dgm:spPr/>
      <dgm:t>
        <a:bodyPr/>
        <a:lstStyle/>
        <a:p>
          <a:endParaRPr lang="en-US"/>
        </a:p>
      </dgm:t>
    </dgm:pt>
    <dgm:pt modelId="{9CD5B290-84F0-4D6A-A15E-A17C95A9356B}" type="pres">
      <dgm:prSet presAssocID="{6004C2E4-5265-45F2-ADC0-0C6A7B4AAC79}" presName="left_23_2" presStyleLbl="node1" presStyleIdx="4" presStyleCnt="5">
        <dgm:presLayoutVars>
          <dgm:bulletEnabled val="1"/>
        </dgm:presLayoutVars>
      </dgm:prSet>
      <dgm:spPr/>
      <dgm:t>
        <a:bodyPr/>
        <a:lstStyle/>
        <a:p>
          <a:endParaRPr lang="en-US"/>
        </a:p>
      </dgm:t>
    </dgm:pt>
  </dgm:ptLst>
  <dgm:cxnLst>
    <dgm:cxn modelId="{B664B07B-3022-4378-8507-F5EB426D0A3D}" type="presOf" srcId="{ED8C5E4A-0DE3-41E5-B0DF-DA841FEE76D5}" destId="{83F3F74E-386C-41D2-A649-E51F51ECA1E0}" srcOrd="0" destOrd="0" presId="urn:microsoft.com/office/officeart/2005/8/layout/balance1"/>
    <dgm:cxn modelId="{A4C55E1D-B6B6-41A0-B170-E1CA795F63C5}" srcId="{9CA6D051-C148-432F-AE00-9EA366EDF80A}" destId="{C275D70F-C46C-4ACF-9646-B0FE3202BE15}" srcOrd="0" destOrd="0" parTransId="{35A3EF84-5E55-4C62-940A-3AF6F366F020}" sibTransId="{7201C29D-FEF7-4381-9065-AA819A911F98}"/>
    <dgm:cxn modelId="{E7E8AE9F-9E2B-4722-A284-94CEB6812491}" type="presOf" srcId="{9CA6D051-C148-432F-AE00-9EA366EDF80A}" destId="{EACBB5E4-92CA-4692-88F1-92C4E60A4DFA}" srcOrd="0" destOrd="0" presId="urn:microsoft.com/office/officeart/2005/8/layout/balance1"/>
    <dgm:cxn modelId="{A2F2FB1F-478F-42A5-9F24-0A60D57EFBCE}" type="presOf" srcId="{6004C2E4-5265-45F2-ADC0-0C6A7B4AAC79}" destId="{E23CB653-AB28-49A4-9E63-FAB1C09CF62D}" srcOrd="0" destOrd="0" presId="urn:microsoft.com/office/officeart/2005/8/layout/balance1"/>
    <dgm:cxn modelId="{29365FC0-7E0D-4390-9A10-19BBF0360ACF}" srcId="{9CA6D051-C148-432F-AE00-9EA366EDF80A}" destId="{E0C3E63E-2CEB-49D4-9545-9643F2D476E2}" srcOrd="2" destOrd="0" parTransId="{9A0CA8C2-719F-4BB1-B7DA-40DD2D775E08}" sibTransId="{775A7824-5CD2-4D51-A9C9-04BCBDA46125}"/>
    <dgm:cxn modelId="{5D8E49D4-B4CA-4F7C-99E7-B6A8E509C05F}" type="presOf" srcId="{9B99BE0F-F165-411A-BBF9-273362069986}" destId="{F5DD156D-0F55-4B6B-AB17-76F7B8618FE4}" srcOrd="0" destOrd="0" presId="urn:microsoft.com/office/officeart/2005/8/layout/balance1"/>
    <dgm:cxn modelId="{0FA2CB20-DEBB-483D-9573-9ABF935F0DFC}" type="presOf" srcId="{9DAF323E-E2EF-4ED9-A096-F6A5AD33A58E}" destId="{9CD5B290-84F0-4D6A-A15E-A17C95A9356B}" srcOrd="0" destOrd="0" presId="urn:microsoft.com/office/officeart/2005/8/layout/balance1"/>
    <dgm:cxn modelId="{D4B70FD2-6859-4102-AACB-405290D8322E}" srcId="{ED8C5E4A-0DE3-41E5-B0DF-DA841FEE76D5}" destId="{07F5FCD0-3C82-40DE-99FB-CD870B658445}" srcOrd="0" destOrd="0" parTransId="{74BC2777-BF14-46F9-9286-7DF420A586F4}" sibTransId="{59F54DE4-049A-4FD3-97CB-C2A0B599DBE1}"/>
    <dgm:cxn modelId="{6CD33C58-3C2B-4266-9931-D5E5ED86728E}" type="presOf" srcId="{07F5FCD0-3C82-40DE-99FB-CD870B658445}" destId="{70E0AE9A-7533-4B89-BE84-3F11A69C22AF}" srcOrd="0" destOrd="0" presId="urn:microsoft.com/office/officeart/2005/8/layout/balance1"/>
    <dgm:cxn modelId="{64D111CC-34A7-4720-8A8C-030C5FB31AE1}" type="presOf" srcId="{E0C3E63E-2CEB-49D4-9545-9643F2D476E2}" destId="{BFA12E80-EC0A-416D-A56B-4627BE8CD0A4}" srcOrd="0" destOrd="0" presId="urn:microsoft.com/office/officeart/2005/8/layout/balance1"/>
    <dgm:cxn modelId="{6B8D3789-F4F2-4F0F-A9B6-04AF083D8D67}" srcId="{9CA6D051-C148-432F-AE00-9EA366EDF80A}" destId="{9B99BE0F-F165-411A-BBF9-273362069986}" srcOrd="1" destOrd="0" parTransId="{4A8BDE22-0648-4BBD-B229-6DA0BFCBF21B}" sibTransId="{B4F676A9-CB84-4EFB-9E75-67D7DF9247B9}"/>
    <dgm:cxn modelId="{F4B82D0A-7633-4FBA-A622-F53F4792FD0C}" srcId="{6004C2E4-5265-45F2-ADC0-0C6A7B4AAC79}" destId="{9CA6D051-C148-432F-AE00-9EA366EDF80A}" srcOrd="1" destOrd="0" parTransId="{E7E7B20E-5FDD-4B79-89AF-48B243562DFB}" sibTransId="{AB9651EF-7D35-4163-B612-AB7B1D55EE80}"/>
    <dgm:cxn modelId="{E299DF86-2045-4AFC-B2D3-AA7E90A6A693}" type="presOf" srcId="{C275D70F-C46C-4ACF-9646-B0FE3202BE15}" destId="{37CFB81F-4739-4B43-916D-969211C52647}" srcOrd="0" destOrd="0" presId="urn:microsoft.com/office/officeart/2005/8/layout/balance1"/>
    <dgm:cxn modelId="{529D1570-72AC-4758-8F3F-94BA52F445A6}" srcId="{ED8C5E4A-0DE3-41E5-B0DF-DA841FEE76D5}" destId="{9DAF323E-E2EF-4ED9-A096-F6A5AD33A58E}" srcOrd="1" destOrd="0" parTransId="{F949E109-A388-4572-9B8B-A8451C91F235}" sibTransId="{A85C589B-54CE-4F6D-9A55-C6B84A50E90E}"/>
    <dgm:cxn modelId="{23A0737F-796A-45B5-B8CC-C9D196C92795}" srcId="{6004C2E4-5265-45F2-ADC0-0C6A7B4AAC79}" destId="{ED8C5E4A-0DE3-41E5-B0DF-DA841FEE76D5}" srcOrd="0" destOrd="0" parTransId="{46C269BA-B969-45B0-A2AD-9E4079AA3888}" sibTransId="{F88B0940-0390-44B9-A8B1-C5E8AE6C3D4C}"/>
    <dgm:cxn modelId="{BF0255DC-79F1-459C-A48D-6BF08E5D6B07}" type="presParOf" srcId="{E23CB653-AB28-49A4-9E63-FAB1C09CF62D}" destId="{3FC36221-2581-4379-826C-A8ADCEA45F8C}" srcOrd="0" destOrd="0" presId="urn:microsoft.com/office/officeart/2005/8/layout/balance1"/>
    <dgm:cxn modelId="{26DED439-E1A7-42CA-BAA9-BFEA6C471713}" type="presParOf" srcId="{E23CB653-AB28-49A4-9E63-FAB1C09CF62D}" destId="{ACE68A2C-8240-479A-A9CE-FFA6F20537DE}" srcOrd="1" destOrd="0" presId="urn:microsoft.com/office/officeart/2005/8/layout/balance1"/>
    <dgm:cxn modelId="{7C8F037C-D2BA-4753-876E-9A7D79E30796}" type="presParOf" srcId="{ACE68A2C-8240-479A-A9CE-FFA6F20537DE}" destId="{83F3F74E-386C-41D2-A649-E51F51ECA1E0}" srcOrd="0" destOrd="0" presId="urn:microsoft.com/office/officeart/2005/8/layout/balance1"/>
    <dgm:cxn modelId="{761EBA1D-D4EB-49C3-89C2-85AB1004B321}" type="presParOf" srcId="{ACE68A2C-8240-479A-A9CE-FFA6F20537DE}" destId="{EACBB5E4-92CA-4692-88F1-92C4E60A4DFA}" srcOrd="1" destOrd="0" presId="urn:microsoft.com/office/officeart/2005/8/layout/balance1"/>
    <dgm:cxn modelId="{D03C6380-C8F2-4572-A920-49E1DFCA9D2D}" type="presParOf" srcId="{E23CB653-AB28-49A4-9E63-FAB1C09CF62D}" destId="{EB3266A8-3316-420E-B0FB-DC821F711118}" srcOrd="2" destOrd="0" presId="urn:microsoft.com/office/officeart/2005/8/layout/balance1"/>
    <dgm:cxn modelId="{EFDB392A-6BD0-46B2-9D54-DC1D014937E2}" type="presParOf" srcId="{EB3266A8-3316-420E-B0FB-DC821F711118}" destId="{54F397B7-9531-4D94-B53D-24FB1D565552}" srcOrd="0" destOrd="0" presId="urn:microsoft.com/office/officeart/2005/8/layout/balance1"/>
    <dgm:cxn modelId="{98465934-9280-4485-AEC9-16D09C83F5BE}" type="presParOf" srcId="{EB3266A8-3316-420E-B0FB-DC821F711118}" destId="{2FD47775-7A93-4795-9CBD-8D1F06BD5D56}" srcOrd="1" destOrd="0" presId="urn:microsoft.com/office/officeart/2005/8/layout/balance1"/>
    <dgm:cxn modelId="{733EC7E1-8F5C-4C3C-BC9C-3210ADD92BE3}" type="presParOf" srcId="{EB3266A8-3316-420E-B0FB-DC821F711118}" destId="{0F0C839F-D54A-4DD9-8A5A-9035D74AD201}" srcOrd="2" destOrd="0" presId="urn:microsoft.com/office/officeart/2005/8/layout/balance1"/>
    <dgm:cxn modelId="{97276606-96B6-4487-A923-9836FD0802F1}" type="presParOf" srcId="{EB3266A8-3316-420E-B0FB-DC821F711118}" destId="{37CFB81F-4739-4B43-916D-969211C52647}" srcOrd="3" destOrd="0" presId="urn:microsoft.com/office/officeart/2005/8/layout/balance1"/>
    <dgm:cxn modelId="{DDB892AF-B391-47F8-AB57-25F046B62760}" type="presParOf" srcId="{EB3266A8-3316-420E-B0FB-DC821F711118}" destId="{F5DD156D-0F55-4B6B-AB17-76F7B8618FE4}" srcOrd="4" destOrd="0" presId="urn:microsoft.com/office/officeart/2005/8/layout/balance1"/>
    <dgm:cxn modelId="{2161B1B7-2ABD-40C4-B8DF-5BC5EE687B15}" type="presParOf" srcId="{EB3266A8-3316-420E-B0FB-DC821F711118}" destId="{BFA12E80-EC0A-416D-A56B-4627BE8CD0A4}" srcOrd="5" destOrd="0" presId="urn:microsoft.com/office/officeart/2005/8/layout/balance1"/>
    <dgm:cxn modelId="{5B5F1B0F-9F43-4852-9EDA-A88D7FF8FFB6}" type="presParOf" srcId="{EB3266A8-3316-420E-B0FB-DC821F711118}" destId="{70E0AE9A-7533-4B89-BE84-3F11A69C22AF}" srcOrd="6" destOrd="0" presId="urn:microsoft.com/office/officeart/2005/8/layout/balance1"/>
    <dgm:cxn modelId="{C6478184-0777-47BF-B800-C32F2B81973B}" type="presParOf" srcId="{EB3266A8-3316-420E-B0FB-DC821F711118}" destId="{9CD5B290-84F0-4D6A-A15E-A17C95A9356B}"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2B8AD-68E4-4A68-ABF8-8BF65F433E3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7DFC1DEA-3A74-4E2C-80A8-C9705777DD1B}">
      <dgm:prSet phldrT="[Text]" custT="1"/>
      <dgm:spPr/>
      <dgm:t>
        <a:bodyPr/>
        <a:lstStyle/>
        <a:p>
          <a:r>
            <a:rPr lang="en-US" sz="2000" dirty="0" smtClean="0"/>
            <a:t>Jobs</a:t>
          </a:r>
          <a:endParaRPr lang="en-US" sz="2000" dirty="0"/>
        </a:p>
      </dgm:t>
    </dgm:pt>
    <dgm:pt modelId="{38E2949E-679C-4938-A497-A13FBCE79C27}" type="parTrans" cxnId="{C5C90F51-275B-457D-8061-5F61DEE6A60B}">
      <dgm:prSet/>
      <dgm:spPr/>
      <dgm:t>
        <a:bodyPr/>
        <a:lstStyle/>
        <a:p>
          <a:endParaRPr lang="en-US"/>
        </a:p>
      </dgm:t>
    </dgm:pt>
    <dgm:pt modelId="{488F56B1-C446-4159-90C0-6446BA73F682}" type="sibTrans" cxnId="{C5C90F51-275B-457D-8061-5F61DEE6A60B}">
      <dgm:prSet/>
      <dgm:spPr/>
      <dgm:t>
        <a:bodyPr/>
        <a:lstStyle/>
        <a:p>
          <a:endParaRPr lang="en-US"/>
        </a:p>
      </dgm:t>
    </dgm:pt>
    <dgm:pt modelId="{561F326E-A03E-4F23-A59C-581BD1DE1BCE}">
      <dgm:prSet phldrT="[Text]" custT="1"/>
      <dgm:spPr/>
      <dgm:t>
        <a:bodyPr/>
        <a:lstStyle/>
        <a:p>
          <a:r>
            <a:rPr lang="en-US" sz="1100" dirty="0" smtClean="0"/>
            <a:t>Revenues</a:t>
          </a:r>
          <a:endParaRPr lang="en-US" sz="1100" dirty="0"/>
        </a:p>
      </dgm:t>
    </dgm:pt>
    <dgm:pt modelId="{75DF6A35-C7B3-4558-8E62-D3E1860FFA71}" type="parTrans" cxnId="{5437C899-8BD2-4325-9A4D-2539A972544D}">
      <dgm:prSet/>
      <dgm:spPr/>
      <dgm:t>
        <a:bodyPr/>
        <a:lstStyle/>
        <a:p>
          <a:endParaRPr lang="en-US"/>
        </a:p>
      </dgm:t>
    </dgm:pt>
    <dgm:pt modelId="{F9D104BF-31EC-4E70-9967-E4ADACBC6545}" type="sibTrans" cxnId="{5437C899-8BD2-4325-9A4D-2539A972544D}">
      <dgm:prSet/>
      <dgm:spPr/>
      <dgm:t>
        <a:bodyPr/>
        <a:lstStyle/>
        <a:p>
          <a:endParaRPr lang="en-US"/>
        </a:p>
      </dgm:t>
    </dgm:pt>
    <dgm:pt modelId="{1917B711-C31F-447A-A9AA-65189A75F2A4}">
      <dgm:prSet phldrT="[Text]"/>
      <dgm:spPr/>
      <dgm:t>
        <a:bodyPr/>
        <a:lstStyle/>
        <a:p>
          <a:r>
            <a:rPr lang="en-US" dirty="0" smtClean="0"/>
            <a:t>+$</a:t>
          </a:r>
          <a:endParaRPr lang="en-US" dirty="0"/>
        </a:p>
      </dgm:t>
    </dgm:pt>
    <dgm:pt modelId="{9899DEFB-BCD4-47E4-BDD1-0B452E569B54}" type="parTrans" cxnId="{B0A92E4B-9CE2-48DF-809C-A1926F2AC7C6}">
      <dgm:prSet/>
      <dgm:spPr/>
      <dgm:t>
        <a:bodyPr/>
        <a:lstStyle/>
        <a:p>
          <a:endParaRPr lang="en-US"/>
        </a:p>
      </dgm:t>
    </dgm:pt>
    <dgm:pt modelId="{093F434B-2AEE-4C00-9A80-6D618C59EB65}" type="sibTrans" cxnId="{B0A92E4B-9CE2-48DF-809C-A1926F2AC7C6}">
      <dgm:prSet/>
      <dgm:spPr/>
      <dgm:t>
        <a:bodyPr/>
        <a:lstStyle/>
        <a:p>
          <a:endParaRPr lang="en-US"/>
        </a:p>
      </dgm:t>
    </dgm:pt>
    <dgm:pt modelId="{5F2D26C1-54AF-4CD3-9BB1-8F48ED44C32A}" type="pres">
      <dgm:prSet presAssocID="{7E52B8AD-68E4-4A68-ABF8-8BF65F433E3C}" presName="Name0" presStyleCnt="0">
        <dgm:presLayoutVars>
          <dgm:dir/>
          <dgm:resizeHandles val="exact"/>
        </dgm:presLayoutVars>
      </dgm:prSet>
      <dgm:spPr/>
    </dgm:pt>
    <dgm:pt modelId="{CE1E0BA6-A4E8-4655-A2CA-83B8D52FC774}" type="pres">
      <dgm:prSet presAssocID="{7E52B8AD-68E4-4A68-ABF8-8BF65F433E3C}" presName="vNodes" presStyleCnt="0"/>
      <dgm:spPr/>
    </dgm:pt>
    <dgm:pt modelId="{40FEA228-C608-4DA5-BA0D-17B6E798BC03}" type="pres">
      <dgm:prSet presAssocID="{7DFC1DEA-3A74-4E2C-80A8-C9705777DD1B}" presName="node" presStyleLbl="node1" presStyleIdx="0" presStyleCnt="3">
        <dgm:presLayoutVars>
          <dgm:bulletEnabled val="1"/>
        </dgm:presLayoutVars>
      </dgm:prSet>
      <dgm:spPr/>
      <dgm:t>
        <a:bodyPr/>
        <a:lstStyle/>
        <a:p>
          <a:endParaRPr lang="en-US"/>
        </a:p>
      </dgm:t>
    </dgm:pt>
    <dgm:pt modelId="{82A2AD00-539F-4D3D-A253-311642D802F1}" type="pres">
      <dgm:prSet presAssocID="{488F56B1-C446-4159-90C0-6446BA73F682}" presName="spacerT" presStyleCnt="0"/>
      <dgm:spPr/>
    </dgm:pt>
    <dgm:pt modelId="{6120507C-9027-48B2-9014-69081BAE530C}" type="pres">
      <dgm:prSet presAssocID="{488F56B1-C446-4159-90C0-6446BA73F682}" presName="sibTrans" presStyleLbl="sibTrans2D1" presStyleIdx="0" presStyleCnt="2"/>
      <dgm:spPr/>
      <dgm:t>
        <a:bodyPr/>
        <a:lstStyle/>
        <a:p>
          <a:endParaRPr lang="en-US"/>
        </a:p>
      </dgm:t>
    </dgm:pt>
    <dgm:pt modelId="{FADFD56B-A2D6-4FAF-B1AE-7CC9BD983776}" type="pres">
      <dgm:prSet presAssocID="{488F56B1-C446-4159-90C0-6446BA73F682}" presName="spacerB" presStyleCnt="0"/>
      <dgm:spPr/>
    </dgm:pt>
    <dgm:pt modelId="{CD805F8F-5F4E-4B4C-9E07-8063CC64B1A8}" type="pres">
      <dgm:prSet presAssocID="{561F326E-A03E-4F23-A59C-581BD1DE1BCE}" presName="node" presStyleLbl="node1" presStyleIdx="1" presStyleCnt="3">
        <dgm:presLayoutVars>
          <dgm:bulletEnabled val="1"/>
        </dgm:presLayoutVars>
      </dgm:prSet>
      <dgm:spPr/>
      <dgm:t>
        <a:bodyPr/>
        <a:lstStyle/>
        <a:p>
          <a:endParaRPr lang="en-US"/>
        </a:p>
      </dgm:t>
    </dgm:pt>
    <dgm:pt modelId="{69E98609-82B7-435E-B4AD-BF18229A29C7}" type="pres">
      <dgm:prSet presAssocID="{7E52B8AD-68E4-4A68-ABF8-8BF65F433E3C}" presName="sibTransLast" presStyleLbl="sibTrans2D1" presStyleIdx="1" presStyleCnt="2" custLinFactNeighborX="-44737" custLinFactNeighborY="306"/>
      <dgm:spPr/>
      <dgm:t>
        <a:bodyPr/>
        <a:lstStyle/>
        <a:p>
          <a:endParaRPr lang="en-US"/>
        </a:p>
      </dgm:t>
    </dgm:pt>
    <dgm:pt modelId="{0A74ADB5-3E70-4A04-BB43-480B44D2E9AF}" type="pres">
      <dgm:prSet presAssocID="{7E52B8AD-68E4-4A68-ABF8-8BF65F433E3C}" presName="connectorText" presStyleLbl="sibTrans2D1" presStyleIdx="1" presStyleCnt="2"/>
      <dgm:spPr/>
      <dgm:t>
        <a:bodyPr/>
        <a:lstStyle/>
        <a:p>
          <a:endParaRPr lang="en-US"/>
        </a:p>
      </dgm:t>
    </dgm:pt>
    <dgm:pt modelId="{985C5093-9316-4934-A708-2C1AAC802A20}" type="pres">
      <dgm:prSet presAssocID="{7E52B8AD-68E4-4A68-ABF8-8BF65F433E3C}" presName="lastNode" presStyleLbl="node1" presStyleIdx="2" presStyleCnt="3">
        <dgm:presLayoutVars>
          <dgm:bulletEnabled val="1"/>
        </dgm:presLayoutVars>
      </dgm:prSet>
      <dgm:spPr/>
      <dgm:t>
        <a:bodyPr/>
        <a:lstStyle/>
        <a:p>
          <a:endParaRPr lang="en-US"/>
        </a:p>
      </dgm:t>
    </dgm:pt>
  </dgm:ptLst>
  <dgm:cxnLst>
    <dgm:cxn modelId="{EA2261AE-79C2-49C8-A381-3D15BE38EB00}" type="presOf" srcId="{1917B711-C31F-447A-A9AA-65189A75F2A4}" destId="{985C5093-9316-4934-A708-2C1AAC802A20}" srcOrd="0" destOrd="0" presId="urn:microsoft.com/office/officeart/2005/8/layout/equation2"/>
    <dgm:cxn modelId="{C5C90F51-275B-457D-8061-5F61DEE6A60B}" srcId="{7E52B8AD-68E4-4A68-ABF8-8BF65F433E3C}" destId="{7DFC1DEA-3A74-4E2C-80A8-C9705777DD1B}" srcOrd="0" destOrd="0" parTransId="{38E2949E-679C-4938-A497-A13FBCE79C27}" sibTransId="{488F56B1-C446-4159-90C0-6446BA73F682}"/>
    <dgm:cxn modelId="{4BCE5100-53DB-463B-A5E4-8E80A42DB8E6}" type="presOf" srcId="{F9D104BF-31EC-4E70-9967-E4ADACBC6545}" destId="{0A74ADB5-3E70-4A04-BB43-480B44D2E9AF}" srcOrd="1" destOrd="0" presId="urn:microsoft.com/office/officeart/2005/8/layout/equation2"/>
    <dgm:cxn modelId="{C9D0C954-1362-4DC0-B4AC-6EB3B3B6DCBE}" type="presOf" srcId="{7E52B8AD-68E4-4A68-ABF8-8BF65F433E3C}" destId="{5F2D26C1-54AF-4CD3-9BB1-8F48ED44C32A}" srcOrd="0" destOrd="0" presId="urn:microsoft.com/office/officeart/2005/8/layout/equation2"/>
    <dgm:cxn modelId="{B0A92E4B-9CE2-48DF-809C-A1926F2AC7C6}" srcId="{7E52B8AD-68E4-4A68-ABF8-8BF65F433E3C}" destId="{1917B711-C31F-447A-A9AA-65189A75F2A4}" srcOrd="2" destOrd="0" parTransId="{9899DEFB-BCD4-47E4-BDD1-0B452E569B54}" sibTransId="{093F434B-2AEE-4C00-9A80-6D618C59EB65}"/>
    <dgm:cxn modelId="{CDF4A270-E69F-4B16-9FD8-A67329A5A282}" type="presOf" srcId="{561F326E-A03E-4F23-A59C-581BD1DE1BCE}" destId="{CD805F8F-5F4E-4B4C-9E07-8063CC64B1A8}" srcOrd="0" destOrd="0" presId="urn:microsoft.com/office/officeart/2005/8/layout/equation2"/>
    <dgm:cxn modelId="{5437C899-8BD2-4325-9A4D-2539A972544D}" srcId="{7E52B8AD-68E4-4A68-ABF8-8BF65F433E3C}" destId="{561F326E-A03E-4F23-A59C-581BD1DE1BCE}" srcOrd="1" destOrd="0" parTransId="{75DF6A35-C7B3-4558-8E62-D3E1860FFA71}" sibTransId="{F9D104BF-31EC-4E70-9967-E4ADACBC6545}"/>
    <dgm:cxn modelId="{7B8B6109-DA22-48B7-A40E-710116B210F3}" type="presOf" srcId="{7DFC1DEA-3A74-4E2C-80A8-C9705777DD1B}" destId="{40FEA228-C608-4DA5-BA0D-17B6E798BC03}" srcOrd="0" destOrd="0" presId="urn:microsoft.com/office/officeart/2005/8/layout/equation2"/>
    <dgm:cxn modelId="{907EC1FC-C315-4591-B687-E0EF55F23C92}" type="presOf" srcId="{488F56B1-C446-4159-90C0-6446BA73F682}" destId="{6120507C-9027-48B2-9014-69081BAE530C}" srcOrd="0" destOrd="0" presId="urn:microsoft.com/office/officeart/2005/8/layout/equation2"/>
    <dgm:cxn modelId="{798B68E6-2CA4-49F6-9BBB-1D29F64A23D4}" type="presOf" srcId="{F9D104BF-31EC-4E70-9967-E4ADACBC6545}" destId="{69E98609-82B7-435E-B4AD-BF18229A29C7}" srcOrd="0" destOrd="0" presId="urn:microsoft.com/office/officeart/2005/8/layout/equation2"/>
    <dgm:cxn modelId="{D00A23E4-ED8C-4BBC-855B-5B8FC6C641DF}" type="presParOf" srcId="{5F2D26C1-54AF-4CD3-9BB1-8F48ED44C32A}" destId="{CE1E0BA6-A4E8-4655-A2CA-83B8D52FC774}" srcOrd="0" destOrd="0" presId="urn:microsoft.com/office/officeart/2005/8/layout/equation2"/>
    <dgm:cxn modelId="{4A3749A1-A909-4541-A162-37AC91B5F9C1}" type="presParOf" srcId="{CE1E0BA6-A4E8-4655-A2CA-83B8D52FC774}" destId="{40FEA228-C608-4DA5-BA0D-17B6E798BC03}" srcOrd="0" destOrd="0" presId="urn:microsoft.com/office/officeart/2005/8/layout/equation2"/>
    <dgm:cxn modelId="{4782E75E-828A-4E3E-BE8D-0BED22A8D732}" type="presParOf" srcId="{CE1E0BA6-A4E8-4655-A2CA-83B8D52FC774}" destId="{82A2AD00-539F-4D3D-A253-311642D802F1}" srcOrd="1" destOrd="0" presId="urn:microsoft.com/office/officeart/2005/8/layout/equation2"/>
    <dgm:cxn modelId="{DCF2EFC5-2679-4F90-B165-F9991E7C3F2C}" type="presParOf" srcId="{CE1E0BA6-A4E8-4655-A2CA-83B8D52FC774}" destId="{6120507C-9027-48B2-9014-69081BAE530C}" srcOrd="2" destOrd="0" presId="urn:microsoft.com/office/officeart/2005/8/layout/equation2"/>
    <dgm:cxn modelId="{4750F17F-6019-4D53-B7AB-4EEA588EBAB2}" type="presParOf" srcId="{CE1E0BA6-A4E8-4655-A2CA-83B8D52FC774}" destId="{FADFD56B-A2D6-4FAF-B1AE-7CC9BD983776}" srcOrd="3" destOrd="0" presId="urn:microsoft.com/office/officeart/2005/8/layout/equation2"/>
    <dgm:cxn modelId="{9CA61D52-7E18-4C7D-A27A-9262DB83BD30}" type="presParOf" srcId="{CE1E0BA6-A4E8-4655-A2CA-83B8D52FC774}" destId="{CD805F8F-5F4E-4B4C-9E07-8063CC64B1A8}" srcOrd="4" destOrd="0" presId="urn:microsoft.com/office/officeart/2005/8/layout/equation2"/>
    <dgm:cxn modelId="{302CB62E-E2C3-4861-9086-C2D496573420}" type="presParOf" srcId="{5F2D26C1-54AF-4CD3-9BB1-8F48ED44C32A}" destId="{69E98609-82B7-435E-B4AD-BF18229A29C7}" srcOrd="1" destOrd="0" presId="urn:microsoft.com/office/officeart/2005/8/layout/equation2"/>
    <dgm:cxn modelId="{503498FD-1E5F-4B9A-8812-9BDF89C31F8A}" type="presParOf" srcId="{69E98609-82B7-435E-B4AD-BF18229A29C7}" destId="{0A74ADB5-3E70-4A04-BB43-480B44D2E9AF}" srcOrd="0" destOrd="0" presId="urn:microsoft.com/office/officeart/2005/8/layout/equation2"/>
    <dgm:cxn modelId="{B29A8DB0-AD0F-46F1-834F-1846546FFD41}" type="presParOf" srcId="{5F2D26C1-54AF-4CD3-9BB1-8F48ED44C32A}" destId="{985C5093-9316-4934-A708-2C1AAC802A2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52B8AD-68E4-4A68-ABF8-8BF65F433E3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7DFC1DEA-3A74-4E2C-80A8-C9705777DD1B}">
      <dgm:prSet phldrT="[Text]"/>
      <dgm:spPr/>
      <dgm:t>
        <a:bodyPr/>
        <a:lstStyle/>
        <a:p>
          <a:r>
            <a:rPr lang="en-US" dirty="0" smtClean="0"/>
            <a:t>Resource damage</a:t>
          </a:r>
          <a:endParaRPr lang="en-US" dirty="0"/>
        </a:p>
      </dgm:t>
    </dgm:pt>
    <dgm:pt modelId="{38E2949E-679C-4938-A497-A13FBCE79C27}" type="parTrans" cxnId="{C5C90F51-275B-457D-8061-5F61DEE6A60B}">
      <dgm:prSet/>
      <dgm:spPr/>
      <dgm:t>
        <a:bodyPr/>
        <a:lstStyle/>
        <a:p>
          <a:endParaRPr lang="en-US"/>
        </a:p>
      </dgm:t>
    </dgm:pt>
    <dgm:pt modelId="{488F56B1-C446-4159-90C0-6446BA73F682}" type="sibTrans" cxnId="{C5C90F51-275B-457D-8061-5F61DEE6A60B}">
      <dgm:prSet/>
      <dgm:spPr/>
      <dgm:t>
        <a:bodyPr/>
        <a:lstStyle/>
        <a:p>
          <a:endParaRPr lang="en-US"/>
        </a:p>
      </dgm:t>
    </dgm:pt>
    <dgm:pt modelId="{561F326E-A03E-4F23-A59C-581BD1DE1BCE}">
      <dgm:prSet phldrT="[Text]"/>
      <dgm:spPr/>
      <dgm:t>
        <a:bodyPr/>
        <a:lstStyle/>
        <a:p>
          <a:r>
            <a:rPr lang="en-US" dirty="0" smtClean="0"/>
            <a:t>Lost</a:t>
          </a:r>
        </a:p>
        <a:p>
          <a:r>
            <a:rPr lang="en-US" dirty="0" smtClean="0"/>
            <a:t>tourist visits</a:t>
          </a:r>
          <a:endParaRPr lang="en-US" dirty="0"/>
        </a:p>
      </dgm:t>
    </dgm:pt>
    <dgm:pt modelId="{75DF6A35-C7B3-4558-8E62-D3E1860FFA71}" type="parTrans" cxnId="{5437C899-8BD2-4325-9A4D-2539A972544D}">
      <dgm:prSet/>
      <dgm:spPr/>
      <dgm:t>
        <a:bodyPr/>
        <a:lstStyle/>
        <a:p>
          <a:endParaRPr lang="en-US"/>
        </a:p>
      </dgm:t>
    </dgm:pt>
    <dgm:pt modelId="{F9D104BF-31EC-4E70-9967-E4ADACBC6545}" type="sibTrans" cxnId="{5437C899-8BD2-4325-9A4D-2539A972544D}">
      <dgm:prSet/>
      <dgm:spPr/>
      <dgm:t>
        <a:bodyPr/>
        <a:lstStyle/>
        <a:p>
          <a:endParaRPr lang="en-US"/>
        </a:p>
      </dgm:t>
    </dgm:pt>
    <dgm:pt modelId="{1917B711-C31F-447A-A9AA-65189A75F2A4}">
      <dgm:prSet phldrT="[Text]"/>
      <dgm:spPr/>
      <dgm:t>
        <a:bodyPr/>
        <a:lstStyle/>
        <a:p>
          <a:r>
            <a:rPr lang="en-US" dirty="0" smtClean="0"/>
            <a:t>-$</a:t>
          </a:r>
          <a:endParaRPr lang="en-US" dirty="0"/>
        </a:p>
      </dgm:t>
    </dgm:pt>
    <dgm:pt modelId="{9899DEFB-BCD4-47E4-BDD1-0B452E569B54}" type="parTrans" cxnId="{B0A92E4B-9CE2-48DF-809C-A1926F2AC7C6}">
      <dgm:prSet/>
      <dgm:spPr/>
      <dgm:t>
        <a:bodyPr/>
        <a:lstStyle/>
        <a:p>
          <a:endParaRPr lang="en-US"/>
        </a:p>
      </dgm:t>
    </dgm:pt>
    <dgm:pt modelId="{093F434B-2AEE-4C00-9A80-6D618C59EB65}" type="sibTrans" cxnId="{B0A92E4B-9CE2-48DF-809C-A1926F2AC7C6}">
      <dgm:prSet/>
      <dgm:spPr/>
      <dgm:t>
        <a:bodyPr/>
        <a:lstStyle/>
        <a:p>
          <a:endParaRPr lang="en-US"/>
        </a:p>
      </dgm:t>
    </dgm:pt>
    <dgm:pt modelId="{5F2D26C1-54AF-4CD3-9BB1-8F48ED44C32A}" type="pres">
      <dgm:prSet presAssocID="{7E52B8AD-68E4-4A68-ABF8-8BF65F433E3C}" presName="Name0" presStyleCnt="0">
        <dgm:presLayoutVars>
          <dgm:dir/>
          <dgm:resizeHandles val="exact"/>
        </dgm:presLayoutVars>
      </dgm:prSet>
      <dgm:spPr/>
    </dgm:pt>
    <dgm:pt modelId="{CE1E0BA6-A4E8-4655-A2CA-83B8D52FC774}" type="pres">
      <dgm:prSet presAssocID="{7E52B8AD-68E4-4A68-ABF8-8BF65F433E3C}" presName="vNodes" presStyleCnt="0"/>
      <dgm:spPr/>
    </dgm:pt>
    <dgm:pt modelId="{40FEA228-C608-4DA5-BA0D-17B6E798BC03}" type="pres">
      <dgm:prSet presAssocID="{7DFC1DEA-3A74-4E2C-80A8-C9705777DD1B}" presName="node" presStyleLbl="node1" presStyleIdx="0" presStyleCnt="3" custLinFactX="100000" custLinFactNeighborX="127536" custLinFactNeighborY="-2532">
        <dgm:presLayoutVars>
          <dgm:bulletEnabled val="1"/>
        </dgm:presLayoutVars>
      </dgm:prSet>
      <dgm:spPr/>
      <dgm:t>
        <a:bodyPr/>
        <a:lstStyle/>
        <a:p>
          <a:endParaRPr lang="en-US"/>
        </a:p>
      </dgm:t>
    </dgm:pt>
    <dgm:pt modelId="{82A2AD00-539F-4D3D-A253-311642D802F1}" type="pres">
      <dgm:prSet presAssocID="{488F56B1-C446-4159-90C0-6446BA73F682}" presName="spacerT" presStyleCnt="0"/>
      <dgm:spPr/>
    </dgm:pt>
    <dgm:pt modelId="{6120507C-9027-48B2-9014-69081BAE530C}" type="pres">
      <dgm:prSet presAssocID="{488F56B1-C446-4159-90C0-6446BA73F682}" presName="sibTrans" presStyleLbl="sibTrans2D1" presStyleIdx="0" presStyleCnt="2"/>
      <dgm:spPr/>
      <dgm:t>
        <a:bodyPr/>
        <a:lstStyle/>
        <a:p>
          <a:endParaRPr lang="en-US"/>
        </a:p>
      </dgm:t>
    </dgm:pt>
    <dgm:pt modelId="{FADFD56B-A2D6-4FAF-B1AE-7CC9BD983776}" type="pres">
      <dgm:prSet presAssocID="{488F56B1-C446-4159-90C0-6446BA73F682}" presName="spacerB" presStyleCnt="0"/>
      <dgm:spPr/>
    </dgm:pt>
    <dgm:pt modelId="{CD805F8F-5F4E-4B4C-9E07-8063CC64B1A8}" type="pres">
      <dgm:prSet presAssocID="{561F326E-A03E-4F23-A59C-581BD1DE1BCE}" presName="node" presStyleLbl="node1" presStyleIdx="1" presStyleCnt="3" custLinFactX="100000" custLinFactNeighborX="127536" custLinFactNeighborY="-99388">
        <dgm:presLayoutVars>
          <dgm:bulletEnabled val="1"/>
        </dgm:presLayoutVars>
      </dgm:prSet>
      <dgm:spPr/>
      <dgm:t>
        <a:bodyPr/>
        <a:lstStyle/>
        <a:p>
          <a:endParaRPr lang="en-US"/>
        </a:p>
      </dgm:t>
    </dgm:pt>
    <dgm:pt modelId="{69E98609-82B7-435E-B4AD-BF18229A29C7}" type="pres">
      <dgm:prSet presAssocID="{7E52B8AD-68E4-4A68-ABF8-8BF65F433E3C}" presName="sibTransLast" presStyleLbl="sibTrans2D1" presStyleIdx="1" presStyleCnt="2" custAng="10800000"/>
      <dgm:spPr/>
      <dgm:t>
        <a:bodyPr/>
        <a:lstStyle/>
        <a:p>
          <a:endParaRPr lang="en-US"/>
        </a:p>
      </dgm:t>
    </dgm:pt>
    <dgm:pt modelId="{0A74ADB5-3E70-4A04-BB43-480B44D2E9AF}" type="pres">
      <dgm:prSet presAssocID="{7E52B8AD-68E4-4A68-ABF8-8BF65F433E3C}" presName="connectorText" presStyleLbl="sibTrans2D1" presStyleIdx="1" presStyleCnt="2"/>
      <dgm:spPr/>
      <dgm:t>
        <a:bodyPr/>
        <a:lstStyle/>
        <a:p>
          <a:endParaRPr lang="en-US"/>
        </a:p>
      </dgm:t>
    </dgm:pt>
    <dgm:pt modelId="{985C5093-9316-4934-A708-2C1AAC802A20}" type="pres">
      <dgm:prSet presAssocID="{7E52B8AD-68E4-4A68-ABF8-8BF65F433E3C}" presName="lastNode" presStyleLbl="node1" presStyleIdx="2" presStyleCnt="3" custLinFactX="-59033" custLinFactNeighborX="-100000" custLinFactNeighborY="1144">
        <dgm:presLayoutVars>
          <dgm:bulletEnabled val="1"/>
        </dgm:presLayoutVars>
      </dgm:prSet>
      <dgm:spPr/>
      <dgm:t>
        <a:bodyPr/>
        <a:lstStyle/>
        <a:p>
          <a:endParaRPr lang="en-US"/>
        </a:p>
      </dgm:t>
    </dgm:pt>
  </dgm:ptLst>
  <dgm:cxnLst>
    <dgm:cxn modelId="{78259BB0-349B-4A99-8C5D-FC66A8D446F8}" type="presOf" srcId="{7DFC1DEA-3A74-4E2C-80A8-C9705777DD1B}" destId="{40FEA228-C608-4DA5-BA0D-17B6E798BC03}" srcOrd="0" destOrd="0" presId="urn:microsoft.com/office/officeart/2005/8/layout/equation2"/>
    <dgm:cxn modelId="{C5C90F51-275B-457D-8061-5F61DEE6A60B}" srcId="{7E52B8AD-68E4-4A68-ABF8-8BF65F433E3C}" destId="{7DFC1DEA-3A74-4E2C-80A8-C9705777DD1B}" srcOrd="0" destOrd="0" parTransId="{38E2949E-679C-4938-A497-A13FBCE79C27}" sibTransId="{488F56B1-C446-4159-90C0-6446BA73F682}"/>
    <dgm:cxn modelId="{92185F9F-5008-465B-8A2B-CBE2BB689C4F}" type="presOf" srcId="{488F56B1-C446-4159-90C0-6446BA73F682}" destId="{6120507C-9027-48B2-9014-69081BAE530C}" srcOrd="0" destOrd="0" presId="urn:microsoft.com/office/officeart/2005/8/layout/equation2"/>
    <dgm:cxn modelId="{7CD9F344-F97C-4D31-9FB8-E83ED526D70C}" type="presOf" srcId="{F9D104BF-31EC-4E70-9967-E4ADACBC6545}" destId="{69E98609-82B7-435E-B4AD-BF18229A29C7}" srcOrd="0" destOrd="0" presId="urn:microsoft.com/office/officeart/2005/8/layout/equation2"/>
    <dgm:cxn modelId="{C54CB3E4-823C-4BA7-9F98-9C79680677A7}" type="presOf" srcId="{F9D104BF-31EC-4E70-9967-E4ADACBC6545}" destId="{0A74ADB5-3E70-4A04-BB43-480B44D2E9AF}" srcOrd="1" destOrd="0" presId="urn:microsoft.com/office/officeart/2005/8/layout/equation2"/>
    <dgm:cxn modelId="{B0A92E4B-9CE2-48DF-809C-A1926F2AC7C6}" srcId="{7E52B8AD-68E4-4A68-ABF8-8BF65F433E3C}" destId="{1917B711-C31F-447A-A9AA-65189A75F2A4}" srcOrd="2" destOrd="0" parTransId="{9899DEFB-BCD4-47E4-BDD1-0B452E569B54}" sibTransId="{093F434B-2AEE-4C00-9A80-6D618C59EB65}"/>
    <dgm:cxn modelId="{BB2F6D08-0923-40EB-AE43-898CCCA3A330}" type="presOf" srcId="{1917B711-C31F-447A-A9AA-65189A75F2A4}" destId="{985C5093-9316-4934-A708-2C1AAC802A20}" srcOrd="0" destOrd="0" presId="urn:microsoft.com/office/officeart/2005/8/layout/equation2"/>
    <dgm:cxn modelId="{89D2C4F9-561A-4E7C-924D-E707A8B405BF}" type="presOf" srcId="{7E52B8AD-68E4-4A68-ABF8-8BF65F433E3C}" destId="{5F2D26C1-54AF-4CD3-9BB1-8F48ED44C32A}" srcOrd="0" destOrd="0" presId="urn:microsoft.com/office/officeart/2005/8/layout/equation2"/>
    <dgm:cxn modelId="{5437C899-8BD2-4325-9A4D-2539A972544D}" srcId="{7E52B8AD-68E4-4A68-ABF8-8BF65F433E3C}" destId="{561F326E-A03E-4F23-A59C-581BD1DE1BCE}" srcOrd="1" destOrd="0" parTransId="{75DF6A35-C7B3-4558-8E62-D3E1860FFA71}" sibTransId="{F9D104BF-31EC-4E70-9967-E4ADACBC6545}"/>
    <dgm:cxn modelId="{628978D6-397E-4ED7-B940-213036EF0DE3}" type="presOf" srcId="{561F326E-A03E-4F23-A59C-581BD1DE1BCE}" destId="{CD805F8F-5F4E-4B4C-9E07-8063CC64B1A8}" srcOrd="0" destOrd="0" presId="urn:microsoft.com/office/officeart/2005/8/layout/equation2"/>
    <dgm:cxn modelId="{AE453D18-0CBD-4898-BB14-6168ABF75CCB}" type="presParOf" srcId="{5F2D26C1-54AF-4CD3-9BB1-8F48ED44C32A}" destId="{CE1E0BA6-A4E8-4655-A2CA-83B8D52FC774}" srcOrd="0" destOrd="0" presId="urn:microsoft.com/office/officeart/2005/8/layout/equation2"/>
    <dgm:cxn modelId="{5C16609E-3A7B-44A7-A45A-099C75C6299C}" type="presParOf" srcId="{CE1E0BA6-A4E8-4655-A2CA-83B8D52FC774}" destId="{40FEA228-C608-4DA5-BA0D-17B6E798BC03}" srcOrd="0" destOrd="0" presId="urn:microsoft.com/office/officeart/2005/8/layout/equation2"/>
    <dgm:cxn modelId="{A3C3E1C9-BAD3-42EB-B4FA-5C498B99BF3B}" type="presParOf" srcId="{CE1E0BA6-A4E8-4655-A2CA-83B8D52FC774}" destId="{82A2AD00-539F-4D3D-A253-311642D802F1}" srcOrd="1" destOrd="0" presId="urn:microsoft.com/office/officeart/2005/8/layout/equation2"/>
    <dgm:cxn modelId="{9FFF1719-C6B4-472A-A87B-ED1CB97CF63F}" type="presParOf" srcId="{CE1E0BA6-A4E8-4655-A2CA-83B8D52FC774}" destId="{6120507C-9027-48B2-9014-69081BAE530C}" srcOrd="2" destOrd="0" presId="urn:microsoft.com/office/officeart/2005/8/layout/equation2"/>
    <dgm:cxn modelId="{59EBD443-115A-489A-B909-D9F697C53FA0}" type="presParOf" srcId="{CE1E0BA6-A4E8-4655-A2CA-83B8D52FC774}" destId="{FADFD56B-A2D6-4FAF-B1AE-7CC9BD983776}" srcOrd="3" destOrd="0" presId="urn:microsoft.com/office/officeart/2005/8/layout/equation2"/>
    <dgm:cxn modelId="{C9BD5DFA-9D8A-4A7D-A4BC-6B0AC261B384}" type="presParOf" srcId="{CE1E0BA6-A4E8-4655-A2CA-83B8D52FC774}" destId="{CD805F8F-5F4E-4B4C-9E07-8063CC64B1A8}" srcOrd="4" destOrd="0" presId="urn:microsoft.com/office/officeart/2005/8/layout/equation2"/>
    <dgm:cxn modelId="{2A7CC01F-F8BE-44D7-80A5-1D9373199F6B}" type="presParOf" srcId="{5F2D26C1-54AF-4CD3-9BB1-8F48ED44C32A}" destId="{69E98609-82B7-435E-B4AD-BF18229A29C7}" srcOrd="1" destOrd="0" presId="urn:microsoft.com/office/officeart/2005/8/layout/equation2"/>
    <dgm:cxn modelId="{65BF6257-86A0-49A3-B1AF-2586AD7599E3}" type="presParOf" srcId="{69E98609-82B7-435E-B4AD-BF18229A29C7}" destId="{0A74ADB5-3E70-4A04-BB43-480B44D2E9AF}" srcOrd="0" destOrd="0" presId="urn:microsoft.com/office/officeart/2005/8/layout/equation2"/>
    <dgm:cxn modelId="{CE355F0C-E2D0-4E3B-8E23-EB76B8ECC7CB}" type="presParOf" srcId="{5F2D26C1-54AF-4CD3-9BB1-8F48ED44C32A}" destId="{985C5093-9316-4934-A708-2C1AAC802A20}"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7A23D0-3847-4756-BF57-8D73F465BC2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AB2C828-16DF-40D1-80BB-4F62D9A678DF}">
      <dgm:prSet phldrT="[Text]" custT="1"/>
      <dgm:spPr/>
      <dgm:t>
        <a:bodyPr/>
        <a:lstStyle/>
        <a:p>
          <a:r>
            <a:rPr lang="en-US" sz="1600" dirty="0" smtClean="0"/>
            <a:t>Political Feasibility</a:t>
          </a:r>
          <a:endParaRPr lang="en-US" sz="1600" dirty="0"/>
        </a:p>
      </dgm:t>
    </dgm:pt>
    <dgm:pt modelId="{CDD25399-34B3-448D-B442-5D758B72C0CB}" type="parTrans" cxnId="{4A808132-1679-4D3E-8E7E-280344510563}">
      <dgm:prSet/>
      <dgm:spPr/>
      <dgm:t>
        <a:bodyPr/>
        <a:lstStyle/>
        <a:p>
          <a:endParaRPr lang="en-US"/>
        </a:p>
      </dgm:t>
    </dgm:pt>
    <dgm:pt modelId="{9D845347-CE8D-4235-8906-77DAC91EB0DC}" type="sibTrans" cxnId="{4A808132-1679-4D3E-8E7E-280344510563}">
      <dgm:prSet/>
      <dgm:spPr/>
      <dgm:t>
        <a:bodyPr/>
        <a:lstStyle/>
        <a:p>
          <a:endParaRPr lang="en-US"/>
        </a:p>
      </dgm:t>
    </dgm:pt>
    <dgm:pt modelId="{18B73CEC-3A24-429C-A70B-8EB8DC8282CB}">
      <dgm:prSet phldrT="[Text]"/>
      <dgm:spPr/>
      <dgm:t>
        <a:bodyPr/>
        <a:lstStyle/>
        <a:p>
          <a:r>
            <a:rPr lang="en-US" dirty="0" smtClean="0"/>
            <a:t>Valuation &amp; CBA</a:t>
          </a:r>
          <a:endParaRPr lang="en-US" dirty="0"/>
        </a:p>
      </dgm:t>
    </dgm:pt>
    <dgm:pt modelId="{EA2E42B2-0DD6-4F90-B19D-18C5852C3833}" type="parTrans" cxnId="{B55BBAA2-86B1-4657-B52D-F2FC200B2C26}">
      <dgm:prSet/>
      <dgm:spPr/>
      <dgm:t>
        <a:bodyPr/>
        <a:lstStyle/>
        <a:p>
          <a:endParaRPr lang="en-US"/>
        </a:p>
      </dgm:t>
    </dgm:pt>
    <dgm:pt modelId="{8A565844-F9F9-4952-B2C0-B7A933CDDB24}" type="sibTrans" cxnId="{B55BBAA2-86B1-4657-B52D-F2FC200B2C26}">
      <dgm:prSet/>
      <dgm:spPr/>
      <dgm:t>
        <a:bodyPr/>
        <a:lstStyle/>
        <a:p>
          <a:endParaRPr lang="en-US"/>
        </a:p>
      </dgm:t>
    </dgm:pt>
    <dgm:pt modelId="{BA0DA982-73F0-42A4-934C-AFC2E7D5B3B9}">
      <dgm:prSet phldrT="[Text]"/>
      <dgm:spPr/>
      <dgm:t>
        <a:bodyPr/>
        <a:lstStyle/>
        <a:p>
          <a:r>
            <a:rPr lang="en-US" dirty="0" smtClean="0"/>
            <a:t>Budget</a:t>
          </a:r>
          <a:endParaRPr lang="en-US" dirty="0"/>
        </a:p>
      </dgm:t>
    </dgm:pt>
    <dgm:pt modelId="{00C57939-39EF-4CF6-85D6-C5F8ED66742F}" type="parTrans" cxnId="{101B9115-1A10-4AEF-A3E0-7BF831111E20}">
      <dgm:prSet/>
      <dgm:spPr/>
      <dgm:t>
        <a:bodyPr/>
        <a:lstStyle/>
        <a:p>
          <a:endParaRPr lang="en-US"/>
        </a:p>
      </dgm:t>
    </dgm:pt>
    <dgm:pt modelId="{332CF630-1895-4D65-A7E8-34AFD706F015}" type="sibTrans" cxnId="{101B9115-1A10-4AEF-A3E0-7BF831111E20}">
      <dgm:prSet/>
      <dgm:spPr/>
      <dgm:t>
        <a:bodyPr/>
        <a:lstStyle/>
        <a:p>
          <a:endParaRPr lang="en-US"/>
        </a:p>
      </dgm:t>
    </dgm:pt>
    <dgm:pt modelId="{BE791D0A-4A81-40D6-95EB-599C1189AFF8}">
      <dgm:prSet phldrT="[Text]"/>
      <dgm:spPr/>
      <dgm:t>
        <a:bodyPr/>
        <a:lstStyle/>
        <a:p>
          <a:r>
            <a:rPr lang="en-US" dirty="0" smtClean="0"/>
            <a:t>Cultural Concerns</a:t>
          </a:r>
          <a:endParaRPr lang="en-US" dirty="0"/>
        </a:p>
      </dgm:t>
    </dgm:pt>
    <dgm:pt modelId="{B65FEEAD-981D-4D9A-B710-392F73FE1719}" type="parTrans" cxnId="{C08A703C-378D-48F8-92AB-BFE3CB80F310}">
      <dgm:prSet/>
      <dgm:spPr/>
      <dgm:t>
        <a:bodyPr/>
        <a:lstStyle/>
        <a:p>
          <a:endParaRPr lang="en-US"/>
        </a:p>
      </dgm:t>
    </dgm:pt>
    <dgm:pt modelId="{E131B73A-271E-4B2F-8342-F40B4A0CB77D}" type="sibTrans" cxnId="{C08A703C-378D-48F8-92AB-BFE3CB80F310}">
      <dgm:prSet/>
      <dgm:spPr/>
      <dgm:t>
        <a:bodyPr/>
        <a:lstStyle/>
        <a:p>
          <a:endParaRPr lang="en-US"/>
        </a:p>
      </dgm:t>
    </dgm:pt>
    <dgm:pt modelId="{F6058076-DAED-4037-A6D7-218047D28FB9}">
      <dgm:prSet phldrT="[Text]" custT="1"/>
      <dgm:spPr/>
      <dgm:t>
        <a:bodyPr/>
        <a:lstStyle/>
        <a:p>
          <a:r>
            <a:rPr lang="en-US" sz="2000" dirty="0" smtClean="0"/>
            <a:t>Time</a:t>
          </a:r>
          <a:endParaRPr lang="en-US" sz="2000" dirty="0"/>
        </a:p>
      </dgm:t>
    </dgm:pt>
    <dgm:pt modelId="{C2F79759-6017-4F4B-96E6-C5E70802319A}" type="parTrans" cxnId="{75BEBD67-1391-4617-AC64-4E6B38F7464C}">
      <dgm:prSet/>
      <dgm:spPr/>
      <dgm:t>
        <a:bodyPr/>
        <a:lstStyle/>
        <a:p>
          <a:endParaRPr lang="en-US"/>
        </a:p>
      </dgm:t>
    </dgm:pt>
    <dgm:pt modelId="{51CE6D83-1165-4052-8BCC-227C91B06BF7}" type="sibTrans" cxnId="{75BEBD67-1391-4617-AC64-4E6B38F7464C}">
      <dgm:prSet/>
      <dgm:spPr/>
      <dgm:t>
        <a:bodyPr/>
        <a:lstStyle/>
        <a:p>
          <a:endParaRPr lang="en-US"/>
        </a:p>
      </dgm:t>
    </dgm:pt>
    <dgm:pt modelId="{D3991B25-AC77-44FF-9838-AEFFBE400C3C}">
      <dgm:prSet phldrT="[Text]" custT="1"/>
      <dgm:spPr/>
      <dgm:t>
        <a:bodyPr/>
        <a:lstStyle/>
        <a:p>
          <a:r>
            <a:rPr lang="en-US" sz="1800" dirty="0" smtClean="0"/>
            <a:t>Equity/</a:t>
          </a:r>
        </a:p>
        <a:p>
          <a:r>
            <a:rPr lang="en-US" sz="1800" dirty="0" smtClean="0"/>
            <a:t>Fairness</a:t>
          </a:r>
          <a:endParaRPr lang="en-US" sz="1800" dirty="0"/>
        </a:p>
      </dgm:t>
    </dgm:pt>
    <dgm:pt modelId="{2FA0408B-3D82-4259-A2BE-F14819246F6C}" type="parTrans" cxnId="{87CFE2F4-C28E-4691-8BBF-8B5C3CAE8C72}">
      <dgm:prSet/>
      <dgm:spPr/>
      <dgm:t>
        <a:bodyPr/>
        <a:lstStyle/>
        <a:p>
          <a:endParaRPr lang="en-US"/>
        </a:p>
      </dgm:t>
    </dgm:pt>
    <dgm:pt modelId="{35D9FD2A-AD54-4295-9358-C782FCC92E68}" type="sibTrans" cxnId="{87CFE2F4-C28E-4691-8BBF-8B5C3CAE8C72}">
      <dgm:prSet/>
      <dgm:spPr/>
      <dgm:t>
        <a:bodyPr/>
        <a:lstStyle/>
        <a:p>
          <a:endParaRPr lang="en-US"/>
        </a:p>
      </dgm:t>
    </dgm:pt>
    <dgm:pt modelId="{3D43F0DE-4D87-433A-ACD1-32E4395894E4}" type="pres">
      <dgm:prSet presAssocID="{B87A23D0-3847-4756-BF57-8D73F465BC20}" presName="cycle" presStyleCnt="0">
        <dgm:presLayoutVars>
          <dgm:dir/>
          <dgm:resizeHandles val="exact"/>
        </dgm:presLayoutVars>
      </dgm:prSet>
      <dgm:spPr/>
      <dgm:t>
        <a:bodyPr/>
        <a:lstStyle/>
        <a:p>
          <a:endParaRPr lang="en-US"/>
        </a:p>
      </dgm:t>
    </dgm:pt>
    <dgm:pt modelId="{C37007F2-7735-4722-813D-5428E9E79435}" type="pres">
      <dgm:prSet presAssocID="{3AB2C828-16DF-40D1-80BB-4F62D9A678DF}" presName="node" presStyleLbl="node1" presStyleIdx="0" presStyleCnt="6">
        <dgm:presLayoutVars>
          <dgm:bulletEnabled val="1"/>
        </dgm:presLayoutVars>
      </dgm:prSet>
      <dgm:spPr/>
      <dgm:t>
        <a:bodyPr/>
        <a:lstStyle/>
        <a:p>
          <a:endParaRPr lang="en-US"/>
        </a:p>
      </dgm:t>
    </dgm:pt>
    <dgm:pt modelId="{616D4356-AFA0-40C9-98AE-4F4435EC2375}" type="pres">
      <dgm:prSet presAssocID="{3AB2C828-16DF-40D1-80BB-4F62D9A678DF}" presName="spNode" presStyleCnt="0"/>
      <dgm:spPr/>
    </dgm:pt>
    <dgm:pt modelId="{B0EB3180-7326-4C6E-BB00-BFFCC575BE19}" type="pres">
      <dgm:prSet presAssocID="{9D845347-CE8D-4235-8906-77DAC91EB0DC}" presName="sibTrans" presStyleLbl="sibTrans1D1" presStyleIdx="0" presStyleCnt="6"/>
      <dgm:spPr/>
      <dgm:t>
        <a:bodyPr/>
        <a:lstStyle/>
        <a:p>
          <a:endParaRPr lang="en-US"/>
        </a:p>
      </dgm:t>
    </dgm:pt>
    <dgm:pt modelId="{92258361-143D-40A6-90C6-744A072CE029}" type="pres">
      <dgm:prSet presAssocID="{18B73CEC-3A24-429C-A70B-8EB8DC8282CB}" presName="node" presStyleLbl="node1" presStyleIdx="1" presStyleCnt="6" custRadScaleRad="98167" custRadScaleInc="5816">
        <dgm:presLayoutVars>
          <dgm:bulletEnabled val="1"/>
        </dgm:presLayoutVars>
      </dgm:prSet>
      <dgm:spPr/>
      <dgm:t>
        <a:bodyPr/>
        <a:lstStyle/>
        <a:p>
          <a:endParaRPr lang="en-US"/>
        </a:p>
      </dgm:t>
    </dgm:pt>
    <dgm:pt modelId="{CF55D449-FC4F-4A08-9C7F-DD44896A5550}" type="pres">
      <dgm:prSet presAssocID="{18B73CEC-3A24-429C-A70B-8EB8DC8282CB}" presName="spNode" presStyleCnt="0"/>
      <dgm:spPr/>
    </dgm:pt>
    <dgm:pt modelId="{5853BBBD-AC0A-4236-880E-5C7226D075CB}" type="pres">
      <dgm:prSet presAssocID="{8A565844-F9F9-4952-B2C0-B7A933CDDB24}" presName="sibTrans" presStyleLbl="sibTrans1D1" presStyleIdx="1" presStyleCnt="6"/>
      <dgm:spPr/>
      <dgm:t>
        <a:bodyPr/>
        <a:lstStyle/>
        <a:p>
          <a:endParaRPr lang="en-US"/>
        </a:p>
      </dgm:t>
    </dgm:pt>
    <dgm:pt modelId="{06CBD33A-052C-4451-9A35-2133A4F9B360}" type="pres">
      <dgm:prSet presAssocID="{BA0DA982-73F0-42A4-934C-AFC2E7D5B3B9}" presName="node" presStyleLbl="node1" presStyleIdx="2" presStyleCnt="6">
        <dgm:presLayoutVars>
          <dgm:bulletEnabled val="1"/>
        </dgm:presLayoutVars>
      </dgm:prSet>
      <dgm:spPr/>
      <dgm:t>
        <a:bodyPr/>
        <a:lstStyle/>
        <a:p>
          <a:endParaRPr lang="en-US"/>
        </a:p>
      </dgm:t>
    </dgm:pt>
    <dgm:pt modelId="{E682AD91-7BEC-4B69-9BC5-7A1A628452A4}" type="pres">
      <dgm:prSet presAssocID="{BA0DA982-73F0-42A4-934C-AFC2E7D5B3B9}" presName="spNode" presStyleCnt="0"/>
      <dgm:spPr/>
    </dgm:pt>
    <dgm:pt modelId="{D02445CD-A6A6-485E-AF3F-DAE872A3586E}" type="pres">
      <dgm:prSet presAssocID="{332CF630-1895-4D65-A7E8-34AFD706F015}" presName="sibTrans" presStyleLbl="sibTrans1D1" presStyleIdx="2" presStyleCnt="6"/>
      <dgm:spPr/>
      <dgm:t>
        <a:bodyPr/>
        <a:lstStyle/>
        <a:p>
          <a:endParaRPr lang="en-US"/>
        </a:p>
      </dgm:t>
    </dgm:pt>
    <dgm:pt modelId="{E296EDAD-B678-420C-8F00-970E0ED1D473}" type="pres">
      <dgm:prSet presAssocID="{BE791D0A-4A81-40D6-95EB-599C1189AFF8}" presName="node" presStyleLbl="node1" presStyleIdx="3" presStyleCnt="6">
        <dgm:presLayoutVars>
          <dgm:bulletEnabled val="1"/>
        </dgm:presLayoutVars>
      </dgm:prSet>
      <dgm:spPr/>
      <dgm:t>
        <a:bodyPr/>
        <a:lstStyle/>
        <a:p>
          <a:endParaRPr lang="en-US"/>
        </a:p>
      </dgm:t>
    </dgm:pt>
    <dgm:pt modelId="{0CC03E01-4E2D-454C-B64E-9065395E4164}" type="pres">
      <dgm:prSet presAssocID="{BE791D0A-4A81-40D6-95EB-599C1189AFF8}" presName="spNode" presStyleCnt="0"/>
      <dgm:spPr/>
    </dgm:pt>
    <dgm:pt modelId="{D2301149-F7D0-47E8-9258-41F10FA07E7E}" type="pres">
      <dgm:prSet presAssocID="{E131B73A-271E-4B2F-8342-F40B4A0CB77D}" presName="sibTrans" presStyleLbl="sibTrans1D1" presStyleIdx="3" presStyleCnt="6"/>
      <dgm:spPr/>
      <dgm:t>
        <a:bodyPr/>
        <a:lstStyle/>
        <a:p>
          <a:endParaRPr lang="en-US"/>
        </a:p>
      </dgm:t>
    </dgm:pt>
    <dgm:pt modelId="{BC24E327-3F84-4A75-AEB4-61F52406A7B7}" type="pres">
      <dgm:prSet presAssocID="{F6058076-DAED-4037-A6D7-218047D28FB9}" presName="node" presStyleLbl="node1" presStyleIdx="4" presStyleCnt="6">
        <dgm:presLayoutVars>
          <dgm:bulletEnabled val="1"/>
        </dgm:presLayoutVars>
      </dgm:prSet>
      <dgm:spPr/>
      <dgm:t>
        <a:bodyPr/>
        <a:lstStyle/>
        <a:p>
          <a:endParaRPr lang="en-US"/>
        </a:p>
      </dgm:t>
    </dgm:pt>
    <dgm:pt modelId="{B97BE51D-7887-41C2-9846-249D06F5B1D1}" type="pres">
      <dgm:prSet presAssocID="{F6058076-DAED-4037-A6D7-218047D28FB9}" presName="spNode" presStyleCnt="0"/>
      <dgm:spPr/>
    </dgm:pt>
    <dgm:pt modelId="{CB73CD35-C31D-4031-97A1-5699688EFAD0}" type="pres">
      <dgm:prSet presAssocID="{51CE6D83-1165-4052-8BCC-227C91B06BF7}" presName="sibTrans" presStyleLbl="sibTrans1D1" presStyleIdx="4" presStyleCnt="6"/>
      <dgm:spPr/>
      <dgm:t>
        <a:bodyPr/>
        <a:lstStyle/>
        <a:p>
          <a:endParaRPr lang="en-US"/>
        </a:p>
      </dgm:t>
    </dgm:pt>
    <dgm:pt modelId="{84EECDC5-D088-4AE0-A50F-174A5C6BD9AB}" type="pres">
      <dgm:prSet presAssocID="{D3991B25-AC77-44FF-9838-AEFFBE400C3C}" presName="node" presStyleLbl="node1" presStyleIdx="5" presStyleCnt="6">
        <dgm:presLayoutVars>
          <dgm:bulletEnabled val="1"/>
        </dgm:presLayoutVars>
      </dgm:prSet>
      <dgm:spPr/>
      <dgm:t>
        <a:bodyPr/>
        <a:lstStyle/>
        <a:p>
          <a:endParaRPr lang="en-US"/>
        </a:p>
      </dgm:t>
    </dgm:pt>
    <dgm:pt modelId="{9C1276F9-9530-4A2A-9B42-45B51DE443E7}" type="pres">
      <dgm:prSet presAssocID="{D3991B25-AC77-44FF-9838-AEFFBE400C3C}" presName="spNode" presStyleCnt="0"/>
      <dgm:spPr/>
    </dgm:pt>
    <dgm:pt modelId="{12FBA9EF-FFD2-4A40-BEF6-C0DCEAC79FC6}" type="pres">
      <dgm:prSet presAssocID="{35D9FD2A-AD54-4295-9358-C782FCC92E68}" presName="sibTrans" presStyleLbl="sibTrans1D1" presStyleIdx="5" presStyleCnt="6"/>
      <dgm:spPr/>
      <dgm:t>
        <a:bodyPr/>
        <a:lstStyle/>
        <a:p>
          <a:endParaRPr lang="en-US"/>
        </a:p>
      </dgm:t>
    </dgm:pt>
  </dgm:ptLst>
  <dgm:cxnLst>
    <dgm:cxn modelId="{91C4072E-0824-4FD5-B888-2F86E5FA7E6F}" type="presOf" srcId="{BA0DA982-73F0-42A4-934C-AFC2E7D5B3B9}" destId="{06CBD33A-052C-4451-9A35-2133A4F9B360}" srcOrd="0" destOrd="0" presId="urn:microsoft.com/office/officeart/2005/8/layout/cycle6"/>
    <dgm:cxn modelId="{DC24DA20-5A39-4736-BC61-978814F0A156}" type="presOf" srcId="{18B73CEC-3A24-429C-A70B-8EB8DC8282CB}" destId="{92258361-143D-40A6-90C6-744A072CE029}" srcOrd="0" destOrd="0" presId="urn:microsoft.com/office/officeart/2005/8/layout/cycle6"/>
    <dgm:cxn modelId="{CDB53CB5-C1ED-4A02-A84D-43F55D9BB657}" type="presOf" srcId="{9D845347-CE8D-4235-8906-77DAC91EB0DC}" destId="{B0EB3180-7326-4C6E-BB00-BFFCC575BE19}" srcOrd="0" destOrd="0" presId="urn:microsoft.com/office/officeart/2005/8/layout/cycle6"/>
    <dgm:cxn modelId="{6C35C090-A51F-4CF8-A13D-C57395A032BC}" type="presOf" srcId="{332CF630-1895-4D65-A7E8-34AFD706F015}" destId="{D02445CD-A6A6-485E-AF3F-DAE872A3586E}" srcOrd="0" destOrd="0" presId="urn:microsoft.com/office/officeart/2005/8/layout/cycle6"/>
    <dgm:cxn modelId="{101B9115-1A10-4AEF-A3E0-7BF831111E20}" srcId="{B87A23D0-3847-4756-BF57-8D73F465BC20}" destId="{BA0DA982-73F0-42A4-934C-AFC2E7D5B3B9}" srcOrd="2" destOrd="0" parTransId="{00C57939-39EF-4CF6-85D6-C5F8ED66742F}" sibTransId="{332CF630-1895-4D65-A7E8-34AFD706F015}"/>
    <dgm:cxn modelId="{052FCF14-388A-4AD6-A3E9-2AEEE543801B}" type="presOf" srcId="{8A565844-F9F9-4952-B2C0-B7A933CDDB24}" destId="{5853BBBD-AC0A-4236-880E-5C7226D075CB}" srcOrd="0" destOrd="0" presId="urn:microsoft.com/office/officeart/2005/8/layout/cycle6"/>
    <dgm:cxn modelId="{7288335F-F21D-4442-8ECF-A1E258F022D5}" type="presOf" srcId="{D3991B25-AC77-44FF-9838-AEFFBE400C3C}" destId="{84EECDC5-D088-4AE0-A50F-174A5C6BD9AB}" srcOrd="0" destOrd="0" presId="urn:microsoft.com/office/officeart/2005/8/layout/cycle6"/>
    <dgm:cxn modelId="{87CFE2F4-C28E-4691-8BBF-8B5C3CAE8C72}" srcId="{B87A23D0-3847-4756-BF57-8D73F465BC20}" destId="{D3991B25-AC77-44FF-9838-AEFFBE400C3C}" srcOrd="5" destOrd="0" parTransId="{2FA0408B-3D82-4259-A2BE-F14819246F6C}" sibTransId="{35D9FD2A-AD54-4295-9358-C782FCC92E68}"/>
    <dgm:cxn modelId="{4A808132-1679-4D3E-8E7E-280344510563}" srcId="{B87A23D0-3847-4756-BF57-8D73F465BC20}" destId="{3AB2C828-16DF-40D1-80BB-4F62D9A678DF}" srcOrd="0" destOrd="0" parTransId="{CDD25399-34B3-448D-B442-5D758B72C0CB}" sibTransId="{9D845347-CE8D-4235-8906-77DAC91EB0DC}"/>
    <dgm:cxn modelId="{C08A703C-378D-48F8-92AB-BFE3CB80F310}" srcId="{B87A23D0-3847-4756-BF57-8D73F465BC20}" destId="{BE791D0A-4A81-40D6-95EB-599C1189AFF8}" srcOrd="3" destOrd="0" parTransId="{B65FEEAD-981D-4D9A-B710-392F73FE1719}" sibTransId="{E131B73A-271E-4B2F-8342-F40B4A0CB77D}"/>
    <dgm:cxn modelId="{C48E21B4-8EEA-41F0-B0F1-50BE8FD00C33}" type="presOf" srcId="{3AB2C828-16DF-40D1-80BB-4F62D9A678DF}" destId="{C37007F2-7735-4722-813D-5428E9E79435}" srcOrd="0" destOrd="0" presId="urn:microsoft.com/office/officeart/2005/8/layout/cycle6"/>
    <dgm:cxn modelId="{75BEBD67-1391-4617-AC64-4E6B38F7464C}" srcId="{B87A23D0-3847-4756-BF57-8D73F465BC20}" destId="{F6058076-DAED-4037-A6D7-218047D28FB9}" srcOrd="4" destOrd="0" parTransId="{C2F79759-6017-4F4B-96E6-C5E70802319A}" sibTransId="{51CE6D83-1165-4052-8BCC-227C91B06BF7}"/>
    <dgm:cxn modelId="{196EA0BC-FEA6-44E7-A33A-DD464883E604}" type="presOf" srcId="{F6058076-DAED-4037-A6D7-218047D28FB9}" destId="{BC24E327-3F84-4A75-AEB4-61F52406A7B7}" srcOrd="0" destOrd="0" presId="urn:microsoft.com/office/officeart/2005/8/layout/cycle6"/>
    <dgm:cxn modelId="{8BFA82B5-39E6-45C0-BC19-A47823DDB407}" type="presOf" srcId="{BE791D0A-4A81-40D6-95EB-599C1189AFF8}" destId="{E296EDAD-B678-420C-8F00-970E0ED1D473}" srcOrd="0" destOrd="0" presId="urn:microsoft.com/office/officeart/2005/8/layout/cycle6"/>
    <dgm:cxn modelId="{6EC6A96F-5BE2-45C1-AD43-02C3800939B3}" type="presOf" srcId="{E131B73A-271E-4B2F-8342-F40B4A0CB77D}" destId="{D2301149-F7D0-47E8-9258-41F10FA07E7E}" srcOrd="0" destOrd="0" presId="urn:microsoft.com/office/officeart/2005/8/layout/cycle6"/>
    <dgm:cxn modelId="{2B10D6B4-0AAA-435F-9DE6-206441691499}" type="presOf" srcId="{35D9FD2A-AD54-4295-9358-C782FCC92E68}" destId="{12FBA9EF-FFD2-4A40-BEF6-C0DCEAC79FC6}" srcOrd="0" destOrd="0" presId="urn:microsoft.com/office/officeart/2005/8/layout/cycle6"/>
    <dgm:cxn modelId="{754DE888-3BB2-44D1-BB11-9E11157FB554}" type="presOf" srcId="{51CE6D83-1165-4052-8BCC-227C91B06BF7}" destId="{CB73CD35-C31D-4031-97A1-5699688EFAD0}" srcOrd="0" destOrd="0" presId="urn:microsoft.com/office/officeart/2005/8/layout/cycle6"/>
    <dgm:cxn modelId="{B55BBAA2-86B1-4657-B52D-F2FC200B2C26}" srcId="{B87A23D0-3847-4756-BF57-8D73F465BC20}" destId="{18B73CEC-3A24-429C-A70B-8EB8DC8282CB}" srcOrd="1" destOrd="0" parTransId="{EA2E42B2-0DD6-4F90-B19D-18C5852C3833}" sibTransId="{8A565844-F9F9-4952-B2C0-B7A933CDDB24}"/>
    <dgm:cxn modelId="{8A5DEF59-AC90-4327-BF16-41AD85F1C730}" type="presOf" srcId="{B87A23D0-3847-4756-BF57-8D73F465BC20}" destId="{3D43F0DE-4D87-433A-ACD1-32E4395894E4}" srcOrd="0" destOrd="0" presId="urn:microsoft.com/office/officeart/2005/8/layout/cycle6"/>
    <dgm:cxn modelId="{8791A989-CF6D-49EA-B69C-8A84CCD6264B}" type="presParOf" srcId="{3D43F0DE-4D87-433A-ACD1-32E4395894E4}" destId="{C37007F2-7735-4722-813D-5428E9E79435}" srcOrd="0" destOrd="0" presId="urn:microsoft.com/office/officeart/2005/8/layout/cycle6"/>
    <dgm:cxn modelId="{88433E0F-6B4A-472C-9C47-BBE6DBD765E2}" type="presParOf" srcId="{3D43F0DE-4D87-433A-ACD1-32E4395894E4}" destId="{616D4356-AFA0-40C9-98AE-4F4435EC2375}" srcOrd="1" destOrd="0" presId="urn:microsoft.com/office/officeart/2005/8/layout/cycle6"/>
    <dgm:cxn modelId="{12D5F5A8-09BC-4369-B063-973412B079B6}" type="presParOf" srcId="{3D43F0DE-4D87-433A-ACD1-32E4395894E4}" destId="{B0EB3180-7326-4C6E-BB00-BFFCC575BE19}" srcOrd="2" destOrd="0" presId="urn:microsoft.com/office/officeart/2005/8/layout/cycle6"/>
    <dgm:cxn modelId="{813C8134-41C6-4FDE-99CA-E2A2D37F7FF5}" type="presParOf" srcId="{3D43F0DE-4D87-433A-ACD1-32E4395894E4}" destId="{92258361-143D-40A6-90C6-744A072CE029}" srcOrd="3" destOrd="0" presId="urn:microsoft.com/office/officeart/2005/8/layout/cycle6"/>
    <dgm:cxn modelId="{C150BB2F-F42C-433C-964E-7E07389D5750}" type="presParOf" srcId="{3D43F0DE-4D87-433A-ACD1-32E4395894E4}" destId="{CF55D449-FC4F-4A08-9C7F-DD44896A5550}" srcOrd="4" destOrd="0" presId="urn:microsoft.com/office/officeart/2005/8/layout/cycle6"/>
    <dgm:cxn modelId="{FA830E91-321B-4921-A5BA-49C231984B77}" type="presParOf" srcId="{3D43F0DE-4D87-433A-ACD1-32E4395894E4}" destId="{5853BBBD-AC0A-4236-880E-5C7226D075CB}" srcOrd="5" destOrd="0" presId="urn:microsoft.com/office/officeart/2005/8/layout/cycle6"/>
    <dgm:cxn modelId="{68D89ACB-7A7B-4B59-A263-9260E3235E4E}" type="presParOf" srcId="{3D43F0DE-4D87-433A-ACD1-32E4395894E4}" destId="{06CBD33A-052C-4451-9A35-2133A4F9B360}" srcOrd="6" destOrd="0" presId="urn:microsoft.com/office/officeart/2005/8/layout/cycle6"/>
    <dgm:cxn modelId="{FF3E70A0-788B-4B38-8F13-2BB9A1B16710}" type="presParOf" srcId="{3D43F0DE-4D87-433A-ACD1-32E4395894E4}" destId="{E682AD91-7BEC-4B69-9BC5-7A1A628452A4}" srcOrd="7" destOrd="0" presId="urn:microsoft.com/office/officeart/2005/8/layout/cycle6"/>
    <dgm:cxn modelId="{2CE8FD9E-9A88-4FF1-9EE5-23268F10C3A5}" type="presParOf" srcId="{3D43F0DE-4D87-433A-ACD1-32E4395894E4}" destId="{D02445CD-A6A6-485E-AF3F-DAE872A3586E}" srcOrd="8" destOrd="0" presId="urn:microsoft.com/office/officeart/2005/8/layout/cycle6"/>
    <dgm:cxn modelId="{ABBF9ABB-9B2D-4966-8F5D-8DB2B81C0FF8}" type="presParOf" srcId="{3D43F0DE-4D87-433A-ACD1-32E4395894E4}" destId="{E296EDAD-B678-420C-8F00-970E0ED1D473}" srcOrd="9" destOrd="0" presId="urn:microsoft.com/office/officeart/2005/8/layout/cycle6"/>
    <dgm:cxn modelId="{EF7DFF45-89CB-40BF-BC6D-046914E9B3B0}" type="presParOf" srcId="{3D43F0DE-4D87-433A-ACD1-32E4395894E4}" destId="{0CC03E01-4E2D-454C-B64E-9065395E4164}" srcOrd="10" destOrd="0" presId="urn:microsoft.com/office/officeart/2005/8/layout/cycle6"/>
    <dgm:cxn modelId="{C35A5A49-2CBF-4058-A84C-74DE00743345}" type="presParOf" srcId="{3D43F0DE-4D87-433A-ACD1-32E4395894E4}" destId="{D2301149-F7D0-47E8-9258-41F10FA07E7E}" srcOrd="11" destOrd="0" presId="urn:microsoft.com/office/officeart/2005/8/layout/cycle6"/>
    <dgm:cxn modelId="{BFE8D284-BE11-425C-9281-8C010B8F4C3C}" type="presParOf" srcId="{3D43F0DE-4D87-433A-ACD1-32E4395894E4}" destId="{BC24E327-3F84-4A75-AEB4-61F52406A7B7}" srcOrd="12" destOrd="0" presId="urn:microsoft.com/office/officeart/2005/8/layout/cycle6"/>
    <dgm:cxn modelId="{87ACC388-9C22-4C94-BDC8-9F8AB38DE568}" type="presParOf" srcId="{3D43F0DE-4D87-433A-ACD1-32E4395894E4}" destId="{B97BE51D-7887-41C2-9846-249D06F5B1D1}" srcOrd="13" destOrd="0" presId="urn:microsoft.com/office/officeart/2005/8/layout/cycle6"/>
    <dgm:cxn modelId="{73683AA5-219E-441D-B25A-BB1765B49831}" type="presParOf" srcId="{3D43F0DE-4D87-433A-ACD1-32E4395894E4}" destId="{CB73CD35-C31D-4031-97A1-5699688EFAD0}" srcOrd="14" destOrd="0" presId="urn:microsoft.com/office/officeart/2005/8/layout/cycle6"/>
    <dgm:cxn modelId="{DEA8B63B-21A8-4B82-838A-918617131198}" type="presParOf" srcId="{3D43F0DE-4D87-433A-ACD1-32E4395894E4}" destId="{84EECDC5-D088-4AE0-A50F-174A5C6BD9AB}" srcOrd="15" destOrd="0" presId="urn:microsoft.com/office/officeart/2005/8/layout/cycle6"/>
    <dgm:cxn modelId="{29D648BD-04F3-44A7-8F4F-80A4C51174F8}" type="presParOf" srcId="{3D43F0DE-4D87-433A-ACD1-32E4395894E4}" destId="{9C1276F9-9530-4A2A-9B42-45B51DE443E7}" srcOrd="16" destOrd="0" presId="urn:microsoft.com/office/officeart/2005/8/layout/cycle6"/>
    <dgm:cxn modelId="{23FEDB55-D068-4B03-8282-30167E666281}" type="presParOf" srcId="{3D43F0DE-4D87-433A-ACD1-32E4395894E4}" destId="{12FBA9EF-FFD2-4A40-BEF6-C0DCEAC79FC6}"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3C3974-6956-40B8-8CFA-1B2C44A0E01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A3C64E2-E3AB-4BC0-B817-4951417402B7}">
      <dgm:prSet phldrT="[Text]"/>
      <dgm:spPr/>
      <dgm:t>
        <a:bodyPr/>
        <a:lstStyle/>
        <a:p>
          <a:r>
            <a:rPr lang="en-US" dirty="0" smtClean="0"/>
            <a:t>Total Economic Value</a:t>
          </a:r>
          <a:endParaRPr lang="en-US" dirty="0"/>
        </a:p>
      </dgm:t>
    </dgm:pt>
    <dgm:pt modelId="{292E4A4B-FCAF-4122-94F4-20EB910AAC4B}" type="parTrans" cxnId="{FD63F7A6-F125-4ADC-A7BD-505D33A75640}">
      <dgm:prSet/>
      <dgm:spPr/>
      <dgm:t>
        <a:bodyPr/>
        <a:lstStyle/>
        <a:p>
          <a:endParaRPr lang="en-US"/>
        </a:p>
      </dgm:t>
    </dgm:pt>
    <dgm:pt modelId="{46D219AF-AE2E-4DB9-B6A4-4C95F906A2C8}" type="sibTrans" cxnId="{FD63F7A6-F125-4ADC-A7BD-505D33A75640}">
      <dgm:prSet/>
      <dgm:spPr/>
      <dgm:t>
        <a:bodyPr/>
        <a:lstStyle/>
        <a:p>
          <a:endParaRPr lang="en-US"/>
        </a:p>
      </dgm:t>
    </dgm:pt>
    <dgm:pt modelId="{4CE914CD-2EE3-41A5-844E-7B976297BD43}">
      <dgm:prSet phldrT="[Text]"/>
      <dgm:spPr/>
      <dgm:t>
        <a:bodyPr/>
        <a:lstStyle/>
        <a:p>
          <a:r>
            <a:rPr lang="en-US" dirty="0" smtClean="0"/>
            <a:t>Use Value</a:t>
          </a:r>
          <a:endParaRPr lang="en-US" dirty="0"/>
        </a:p>
      </dgm:t>
    </dgm:pt>
    <dgm:pt modelId="{DE901F98-C8AC-4F62-9E64-34E4E650F307}" type="parTrans" cxnId="{8AAC62B6-3BCA-4028-8138-4948D27196DE}">
      <dgm:prSet/>
      <dgm:spPr/>
      <dgm:t>
        <a:bodyPr/>
        <a:lstStyle/>
        <a:p>
          <a:endParaRPr lang="en-US"/>
        </a:p>
      </dgm:t>
    </dgm:pt>
    <dgm:pt modelId="{FC5D0746-CD2D-4F84-B666-0CAC8BAE0A07}" type="sibTrans" cxnId="{8AAC62B6-3BCA-4028-8138-4948D27196DE}">
      <dgm:prSet/>
      <dgm:spPr/>
      <dgm:t>
        <a:bodyPr/>
        <a:lstStyle/>
        <a:p>
          <a:endParaRPr lang="en-US"/>
        </a:p>
      </dgm:t>
    </dgm:pt>
    <dgm:pt modelId="{273FF21D-2E1B-47BB-84FD-1128678B7ACB}">
      <dgm:prSet phldrT="[Text]"/>
      <dgm:spPr/>
      <dgm:t>
        <a:bodyPr/>
        <a:lstStyle/>
        <a:p>
          <a:r>
            <a:rPr lang="en-US" dirty="0" smtClean="0"/>
            <a:t>Extractive Use Value</a:t>
          </a:r>
          <a:endParaRPr lang="en-US" dirty="0"/>
        </a:p>
      </dgm:t>
    </dgm:pt>
    <dgm:pt modelId="{C7939E17-C1A2-4E5D-B629-87A78049811C}" type="parTrans" cxnId="{5BA2CEF4-72FC-499E-96C8-DE649B6CA3DD}">
      <dgm:prSet/>
      <dgm:spPr/>
      <dgm:t>
        <a:bodyPr/>
        <a:lstStyle/>
        <a:p>
          <a:endParaRPr lang="en-US"/>
        </a:p>
      </dgm:t>
    </dgm:pt>
    <dgm:pt modelId="{30FB128A-FBA4-4397-8D76-34892F4075EC}" type="sibTrans" cxnId="{5BA2CEF4-72FC-499E-96C8-DE649B6CA3DD}">
      <dgm:prSet/>
      <dgm:spPr/>
      <dgm:t>
        <a:bodyPr/>
        <a:lstStyle/>
        <a:p>
          <a:endParaRPr lang="en-US"/>
        </a:p>
      </dgm:t>
    </dgm:pt>
    <dgm:pt modelId="{277F970E-B6F4-4B0A-9F59-7621BC8E24DC}">
      <dgm:prSet phldrT="[Text]"/>
      <dgm:spPr/>
      <dgm:t>
        <a:bodyPr/>
        <a:lstStyle/>
        <a:p>
          <a:r>
            <a:rPr lang="en-US" dirty="0" smtClean="0"/>
            <a:t>Indirect Use Value</a:t>
          </a:r>
          <a:endParaRPr lang="en-US" dirty="0"/>
        </a:p>
      </dgm:t>
    </dgm:pt>
    <dgm:pt modelId="{7CC9955C-FC6C-4DDE-8F17-378FF507DA86}" type="parTrans" cxnId="{B1FCD369-B7A0-4DC2-A85D-DF013C204C61}">
      <dgm:prSet/>
      <dgm:spPr/>
      <dgm:t>
        <a:bodyPr/>
        <a:lstStyle/>
        <a:p>
          <a:endParaRPr lang="en-US"/>
        </a:p>
      </dgm:t>
    </dgm:pt>
    <dgm:pt modelId="{951F0891-1F6C-4E42-AD81-5E3F8E5C402A}" type="sibTrans" cxnId="{B1FCD369-B7A0-4DC2-A85D-DF013C204C61}">
      <dgm:prSet/>
      <dgm:spPr/>
      <dgm:t>
        <a:bodyPr/>
        <a:lstStyle/>
        <a:p>
          <a:endParaRPr lang="en-US"/>
        </a:p>
      </dgm:t>
    </dgm:pt>
    <dgm:pt modelId="{A4F8F61D-4CD6-4D9E-A837-20D03DD6DC84}">
      <dgm:prSet phldrT="[Text]"/>
      <dgm:spPr/>
      <dgm:t>
        <a:bodyPr/>
        <a:lstStyle/>
        <a:p>
          <a:r>
            <a:rPr lang="en-US" dirty="0" smtClean="0"/>
            <a:t>Non-Use Value</a:t>
          </a:r>
          <a:endParaRPr lang="en-US" dirty="0"/>
        </a:p>
      </dgm:t>
    </dgm:pt>
    <dgm:pt modelId="{9EB3BC55-20F3-4B81-8600-CC7FD49B5576}" type="parTrans" cxnId="{BB5CA13B-2F5F-4654-9D7D-02E816466313}">
      <dgm:prSet/>
      <dgm:spPr/>
      <dgm:t>
        <a:bodyPr/>
        <a:lstStyle/>
        <a:p>
          <a:endParaRPr lang="en-US"/>
        </a:p>
      </dgm:t>
    </dgm:pt>
    <dgm:pt modelId="{075AA890-33C5-41D3-BAD7-2B61467CA4A4}" type="sibTrans" cxnId="{BB5CA13B-2F5F-4654-9D7D-02E816466313}">
      <dgm:prSet/>
      <dgm:spPr/>
      <dgm:t>
        <a:bodyPr/>
        <a:lstStyle/>
        <a:p>
          <a:endParaRPr lang="en-US"/>
        </a:p>
      </dgm:t>
    </dgm:pt>
    <dgm:pt modelId="{31BC7253-2617-4A5C-A59D-E470EA2E432B}">
      <dgm:prSet phldrT="[Text]"/>
      <dgm:spPr/>
      <dgm:t>
        <a:bodyPr/>
        <a:lstStyle/>
        <a:p>
          <a:r>
            <a:rPr lang="en-US" dirty="0" smtClean="0"/>
            <a:t>Existence </a:t>
          </a:r>
        </a:p>
        <a:p>
          <a:r>
            <a:rPr lang="en-US" dirty="0" smtClean="0"/>
            <a:t>Value</a:t>
          </a:r>
          <a:endParaRPr lang="en-US" dirty="0"/>
        </a:p>
      </dgm:t>
    </dgm:pt>
    <dgm:pt modelId="{D7A730D9-8509-4AA0-A518-C6A74D0841DD}" type="parTrans" cxnId="{AF707A04-0350-4DF4-A352-98CED9C711AF}">
      <dgm:prSet/>
      <dgm:spPr/>
      <dgm:t>
        <a:bodyPr/>
        <a:lstStyle/>
        <a:p>
          <a:endParaRPr lang="en-US"/>
        </a:p>
      </dgm:t>
    </dgm:pt>
    <dgm:pt modelId="{C48A126E-8325-41EC-B210-3B935F59E4C3}" type="sibTrans" cxnId="{AF707A04-0350-4DF4-A352-98CED9C711AF}">
      <dgm:prSet/>
      <dgm:spPr/>
      <dgm:t>
        <a:bodyPr/>
        <a:lstStyle/>
        <a:p>
          <a:endParaRPr lang="en-US"/>
        </a:p>
      </dgm:t>
    </dgm:pt>
    <dgm:pt modelId="{F5045DDD-33A7-4CB0-BB32-00EAED14D2A4}">
      <dgm:prSet phldrT="[Text]"/>
      <dgm:spPr/>
      <dgm:t>
        <a:bodyPr/>
        <a:lstStyle/>
        <a:p>
          <a:r>
            <a:rPr lang="en-US" dirty="0" smtClean="0"/>
            <a:t>Option </a:t>
          </a:r>
        </a:p>
        <a:p>
          <a:r>
            <a:rPr lang="en-US" dirty="0" smtClean="0"/>
            <a:t>Value</a:t>
          </a:r>
          <a:endParaRPr lang="en-US" dirty="0"/>
        </a:p>
      </dgm:t>
    </dgm:pt>
    <dgm:pt modelId="{E98A64AD-F164-483E-89EC-126A55528D28}" type="parTrans" cxnId="{09D28976-2833-482C-8C71-3BDA9FFDC531}">
      <dgm:prSet/>
      <dgm:spPr/>
      <dgm:t>
        <a:bodyPr/>
        <a:lstStyle/>
        <a:p>
          <a:endParaRPr lang="en-US"/>
        </a:p>
      </dgm:t>
    </dgm:pt>
    <dgm:pt modelId="{E692F6C1-47FF-4803-9540-8F4FDA0A1BFD}" type="sibTrans" cxnId="{09D28976-2833-482C-8C71-3BDA9FFDC531}">
      <dgm:prSet/>
      <dgm:spPr/>
      <dgm:t>
        <a:bodyPr/>
        <a:lstStyle/>
        <a:p>
          <a:endParaRPr lang="en-US"/>
        </a:p>
      </dgm:t>
    </dgm:pt>
    <dgm:pt modelId="{174B34FF-A281-4CB4-A534-EE7F978B3A78}">
      <dgm:prSet phldrT="[Text]"/>
      <dgm:spPr/>
      <dgm:t>
        <a:bodyPr/>
        <a:lstStyle/>
        <a:p>
          <a:r>
            <a:rPr lang="en-US" dirty="0" smtClean="0"/>
            <a:t>Bequest </a:t>
          </a:r>
        </a:p>
        <a:p>
          <a:r>
            <a:rPr lang="en-US" dirty="0" smtClean="0"/>
            <a:t>Value</a:t>
          </a:r>
          <a:endParaRPr lang="en-US" dirty="0"/>
        </a:p>
      </dgm:t>
    </dgm:pt>
    <dgm:pt modelId="{2B5025DB-FE2B-4515-B32B-0F81673583C9}" type="parTrans" cxnId="{7FD8A55A-C5D9-45C8-83BF-C96EBF65E17C}">
      <dgm:prSet/>
      <dgm:spPr/>
      <dgm:t>
        <a:bodyPr/>
        <a:lstStyle/>
        <a:p>
          <a:endParaRPr lang="en-US"/>
        </a:p>
      </dgm:t>
    </dgm:pt>
    <dgm:pt modelId="{CCB4A1A6-A540-4537-9715-CAE26E095CFC}" type="sibTrans" cxnId="{7FD8A55A-C5D9-45C8-83BF-C96EBF65E17C}">
      <dgm:prSet/>
      <dgm:spPr/>
      <dgm:t>
        <a:bodyPr/>
        <a:lstStyle/>
        <a:p>
          <a:endParaRPr lang="en-US"/>
        </a:p>
      </dgm:t>
    </dgm:pt>
    <dgm:pt modelId="{11D621D8-E957-4D48-B1B1-1CA12EE97D36}">
      <dgm:prSet phldrT="[Text]"/>
      <dgm:spPr/>
      <dgm:t>
        <a:bodyPr/>
        <a:lstStyle/>
        <a:p>
          <a:r>
            <a:rPr lang="en-US" dirty="0" smtClean="0"/>
            <a:t>Non-Extractive Use Value</a:t>
          </a:r>
          <a:endParaRPr lang="en-US" dirty="0"/>
        </a:p>
      </dgm:t>
    </dgm:pt>
    <dgm:pt modelId="{EC93E7D8-E5FE-458E-990A-239DA78D5078}" type="parTrans" cxnId="{E3D435C1-119A-4D79-9844-D70BEAC2ED41}">
      <dgm:prSet/>
      <dgm:spPr/>
      <dgm:t>
        <a:bodyPr/>
        <a:lstStyle/>
        <a:p>
          <a:endParaRPr lang="en-US"/>
        </a:p>
      </dgm:t>
    </dgm:pt>
    <dgm:pt modelId="{0D90B58E-7AD5-473B-98D1-038D4E8D6757}" type="sibTrans" cxnId="{E3D435C1-119A-4D79-9844-D70BEAC2ED41}">
      <dgm:prSet/>
      <dgm:spPr/>
      <dgm:t>
        <a:bodyPr/>
        <a:lstStyle/>
        <a:p>
          <a:endParaRPr lang="en-US"/>
        </a:p>
      </dgm:t>
    </dgm:pt>
    <dgm:pt modelId="{6306D7D9-B54A-45D8-ABE1-C69F46758097}">
      <dgm:prSet phldrT="[Text]"/>
      <dgm:spPr/>
      <dgm:t>
        <a:bodyPr/>
        <a:lstStyle/>
        <a:p>
          <a:r>
            <a:rPr lang="en-US" dirty="0" smtClean="0"/>
            <a:t>Market Data</a:t>
          </a:r>
          <a:endParaRPr lang="en-US" dirty="0"/>
        </a:p>
      </dgm:t>
    </dgm:pt>
    <dgm:pt modelId="{0F0F868A-E011-45E6-9D7B-BC15295F271A}" type="parTrans" cxnId="{FA3D0A95-F6B5-41B8-BB05-29521BE6E0AB}">
      <dgm:prSet/>
      <dgm:spPr/>
      <dgm:t>
        <a:bodyPr/>
        <a:lstStyle/>
        <a:p>
          <a:endParaRPr lang="en-US"/>
        </a:p>
      </dgm:t>
    </dgm:pt>
    <dgm:pt modelId="{ED73FA19-883A-427C-B562-6EA15F278186}" type="sibTrans" cxnId="{FA3D0A95-F6B5-41B8-BB05-29521BE6E0AB}">
      <dgm:prSet/>
      <dgm:spPr/>
      <dgm:t>
        <a:bodyPr/>
        <a:lstStyle/>
        <a:p>
          <a:endParaRPr lang="en-US"/>
        </a:p>
      </dgm:t>
    </dgm:pt>
    <dgm:pt modelId="{4A8BDFA7-9B1D-4E92-BF49-3CFB614CD457}">
      <dgm:prSet phldrT="[Text]"/>
      <dgm:spPr/>
      <dgm:t>
        <a:bodyPr/>
        <a:lstStyle/>
        <a:p>
          <a:r>
            <a:rPr lang="en-US" dirty="0" smtClean="0"/>
            <a:t>Revealed Preference Methods</a:t>
          </a:r>
          <a:endParaRPr lang="en-US" dirty="0"/>
        </a:p>
      </dgm:t>
    </dgm:pt>
    <dgm:pt modelId="{0D912664-5433-4C5B-9520-09628E7C0CA1}" type="parTrans" cxnId="{241E92FE-1ABF-453E-8E20-07AE760F5C02}">
      <dgm:prSet/>
      <dgm:spPr/>
      <dgm:t>
        <a:bodyPr/>
        <a:lstStyle/>
        <a:p>
          <a:endParaRPr lang="en-US"/>
        </a:p>
      </dgm:t>
    </dgm:pt>
    <dgm:pt modelId="{F03C78E4-9271-48FE-943C-2F9E740C9F6F}" type="sibTrans" cxnId="{241E92FE-1ABF-453E-8E20-07AE760F5C02}">
      <dgm:prSet/>
      <dgm:spPr/>
      <dgm:t>
        <a:bodyPr/>
        <a:lstStyle/>
        <a:p>
          <a:endParaRPr lang="en-US"/>
        </a:p>
      </dgm:t>
    </dgm:pt>
    <dgm:pt modelId="{037D25F6-1898-4182-9C55-EF481451D798}">
      <dgm:prSet phldrT="[Text]"/>
      <dgm:spPr/>
      <dgm:t>
        <a:bodyPr/>
        <a:lstStyle/>
        <a:p>
          <a:r>
            <a:rPr lang="en-US" dirty="0" smtClean="0"/>
            <a:t>Productivity or Cost-avoidance Method</a:t>
          </a:r>
          <a:endParaRPr lang="en-US" dirty="0"/>
        </a:p>
      </dgm:t>
    </dgm:pt>
    <dgm:pt modelId="{AEDD7FDE-4CF3-4B9D-9ADA-975C043AE247}" type="parTrans" cxnId="{9D744950-FDB5-44D9-96E8-85CF0F7BCF74}">
      <dgm:prSet/>
      <dgm:spPr/>
      <dgm:t>
        <a:bodyPr/>
        <a:lstStyle/>
        <a:p>
          <a:endParaRPr lang="en-US"/>
        </a:p>
      </dgm:t>
    </dgm:pt>
    <dgm:pt modelId="{9A049584-6B36-4ADD-B895-A20DE52276B2}" type="sibTrans" cxnId="{9D744950-FDB5-44D9-96E8-85CF0F7BCF74}">
      <dgm:prSet/>
      <dgm:spPr/>
      <dgm:t>
        <a:bodyPr/>
        <a:lstStyle/>
        <a:p>
          <a:endParaRPr lang="en-US"/>
        </a:p>
      </dgm:t>
    </dgm:pt>
    <dgm:pt modelId="{9FF1F002-CD81-47E9-B060-86B5ACAE33B4}">
      <dgm:prSet phldrT="[Text]"/>
      <dgm:spPr/>
      <dgm:t>
        <a:bodyPr/>
        <a:lstStyle/>
        <a:p>
          <a:r>
            <a:rPr lang="en-US" dirty="0" smtClean="0"/>
            <a:t>Stated Preference Methods</a:t>
          </a:r>
          <a:endParaRPr lang="en-US" dirty="0"/>
        </a:p>
      </dgm:t>
    </dgm:pt>
    <dgm:pt modelId="{BB2B3D33-5929-4E6C-8177-C8C843749B2F}" type="parTrans" cxnId="{7730F576-6347-4109-9FAB-E20DD6FE5B0F}">
      <dgm:prSet/>
      <dgm:spPr/>
      <dgm:t>
        <a:bodyPr/>
        <a:lstStyle/>
        <a:p>
          <a:endParaRPr lang="en-US"/>
        </a:p>
      </dgm:t>
    </dgm:pt>
    <dgm:pt modelId="{C84949C1-FDC5-4D31-8A76-9643E7FC71B5}" type="sibTrans" cxnId="{7730F576-6347-4109-9FAB-E20DD6FE5B0F}">
      <dgm:prSet/>
      <dgm:spPr/>
      <dgm:t>
        <a:bodyPr/>
        <a:lstStyle/>
        <a:p>
          <a:endParaRPr lang="en-US"/>
        </a:p>
      </dgm:t>
    </dgm:pt>
    <dgm:pt modelId="{BC41B8D0-9D0C-4755-9126-7E2F23A801E2}">
      <dgm:prSet phldrT="[Text]"/>
      <dgm:spPr/>
      <dgm:t>
        <a:bodyPr/>
        <a:lstStyle/>
        <a:p>
          <a:r>
            <a:rPr lang="en-US" dirty="0" smtClean="0"/>
            <a:t>Stated Preference Methods</a:t>
          </a:r>
          <a:endParaRPr lang="en-US" dirty="0"/>
        </a:p>
      </dgm:t>
    </dgm:pt>
    <dgm:pt modelId="{395F33C8-20C4-4397-BB9A-688721BD0EF5}" type="parTrans" cxnId="{1F19302E-B123-4F94-9C57-FDA74878176F}">
      <dgm:prSet/>
      <dgm:spPr/>
      <dgm:t>
        <a:bodyPr/>
        <a:lstStyle/>
        <a:p>
          <a:endParaRPr lang="en-US"/>
        </a:p>
      </dgm:t>
    </dgm:pt>
    <dgm:pt modelId="{7F3CE401-DA6B-4214-A23A-7B9CA6E274DD}" type="sibTrans" cxnId="{1F19302E-B123-4F94-9C57-FDA74878176F}">
      <dgm:prSet/>
      <dgm:spPr/>
      <dgm:t>
        <a:bodyPr/>
        <a:lstStyle/>
        <a:p>
          <a:endParaRPr lang="en-US"/>
        </a:p>
      </dgm:t>
    </dgm:pt>
    <dgm:pt modelId="{BAD63A48-5A0E-4FC3-A628-2C6C31C6D885}">
      <dgm:prSet phldrT="[Text]"/>
      <dgm:spPr/>
      <dgm:t>
        <a:bodyPr/>
        <a:lstStyle/>
        <a:p>
          <a:r>
            <a:rPr lang="en-US" dirty="0" smtClean="0"/>
            <a:t>Stated Preference Methods</a:t>
          </a:r>
          <a:endParaRPr lang="en-US" dirty="0"/>
        </a:p>
      </dgm:t>
    </dgm:pt>
    <dgm:pt modelId="{D955C870-531C-43E9-9E29-C7DC94861247}" type="parTrans" cxnId="{13BD2FF7-310E-4818-BF0A-B08751C7CA0D}">
      <dgm:prSet/>
      <dgm:spPr/>
      <dgm:t>
        <a:bodyPr/>
        <a:lstStyle/>
        <a:p>
          <a:endParaRPr lang="en-US"/>
        </a:p>
      </dgm:t>
    </dgm:pt>
    <dgm:pt modelId="{E20CAE72-D9F9-4CAB-B252-964563976A5C}" type="sibTrans" cxnId="{13BD2FF7-310E-4818-BF0A-B08751C7CA0D}">
      <dgm:prSet/>
      <dgm:spPr/>
      <dgm:t>
        <a:bodyPr/>
        <a:lstStyle/>
        <a:p>
          <a:endParaRPr lang="en-US"/>
        </a:p>
      </dgm:t>
    </dgm:pt>
    <dgm:pt modelId="{2921B0E1-9696-4F60-BB98-06884DE8BF20}" type="pres">
      <dgm:prSet presAssocID="{BC3C3974-6956-40B8-8CFA-1B2C44A0E012}" presName="diagram" presStyleCnt="0">
        <dgm:presLayoutVars>
          <dgm:chPref val="1"/>
          <dgm:dir/>
          <dgm:animOne val="branch"/>
          <dgm:animLvl val="lvl"/>
          <dgm:resizeHandles val="exact"/>
        </dgm:presLayoutVars>
      </dgm:prSet>
      <dgm:spPr/>
      <dgm:t>
        <a:bodyPr/>
        <a:lstStyle/>
        <a:p>
          <a:endParaRPr lang="en-US"/>
        </a:p>
      </dgm:t>
    </dgm:pt>
    <dgm:pt modelId="{E788E0D5-4783-4FDF-AD80-8E9A4FA53517}" type="pres">
      <dgm:prSet presAssocID="{CA3C64E2-E3AB-4BC0-B817-4951417402B7}" presName="root1" presStyleCnt="0"/>
      <dgm:spPr/>
    </dgm:pt>
    <dgm:pt modelId="{117787B5-B811-4094-825B-DEF46054146B}" type="pres">
      <dgm:prSet presAssocID="{CA3C64E2-E3AB-4BC0-B817-4951417402B7}" presName="LevelOneTextNode" presStyleLbl="node0" presStyleIdx="0" presStyleCnt="1">
        <dgm:presLayoutVars>
          <dgm:chPref val="3"/>
        </dgm:presLayoutVars>
      </dgm:prSet>
      <dgm:spPr/>
      <dgm:t>
        <a:bodyPr/>
        <a:lstStyle/>
        <a:p>
          <a:endParaRPr lang="en-US"/>
        </a:p>
      </dgm:t>
    </dgm:pt>
    <dgm:pt modelId="{A83D37CB-DDFD-4CC8-A631-4352618FE756}" type="pres">
      <dgm:prSet presAssocID="{CA3C64E2-E3AB-4BC0-B817-4951417402B7}" presName="level2hierChild" presStyleCnt="0"/>
      <dgm:spPr/>
    </dgm:pt>
    <dgm:pt modelId="{9AD4C489-F08A-4439-B161-A52ACA6D9E43}" type="pres">
      <dgm:prSet presAssocID="{DE901F98-C8AC-4F62-9E64-34E4E650F307}" presName="conn2-1" presStyleLbl="parChTrans1D2" presStyleIdx="0" presStyleCnt="2"/>
      <dgm:spPr/>
      <dgm:t>
        <a:bodyPr/>
        <a:lstStyle/>
        <a:p>
          <a:endParaRPr lang="en-US"/>
        </a:p>
      </dgm:t>
    </dgm:pt>
    <dgm:pt modelId="{7D0470D9-8F5E-49A3-A01E-745DEA29BB3C}" type="pres">
      <dgm:prSet presAssocID="{DE901F98-C8AC-4F62-9E64-34E4E650F307}" presName="connTx" presStyleLbl="parChTrans1D2" presStyleIdx="0" presStyleCnt="2"/>
      <dgm:spPr/>
      <dgm:t>
        <a:bodyPr/>
        <a:lstStyle/>
        <a:p>
          <a:endParaRPr lang="en-US"/>
        </a:p>
      </dgm:t>
    </dgm:pt>
    <dgm:pt modelId="{7C7BBA63-9B7D-4FEC-9459-65DB8782619D}" type="pres">
      <dgm:prSet presAssocID="{4CE914CD-2EE3-41A5-844E-7B976297BD43}" presName="root2" presStyleCnt="0"/>
      <dgm:spPr/>
    </dgm:pt>
    <dgm:pt modelId="{142D19D1-8663-41E9-BDCF-D6188712F54F}" type="pres">
      <dgm:prSet presAssocID="{4CE914CD-2EE3-41A5-844E-7B976297BD43}" presName="LevelTwoTextNode" presStyleLbl="node2" presStyleIdx="0" presStyleCnt="2">
        <dgm:presLayoutVars>
          <dgm:chPref val="3"/>
        </dgm:presLayoutVars>
      </dgm:prSet>
      <dgm:spPr/>
      <dgm:t>
        <a:bodyPr/>
        <a:lstStyle/>
        <a:p>
          <a:endParaRPr lang="en-US"/>
        </a:p>
      </dgm:t>
    </dgm:pt>
    <dgm:pt modelId="{61092F84-016D-4030-A855-5FBB5BDA58EB}" type="pres">
      <dgm:prSet presAssocID="{4CE914CD-2EE3-41A5-844E-7B976297BD43}" presName="level3hierChild" presStyleCnt="0"/>
      <dgm:spPr/>
    </dgm:pt>
    <dgm:pt modelId="{818AD215-838F-45C8-89A4-A23EC72CDAF1}" type="pres">
      <dgm:prSet presAssocID="{C7939E17-C1A2-4E5D-B629-87A78049811C}" presName="conn2-1" presStyleLbl="parChTrans1D3" presStyleIdx="0" presStyleCnt="6"/>
      <dgm:spPr/>
      <dgm:t>
        <a:bodyPr/>
        <a:lstStyle/>
        <a:p>
          <a:endParaRPr lang="en-US"/>
        </a:p>
      </dgm:t>
    </dgm:pt>
    <dgm:pt modelId="{A5AA5FB2-3C28-46CB-B5C0-C64CE8D31D45}" type="pres">
      <dgm:prSet presAssocID="{C7939E17-C1A2-4E5D-B629-87A78049811C}" presName="connTx" presStyleLbl="parChTrans1D3" presStyleIdx="0" presStyleCnt="6"/>
      <dgm:spPr/>
      <dgm:t>
        <a:bodyPr/>
        <a:lstStyle/>
        <a:p>
          <a:endParaRPr lang="en-US"/>
        </a:p>
      </dgm:t>
    </dgm:pt>
    <dgm:pt modelId="{63030449-A087-4419-83A5-758686E29796}" type="pres">
      <dgm:prSet presAssocID="{273FF21D-2E1B-47BB-84FD-1128678B7ACB}" presName="root2" presStyleCnt="0"/>
      <dgm:spPr/>
    </dgm:pt>
    <dgm:pt modelId="{87D21B96-BCD8-40B0-9E4E-B697545DD618}" type="pres">
      <dgm:prSet presAssocID="{273FF21D-2E1B-47BB-84FD-1128678B7ACB}" presName="LevelTwoTextNode" presStyleLbl="node3" presStyleIdx="0" presStyleCnt="6">
        <dgm:presLayoutVars>
          <dgm:chPref val="3"/>
        </dgm:presLayoutVars>
      </dgm:prSet>
      <dgm:spPr/>
      <dgm:t>
        <a:bodyPr/>
        <a:lstStyle/>
        <a:p>
          <a:endParaRPr lang="en-US"/>
        </a:p>
      </dgm:t>
    </dgm:pt>
    <dgm:pt modelId="{FCE9E3B7-EB1D-4A41-A11C-56DBE8893F77}" type="pres">
      <dgm:prSet presAssocID="{273FF21D-2E1B-47BB-84FD-1128678B7ACB}" presName="level3hierChild" presStyleCnt="0"/>
      <dgm:spPr/>
    </dgm:pt>
    <dgm:pt modelId="{BECBED4C-6C60-4E33-B2A6-B15379BF60B3}" type="pres">
      <dgm:prSet presAssocID="{0F0F868A-E011-45E6-9D7B-BC15295F271A}" presName="conn2-1" presStyleLbl="parChTrans1D4" presStyleIdx="0" presStyleCnt="6"/>
      <dgm:spPr/>
      <dgm:t>
        <a:bodyPr/>
        <a:lstStyle/>
        <a:p>
          <a:endParaRPr lang="en-US"/>
        </a:p>
      </dgm:t>
    </dgm:pt>
    <dgm:pt modelId="{8314FB41-CC9E-43E8-AB2C-DB99B313B9A4}" type="pres">
      <dgm:prSet presAssocID="{0F0F868A-E011-45E6-9D7B-BC15295F271A}" presName="connTx" presStyleLbl="parChTrans1D4" presStyleIdx="0" presStyleCnt="6"/>
      <dgm:spPr/>
      <dgm:t>
        <a:bodyPr/>
        <a:lstStyle/>
        <a:p>
          <a:endParaRPr lang="en-US"/>
        </a:p>
      </dgm:t>
    </dgm:pt>
    <dgm:pt modelId="{1D146FD1-2089-4752-B13C-E45FC0342F2A}" type="pres">
      <dgm:prSet presAssocID="{6306D7D9-B54A-45D8-ABE1-C69F46758097}" presName="root2" presStyleCnt="0"/>
      <dgm:spPr/>
    </dgm:pt>
    <dgm:pt modelId="{4892C7AB-24A2-4EF3-A697-0AB92C596D16}" type="pres">
      <dgm:prSet presAssocID="{6306D7D9-B54A-45D8-ABE1-C69F46758097}" presName="LevelTwoTextNode" presStyleLbl="node4" presStyleIdx="0" presStyleCnt="6">
        <dgm:presLayoutVars>
          <dgm:chPref val="3"/>
        </dgm:presLayoutVars>
      </dgm:prSet>
      <dgm:spPr/>
      <dgm:t>
        <a:bodyPr/>
        <a:lstStyle/>
        <a:p>
          <a:endParaRPr lang="en-US"/>
        </a:p>
      </dgm:t>
    </dgm:pt>
    <dgm:pt modelId="{2B4BBC73-7491-4035-93B0-4FBF03815C5F}" type="pres">
      <dgm:prSet presAssocID="{6306D7D9-B54A-45D8-ABE1-C69F46758097}" presName="level3hierChild" presStyleCnt="0"/>
      <dgm:spPr/>
    </dgm:pt>
    <dgm:pt modelId="{33CC9AA2-D8F0-4E9A-AE2D-3369B8380AEA}" type="pres">
      <dgm:prSet presAssocID="{EC93E7D8-E5FE-458E-990A-239DA78D5078}" presName="conn2-1" presStyleLbl="parChTrans1D3" presStyleIdx="1" presStyleCnt="6"/>
      <dgm:spPr/>
      <dgm:t>
        <a:bodyPr/>
        <a:lstStyle/>
        <a:p>
          <a:endParaRPr lang="en-US"/>
        </a:p>
      </dgm:t>
    </dgm:pt>
    <dgm:pt modelId="{C1E8B188-7A61-43EE-B830-0AD7A15C4596}" type="pres">
      <dgm:prSet presAssocID="{EC93E7D8-E5FE-458E-990A-239DA78D5078}" presName="connTx" presStyleLbl="parChTrans1D3" presStyleIdx="1" presStyleCnt="6"/>
      <dgm:spPr/>
      <dgm:t>
        <a:bodyPr/>
        <a:lstStyle/>
        <a:p>
          <a:endParaRPr lang="en-US"/>
        </a:p>
      </dgm:t>
    </dgm:pt>
    <dgm:pt modelId="{F308347A-BAB8-4680-9557-16E1A6B4CE0E}" type="pres">
      <dgm:prSet presAssocID="{11D621D8-E957-4D48-B1B1-1CA12EE97D36}" presName="root2" presStyleCnt="0"/>
      <dgm:spPr/>
    </dgm:pt>
    <dgm:pt modelId="{E9071B3A-CF00-469C-9A6F-C00C00958AB6}" type="pres">
      <dgm:prSet presAssocID="{11D621D8-E957-4D48-B1B1-1CA12EE97D36}" presName="LevelTwoTextNode" presStyleLbl="node3" presStyleIdx="1" presStyleCnt="6">
        <dgm:presLayoutVars>
          <dgm:chPref val="3"/>
        </dgm:presLayoutVars>
      </dgm:prSet>
      <dgm:spPr/>
      <dgm:t>
        <a:bodyPr/>
        <a:lstStyle/>
        <a:p>
          <a:endParaRPr lang="en-US"/>
        </a:p>
      </dgm:t>
    </dgm:pt>
    <dgm:pt modelId="{60D0ACAC-9B04-418A-BF93-0C0F22ED58B7}" type="pres">
      <dgm:prSet presAssocID="{11D621D8-E957-4D48-B1B1-1CA12EE97D36}" presName="level3hierChild" presStyleCnt="0"/>
      <dgm:spPr/>
    </dgm:pt>
    <dgm:pt modelId="{85746145-1DB4-4AEE-9F26-B5F62113522B}" type="pres">
      <dgm:prSet presAssocID="{0D912664-5433-4C5B-9520-09628E7C0CA1}" presName="conn2-1" presStyleLbl="parChTrans1D4" presStyleIdx="1" presStyleCnt="6"/>
      <dgm:spPr/>
      <dgm:t>
        <a:bodyPr/>
        <a:lstStyle/>
        <a:p>
          <a:endParaRPr lang="en-US"/>
        </a:p>
      </dgm:t>
    </dgm:pt>
    <dgm:pt modelId="{CC8C4729-65D0-421A-AF31-87B98D2A64C6}" type="pres">
      <dgm:prSet presAssocID="{0D912664-5433-4C5B-9520-09628E7C0CA1}" presName="connTx" presStyleLbl="parChTrans1D4" presStyleIdx="1" presStyleCnt="6"/>
      <dgm:spPr/>
      <dgm:t>
        <a:bodyPr/>
        <a:lstStyle/>
        <a:p>
          <a:endParaRPr lang="en-US"/>
        </a:p>
      </dgm:t>
    </dgm:pt>
    <dgm:pt modelId="{88F5F1ED-BE15-48DF-8AAA-90D61170F436}" type="pres">
      <dgm:prSet presAssocID="{4A8BDFA7-9B1D-4E92-BF49-3CFB614CD457}" presName="root2" presStyleCnt="0"/>
      <dgm:spPr/>
    </dgm:pt>
    <dgm:pt modelId="{284D3709-0309-436D-8730-8BB47FC47572}" type="pres">
      <dgm:prSet presAssocID="{4A8BDFA7-9B1D-4E92-BF49-3CFB614CD457}" presName="LevelTwoTextNode" presStyleLbl="node4" presStyleIdx="1" presStyleCnt="6">
        <dgm:presLayoutVars>
          <dgm:chPref val="3"/>
        </dgm:presLayoutVars>
      </dgm:prSet>
      <dgm:spPr/>
      <dgm:t>
        <a:bodyPr/>
        <a:lstStyle/>
        <a:p>
          <a:endParaRPr lang="en-US"/>
        </a:p>
      </dgm:t>
    </dgm:pt>
    <dgm:pt modelId="{CACFA7FC-0705-48AF-A86E-9E3C07AF28EF}" type="pres">
      <dgm:prSet presAssocID="{4A8BDFA7-9B1D-4E92-BF49-3CFB614CD457}" presName="level3hierChild" presStyleCnt="0"/>
      <dgm:spPr/>
    </dgm:pt>
    <dgm:pt modelId="{4574A239-AF94-4144-ACAC-F120013F8280}" type="pres">
      <dgm:prSet presAssocID="{7CC9955C-FC6C-4DDE-8F17-378FF507DA86}" presName="conn2-1" presStyleLbl="parChTrans1D3" presStyleIdx="2" presStyleCnt="6"/>
      <dgm:spPr/>
      <dgm:t>
        <a:bodyPr/>
        <a:lstStyle/>
        <a:p>
          <a:endParaRPr lang="en-US"/>
        </a:p>
      </dgm:t>
    </dgm:pt>
    <dgm:pt modelId="{15A97DA4-98FD-49EC-BEF9-289CEE3A1665}" type="pres">
      <dgm:prSet presAssocID="{7CC9955C-FC6C-4DDE-8F17-378FF507DA86}" presName="connTx" presStyleLbl="parChTrans1D3" presStyleIdx="2" presStyleCnt="6"/>
      <dgm:spPr/>
      <dgm:t>
        <a:bodyPr/>
        <a:lstStyle/>
        <a:p>
          <a:endParaRPr lang="en-US"/>
        </a:p>
      </dgm:t>
    </dgm:pt>
    <dgm:pt modelId="{A0A75722-E9DA-40B0-9181-ADC4F390947E}" type="pres">
      <dgm:prSet presAssocID="{277F970E-B6F4-4B0A-9F59-7621BC8E24DC}" presName="root2" presStyleCnt="0"/>
      <dgm:spPr/>
    </dgm:pt>
    <dgm:pt modelId="{AD1ED4BE-7E90-44E6-9AC7-322AACBD82A8}" type="pres">
      <dgm:prSet presAssocID="{277F970E-B6F4-4B0A-9F59-7621BC8E24DC}" presName="LevelTwoTextNode" presStyleLbl="node3" presStyleIdx="2" presStyleCnt="6">
        <dgm:presLayoutVars>
          <dgm:chPref val="3"/>
        </dgm:presLayoutVars>
      </dgm:prSet>
      <dgm:spPr/>
      <dgm:t>
        <a:bodyPr/>
        <a:lstStyle/>
        <a:p>
          <a:endParaRPr lang="en-US"/>
        </a:p>
      </dgm:t>
    </dgm:pt>
    <dgm:pt modelId="{EE327B87-5F1A-4821-ABBE-FF641C555894}" type="pres">
      <dgm:prSet presAssocID="{277F970E-B6F4-4B0A-9F59-7621BC8E24DC}" presName="level3hierChild" presStyleCnt="0"/>
      <dgm:spPr/>
    </dgm:pt>
    <dgm:pt modelId="{5B61872C-B62F-42E7-A96B-150E3D49D186}" type="pres">
      <dgm:prSet presAssocID="{AEDD7FDE-4CF3-4B9D-9ADA-975C043AE247}" presName="conn2-1" presStyleLbl="parChTrans1D4" presStyleIdx="2" presStyleCnt="6"/>
      <dgm:spPr/>
      <dgm:t>
        <a:bodyPr/>
        <a:lstStyle/>
        <a:p>
          <a:endParaRPr lang="en-US"/>
        </a:p>
      </dgm:t>
    </dgm:pt>
    <dgm:pt modelId="{2240434A-E9CA-48F1-B624-1E27F89CF528}" type="pres">
      <dgm:prSet presAssocID="{AEDD7FDE-4CF3-4B9D-9ADA-975C043AE247}" presName="connTx" presStyleLbl="parChTrans1D4" presStyleIdx="2" presStyleCnt="6"/>
      <dgm:spPr/>
      <dgm:t>
        <a:bodyPr/>
        <a:lstStyle/>
        <a:p>
          <a:endParaRPr lang="en-US"/>
        </a:p>
      </dgm:t>
    </dgm:pt>
    <dgm:pt modelId="{10DB1B4A-4C50-4AF0-ABD7-3B4F297266B2}" type="pres">
      <dgm:prSet presAssocID="{037D25F6-1898-4182-9C55-EF481451D798}" presName="root2" presStyleCnt="0"/>
      <dgm:spPr/>
    </dgm:pt>
    <dgm:pt modelId="{E03F15CC-0D1D-4A7F-95A2-0A12A3D065D6}" type="pres">
      <dgm:prSet presAssocID="{037D25F6-1898-4182-9C55-EF481451D798}" presName="LevelTwoTextNode" presStyleLbl="node4" presStyleIdx="2" presStyleCnt="6">
        <dgm:presLayoutVars>
          <dgm:chPref val="3"/>
        </dgm:presLayoutVars>
      </dgm:prSet>
      <dgm:spPr/>
      <dgm:t>
        <a:bodyPr/>
        <a:lstStyle/>
        <a:p>
          <a:endParaRPr lang="en-US"/>
        </a:p>
      </dgm:t>
    </dgm:pt>
    <dgm:pt modelId="{9FD9A698-D843-4AE1-8BFA-859900B12AAE}" type="pres">
      <dgm:prSet presAssocID="{037D25F6-1898-4182-9C55-EF481451D798}" presName="level3hierChild" presStyleCnt="0"/>
      <dgm:spPr/>
    </dgm:pt>
    <dgm:pt modelId="{251C9E24-3122-418E-B520-3D18E8AAAB0A}" type="pres">
      <dgm:prSet presAssocID="{9EB3BC55-20F3-4B81-8600-CC7FD49B5576}" presName="conn2-1" presStyleLbl="parChTrans1D2" presStyleIdx="1" presStyleCnt="2"/>
      <dgm:spPr/>
      <dgm:t>
        <a:bodyPr/>
        <a:lstStyle/>
        <a:p>
          <a:endParaRPr lang="en-US"/>
        </a:p>
      </dgm:t>
    </dgm:pt>
    <dgm:pt modelId="{6724227A-290A-410C-96E2-2F4E579CA947}" type="pres">
      <dgm:prSet presAssocID="{9EB3BC55-20F3-4B81-8600-CC7FD49B5576}" presName="connTx" presStyleLbl="parChTrans1D2" presStyleIdx="1" presStyleCnt="2"/>
      <dgm:spPr/>
      <dgm:t>
        <a:bodyPr/>
        <a:lstStyle/>
        <a:p>
          <a:endParaRPr lang="en-US"/>
        </a:p>
      </dgm:t>
    </dgm:pt>
    <dgm:pt modelId="{43E59952-E7CC-4970-8B3C-9988460BBDA2}" type="pres">
      <dgm:prSet presAssocID="{A4F8F61D-4CD6-4D9E-A837-20D03DD6DC84}" presName="root2" presStyleCnt="0"/>
      <dgm:spPr/>
    </dgm:pt>
    <dgm:pt modelId="{82C2695A-2718-4AF0-A94C-C451FFD8CA2D}" type="pres">
      <dgm:prSet presAssocID="{A4F8F61D-4CD6-4D9E-A837-20D03DD6DC84}" presName="LevelTwoTextNode" presStyleLbl="node2" presStyleIdx="1" presStyleCnt="2">
        <dgm:presLayoutVars>
          <dgm:chPref val="3"/>
        </dgm:presLayoutVars>
      </dgm:prSet>
      <dgm:spPr/>
      <dgm:t>
        <a:bodyPr/>
        <a:lstStyle/>
        <a:p>
          <a:endParaRPr lang="en-US"/>
        </a:p>
      </dgm:t>
    </dgm:pt>
    <dgm:pt modelId="{32EFAE0B-B93A-45C0-9235-0161095813CE}" type="pres">
      <dgm:prSet presAssocID="{A4F8F61D-4CD6-4D9E-A837-20D03DD6DC84}" presName="level3hierChild" presStyleCnt="0"/>
      <dgm:spPr/>
    </dgm:pt>
    <dgm:pt modelId="{04E58C29-69DE-44FA-B0DB-878013EDD941}" type="pres">
      <dgm:prSet presAssocID="{D7A730D9-8509-4AA0-A518-C6A74D0841DD}" presName="conn2-1" presStyleLbl="parChTrans1D3" presStyleIdx="3" presStyleCnt="6"/>
      <dgm:spPr/>
      <dgm:t>
        <a:bodyPr/>
        <a:lstStyle/>
        <a:p>
          <a:endParaRPr lang="en-US"/>
        </a:p>
      </dgm:t>
    </dgm:pt>
    <dgm:pt modelId="{ED04F294-BD35-481F-8F9B-8C8D3453AB79}" type="pres">
      <dgm:prSet presAssocID="{D7A730D9-8509-4AA0-A518-C6A74D0841DD}" presName="connTx" presStyleLbl="parChTrans1D3" presStyleIdx="3" presStyleCnt="6"/>
      <dgm:spPr/>
      <dgm:t>
        <a:bodyPr/>
        <a:lstStyle/>
        <a:p>
          <a:endParaRPr lang="en-US"/>
        </a:p>
      </dgm:t>
    </dgm:pt>
    <dgm:pt modelId="{B3566317-65C9-4FBE-9221-0D7C89237FF1}" type="pres">
      <dgm:prSet presAssocID="{31BC7253-2617-4A5C-A59D-E470EA2E432B}" presName="root2" presStyleCnt="0"/>
      <dgm:spPr/>
    </dgm:pt>
    <dgm:pt modelId="{B9362678-D41A-4EDC-8A80-4A2F25D31B18}" type="pres">
      <dgm:prSet presAssocID="{31BC7253-2617-4A5C-A59D-E470EA2E432B}" presName="LevelTwoTextNode" presStyleLbl="node3" presStyleIdx="3" presStyleCnt="6">
        <dgm:presLayoutVars>
          <dgm:chPref val="3"/>
        </dgm:presLayoutVars>
      </dgm:prSet>
      <dgm:spPr/>
      <dgm:t>
        <a:bodyPr/>
        <a:lstStyle/>
        <a:p>
          <a:endParaRPr lang="en-US"/>
        </a:p>
      </dgm:t>
    </dgm:pt>
    <dgm:pt modelId="{38629C8F-35A9-48F9-AF9E-AD9998CF3F57}" type="pres">
      <dgm:prSet presAssocID="{31BC7253-2617-4A5C-A59D-E470EA2E432B}" presName="level3hierChild" presStyleCnt="0"/>
      <dgm:spPr/>
    </dgm:pt>
    <dgm:pt modelId="{4FFC49C0-E7F6-499B-A118-2EB8C874A0A1}" type="pres">
      <dgm:prSet presAssocID="{BB2B3D33-5929-4E6C-8177-C8C843749B2F}" presName="conn2-1" presStyleLbl="parChTrans1D4" presStyleIdx="3" presStyleCnt="6"/>
      <dgm:spPr/>
      <dgm:t>
        <a:bodyPr/>
        <a:lstStyle/>
        <a:p>
          <a:endParaRPr lang="en-US"/>
        </a:p>
      </dgm:t>
    </dgm:pt>
    <dgm:pt modelId="{826CD0D3-C4E6-4E6B-A4A8-BF081A06F24E}" type="pres">
      <dgm:prSet presAssocID="{BB2B3D33-5929-4E6C-8177-C8C843749B2F}" presName="connTx" presStyleLbl="parChTrans1D4" presStyleIdx="3" presStyleCnt="6"/>
      <dgm:spPr/>
      <dgm:t>
        <a:bodyPr/>
        <a:lstStyle/>
        <a:p>
          <a:endParaRPr lang="en-US"/>
        </a:p>
      </dgm:t>
    </dgm:pt>
    <dgm:pt modelId="{B9EB548B-80E8-40C5-A195-77252E2EE3D7}" type="pres">
      <dgm:prSet presAssocID="{9FF1F002-CD81-47E9-B060-86B5ACAE33B4}" presName="root2" presStyleCnt="0"/>
      <dgm:spPr/>
    </dgm:pt>
    <dgm:pt modelId="{391E760E-DB9D-42D3-BA8C-7F03ED81AFF6}" type="pres">
      <dgm:prSet presAssocID="{9FF1F002-CD81-47E9-B060-86B5ACAE33B4}" presName="LevelTwoTextNode" presStyleLbl="node4" presStyleIdx="3" presStyleCnt="6">
        <dgm:presLayoutVars>
          <dgm:chPref val="3"/>
        </dgm:presLayoutVars>
      </dgm:prSet>
      <dgm:spPr/>
      <dgm:t>
        <a:bodyPr/>
        <a:lstStyle/>
        <a:p>
          <a:endParaRPr lang="en-US"/>
        </a:p>
      </dgm:t>
    </dgm:pt>
    <dgm:pt modelId="{399A479D-C906-4EE0-8958-1A845DF69D81}" type="pres">
      <dgm:prSet presAssocID="{9FF1F002-CD81-47E9-B060-86B5ACAE33B4}" presName="level3hierChild" presStyleCnt="0"/>
      <dgm:spPr/>
    </dgm:pt>
    <dgm:pt modelId="{2AD63349-6968-4EE6-9C32-DDF0B8A35240}" type="pres">
      <dgm:prSet presAssocID="{E98A64AD-F164-483E-89EC-126A55528D28}" presName="conn2-1" presStyleLbl="parChTrans1D3" presStyleIdx="4" presStyleCnt="6"/>
      <dgm:spPr/>
      <dgm:t>
        <a:bodyPr/>
        <a:lstStyle/>
        <a:p>
          <a:endParaRPr lang="en-US"/>
        </a:p>
      </dgm:t>
    </dgm:pt>
    <dgm:pt modelId="{A4065807-5224-47D8-943B-BEAB445FF807}" type="pres">
      <dgm:prSet presAssocID="{E98A64AD-F164-483E-89EC-126A55528D28}" presName="connTx" presStyleLbl="parChTrans1D3" presStyleIdx="4" presStyleCnt="6"/>
      <dgm:spPr/>
      <dgm:t>
        <a:bodyPr/>
        <a:lstStyle/>
        <a:p>
          <a:endParaRPr lang="en-US"/>
        </a:p>
      </dgm:t>
    </dgm:pt>
    <dgm:pt modelId="{5F372DC4-AA6E-4E6F-A7CC-2DCA6034F94A}" type="pres">
      <dgm:prSet presAssocID="{F5045DDD-33A7-4CB0-BB32-00EAED14D2A4}" presName="root2" presStyleCnt="0"/>
      <dgm:spPr/>
    </dgm:pt>
    <dgm:pt modelId="{C74F586D-4BE8-48A2-81B3-0DEF7BCD5250}" type="pres">
      <dgm:prSet presAssocID="{F5045DDD-33A7-4CB0-BB32-00EAED14D2A4}" presName="LevelTwoTextNode" presStyleLbl="node3" presStyleIdx="4" presStyleCnt="6">
        <dgm:presLayoutVars>
          <dgm:chPref val="3"/>
        </dgm:presLayoutVars>
      </dgm:prSet>
      <dgm:spPr/>
      <dgm:t>
        <a:bodyPr/>
        <a:lstStyle/>
        <a:p>
          <a:endParaRPr lang="en-US"/>
        </a:p>
      </dgm:t>
    </dgm:pt>
    <dgm:pt modelId="{7C81D81F-5CCA-482C-8A6C-F8EBCD9D1463}" type="pres">
      <dgm:prSet presAssocID="{F5045DDD-33A7-4CB0-BB32-00EAED14D2A4}" presName="level3hierChild" presStyleCnt="0"/>
      <dgm:spPr/>
    </dgm:pt>
    <dgm:pt modelId="{99371473-FA93-4B38-9EE2-B59C4EBC72E9}" type="pres">
      <dgm:prSet presAssocID="{395F33C8-20C4-4397-BB9A-688721BD0EF5}" presName="conn2-1" presStyleLbl="parChTrans1D4" presStyleIdx="4" presStyleCnt="6"/>
      <dgm:spPr/>
      <dgm:t>
        <a:bodyPr/>
        <a:lstStyle/>
        <a:p>
          <a:endParaRPr lang="en-US"/>
        </a:p>
      </dgm:t>
    </dgm:pt>
    <dgm:pt modelId="{033174E9-9CCF-4BDA-8DE2-169173AD843F}" type="pres">
      <dgm:prSet presAssocID="{395F33C8-20C4-4397-BB9A-688721BD0EF5}" presName="connTx" presStyleLbl="parChTrans1D4" presStyleIdx="4" presStyleCnt="6"/>
      <dgm:spPr/>
      <dgm:t>
        <a:bodyPr/>
        <a:lstStyle/>
        <a:p>
          <a:endParaRPr lang="en-US"/>
        </a:p>
      </dgm:t>
    </dgm:pt>
    <dgm:pt modelId="{65271F7C-1574-4745-BA06-776CD1ECB980}" type="pres">
      <dgm:prSet presAssocID="{BC41B8D0-9D0C-4755-9126-7E2F23A801E2}" presName="root2" presStyleCnt="0"/>
      <dgm:spPr/>
    </dgm:pt>
    <dgm:pt modelId="{3DD2F9B4-72FD-4DC9-AC21-13E6057CE0BE}" type="pres">
      <dgm:prSet presAssocID="{BC41B8D0-9D0C-4755-9126-7E2F23A801E2}" presName="LevelTwoTextNode" presStyleLbl="node4" presStyleIdx="4" presStyleCnt="6">
        <dgm:presLayoutVars>
          <dgm:chPref val="3"/>
        </dgm:presLayoutVars>
      </dgm:prSet>
      <dgm:spPr/>
      <dgm:t>
        <a:bodyPr/>
        <a:lstStyle/>
        <a:p>
          <a:endParaRPr lang="en-US"/>
        </a:p>
      </dgm:t>
    </dgm:pt>
    <dgm:pt modelId="{25057AFB-4EC1-4A8E-A00A-616890BFF233}" type="pres">
      <dgm:prSet presAssocID="{BC41B8D0-9D0C-4755-9126-7E2F23A801E2}" presName="level3hierChild" presStyleCnt="0"/>
      <dgm:spPr/>
    </dgm:pt>
    <dgm:pt modelId="{F6B959FA-E5DD-4A65-BAE4-5BF2809FE3F3}" type="pres">
      <dgm:prSet presAssocID="{2B5025DB-FE2B-4515-B32B-0F81673583C9}" presName="conn2-1" presStyleLbl="parChTrans1D3" presStyleIdx="5" presStyleCnt="6"/>
      <dgm:spPr/>
      <dgm:t>
        <a:bodyPr/>
        <a:lstStyle/>
        <a:p>
          <a:endParaRPr lang="en-US"/>
        </a:p>
      </dgm:t>
    </dgm:pt>
    <dgm:pt modelId="{2E3FCB80-F4A4-466A-8242-5C7FE8032C29}" type="pres">
      <dgm:prSet presAssocID="{2B5025DB-FE2B-4515-B32B-0F81673583C9}" presName="connTx" presStyleLbl="parChTrans1D3" presStyleIdx="5" presStyleCnt="6"/>
      <dgm:spPr/>
      <dgm:t>
        <a:bodyPr/>
        <a:lstStyle/>
        <a:p>
          <a:endParaRPr lang="en-US"/>
        </a:p>
      </dgm:t>
    </dgm:pt>
    <dgm:pt modelId="{3994EF2D-2B2C-47E6-8A37-972C21768D54}" type="pres">
      <dgm:prSet presAssocID="{174B34FF-A281-4CB4-A534-EE7F978B3A78}" presName="root2" presStyleCnt="0"/>
      <dgm:spPr/>
    </dgm:pt>
    <dgm:pt modelId="{85E31F90-4ECF-4F55-8D6C-00552B9C59CA}" type="pres">
      <dgm:prSet presAssocID="{174B34FF-A281-4CB4-A534-EE7F978B3A78}" presName="LevelTwoTextNode" presStyleLbl="node3" presStyleIdx="5" presStyleCnt="6">
        <dgm:presLayoutVars>
          <dgm:chPref val="3"/>
        </dgm:presLayoutVars>
      </dgm:prSet>
      <dgm:spPr/>
      <dgm:t>
        <a:bodyPr/>
        <a:lstStyle/>
        <a:p>
          <a:endParaRPr lang="en-US"/>
        </a:p>
      </dgm:t>
    </dgm:pt>
    <dgm:pt modelId="{BBEB5D0F-0063-4A13-A25F-FC31B1CC09F6}" type="pres">
      <dgm:prSet presAssocID="{174B34FF-A281-4CB4-A534-EE7F978B3A78}" presName="level3hierChild" presStyleCnt="0"/>
      <dgm:spPr/>
    </dgm:pt>
    <dgm:pt modelId="{0CBA55F0-897A-431A-9C42-91032560E2BE}" type="pres">
      <dgm:prSet presAssocID="{D955C870-531C-43E9-9E29-C7DC94861247}" presName="conn2-1" presStyleLbl="parChTrans1D4" presStyleIdx="5" presStyleCnt="6"/>
      <dgm:spPr/>
      <dgm:t>
        <a:bodyPr/>
        <a:lstStyle/>
        <a:p>
          <a:endParaRPr lang="en-US"/>
        </a:p>
      </dgm:t>
    </dgm:pt>
    <dgm:pt modelId="{B9B05719-BAE5-4AFD-9170-75432DCEFDE7}" type="pres">
      <dgm:prSet presAssocID="{D955C870-531C-43E9-9E29-C7DC94861247}" presName="connTx" presStyleLbl="parChTrans1D4" presStyleIdx="5" presStyleCnt="6"/>
      <dgm:spPr/>
      <dgm:t>
        <a:bodyPr/>
        <a:lstStyle/>
        <a:p>
          <a:endParaRPr lang="en-US"/>
        </a:p>
      </dgm:t>
    </dgm:pt>
    <dgm:pt modelId="{939E636B-202C-4EE2-9D82-ECA1CBDE57E7}" type="pres">
      <dgm:prSet presAssocID="{BAD63A48-5A0E-4FC3-A628-2C6C31C6D885}" presName="root2" presStyleCnt="0"/>
      <dgm:spPr/>
    </dgm:pt>
    <dgm:pt modelId="{9CEE1762-F083-4628-B885-960C9556528F}" type="pres">
      <dgm:prSet presAssocID="{BAD63A48-5A0E-4FC3-A628-2C6C31C6D885}" presName="LevelTwoTextNode" presStyleLbl="node4" presStyleIdx="5" presStyleCnt="6">
        <dgm:presLayoutVars>
          <dgm:chPref val="3"/>
        </dgm:presLayoutVars>
      </dgm:prSet>
      <dgm:spPr/>
      <dgm:t>
        <a:bodyPr/>
        <a:lstStyle/>
        <a:p>
          <a:endParaRPr lang="en-US"/>
        </a:p>
      </dgm:t>
    </dgm:pt>
    <dgm:pt modelId="{58AF22DF-E801-4396-93B2-F05045E4690D}" type="pres">
      <dgm:prSet presAssocID="{BAD63A48-5A0E-4FC3-A628-2C6C31C6D885}" presName="level3hierChild" presStyleCnt="0"/>
      <dgm:spPr/>
    </dgm:pt>
  </dgm:ptLst>
  <dgm:cxnLst>
    <dgm:cxn modelId="{FD63F7A6-F125-4ADC-A7BD-505D33A75640}" srcId="{BC3C3974-6956-40B8-8CFA-1B2C44A0E012}" destId="{CA3C64E2-E3AB-4BC0-B817-4951417402B7}" srcOrd="0" destOrd="0" parTransId="{292E4A4B-FCAF-4122-94F4-20EB910AAC4B}" sibTransId="{46D219AF-AE2E-4DB9-B6A4-4C95F906A2C8}"/>
    <dgm:cxn modelId="{E92E5237-6914-4A29-8B25-43C6F8890222}" type="presOf" srcId="{9EB3BC55-20F3-4B81-8600-CC7FD49B5576}" destId="{6724227A-290A-410C-96E2-2F4E579CA947}" srcOrd="1" destOrd="0" presId="urn:microsoft.com/office/officeart/2005/8/layout/hierarchy2"/>
    <dgm:cxn modelId="{B0A6249E-1523-4E5B-BDC7-5B70730328BB}" type="presOf" srcId="{BB2B3D33-5929-4E6C-8177-C8C843749B2F}" destId="{826CD0D3-C4E6-4E6B-A4A8-BF081A06F24E}" srcOrd="1" destOrd="0" presId="urn:microsoft.com/office/officeart/2005/8/layout/hierarchy2"/>
    <dgm:cxn modelId="{D62C5993-1931-428B-9EC6-EF567F07431F}" type="presOf" srcId="{395F33C8-20C4-4397-BB9A-688721BD0EF5}" destId="{99371473-FA93-4B38-9EE2-B59C4EBC72E9}" srcOrd="0" destOrd="0" presId="urn:microsoft.com/office/officeart/2005/8/layout/hierarchy2"/>
    <dgm:cxn modelId="{8528DF4F-30EB-4711-85DA-C3E88EE241C2}" type="presOf" srcId="{F5045DDD-33A7-4CB0-BB32-00EAED14D2A4}" destId="{C74F586D-4BE8-48A2-81B3-0DEF7BCD5250}" srcOrd="0" destOrd="0" presId="urn:microsoft.com/office/officeart/2005/8/layout/hierarchy2"/>
    <dgm:cxn modelId="{1C19ADE7-6E67-410F-A211-30A330010CFF}" type="presOf" srcId="{E98A64AD-F164-483E-89EC-126A55528D28}" destId="{2AD63349-6968-4EE6-9C32-DDF0B8A35240}" srcOrd="0" destOrd="0" presId="urn:microsoft.com/office/officeart/2005/8/layout/hierarchy2"/>
    <dgm:cxn modelId="{78373726-FCE6-41DA-89B7-87FFF2F486EE}" type="presOf" srcId="{0D912664-5433-4C5B-9520-09628E7C0CA1}" destId="{85746145-1DB4-4AEE-9F26-B5F62113522B}" srcOrd="0" destOrd="0" presId="urn:microsoft.com/office/officeart/2005/8/layout/hierarchy2"/>
    <dgm:cxn modelId="{1F19302E-B123-4F94-9C57-FDA74878176F}" srcId="{F5045DDD-33A7-4CB0-BB32-00EAED14D2A4}" destId="{BC41B8D0-9D0C-4755-9126-7E2F23A801E2}" srcOrd="0" destOrd="0" parTransId="{395F33C8-20C4-4397-BB9A-688721BD0EF5}" sibTransId="{7F3CE401-DA6B-4214-A23A-7B9CA6E274DD}"/>
    <dgm:cxn modelId="{E291F684-A636-4C4A-8CA2-3544BE03F895}" type="presOf" srcId="{DE901F98-C8AC-4F62-9E64-34E4E650F307}" destId="{7D0470D9-8F5E-49A3-A01E-745DEA29BB3C}" srcOrd="1" destOrd="0" presId="urn:microsoft.com/office/officeart/2005/8/layout/hierarchy2"/>
    <dgm:cxn modelId="{9D744950-FDB5-44D9-96E8-85CF0F7BCF74}" srcId="{277F970E-B6F4-4B0A-9F59-7621BC8E24DC}" destId="{037D25F6-1898-4182-9C55-EF481451D798}" srcOrd="0" destOrd="0" parTransId="{AEDD7FDE-4CF3-4B9D-9ADA-975C043AE247}" sibTransId="{9A049584-6B36-4ADD-B895-A20DE52276B2}"/>
    <dgm:cxn modelId="{6443056F-1026-4A85-9D90-25CE0E99CC85}" type="presOf" srcId="{9EB3BC55-20F3-4B81-8600-CC7FD49B5576}" destId="{251C9E24-3122-418E-B520-3D18E8AAAB0A}" srcOrd="0" destOrd="0" presId="urn:microsoft.com/office/officeart/2005/8/layout/hierarchy2"/>
    <dgm:cxn modelId="{13BD2FF7-310E-4818-BF0A-B08751C7CA0D}" srcId="{174B34FF-A281-4CB4-A534-EE7F978B3A78}" destId="{BAD63A48-5A0E-4FC3-A628-2C6C31C6D885}" srcOrd="0" destOrd="0" parTransId="{D955C870-531C-43E9-9E29-C7DC94861247}" sibTransId="{E20CAE72-D9F9-4CAB-B252-964563976A5C}"/>
    <dgm:cxn modelId="{7730F576-6347-4109-9FAB-E20DD6FE5B0F}" srcId="{31BC7253-2617-4A5C-A59D-E470EA2E432B}" destId="{9FF1F002-CD81-47E9-B060-86B5ACAE33B4}" srcOrd="0" destOrd="0" parTransId="{BB2B3D33-5929-4E6C-8177-C8C843749B2F}" sibTransId="{C84949C1-FDC5-4D31-8A76-9643E7FC71B5}"/>
    <dgm:cxn modelId="{4F74E0AA-0B76-4FFC-A1A8-47982DFAF2AE}" type="presOf" srcId="{2B5025DB-FE2B-4515-B32B-0F81673583C9}" destId="{F6B959FA-E5DD-4A65-BAE4-5BF2809FE3F3}" srcOrd="0" destOrd="0" presId="urn:microsoft.com/office/officeart/2005/8/layout/hierarchy2"/>
    <dgm:cxn modelId="{EB3AFE0C-9405-4156-A18E-97C374C02EFC}" type="presOf" srcId="{BB2B3D33-5929-4E6C-8177-C8C843749B2F}" destId="{4FFC49C0-E7F6-499B-A118-2EB8C874A0A1}" srcOrd="0" destOrd="0" presId="urn:microsoft.com/office/officeart/2005/8/layout/hierarchy2"/>
    <dgm:cxn modelId="{5D89F1EC-B97B-4940-AD0F-7312E607946E}" type="presOf" srcId="{7CC9955C-FC6C-4DDE-8F17-378FF507DA86}" destId="{4574A239-AF94-4144-ACAC-F120013F8280}" srcOrd="0" destOrd="0" presId="urn:microsoft.com/office/officeart/2005/8/layout/hierarchy2"/>
    <dgm:cxn modelId="{C0BCA216-E74C-4C6C-9AF0-7954E46568F0}" type="presOf" srcId="{BAD63A48-5A0E-4FC3-A628-2C6C31C6D885}" destId="{9CEE1762-F083-4628-B885-960C9556528F}" srcOrd="0" destOrd="0" presId="urn:microsoft.com/office/officeart/2005/8/layout/hierarchy2"/>
    <dgm:cxn modelId="{FFF3243F-D7C7-41C1-9690-9AA132DE14ED}" type="presOf" srcId="{273FF21D-2E1B-47BB-84FD-1128678B7ACB}" destId="{87D21B96-BCD8-40B0-9E4E-B697545DD618}" srcOrd="0" destOrd="0" presId="urn:microsoft.com/office/officeart/2005/8/layout/hierarchy2"/>
    <dgm:cxn modelId="{D8054D33-6606-4E9F-884F-F6EDA3D3B9F8}" type="presOf" srcId="{D7A730D9-8509-4AA0-A518-C6A74D0841DD}" destId="{04E58C29-69DE-44FA-B0DB-878013EDD941}" srcOrd="0" destOrd="0" presId="urn:microsoft.com/office/officeart/2005/8/layout/hierarchy2"/>
    <dgm:cxn modelId="{09D28976-2833-482C-8C71-3BDA9FFDC531}" srcId="{A4F8F61D-4CD6-4D9E-A837-20D03DD6DC84}" destId="{F5045DDD-33A7-4CB0-BB32-00EAED14D2A4}" srcOrd="1" destOrd="0" parTransId="{E98A64AD-F164-483E-89EC-126A55528D28}" sibTransId="{E692F6C1-47FF-4803-9540-8F4FDA0A1BFD}"/>
    <dgm:cxn modelId="{114CD0A3-82F4-4E66-8EEF-C55B7AB68315}" type="presOf" srcId="{DE901F98-C8AC-4F62-9E64-34E4E650F307}" destId="{9AD4C489-F08A-4439-B161-A52ACA6D9E43}" srcOrd="0" destOrd="0" presId="urn:microsoft.com/office/officeart/2005/8/layout/hierarchy2"/>
    <dgm:cxn modelId="{2C9C4CC2-FDB8-4E01-B6B2-8E43A5ABF790}" type="presOf" srcId="{D955C870-531C-43E9-9E29-C7DC94861247}" destId="{B9B05719-BAE5-4AFD-9170-75432DCEFDE7}" srcOrd="1" destOrd="0" presId="urn:microsoft.com/office/officeart/2005/8/layout/hierarchy2"/>
    <dgm:cxn modelId="{4023B2AF-8297-4480-B72C-4AB1574D621B}" type="presOf" srcId="{C7939E17-C1A2-4E5D-B629-87A78049811C}" destId="{A5AA5FB2-3C28-46CB-B5C0-C64CE8D31D45}" srcOrd="1" destOrd="0" presId="urn:microsoft.com/office/officeart/2005/8/layout/hierarchy2"/>
    <dgm:cxn modelId="{4A655B87-503D-43BC-B548-A85FFCD4A56D}" type="presOf" srcId="{A4F8F61D-4CD6-4D9E-A837-20D03DD6DC84}" destId="{82C2695A-2718-4AF0-A94C-C451FFD8CA2D}" srcOrd="0" destOrd="0" presId="urn:microsoft.com/office/officeart/2005/8/layout/hierarchy2"/>
    <dgm:cxn modelId="{FA3D0A95-F6B5-41B8-BB05-29521BE6E0AB}" srcId="{273FF21D-2E1B-47BB-84FD-1128678B7ACB}" destId="{6306D7D9-B54A-45D8-ABE1-C69F46758097}" srcOrd="0" destOrd="0" parTransId="{0F0F868A-E011-45E6-9D7B-BC15295F271A}" sibTransId="{ED73FA19-883A-427C-B562-6EA15F278186}"/>
    <dgm:cxn modelId="{AFB84C7B-8920-4E88-B4DF-1B9A27C74CE1}" type="presOf" srcId="{CA3C64E2-E3AB-4BC0-B817-4951417402B7}" destId="{117787B5-B811-4094-825B-DEF46054146B}" srcOrd="0" destOrd="0" presId="urn:microsoft.com/office/officeart/2005/8/layout/hierarchy2"/>
    <dgm:cxn modelId="{4C2987D0-98BF-40C5-9738-64031E6E4498}" type="presOf" srcId="{0F0F868A-E011-45E6-9D7B-BC15295F271A}" destId="{BECBED4C-6C60-4E33-B2A6-B15379BF60B3}" srcOrd="0" destOrd="0" presId="urn:microsoft.com/office/officeart/2005/8/layout/hierarchy2"/>
    <dgm:cxn modelId="{B8C3772A-0989-47D2-A525-3BB3E2AD22BE}" type="presOf" srcId="{2B5025DB-FE2B-4515-B32B-0F81673583C9}" destId="{2E3FCB80-F4A4-466A-8242-5C7FE8032C29}" srcOrd="1" destOrd="0" presId="urn:microsoft.com/office/officeart/2005/8/layout/hierarchy2"/>
    <dgm:cxn modelId="{B197F468-60ED-4B46-8B49-301E5629CA6D}" type="presOf" srcId="{EC93E7D8-E5FE-458E-990A-239DA78D5078}" destId="{33CC9AA2-D8F0-4E9A-AE2D-3369B8380AEA}" srcOrd="0" destOrd="0" presId="urn:microsoft.com/office/officeart/2005/8/layout/hierarchy2"/>
    <dgm:cxn modelId="{D397C801-482E-4AAE-A490-E6260B718BA5}" type="presOf" srcId="{4A8BDFA7-9B1D-4E92-BF49-3CFB614CD457}" destId="{284D3709-0309-436D-8730-8BB47FC47572}" srcOrd="0" destOrd="0" presId="urn:microsoft.com/office/officeart/2005/8/layout/hierarchy2"/>
    <dgm:cxn modelId="{8AAC62B6-3BCA-4028-8138-4948D27196DE}" srcId="{CA3C64E2-E3AB-4BC0-B817-4951417402B7}" destId="{4CE914CD-2EE3-41A5-844E-7B976297BD43}" srcOrd="0" destOrd="0" parTransId="{DE901F98-C8AC-4F62-9E64-34E4E650F307}" sibTransId="{FC5D0746-CD2D-4F84-B666-0CAC8BAE0A07}"/>
    <dgm:cxn modelId="{5BA2CEF4-72FC-499E-96C8-DE649B6CA3DD}" srcId="{4CE914CD-2EE3-41A5-844E-7B976297BD43}" destId="{273FF21D-2E1B-47BB-84FD-1128678B7ACB}" srcOrd="0" destOrd="0" parTransId="{C7939E17-C1A2-4E5D-B629-87A78049811C}" sibTransId="{30FB128A-FBA4-4397-8D76-34892F4075EC}"/>
    <dgm:cxn modelId="{C0CC26DC-9CBF-4503-B4E3-3ABFD619249A}" type="presOf" srcId="{6306D7D9-B54A-45D8-ABE1-C69F46758097}" destId="{4892C7AB-24A2-4EF3-A697-0AB92C596D16}" srcOrd="0" destOrd="0" presId="urn:microsoft.com/office/officeart/2005/8/layout/hierarchy2"/>
    <dgm:cxn modelId="{BB5CA13B-2F5F-4654-9D7D-02E816466313}" srcId="{CA3C64E2-E3AB-4BC0-B817-4951417402B7}" destId="{A4F8F61D-4CD6-4D9E-A837-20D03DD6DC84}" srcOrd="1" destOrd="0" parTransId="{9EB3BC55-20F3-4B81-8600-CC7FD49B5576}" sibTransId="{075AA890-33C5-41D3-BAD7-2B61467CA4A4}"/>
    <dgm:cxn modelId="{E3D435C1-119A-4D79-9844-D70BEAC2ED41}" srcId="{4CE914CD-2EE3-41A5-844E-7B976297BD43}" destId="{11D621D8-E957-4D48-B1B1-1CA12EE97D36}" srcOrd="1" destOrd="0" parTransId="{EC93E7D8-E5FE-458E-990A-239DA78D5078}" sibTransId="{0D90B58E-7AD5-473B-98D1-038D4E8D6757}"/>
    <dgm:cxn modelId="{66CCAF3D-FCCE-4797-9FDD-AC649877D89F}" type="presOf" srcId="{0D912664-5433-4C5B-9520-09628E7C0CA1}" destId="{CC8C4729-65D0-421A-AF31-87B98D2A64C6}" srcOrd="1" destOrd="0" presId="urn:microsoft.com/office/officeart/2005/8/layout/hierarchy2"/>
    <dgm:cxn modelId="{089FCC55-819D-4158-B872-AAC78A0A8E57}" type="presOf" srcId="{EC93E7D8-E5FE-458E-990A-239DA78D5078}" destId="{C1E8B188-7A61-43EE-B830-0AD7A15C4596}" srcOrd="1" destOrd="0" presId="urn:microsoft.com/office/officeart/2005/8/layout/hierarchy2"/>
    <dgm:cxn modelId="{241E92FE-1ABF-453E-8E20-07AE760F5C02}" srcId="{11D621D8-E957-4D48-B1B1-1CA12EE97D36}" destId="{4A8BDFA7-9B1D-4E92-BF49-3CFB614CD457}" srcOrd="0" destOrd="0" parTransId="{0D912664-5433-4C5B-9520-09628E7C0CA1}" sibTransId="{F03C78E4-9271-48FE-943C-2F9E740C9F6F}"/>
    <dgm:cxn modelId="{08035F46-E7CA-4897-9366-B4A17B67B3AF}" type="presOf" srcId="{C7939E17-C1A2-4E5D-B629-87A78049811C}" destId="{818AD215-838F-45C8-89A4-A23EC72CDAF1}" srcOrd="0" destOrd="0" presId="urn:microsoft.com/office/officeart/2005/8/layout/hierarchy2"/>
    <dgm:cxn modelId="{E9E0B031-1D27-4C4A-9A8C-515B580B2C2E}" type="presOf" srcId="{31BC7253-2617-4A5C-A59D-E470EA2E432B}" destId="{B9362678-D41A-4EDC-8A80-4A2F25D31B18}" srcOrd="0" destOrd="0" presId="urn:microsoft.com/office/officeart/2005/8/layout/hierarchy2"/>
    <dgm:cxn modelId="{AF707A04-0350-4DF4-A352-98CED9C711AF}" srcId="{A4F8F61D-4CD6-4D9E-A837-20D03DD6DC84}" destId="{31BC7253-2617-4A5C-A59D-E470EA2E432B}" srcOrd="0" destOrd="0" parTransId="{D7A730D9-8509-4AA0-A518-C6A74D0841DD}" sibTransId="{C48A126E-8325-41EC-B210-3B935F59E4C3}"/>
    <dgm:cxn modelId="{46BFB888-57E2-412B-A032-48265D9C96AD}" type="presOf" srcId="{037D25F6-1898-4182-9C55-EF481451D798}" destId="{E03F15CC-0D1D-4A7F-95A2-0A12A3D065D6}" srcOrd="0" destOrd="0" presId="urn:microsoft.com/office/officeart/2005/8/layout/hierarchy2"/>
    <dgm:cxn modelId="{3DE9CBFE-8347-406E-B9EC-960F63DEB867}" type="presOf" srcId="{0F0F868A-E011-45E6-9D7B-BC15295F271A}" destId="{8314FB41-CC9E-43E8-AB2C-DB99B313B9A4}" srcOrd="1" destOrd="0" presId="urn:microsoft.com/office/officeart/2005/8/layout/hierarchy2"/>
    <dgm:cxn modelId="{FCCAEB22-05B3-4152-A7E4-A61165FC42FD}" type="presOf" srcId="{9FF1F002-CD81-47E9-B060-86B5ACAE33B4}" destId="{391E760E-DB9D-42D3-BA8C-7F03ED81AFF6}" srcOrd="0" destOrd="0" presId="urn:microsoft.com/office/officeart/2005/8/layout/hierarchy2"/>
    <dgm:cxn modelId="{AA408211-E312-482A-BC21-81AA4ECED882}" type="presOf" srcId="{7CC9955C-FC6C-4DDE-8F17-378FF507DA86}" destId="{15A97DA4-98FD-49EC-BEF9-289CEE3A1665}" srcOrd="1" destOrd="0" presId="urn:microsoft.com/office/officeart/2005/8/layout/hierarchy2"/>
    <dgm:cxn modelId="{0C88F03D-9A90-49B4-83FA-96A429B48A13}" type="presOf" srcId="{D955C870-531C-43E9-9E29-C7DC94861247}" destId="{0CBA55F0-897A-431A-9C42-91032560E2BE}" srcOrd="0" destOrd="0" presId="urn:microsoft.com/office/officeart/2005/8/layout/hierarchy2"/>
    <dgm:cxn modelId="{C3C7AFC3-5FDF-463B-B4D0-B14E56CE791C}" type="presOf" srcId="{AEDD7FDE-4CF3-4B9D-9ADA-975C043AE247}" destId="{5B61872C-B62F-42E7-A96B-150E3D49D186}" srcOrd="0" destOrd="0" presId="urn:microsoft.com/office/officeart/2005/8/layout/hierarchy2"/>
    <dgm:cxn modelId="{7FD8A55A-C5D9-45C8-83BF-C96EBF65E17C}" srcId="{A4F8F61D-4CD6-4D9E-A837-20D03DD6DC84}" destId="{174B34FF-A281-4CB4-A534-EE7F978B3A78}" srcOrd="2" destOrd="0" parTransId="{2B5025DB-FE2B-4515-B32B-0F81673583C9}" sibTransId="{CCB4A1A6-A540-4537-9715-CAE26E095CFC}"/>
    <dgm:cxn modelId="{5EE96D21-96F4-430D-83E6-6A4E2FC6C9D2}" type="presOf" srcId="{BC41B8D0-9D0C-4755-9126-7E2F23A801E2}" destId="{3DD2F9B4-72FD-4DC9-AC21-13E6057CE0BE}" srcOrd="0" destOrd="0" presId="urn:microsoft.com/office/officeart/2005/8/layout/hierarchy2"/>
    <dgm:cxn modelId="{66943062-CF85-4C5C-BBA5-74C467CA4E86}" type="presOf" srcId="{4CE914CD-2EE3-41A5-844E-7B976297BD43}" destId="{142D19D1-8663-41E9-BDCF-D6188712F54F}" srcOrd="0" destOrd="0" presId="urn:microsoft.com/office/officeart/2005/8/layout/hierarchy2"/>
    <dgm:cxn modelId="{1837E680-172D-4B9C-85FD-D19D01DE1BD9}" type="presOf" srcId="{11D621D8-E957-4D48-B1B1-1CA12EE97D36}" destId="{E9071B3A-CF00-469C-9A6F-C00C00958AB6}" srcOrd="0" destOrd="0" presId="urn:microsoft.com/office/officeart/2005/8/layout/hierarchy2"/>
    <dgm:cxn modelId="{6A2264E0-4B0E-4ECE-A41B-15088F58C16B}" type="presOf" srcId="{BC3C3974-6956-40B8-8CFA-1B2C44A0E012}" destId="{2921B0E1-9696-4F60-BB98-06884DE8BF20}" srcOrd="0" destOrd="0" presId="urn:microsoft.com/office/officeart/2005/8/layout/hierarchy2"/>
    <dgm:cxn modelId="{7D79C545-BF60-4FA9-BD22-8B9C9BBECE92}" type="presOf" srcId="{277F970E-B6F4-4B0A-9F59-7621BC8E24DC}" destId="{AD1ED4BE-7E90-44E6-9AC7-322AACBD82A8}" srcOrd="0" destOrd="0" presId="urn:microsoft.com/office/officeart/2005/8/layout/hierarchy2"/>
    <dgm:cxn modelId="{665E5DAB-BD36-46FB-A9C6-4C96941F1D1A}" type="presOf" srcId="{E98A64AD-F164-483E-89EC-126A55528D28}" destId="{A4065807-5224-47D8-943B-BEAB445FF807}" srcOrd="1" destOrd="0" presId="urn:microsoft.com/office/officeart/2005/8/layout/hierarchy2"/>
    <dgm:cxn modelId="{12DA2B0D-4ABE-4783-AABE-57A73C5CB9E3}" type="presOf" srcId="{174B34FF-A281-4CB4-A534-EE7F978B3A78}" destId="{85E31F90-4ECF-4F55-8D6C-00552B9C59CA}" srcOrd="0" destOrd="0" presId="urn:microsoft.com/office/officeart/2005/8/layout/hierarchy2"/>
    <dgm:cxn modelId="{8AD6D59D-44C4-4BC8-B248-0AEA48D6B53B}" type="presOf" srcId="{AEDD7FDE-4CF3-4B9D-9ADA-975C043AE247}" destId="{2240434A-E9CA-48F1-B624-1E27F89CF528}" srcOrd="1" destOrd="0" presId="urn:microsoft.com/office/officeart/2005/8/layout/hierarchy2"/>
    <dgm:cxn modelId="{B1FCD369-B7A0-4DC2-A85D-DF013C204C61}" srcId="{4CE914CD-2EE3-41A5-844E-7B976297BD43}" destId="{277F970E-B6F4-4B0A-9F59-7621BC8E24DC}" srcOrd="2" destOrd="0" parTransId="{7CC9955C-FC6C-4DDE-8F17-378FF507DA86}" sibTransId="{951F0891-1F6C-4E42-AD81-5E3F8E5C402A}"/>
    <dgm:cxn modelId="{589CD24A-F0E2-41CC-A328-3A904E9783DE}" type="presOf" srcId="{D7A730D9-8509-4AA0-A518-C6A74D0841DD}" destId="{ED04F294-BD35-481F-8F9B-8C8D3453AB79}" srcOrd="1" destOrd="0" presId="urn:microsoft.com/office/officeart/2005/8/layout/hierarchy2"/>
    <dgm:cxn modelId="{17D75C18-D64A-4E54-95DC-5167256C688A}" type="presOf" srcId="{395F33C8-20C4-4397-BB9A-688721BD0EF5}" destId="{033174E9-9CCF-4BDA-8DE2-169173AD843F}" srcOrd="1" destOrd="0" presId="urn:microsoft.com/office/officeart/2005/8/layout/hierarchy2"/>
    <dgm:cxn modelId="{39371021-D56B-43A8-909B-6B07EED54ABF}" type="presParOf" srcId="{2921B0E1-9696-4F60-BB98-06884DE8BF20}" destId="{E788E0D5-4783-4FDF-AD80-8E9A4FA53517}" srcOrd="0" destOrd="0" presId="urn:microsoft.com/office/officeart/2005/8/layout/hierarchy2"/>
    <dgm:cxn modelId="{1D93F4A4-A795-450A-B4D3-6DA46D294B77}" type="presParOf" srcId="{E788E0D5-4783-4FDF-AD80-8E9A4FA53517}" destId="{117787B5-B811-4094-825B-DEF46054146B}" srcOrd="0" destOrd="0" presId="urn:microsoft.com/office/officeart/2005/8/layout/hierarchy2"/>
    <dgm:cxn modelId="{92570CF1-BDC3-4559-9F3A-A806D998F375}" type="presParOf" srcId="{E788E0D5-4783-4FDF-AD80-8E9A4FA53517}" destId="{A83D37CB-DDFD-4CC8-A631-4352618FE756}" srcOrd="1" destOrd="0" presId="urn:microsoft.com/office/officeart/2005/8/layout/hierarchy2"/>
    <dgm:cxn modelId="{CA5A3F7B-A901-4FC6-B3E6-F10841D7C5D4}" type="presParOf" srcId="{A83D37CB-DDFD-4CC8-A631-4352618FE756}" destId="{9AD4C489-F08A-4439-B161-A52ACA6D9E43}" srcOrd="0" destOrd="0" presId="urn:microsoft.com/office/officeart/2005/8/layout/hierarchy2"/>
    <dgm:cxn modelId="{6E0B2A02-E389-44F1-8403-40648C7E8687}" type="presParOf" srcId="{9AD4C489-F08A-4439-B161-A52ACA6D9E43}" destId="{7D0470D9-8F5E-49A3-A01E-745DEA29BB3C}" srcOrd="0" destOrd="0" presId="urn:microsoft.com/office/officeart/2005/8/layout/hierarchy2"/>
    <dgm:cxn modelId="{2B5C507A-6C6E-4768-A894-7D24E176D986}" type="presParOf" srcId="{A83D37CB-DDFD-4CC8-A631-4352618FE756}" destId="{7C7BBA63-9B7D-4FEC-9459-65DB8782619D}" srcOrd="1" destOrd="0" presId="urn:microsoft.com/office/officeart/2005/8/layout/hierarchy2"/>
    <dgm:cxn modelId="{2C8F0B7C-E115-4911-9FAE-3A482FBC74A7}" type="presParOf" srcId="{7C7BBA63-9B7D-4FEC-9459-65DB8782619D}" destId="{142D19D1-8663-41E9-BDCF-D6188712F54F}" srcOrd="0" destOrd="0" presId="urn:microsoft.com/office/officeart/2005/8/layout/hierarchy2"/>
    <dgm:cxn modelId="{72871DE3-F3A8-4916-AC30-73B3DA770367}" type="presParOf" srcId="{7C7BBA63-9B7D-4FEC-9459-65DB8782619D}" destId="{61092F84-016D-4030-A855-5FBB5BDA58EB}" srcOrd="1" destOrd="0" presId="urn:microsoft.com/office/officeart/2005/8/layout/hierarchy2"/>
    <dgm:cxn modelId="{C791C227-D6AB-4E6E-9DD4-ACC113E578A7}" type="presParOf" srcId="{61092F84-016D-4030-A855-5FBB5BDA58EB}" destId="{818AD215-838F-45C8-89A4-A23EC72CDAF1}" srcOrd="0" destOrd="0" presId="urn:microsoft.com/office/officeart/2005/8/layout/hierarchy2"/>
    <dgm:cxn modelId="{1DC580E4-78DA-49B7-B44D-9EF4C0BDD9AD}" type="presParOf" srcId="{818AD215-838F-45C8-89A4-A23EC72CDAF1}" destId="{A5AA5FB2-3C28-46CB-B5C0-C64CE8D31D45}" srcOrd="0" destOrd="0" presId="urn:microsoft.com/office/officeart/2005/8/layout/hierarchy2"/>
    <dgm:cxn modelId="{EA0BCB41-9F16-4674-87A3-1A1EC247F1A6}" type="presParOf" srcId="{61092F84-016D-4030-A855-5FBB5BDA58EB}" destId="{63030449-A087-4419-83A5-758686E29796}" srcOrd="1" destOrd="0" presId="urn:microsoft.com/office/officeart/2005/8/layout/hierarchy2"/>
    <dgm:cxn modelId="{5C025925-2D67-44C1-B952-386336A14E7D}" type="presParOf" srcId="{63030449-A087-4419-83A5-758686E29796}" destId="{87D21B96-BCD8-40B0-9E4E-B697545DD618}" srcOrd="0" destOrd="0" presId="urn:microsoft.com/office/officeart/2005/8/layout/hierarchy2"/>
    <dgm:cxn modelId="{34EF5A25-420B-4269-9BC5-D86A925BB113}" type="presParOf" srcId="{63030449-A087-4419-83A5-758686E29796}" destId="{FCE9E3B7-EB1D-4A41-A11C-56DBE8893F77}" srcOrd="1" destOrd="0" presId="urn:microsoft.com/office/officeart/2005/8/layout/hierarchy2"/>
    <dgm:cxn modelId="{DAC79980-19AB-403E-967A-5D7713A054B1}" type="presParOf" srcId="{FCE9E3B7-EB1D-4A41-A11C-56DBE8893F77}" destId="{BECBED4C-6C60-4E33-B2A6-B15379BF60B3}" srcOrd="0" destOrd="0" presId="urn:microsoft.com/office/officeart/2005/8/layout/hierarchy2"/>
    <dgm:cxn modelId="{6A7D24D6-CFED-468C-99BE-D0C75B700ED2}" type="presParOf" srcId="{BECBED4C-6C60-4E33-B2A6-B15379BF60B3}" destId="{8314FB41-CC9E-43E8-AB2C-DB99B313B9A4}" srcOrd="0" destOrd="0" presId="urn:microsoft.com/office/officeart/2005/8/layout/hierarchy2"/>
    <dgm:cxn modelId="{761B5955-F1C4-424F-BCB9-6FBAE0396CD5}" type="presParOf" srcId="{FCE9E3B7-EB1D-4A41-A11C-56DBE8893F77}" destId="{1D146FD1-2089-4752-B13C-E45FC0342F2A}" srcOrd="1" destOrd="0" presId="urn:microsoft.com/office/officeart/2005/8/layout/hierarchy2"/>
    <dgm:cxn modelId="{ACF1123C-B526-4068-B6A2-A1892A3CE0E9}" type="presParOf" srcId="{1D146FD1-2089-4752-B13C-E45FC0342F2A}" destId="{4892C7AB-24A2-4EF3-A697-0AB92C596D16}" srcOrd="0" destOrd="0" presId="urn:microsoft.com/office/officeart/2005/8/layout/hierarchy2"/>
    <dgm:cxn modelId="{1CBFD1A8-4AE8-42A5-82E4-92BB114ECFAD}" type="presParOf" srcId="{1D146FD1-2089-4752-B13C-E45FC0342F2A}" destId="{2B4BBC73-7491-4035-93B0-4FBF03815C5F}" srcOrd="1" destOrd="0" presId="urn:microsoft.com/office/officeart/2005/8/layout/hierarchy2"/>
    <dgm:cxn modelId="{F83D315B-8414-40F5-BAFB-96CBA07BFB87}" type="presParOf" srcId="{61092F84-016D-4030-A855-5FBB5BDA58EB}" destId="{33CC9AA2-D8F0-4E9A-AE2D-3369B8380AEA}" srcOrd="2" destOrd="0" presId="urn:microsoft.com/office/officeart/2005/8/layout/hierarchy2"/>
    <dgm:cxn modelId="{04E8CA8B-6798-40B4-9CF7-EE8B28945AEA}" type="presParOf" srcId="{33CC9AA2-D8F0-4E9A-AE2D-3369B8380AEA}" destId="{C1E8B188-7A61-43EE-B830-0AD7A15C4596}" srcOrd="0" destOrd="0" presId="urn:microsoft.com/office/officeart/2005/8/layout/hierarchy2"/>
    <dgm:cxn modelId="{17BC521E-F878-4A4D-ACDC-8BBDE7F91A82}" type="presParOf" srcId="{61092F84-016D-4030-A855-5FBB5BDA58EB}" destId="{F308347A-BAB8-4680-9557-16E1A6B4CE0E}" srcOrd="3" destOrd="0" presId="urn:microsoft.com/office/officeart/2005/8/layout/hierarchy2"/>
    <dgm:cxn modelId="{365548A8-DEAD-4D99-AFB4-8FDFE7AB908B}" type="presParOf" srcId="{F308347A-BAB8-4680-9557-16E1A6B4CE0E}" destId="{E9071B3A-CF00-469C-9A6F-C00C00958AB6}" srcOrd="0" destOrd="0" presId="urn:microsoft.com/office/officeart/2005/8/layout/hierarchy2"/>
    <dgm:cxn modelId="{746C6B8B-A8B0-4A4D-AB85-D27DF5DF3DF0}" type="presParOf" srcId="{F308347A-BAB8-4680-9557-16E1A6B4CE0E}" destId="{60D0ACAC-9B04-418A-BF93-0C0F22ED58B7}" srcOrd="1" destOrd="0" presId="urn:microsoft.com/office/officeart/2005/8/layout/hierarchy2"/>
    <dgm:cxn modelId="{07625B91-4691-4277-9174-366821CF35E4}" type="presParOf" srcId="{60D0ACAC-9B04-418A-BF93-0C0F22ED58B7}" destId="{85746145-1DB4-4AEE-9F26-B5F62113522B}" srcOrd="0" destOrd="0" presId="urn:microsoft.com/office/officeart/2005/8/layout/hierarchy2"/>
    <dgm:cxn modelId="{668D0DD6-A72C-4E05-89CF-3E27FB37178D}" type="presParOf" srcId="{85746145-1DB4-4AEE-9F26-B5F62113522B}" destId="{CC8C4729-65D0-421A-AF31-87B98D2A64C6}" srcOrd="0" destOrd="0" presId="urn:microsoft.com/office/officeart/2005/8/layout/hierarchy2"/>
    <dgm:cxn modelId="{C7BD1428-192B-42A3-A7F1-07E059B0E976}" type="presParOf" srcId="{60D0ACAC-9B04-418A-BF93-0C0F22ED58B7}" destId="{88F5F1ED-BE15-48DF-8AAA-90D61170F436}" srcOrd="1" destOrd="0" presId="urn:microsoft.com/office/officeart/2005/8/layout/hierarchy2"/>
    <dgm:cxn modelId="{C5F64602-104E-4F1C-BD0C-11BA90B1DD9D}" type="presParOf" srcId="{88F5F1ED-BE15-48DF-8AAA-90D61170F436}" destId="{284D3709-0309-436D-8730-8BB47FC47572}" srcOrd="0" destOrd="0" presId="urn:microsoft.com/office/officeart/2005/8/layout/hierarchy2"/>
    <dgm:cxn modelId="{C1DC5A49-E706-4887-89CF-E9D0877BE50B}" type="presParOf" srcId="{88F5F1ED-BE15-48DF-8AAA-90D61170F436}" destId="{CACFA7FC-0705-48AF-A86E-9E3C07AF28EF}" srcOrd="1" destOrd="0" presId="urn:microsoft.com/office/officeart/2005/8/layout/hierarchy2"/>
    <dgm:cxn modelId="{0256EF43-E9FF-408D-B118-A3F63D41C7BA}" type="presParOf" srcId="{61092F84-016D-4030-A855-5FBB5BDA58EB}" destId="{4574A239-AF94-4144-ACAC-F120013F8280}" srcOrd="4" destOrd="0" presId="urn:microsoft.com/office/officeart/2005/8/layout/hierarchy2"/>
    <dgm:cxn modelId="{155E9DBA-E1D0-4DE9-BEFC-4DF0A218C7A3}" type="presParOf" srcId="{4574A239-AF94-4144-ACAC-F120013F8280}" destId="{15A97DA4-98FD-49EC-BEF9-289CEE3A1665}" srcOrd="0" destOrd="0" presId="urn:microsoft.com/office/officeart/2005/8/layout/hierarchy2"/>
    <dgm:cxn modelId="{9A342CF5-E198-4DD6-8607-866C39337E3C}" type="presParOf" srcId="{61092F84-016D-4030-A855-5FBB5BDA58EB}" destId="{A0A75722-E9DA-40B0-9181-ADC4F390947E}" srcOrd="5" destOrd="0" presId="urn:microsoft.com/office/officeart/2005/8/layout/hierarchy2"/>
    <dgm:cxn modelId="{36D51A36-09BF-4B0E-97E7-D3B1796CB2B1}" type="presParOf" srcId="{A0A75722-E9DA-40B0-9181-ADC4F390947E}" destId="{AD1ED4BE-7E90-44E6-9AC7-322AACBD82A8}" srcOrd="0" destOrd="0" presId="urn:microsoft.com/office/officeart/2005/8/layout/hierarchy2"/>
    <dgm:cxn modelId="{7EF71798-A1AB-4DF0-8B44-F3ABE20CBD7F}" type="presParOf" srcId="{A0A75722-E9DA-40B0-9181-ADC4F390947E}" destId="{EE327B87-5F1A-4821-ABBE-FF641C555894}" srcOrd="1" destOrd="0" presId="urn:microsoft.com/office/officeart/2005/8/layout/hierarchy2"/>
    <dgm:cxn modelId="{163A486F-5CD9-4F91-A645-B9D33BA0922E}" type="presParOf" srcId="{EE327B87-5F1A-4821-ABBE-FF641C555894}" destId="{5B61872C-B62F-42E7-A96B-150E3D49D186}" srcOrd="0" destOrd="0" presId="urn:microsoft.com/office/officeart/2005/8/layout/hierarchy2"/>
    <dgm:cxn modelId="{FD016A63-2255-41AC-A381-72C7A2E75A7D}" type="presParOf" srcId="{5B61872C-B62F-42E7-A96B-150E3D49D186}" destId="{2240434A-E9CA-48F1-B624-1E27F89CF528}" srcOrd="0" destOrd="0" presId="urn:microsoft.com/office/officeart/2005/8/layout/hierarchy2"/>
    <dgm:cxn modelId="{1FEA22D1-C196-4DDD-A436-FA0B605E3458}" type="presParOf" srcId="{EE327B87-5F1A-4821-ABBE-FF641C555894}" destId="{10DB1B4A-4C50-4AF0-ABD7-3B4F297266B2}" srcOrd="1" destOrd="0" presId="urn:microsoft.com/office/officeart/2005/8/layout/hierarchy2"/>
    <dgm:cxn modelId="{8C3A8A45-A252-44B3-8DFB-2D8E9420E0B8}" type="presParOf" srcId="{10DB1B4A-4C50-4AF0-ABD7-3B4F297266B2}" destId="{E03F15CC-0D1D-4A7F-95A2-0A12A3D065D6}" srcOrd="0" destOrd="0" presId="urn:microsoft.com/office/officeart/2005/8/layout/hierarchy2"/>
    <dgm:cxn modelId="{EC03E971-2A16-4A6B-9B7C-AA100447370C}" type="presParOf" srcId="{10DB1B4A-4C50-4AF0-ABD7-3B4F297266B2}" destId="{9FD9A698-D843-4AE1-8BFA-859900B12AAE}" srcOrd="1" destOrd="0" presId="urn:microsoft.com/office/officeart/2005/8/layout/hierarchy2"/>
    <dgm:cxn modelId="{BF990C55-E4D3-4AA6-B98F-07CA5BCCC9D4}" type="presParOf" srcId="{A83D37CB-DDFD-4CC8-A631-4352618FE756}" destId="{251C9E24-3122-418E-B520-3D18E8AAAB0A}" srcOrd="2" destOrd="0" presId="urn:microsoft.com/office/officeart/2005/8/layout/hierarchy2"/>
    <dgm:cxn modelId="{858635B5-F1C0-45CC-938E-832A609F697D}" type="presParOf" srcId="{251C9E24-3122-418E-B520-3D18E8AAAB0A}" destId="{6724227A-290A-410C-96E2-2F4E579CA947}" srcOrd="0" destOrd="0" presId="urn:microsoft.com/office/officeart/2005/8/layout/hierarchy2"/>
    <dgm:cxn modelId="{2F5DB2C5-4537-41C8-97DC-5CBECF65B5A5}" type="presParOf" srcId="{A83D37CB-DDFD-4CC8-A631-4352618FE756}" destId="{43E59952-E7CC-4970-8B3C-9988460BBDA2}" srcOrd="3" destOrd="0" presId="urn:microsoft.com/office/officeart/2005/8/layout/hierarchy2"/>
    <dgm:cxn modelId="{188D2864-D420-4B67-A2E5-4B5F26F891ED}" type="presParOf" srcId="{43E59952-E7CC-4970-8B3C-9988460BBDA2}" destId="{82C2695A-2718-4AF0-A94C-C451FFD8CA2D}" srcOrd="0" destOrd="0" presId="urn:microsoft.com/office/officeart/2005/8/layout/hierarchy2"/>
    <dgm:cxn modelId="{D23209C6-2C36-4D0C-BB74-C0848155CF16}" type="presParOf" srcId="{43E59952-E7CC-4970-8B3C-9988460BBDA2}" destId="{32EFAE0B-B93A-45C0-9235-0161095813CE}" srcOrd="1" destOrd="0" presId="urn:microsoft.com/office/officeart/2005/8/layout/hierarchy2"/>
    <dgm:cxn modelId="{46856705-5C46-493E-9775-25886F3C163E}" type="presParOf" srcId="{32EFAE0B-B93A-45C0-9235-0161095813CE}" destId="{04E58C29-69DE-44FA-B0DB-878013EDD941}" srcOrd="0" destOrd="0" presId="urn:microsoft.com/office/officeart/2005/8/layout/hierarchy2"/>
    <dgm:cxn modelId="{BC239115-1503-47CE-AE01-2A7A02487DB4}" type="presParOf" srcId="{04E58C29-69DE-44FA-B0DB-878013EDD941}" destId="{ED04F294-BD35-481F-8F9B-8C8D3453AB79}" srcOrd="0" destOrd="0" presId="urn:microsoft.com/office/officeart/2005/8/layout/hierarchy2"/>
    <dgm:cxn modelId="{7B15D102-9B34-4162-B656-89FCC59402FD}" type="presParOf" srcId="{32EFAE0B-B93A-45C0-9235-0161095813CE}" destId="{B3566317-65C9-4FBE-9221-0D7C89237FF1}" srcOrd="1" destOrd="0" presId="urn:microsoft.com/office/officeart/2005/8/layout/hierarchy2"/>
    <dgm:cxn modelId="{83BA0C56-349E-4ACF-B9E4-B0C1D981F8BD}" type="presParOf" srcId="{B3566317-65C9-4FBE-9221-0D7C89237FF1}" destId="{B9362678-D41A-4EDC-8A80-4A2F25D31B18}" srcOrd="0" destOrd="0" presId="urn:microsoft.com/office/officeart/2005/8/layout/hierarchy2"/>
    <dgm:cxn modelId="{80637F23-E02D-4903-9EA2-21D525AFC729}" type="presParOf" srcId="{B3566317-65C9-4FBE-9221-0D7C89237FF1}" destId="{38629C8F-35A9-48F9-AF9E-AD9998CF3F57}" srcOrd="1" destOrd="0" presId="urn:microsoft.com/office/officeart/2005/8/layout/hierarchy2"/>
    <dgm:cxn modelId="{EFFC5844-BB96-4C23-B22B-811A76967A28}" type="presParOf" srcId="{38629C8F-35A9-48F9-AF9E-AD9998CF3F57}" destId="{4FFC49C0-E7F6-499B-A118-2EB8C874A0A1}" srcOrd="0" destOrd="0" presId="urn:microsoft.com/office/officeart/2005/8/layout/hierarchy2"/>
    <dgm:cxn modelId="{FCBB46C5-57CC-4DB7-9F55-2FB63F4F0528}" type="presParOf" srcId="{4FFC49C0-E7F6-499B-A118-2EB8C874A0A1}" destId="{826CD0D3-C4E6-4E6B-A4A8-BF081A06F24E}" srcOrd="0" destOrd="0" presId="urn:microsoft.com/office/officeart/2005/8/layout/hierarchy2"/>
    <dgm:cxn modelId="{51459E22-09E9-4FF1-8C6D-ECDA653667C2}" type="presParOf" srcId="{38629C8F-35A9-48F9-AF9E-AD9998CF3F57}" destId="{B9EB548B-80E8-40C5-A195-77252E2EE3D7}" srcOrd="1" destOrd="0" presId="urn:microsoft.com/office/officeart/2005/8/layout/hierarchy2"/>
    <dgm:cxn modelId="{862A006F-A06D-429C-80A8-0AEE9EC95DC1}" type="presParOf" srcId="{B9EB548B-80E8-40C5-A195-77252E2EE3D7}" destId="{391E760E-DB9D-42D3-BA8C-7F03ED81AFF6}" srcOrd="0" destOrd="0" presId="urn:microsoft.com/office/officeart/2005/8/layout/hierarchy2"/>
    <dgm:cxn modelId="{4E1B65DB-5DB6-4431-8DB2-A030EAAE3C19}" type="presParOf" srcId="{B9EB548B-80E8-40C5-A195-77252E2EE3D7}" destId="{399A479D-C906-4EE0-8958-1A845DF69D81}" srcOrd="1" destOrd="0" presId="urn:microsoft.com/office/officeart/2005/8/layout/hierarchy2"/>
    <dgm:cxn modelId="{92D3F591-F286-42A9-AB3B-9735CEA36CD5}" type="presParOf" srcId="{32EFAE0B-B93A-45C0-9235-0161095813CE}" destId="{2AD63349-6968-4EE6-9C32-DDF0B8A35240}" srcOrd="2" destOrd="0" presId="urn:microsoft.com/office/officeart/2005/8/layout/hierarchy2"/>
    <dgm:cxn modelId="{626BAC6F-2636-4458-BE66-69A9651E5695}" type="presParOf" srcId="{2AD63349-6968-4EE6-9C32-DDF0B8A35240}" destId="{A4065807-5224-47D8-943B-BEAB445FF807}" srcOrd="0" destOrd="0" presId="urn:microsoft.com/office/officeart/2005/8/layout/hierarchy2"/>
    <dgm:cxn modelId="{0D430AA0-8F12-4017-8378-9D195CE799D4}" type="presParOf" srcId="{32EFAE0B-B93A-45C0-9235-0161095813CE}" destId="{5F372DC4-AA6E-4E6F-A7CC-2DCA6034F94A}" srcOrd="3" destOrd="0" presId="urn:microsoft.com/office/officeart/2005/8/layout/hierarchy2"/>
    <dgm:cxn modelId="{164E7D11-D864-4BE3-8430-828062070AE5}" type="presParOf" srcId="{5F372DC4-AA6E-4E6F-A7CC-2DCA6034F94A}" destId="{C74F586D-4BE8-48A2-81B3-0DEF7BCD5250}" srcOrd="0" destOrd="0" presId="urn:microsoft.com/office/officeart/2005/8/layout/hierarchy2"/>
    <dgm:cxn modelId="{7FA0927A-4252-4FE4-B399-9C33026B55C6}" type="presParOf" srcId="{5F372DC4-AA6E-4E6F-A7CC-2DCA6034F94A}" destId="{7C81D81F-5CCA-482C-8A6C-F8EBCD9D1463}" srcOrd="1" destOrd="0" presId="urn:microsoft.com/office/officeart/2005/8/layout/hierarchy2"/>
    <dgm:cxn modelId="{FB0875A0-FF8D-496A-9302-56D3C4E2643C}" type="presParOf" srcId="{7C81D81F-5CCA-482C-8A6C-F8EBCD9D1463}" destId="{99371473-FA93-4B38-9EE2-B59C4EBC72E9}" srcOrd="0" destOrd="0" presId="urn:microsoft.com/office/officeart/2005/8/layout/hierarchy2"/>
    <dgm:cxn modelId="{445058E1-C6AE-48AD-8617-C0C9B43A42B9}" type="presParOf" srcId="{99371473-FA93-4B38-9EE2-B59C4EBC72E9}" destId="{033174E9-9CCF-4BDA-8DE2-169173AD843F}" srcOrd="0" destOrd="0" presId="urn:microsoft.com/office/officeart/2005/8/layout/hierarchy2"/>
    <dgm:cxn modelId="{53D2DE43-9181-4E41-BBE1-DFD58F90C476}" type="presParOf" srcId="{7C81D81F-5CCA-482C-8A6C-F8EBCD9D1463}" destId="{65271F7C-1574-4745-BA06-776CD1ECB980}" srcOrd="1" destOrd="0" presId="urn:microsoft.com/office/officeart/2005/8/layout/hierarchy2"/>
    <dgm:cxn modelId="{8A3C6295-FC2C-40AE-B2DD-8244CB4891A8}" type="presParOf" srcId="{65271F7C-1574-4745-BA06-776CD1ECB980}" destId="{3DD2F9B4-72FD-4DC9-AC21-13E6057CE0BE}" srcOrd="0" destOrd="0" presId="urn:microsoft.com/office/officeart/2005/8/layout/hierarchy2"/>
    <dgm:cxn modelId="{65D73576-F099-45CA-A187-194820032697}" type="presParOf" srcId="{65271F7C-1574-4745-BA06-776CD1ECB980}" destId="{25057AFB-4EC1-4A8E-A00A-616890BFF233}" srcOrd="1" destOrd="0" presId="urn:microsoft.com/office/officeart/2005/8/layout/hierarchy2"/>
    <dgm:cxn modelId="{4F287076-5F17-49F7-8128-C7EA34CF2818}" type="presParOf" srcId="{32EFAE0B-B93A-45C0-9235-0161095813CE}" destId="{F6B959FA-E5DD-4A65-BAE4-5BF2809FE3F3}" srcOrd="4" destOrd="0" presId="urn:microsoft.com/office/officeart/2005/8/layout/hierarchy2"/>
    <dgm:cxn modelId="{8B43EF4C-7E8E-469D-B1B6-F8B2FD293F3B}" type="presParOf" srcId="{F6B959FA-E5DD-4A65-BAE4-5BF2809FE3F3}" destId="{2E3FCB80-F4A4-466A-8242-5C7FE8032C29}" srcOrd="0" destOrd="0" presId="urn:microsoft.com/office/officeart/2005/8/layout/hierarchy2"/>
    <dgm:cxn modelId="{C7330D77-8208-4B03-A1CE-52F603A086C2}" type="presParOf" srcId="{32EFAE0B-B93A-45C0-9235-0161095813CE}" destId="{3994EF2D-2B2C-47E6-8A37-972C21768D54}" srcOrd="5" destOrd="0" presId="urn:microsoft.com/office/officeart/2005/8/layout/hierarchy2"/>
    <dgm:cxn modelId="{D4DD0A6F-44DA-41CF-B222-54077EB7F50B}" type="presParOf" srcId="{3994EF2D-2B2C-47E6-8A37-972C21768D54}" destId="{85E31F90-4ECF-4F55-8D6C-00552B9C59CA}" srcOrd="0" destOrd="0" presId="urn:microsoft.com/office/officeart/2005/8/layout/hierarchy2"/>
    <dgm:cxn modelId="{127D67BE-39C7-4748-AC16-FB37BC2779B2}" type="presParOf" srcId="{3994EF2D-2B2C-47E6-8A37-972C21768D54}" destId="{BBEB5D0F-0063-4A13-A25F-FC31B1CC09F6}" srcOrd="1" destOrd="0" presId="urn:microsoft.com/office/officeart/2005/8/layout/hierarchy2"/>
    <dgm:cxn modelId="{F1C051AA-1F80-4EBF-AFB9-478F44C6944D}" type="presParOf" srcId="{BBEB5D0F-0063-4A13-A25F-FC31B1CC09F6}" destId="{0CBA55F0-897A-431A-9C42-91032560E2BE}" srcOrd="0" destOrd="0" presId="urn:microsoft.com/office/officeart/2005/8/layout/hierarchy2"/>
    <dgm:cxn modelId="{1A069825-1C6C-4B01-999D-EAB80A99489B}" type="presParOf" srcId="{0CBA55F0-897A-431A-9C42-91032560E2BE}" destId="{B9B05719-BAE5-4AFD-9170-75432DCEFDE7}" srcOrd="0" destOrd="0" presId="urn:microsoft.com/office/officeart/2005/8/layout/hierarchy2"/>
    <dgm:cxn modelId="{20A29F07-EC2B-4866-A51B-2264091E8D54}" type="presParOf" srcId="{BBEB5D0F-0063-4A13-A25F-FC31B1CC09F6}" destId="{939E636B-202C-4EE2-9D82-ECA1CBDE57E7}" srcOrd="1" destOrd="0" presId="urn:microsoft.com/office/officeart/2005/8/layout/hierarchy2"/>
    <dgm:cxn modelId="{20AE7C7D-0036-4842-8341-57ECBB98A6BB}" type="presParOf" srcId="{939E636B-202C-4EE2-9D82-ECA1CBDE57E7}" destId="{9CEE1762-F083-4628-B885-960C9556528F}" srcOrd="0" destOrd="0" presId="urn:microsoft.com/office/officeart/2005/8/layout/hierarchy2"/>
    <dgm:cxn modelId="{590A93C4-7ECB-4D24-ABE1-9A4F3E956E3C}" type="presParOf" srcId="{939E636B-202C-4EE2-9D82-ECA1CBDE57E7}" destId="{58AF22DF-E801-4396-93B2-F05045E4690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B0ECE1-5522-44C8-AD09-AA209FD7189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49B3E1D-F6A0-4E68-80D2-2A011A1D6841}">
      <dgm:prSet phldrT="[Text]"/>
      <dgm:spPr/>
      <dgm:t>
        <a:bodyPr/>
        <a:lstStyle/>
        <a:p>
          <a:r>
            <a:rPr lang="en-US" dirty="0" smtClean="0"/>
            <a:t>Coastal Development</a:t>
          </a:r>
        </a:p>
        <a:p>
          <a:r>
            <a:rPr lang="en-US" dirty="0" smtClean="0"/>
            <a:t>Project</a:t>
          </a:r>
          <a:endParaRPr lang="en-US" dirty="0"/>
        </a:p>
      </dgm:t>
    </dgm:pt>
    <dgm:pt modelId="{79BF5FB5-A65A-4FCF-B4DD-8474E5C00460}" type="parTrans" cxnId="{B6EE5F32-F374-41E1-A131-8FBE3037CD55}">
      <dgm:prSet/>
      <dgm:spPr/>
      <dgm:t>
        <a:bodyPr/>
        <a:lstStyle/>
        <a:p>
          <a:endParaRPr lang="en-US"/>
        </a:p>
      </dgm:t>
    </dgm:pt>
    <dgm:pt modelId="{5D638078-3E26-4B58-85D3-72766B8C2832}" type="sibTrans" cxnId="{B6EE5F32-F374-41E1-A131-8FBE3037CD55}">
      <dgm:prSet/>
      <dgm:spPr/>
      <dgm:t>
        <a:bodyPr/>
        <a:lstStyle/>
        <a:p>
          <a:endParaRPr lang="en-US"/>
        </a:p>
      </dgm:t>
    </dgm:pt>
    <dgm:pt modelId="{35AD2BD1-A9FD-4186-8450-2239E089D5C5}">
      <dgm:prSet phldrT="[Text]"/>
      <dgm:spPr/>
      <dgm:t>
        <a:bodyPr/>
        <a:lstStyle/>
        <a:p>
          <a:r>
            <a:rPr lang="en-US" dirty="0" smtClean="0"/>
            <a:t>Runoff</a:t>
          </a:r>
          <a:endParaRPr lang="en-US" dirty="0"/>
        </a:p>
      </dgm:t>
    </dgm:pt>
    <dgm:pt modelId="{D2375DA9-D5AE-4481-9E1F-B644A775363B}" type="parTrans" cxnId="{867B79F4-F7CD-49FC-B20D-66569D9D3A38}">
      <dgm:prSet/>
      <dgm:spPr/>
      <dgm:t>
        <a:bodyPr/>
        <a:lstStyle/>
        <a:p>
          <a:endParaRPr lang="en-US"/>
        </a:p>
      </dgm:t>
    </dgm:pt>
    <dgm:pt modelId="{68AD77F6-AF99-4918-8C9C-5EA3A2EC60C4}" type="sibTrans" cxnId="{867B79F4-F7CD-49FC-B20D-66569D9D3A38}">
      <dgm:prSet/>
      <dgm:spPr/>
      <dgm:t>
        <a:bodyPr/>
        <a:lstStyle/>
        <a:p>
          <a:endParaRPr lang="en-US"/>
        </a:p>
      </dgm:t>
    </dgm:pt>
    <dgm:pt modelId="{8660482B-420A-4863-A8F6-29CC9F688ED3}">
      <dgm:prSet phldrT="[Text]"/>
      <dgm:spPr/>
      <dgm:t>
        <a:bodyPr/>
        <a:lstStyle/>
        <a:p>
          <a:r>
            <a:rPr lang="en-US" dirty="0" smtClean="0"/>
            <a:t>Reef Damage</a:t>
          </a:r>
          <a:endParaRPr lang="en-US" dirty="0"/>
        </a:p>
      </dgm:t>
    </dgm:pt>
    <dgm:pt modelId="{093A2073-C646-4935-AFB1-5889C6D22E3A}" type="parTrans" cxnId="{04364DDA-B003-422C-A617-5B3C074BD8F3}">
      <dgm:prSet/>
      <dgm:spPr/>
      <dgm:t>
        <a:bodyPr/>
        <a:lstStyle/>
        <a:p>
          <a:endParaRPr lang="en-US"/>
        </a:p>
      </dgm:t>
    </dgm:pt>
    <dgm:pt modelId="{27796D18-58CD-4FDE-A64E-E56EAD15D050}" type="sibTrans" cxnId="{04364DDA-B003-422C-A617-5B3C074BD8F3}">
      <dgm:prSet/>
      <dgm:spPr/>
      <dgm:t>
        <a:bodyPr/>
        <a:lstStyle/>
        <a:p>
          <a:endParaRPr lang="en-US"/>
        </a:p>
      </dgm:t>
    </dgm:pt>
    <dgm:pt modelId="{E67B5E2D-B168-4CCF-87F6-FE1B2F683722}">
      <dgm:prSet phldrT="[Text]"/>
      <dgm:spPr/>
      <dgm:t>
        <a:bodyPr/>
        <a:lstStyle/>
        <a:p>
          <a:r>
            <a:rPr lang="en-US" dirty="0" smtClean="0"/>
            <a:t>Decreased water quality</a:t>
          </a:r>
          <a:endParaRPr lang="en-US" dirty="0"/>
        </a:p>
      </dgm:t>
    </dgm:pt>
    <dgm:pt modelId="{170EDF99-9308-4AFB-B4B5-CD4A8CEA4BB7}" type="parTrans" cxnId="{4FCE4A7C-732E-4592-B25B-DA639DA26552}">
      <dgm:prSet/>
      <dgm:spPr/>
      <dgm:t>
        <a:bodyPr/>
        <a:lstStyle/>
        <a:p>
          <a:endParaRPr lang="en-US"/>
        </a:p>
      </dgm:t>
    </dgm:pt>
    <dgm:pt modelId="{FE3C09B2-7100-4024-8408-1FEA5415462F}" type="sibTrans" cxnId="{4FCE4A7C-732E-4592-B25B-DA639DA26552}">
      <dgm:prSet/>
      <dgm:spPr/>
      <dgm:t>
        <a:bodyPr/>
        <a:lstStyle/>
        <a:p>
          <a:endParaRPr lang="en-US"/>
        </a:p>
      </dgm:t>
    </dgm:pt>
    <dgm:pt modelId="{12598F5D-592A-4809-BF7E-BC73401A0CF7}">
      <dgm:prSet phldrT="[Text]"/>
      <dgm:spPr/>
      <dgm:t>
        <a:bodyPr/>
        <a:lstStyle/>
        <a:p>
          <a:r>
            <a:rPr lang="en-US" dirty="0" smtClean="0"/>
            <a:t>Economic Benefit</a:t>
          </a:r>
          <a:endParaRPr lang="en-US" dirty="0"/>
        </a:p>
      </dgm:t>
    </dgm:pt>
    <dgm:pt modelId="{3A5C4272-276E-4BF6-814B-9A078210887E}" type="parTrans" cxnId="{4F488339-12EA-4189-8D10-20CDB6F23C7B}">
      <dgm:prSet/>
      <dgm:spPr/>
      <dgm:t>
        <a:bodyPr/>
        <a:lstStyle/>
        <a:p>
          <a:endParaRPr lang="en-US"/>
        </a:p>
      </dgm:t>
    </dgm:pt>
    <dgm:pt modelId="{7BD5ADED-29A5-4FDE-ACC2-D5AC3EAD81FD}" type="sibTrans" cxnId="{4F488339-12EA-4189-8D10-20CDB6F23C7B}">
      <dgm:prSet/>
      <dgm:spPr/>
      <dgm:t>
        <a:bodyPr/>
        <a:lstStyle/>
        <a:p>
          <a:endParaRPr lang="en-US"/>
        </a:p>
      </dgm:t>
    </dgm:pt>
    <dgm:pt modelId="{455D7FB8-C80F-4578-8A17-07190D086974}">
      <dgm:prSet phldrT="[Text]"/>
      <dgm:spPr/>
      <dgm:t>
        <a:bodyPr/>
        <a:lstStyle/>
        <a:p>
          <a:r>
            <a:rPr lang="en-US" dirty="0" smtClean="0"/>
            <a:t>Loss of fish</a:t>
          </a:r>
          <a:endParaRPr lang="en-US" dirty="0"/>
        </a:p>
      </dgm:t>
    </dgm:pt>
    <dgm:pt modelId="{626F91F8-D7BA-48CA-9F31-B1631DE0E990}" type="parTrans" cxnId="{7A3A4F67-7C8F-4C74-9DA5-BF2971F7878E}">
      <dgm:prSet/>
      <dgm:spPr/>
      <dgm:t>
        <a:bodyPr/>
        <a:lstStyle/>
        <a:p>
          <a:endParaRPr lang="en-US"/>
        </a:p>
      </dgm:t>
    </dgm:pt>
    <dgm:pt modelId="{67373809-5965-4873-8EDC-680CF7A76BC6}" type="sibTrans" cxnId="{7A3A4F67-7C8F-4C74-9DA5-BF2971F7878E}">
      <dgm:prSet/>
      <dgm:spPr/>
      <dgm:t>
        <a:bodyPr/>
        <a:lstStyle/>
        <a:p>
          <a:endParaRPr lang="en-US"/>
        </a:p>
      </dgm:t>
    </dgm:pt>
    <dgm:pt modelId="{BFB4ED95-4E87-412F-BAD2-8E76E9D3AF9D}">
      <dgm:prSet phldrT="[Text]"/>
      <dgm:spPr/>
      <dgm:t>
        <a:bodyPr/>
        <a:lstStyle/>
        <a:p>
          <a:r>
            <a:rPr lang="en-US" dirty="0" smtClean="0"/>
            <a:t>Economic Cost</a:t>
          </a:r>
          <a:endParaRPr lang="en-US" dirty="0"/>
        </a:p>
      </dgm:t>
    </dgm:pt>
    <dgm:pt modelId="{7655FF1B-397A-485A-BB80-111E6CEBBCC4}" type="parTrans" cxnId="{4A7E8FF1-311F-4CF0-8C6E-4A90F2A44235}">
      <dgm:prSet/>
      <dgm:spPr/>
      <dgm:t>
        <a:bodyPr/>
        <a:lstStyle/>
        <a:p>
          <a:endParaRPr lang="en-US"/>
        </a:p>
      </dgm:t>
    </dgm:pt>
    <dgm:pt modelId="{DD5CF006-612E-4D6B-8FED-5522E4609D80}" type="sibTrans" cxnId="{4A7E8FF1-311F-4CF0-8C6E-4A90F2A44235}">
      <dgm:prSet/>
      <dgm:spPr/>
      <dgm:t>
        <a:bodyPr/>
        <a:lstStyle/>
        <a:p>
          <a:endParaRPr lang="en-US"/>
        </a:p>
      </dgm:t>
    </dgm:pt>
    <dgm:pt modelId="{E16D0B1F-CF6F-4B90-BB50-7DCEED1C7E4D}">
      <dgm:prSet phldrT="[Text]"/>
      <dgm:spPr/>
      <dgm:t>
        <a:bodyPr/>
        <a:lstStyle/>
        <a:p>
          <a:r>
            <a:rPr lang="en-US" dirty="0" smtClean="0"/>
            <a:t>Loss of tourists</a:t>
          </a:r>
          <a:endParaRPr lang="en-US" dirty="0"/>
        </a:p>
      </dgm:t>
    </dgm:pt>
    <dgm:pt modelId="{DED66774-EB02-4AB2-9ABE-84813FFE90C3}" type="parTrans" cxnId="{C9562356-E48D-4FFF-868B-CAA330F3858A}">
      <dgm:prSet/>
      <dgm:spPr/>
      <dgm:t>
        <a:bodyPr/>
        <a:lstStyle/>
        <a:p>
          <a:endParaRPr lang="en-US"/>
        </a:p>
      </dgm:t>
    </dgm:pt>
    <dgm:pt modelId="{7AD878FC-6D40-4E9F-ACB4-9FEC0FC59742}" type="sibTrans" cxnId="{C9562356-E48D-4FFF-868B-CAA330F3858A}">
      <dgm:prSet/>
      <dgm:spPr/>
      <dgm:t>
        <a:bodyPr/>
        <a:lstStyle/>
        <a:p>
          <a:endParaRPr lang="en-US"/>
        </a:p>
      </dgm:t>
    </dgm:pt>
    <dgm:pt modelId="{DEE82E4A-E1B7-42DD-AFA0-93D5E037FA1B}">
      <dgm:prSet phldrT="[Text]"/>
      <dgm:spPr/>
      <dgm:t>
        <a:bodyPr/>
        <a:lstStyle/>
        <a:p>
          <a:r>
            <a:rPr lang="en-US" dirty="0" smtClean="0"/>
            <a:t>Economic Cost</a:t>
          </a:r>
          <a:endParaRPr lang="en-US" dirty="0"/>
        </a:p>
      </dgm:t>
    </dgm:pt>
    <dgm:pt modelId="{A8A82145-E61C-4E9F-9115-9A060B68270F}" type="parTrans" cxnId="{F46DA7A3-A280-4AC6-BF8A-7EF8696BBBC6}">
      <dgm:prSet/>
      <dgm:spPr/>
      <dgm:t>
        <a:bodyPr/>
        <a:lstStyle/>
        <a:p>
          <a:endParaRPr lang="en-US"/>
        </a:p>
      </dgm:t>
    </dgm:pt>
    <dgm:pt modelId="{529FDF88-1075-4963-AC69-FA9DF72F537E}" type="sibTrans" cxnId="{F46DA7A3-A280-4AC6-BF8A-7EF8696BBBC6}">
      <dgm:prSet/>
      <dgm:spPr/>
      <dgm:t>
        <a:bodyPr/>
        <a:lstStyle/>
        <a:p>
          <a:endParaRPr lang="en-US"/>
        </a:p>
      </dgm:t>
    </dgm:pt>
    <dgm:pt modelId="{0B299615-3762-4A3A-90BF-F1E6215A5C51}">
      <dgm:prSet phldrT="[Text]"/>
      <dgm:spPr/>
      <dgm:t>
        <a:bodyPr/>
        <a:lstStyle/>
        <a:p>
          <a:r>
            <a:rPr lang="en-US" dirty="0" smtClean="0"/>
            <a:t>Jobs and revenues</a:t>
          </a:r>
          <a:endParaRPr lang="en-US" dirty="0"/>
        </a:p>
      </dgm:t>
    </dgm:pt>
    <dgm:pt modelId="{85AAEFF0-40B6-4161-8BCA-DD113611CF5E}" type="sibTrans" cxnId="{353B5194-D51E-4FC7-AF5E-AFA08D033230}">
      <dgm:prSet/>
      <dgm:spPr/>
      <dgm:t>
        <a:bodyPr/>
        <a:lstStyle/>
        <a:p>
          <a:endParaRPr lang="en-US"/>
        </a:p>
      </dgm:t>
    </dgm:pt>
    <dgm:pt modelId="{0250E234-5F9C-4BE6-9B27-72685D7CF666}" type="parTrans" cxnId="{353B5194-D51E-4FC7-AF5E-AFA08D033230}">
      <dgm:prSet/>
      <dgm:spPr/>
      <dgm:t>
        <a:bodyPr/>
        <a:lstStyle/>
        <a:p>
          <a:endParaRPr lang="en-US"/>
        </a:p>
      </dgm:t>
    </dgm:pt>
    <dgm:pt modelId="{3FEF0AC5-4966-4DB1-8AF3-5E3C0EB66BD9}">
      <dgm:prSet phldrT="[Text]"/>
      <dgm:spPr/>
      <dgm:t>
        <a:bodyPr/>
        <a:lstStyle/>
        <a:p>
          <a:r>
            <a:rPr lang="en-US" dirty="0" smtClean="0"/>
            <a:t>Loss of beach access</a:t>
          </a:r>
          <a:endParaRPr lang="en-US" dirty="0"/>
        </a:p>
      </dgm:t>
    </dgm:pt>
    <dgm:pt modelId="{C4CE27D6-FD17-47CC-BBB5-D1356CE62E64}" type="parTrans" cxnId="{3BDD7D88-945E-4EB3-95D0-F10C82F8FDF2}">
      <dgm:prSet/>
      <dgm:spPr/>
      <dgm:t>
        <a:bodyPr/>
        <a:lstStyle/>
        <a:p>
          <a:endParaRPr lang="en-US"/>
        </a:p>
      </dgm:t>
    </dgm:pt>
    <dgm:pt modelId="{261AC8BA-98E3-4E39-84DF-2E11AB6B5CD4}" type="sibTrans" cxnId="{3BDD7D88-945E-4EB3-95D0-F10C82F8FDF2}">
      <dgm:prSet/>
      <dgm:spPr/>
      <dgm:t>
        <a:bodyPr/>
        <a:lstStyle/>
        <a:p>
          <a:endParaRPr lang="en-US"/>
        </a:p>
      </dgm:t>
    </dgm:pt>
    <dgm:pt modelId="{C399FF1F-FE72-4FE2-99A9-39D0AFF7B620}">
      <dgm:prSet phldrT="[Text]"/>
      <dgm:spPr/>
      <dgm:t>
        <a:bodyPr/>
        <a:lstStyle/>
        <a:p>
          <a:r>
            <a:rPr lang="en-US" dirty="0" smtClean="0"/>
            <a:t>Economic Cost</a:t>
          </a:r>
          <a:endParaRPr lang="en-US" dirty="0"/>
        </a:p>
      </dgm:t>
    </dgm:pt>
    <dgm:pt modelId="{990CE84E-83BE-4967-B15B-860CA9C593B7}" type="parTrans" cxnId="{0304C30E-EBB0-4A8A-80F2-3E5453840920}">
      <dgm:prSet/>
      <dgm:spPr/>
      <dgm:t>
        <a:bodyPr/>
        <a:lstStyle/>
        <a:p>
          <a:endParaRPr lang="en-US"/>
        </a:p>
      </dgm:t>
    </dgm:pt>
    <dgm:pt modelId="{0D73F323-6110-43BD-8B3B-F5D1BB3731E3}" type="sibTrans" cxnId="{0304C30E-EBB0-4A8A-80F2-3E5453840920}">
      <dgm:prSet/>
      <dgm:spPr/>
      <dgm:t>
        <a:bodyPr/>
        <a:lstStyle/>
        <a:p>
          <a:endParaRPr lang="en-US"/>
        </a:p>
      </dgm:t>
    </dgm:pt>
    <dgm:pt modelId="{6CE7E8AD-82DF-4733-A765-E41E60DFD739}">
      <dgm:prSet phldrT="[Text]"/>
      <dgm:spPr/>
      <dgm:t>
        <a:bodyPr/>
        <a:lstStyle/>
        <a:p>
          <a:r>
            <a:rPr lang="en-US" dirty="0" smtClean="0"/>
            <a:t>Economic Cost</a:t>
          </a:r>
          <a:endParaRPr lang="en-US" dirty="0"/>
        </a:p>
      </dgm:t>
    </dgm:pt>
    <dgm:pt modelId="{96E30EA9-17A1-421C-9B70-CE1A9D420159}" type="parTrans" cxnId="{C6601A7D-2465-43FD-94F8-157E2AD65CF9}">
      <dgm:prSet/>
      <dgm:spPr/>
      <dgm:t>
        <a:bodyPr/>
        <a:lstStyle/>
        <a:p>
          <a:endParaRPr lang="en-US"/>
        </a:p>
      </dgm:t>
    </dgm:pt>
    <dgm:pt modelId="{CDF3FBFF-2522-44EA-975D-52B18EF14ECD}" type="sibTrans" cxnId="{C6601A7D-2465-43FD-94F8-157E2AD65CF9}">
      <dgm:prSet/>
      <dgm:spPr/>
      <dgm:t>
        <a:bodyPr/>
        <a:lstStyle/>
        <a:p>
          <a:endParaRPr lang="en-US"/>
        </a:p>
      </dgm:t>
    </dgm:pt>
    <dgm:pt modelId="{95F3353E-396C-4C19-936C-D372627CE028}">
      <dgm:prSet phldrT="[Text]"/>
      <dgm:spPr/>
      <dgm:t>
        <a:bodyPr/>
        <a:lstStyle/>
        <a:p>
          <a:r>
            <a:rPr lang="en-US" dirty="0" smtClean="0"/>
            <a:t>Higher fish prices</a:t>
          </a:r>
          <a:endParaRPr lang="en-US" dirty="0"/>
        </a:p>
      </dgm:t>
    </dgm:pt>
    <dgm:pt modelId="{3FF64A13-8F92-45E4-A324-C4703216E962}" type="parTrans" cxnId="{E3A230EE-B25C-4506-ACDD-140D1365D5C9}">
      <dgm:prSet/>
      <dgm:spPr/>
      <dgm:t>
        <a:bodyPr/>
        <a:lstStyle/>
        <a:p>
          <a:endParaRPr lang="en-US"/>
        </a:p>
      </dgm:t>
    </dgm:pt>
    <dgm:pt modelId="{6C63F4C9-51CE-4289-8414-30CD0B8AD468}" type="sibTrans" cxnId="{E3A230EE-B25C-4506-ACDD-140D1365D5C9}">
      <dgm:prSet/>
      <dgm:spPr/>
      <dgm:t>
        <a:bodyPr/>
        <a:lstStyle/>
        <a:p>
          <a:endParaRPr lang="en-US"/>
        </a:p>
      </dgm:t>
    </dgm:pt>
    <dgm:pt modelId="{67BF3F2F-0248-49B6-9FB5-74B38BA79A45}">
      <dgm:prSet phldrT="[Text]"/>
      <dgm:spPr/>
      <dgm:t>
        <a:bodyPr/>
        <a:lstStyle/>
        <a:p>
          <a:r>
            <a:rPr lang="en-US" dirty="0" smtClean="0"/>
            <a:t>Spending on clean-up</a:t>
          </a:r>
          <a:endParaRPr lang="en-US" dirty="0"/>
        </a:p>
      </dgm:t>
    </dgm:pt>
    <dgm:pt modelId="{6D14DFAB-124C-4A68-BC9C-7377AF61B86E}" type="parTrans" cxnId="{F22078F1-6652-44CC-B034-B6D260BC63B1}">
      <dgm:prSet/>
      <dgm:spPr/>
      <dgm:t>
        <a:bodyPr/>
        <a:lstStyle/>
        <a:p>
          <a:endParaRPr lang="en-US"/>
        </a:p>
      </dgm:t>
    </dgm:pt>
    <dgm:pt modelId="{59A7ED60-00A8-4A3E-9E73-3458004BA08D}" type="sibTrans" cxnId="{F22078F1-6652-44CC-B034-B6D260BC63B1}">
      <dgm:prSet/>
      <dgm:spPr/>
      <dgm:t>
        <a:bodyPr/>
        <a:lstStyle/>
        <a:p>
          <a:endParaRPr lang="en-US"/>
        </a:p>
      </dgm:t>
    </dgm:pt>
    <dgm:pt modelId="{8F55F26D-0000-426D-AA66-84D0FB95D5CA}" type="pres">
      <dgm:prSet presAssocID="{7EB0ECE1-5522-44C8-AD09-AA209FD7189A}" presName="diagram" presStyleCnt="0">
        <dgm:presLayoutVars>
          <dgm:chPref val="1"/>
          <dgm:dir/>
          <dgm:animOne val="branch"/>
          <dgm:animLvl val="lvl"/>
          <dgm:resizeHandles val="exact"/>
        </dgm:presLayoutVars>
      </dgm:prSet>
      <dgm:spPr/>
      <dgm:t>
        <a:bodyPr/>
        <a:lstStyle/>
        <a:p>
          <a:endParaRPr lang="en-US"/>
        </a:p>
      </dgm:t>
    </dgm:pt>
    <dgm:pt modelId="{8EFAC11B-540C-4C0C-A54C-D0AE839112A5}" type="pres">
      <dgm:prSet presAssocID="{649B3E1D-F6A0-4E68-80D2-2A011A1D6841}" presName="root1" presStyleCnt="0"/>
      <dgm:spPr/>
    </dgm:pt>
    <dgm:pt modelId="{59FA0818-6DA1-4DF0-A9D3-733F58381592}" type="pres">
      <dgm:prSet presAssocID="{649B3E1D-F6A0-4E68-80D2-2A011A1D6841}" presName="LevelOneTextNode" presStyleLbl="node0" presStyleIdx="0" presStyleCnt="1">
        <dgm:presLayoutVars>
          <dgm:chPref val="3"/>
        </dgm:presLayoutVars>
      </dgm:prSet>
      <dgm:spPr/>
      <dgm:t>
        <a:bodyPr/>
        <a:lstStyle/>
        <a:p>
          <a:endParaRPr lang="en-US"/>
        </a:p>
      </dgm:t>
    </dgm:pt>
    <dgm:pt modelId="{78396D2E-0F78-408E-BF57-36588D0C0CA1}" type="pres">
      <dgm:prSet presAssocID="{649B3E1D-F6A0-4E68-80D2-2A011A1D6841}" presName="level2hierChild" presStyleCnt="0"/>
      <dgm:spPr/>
    </dgm:pt>
    <dgm:pt modelId="{621A5625-35F2-4D26-82D1-D59D1A15EF39}" type="pres">
      <dgm:prSet presAssocID="{C4CE27D6-FD17-47CC-BBB5-D1356CE62E64}" presName="conn2-1" presStyleLbl="parChTrans1D2" presStyleIdx="0" presStyleCnt="3"/>
      <dgm:spPr/>
      <dgm:t>
        <a:bodyPr/>
        <a:lstStyle/>
        <a:p>
          <a:endParaRPr lang="en-US"/>
        </a:p>
      </dgm:t>
    </dgm:pt>
    <dgm:pt modelId="{4FDB3B3D-622E-4495-99B0-2FD8955765D8}" type="pres">
      <dgm:prSet presAssocID="{C4CE27D6-FD17-47CC-BBB5-D1356CE62E64}" presName="connTx" presStyleLbl="parChTrans1D2" presStyleIdx="0" presStyleCnt="3"/>
      <dgm:spPr/>
      <dgm:t>
        <a:bodyPr/>
        <a:lstStyle/>
        <a:p>
          <a:endParaRPr lang="en-US"/>
        </a:p>
      </dgm:t>
    </dgm:pt>
    <dgm:pt modelId="{432CEF59-51A8-4673-9F44-E44EED3FE4A8}" type="pres">
      <dgm:prSet presAssocID="{3FEF0AC5-4966-4DB1-8AF3-5E3C0EB66BD9}" presName="root2" presStyleCnt="0"/>
      <dgm:spPr/>
    </dgm:pt>
    <dgm:pt modelId="{A1FF65DD-68A8-414B-9C1E-576AD40F5D4F}" type="pres">
      <dgm:prSet presAssocID="{3FEF0AC5-4966-4DB1-8AF3-5E3C0EB66BD9}" presName="LevelTwoTextNode" presStyleLbl="node2" presStyleIdx="0" presStyleCnt="3">
        <dgm:presLayoutVars>
          <dgm:chPref val="3"/>
        </dgm:presLayoutVars>
      </dgm:prSet>
      <dgm:spPr/>
      <dgm:t>
        <a:bodyPr/>
        <a:lstStyle/>
        <a:p>
          <a:endParaRPr lang="en-US"/>
        </a:p>
      </dgm:t>
    </dgm:pt>
    <dgm:pt modelId="{BC306400-3ED6-4389-9954-797A5AEB007B}" type="pres">
      <dgm:prSet presAssocID="{3FEF0AC5-4966-4DB1-8AF3-5E3C0EB66BD9}" presName="level3hierChild" presStyleCnt="0"/>
      <dgm:spPr/>
    </dgm:pt>
    <dgm:pt modelId="{DA3ACA2D-BFBA-4F98-A592-5FDF6BDA8CEC}" type="pres">
      <dgm:prSet presAssocID="{990CE84E-83BE-4967-B15B-860CA9C593B7}" presName="conn2-1" presStyleLbl="parChTrans1D3" presStyleIdx="0" presStyleCnt="4"/>
      <dgm:spPr/>
      <dgm:t>
        <a:bodyPr/>
        <a:lstStyle/>
        <a:p>
          <a:endParaRPr lang="en-US"/>
        </a:p>
      </dgm:t>
    </dgm:pt>
    <dgm:pt modelId="{458C32A3-3631-45DE-A454-EADD9C4EB491}" type="pres">
      <dgm:prSet presAssocID="{990CE84E-83BE-4967-B15B-860CA9C593B7}" presName="connTx" presStyleLbl="parChTrans1D3" presStyleIdx="0" presStyleCnt="4"/>
      <dgm:spPr/>
      <dgm:t>
        <a:bodyPr/>
        <a:lstStyle/>
        <a:p>
          <a:endParaRPr lang="en-US"/>
        </a:p>
      </dgm:t>
    </dgm:pt>
    <dgm:pt modelId="{F09AD3EE-C64A-408A-B06E-2FF98E1353C4}" type="pres">
      <dgm:prSet presAssocID="{C399FF1F-FE72-4FE2-99A9-39D0AFF7B620}" presName="root2" presStyleCnt="0"/>
      <dgm:spPr/>
    </dgm:pt>
    <dgm:pt modelId="{4B86BCDA-74B3-40DB-BF44-63E48FC860CC}" type="pres">
      <dgm:prSet presAssocID="{C399FF1F-FE72-4FE2-99A9-39D0AFF7B620}" presName="LevelTwoTextNode" presStyleLbl="node3" presStyleIdx="0" presStyleCnt="4" custLinFactX="200000" custLinFactNeighborX="214408" custLinFactNeighborY="-9376">
        <dgm:presLayoutVars>
          <dgm:chPref val="3"/>
        </dgm:presLayoutVars>
      </dgm:prSet>
      <dgm:spPr/>
      <dgm:t>
        <a:bodyPr/>
        <a:lstStyle/>
        <a:p>
          <a:endParaRPr lang="en-US"/>
        </a:p>
      </dgm:t>
    </dgm:pt>
    <dgm:pt modelId="{42C39EB2-769F-4F80-97EE-2303CC0817C9}" type="pres">
      <dgm:prSet presAssocID="{C399FF1F-FE72-4FE2-99A9-39D0AFF7B620}" presName="level3hierChild" presStyleCnt="0"/>
      <dgm:spPr/>
    </dgm:pt>
    <dgm:pt modelId="{8B7E5939-10C1-4354-A49F-06738E144979}" type="pres">
      <dgm:prSet presAssocID="{D2375DA9-D5AE-4481-9E1F-B644A775363B}" presName="conn2-1" presStyleLbl="parChTrans1D2" presStyleIdx="1" presStyleCnt="3"/>
      <dgm:spPr/>
      <dgm:t>
        <a:bodyPr/>
        <a:lstStyle/>
        <a:p>
          <a:endParaRPr lang="en-US"/>
        </a:p>
      </dgm:t>
    </dgm:pt>
    <dgm:pt modelId="{4ABC6386-A057-4497-B588-13FF2FFF1E50}" type="pres">
      <dgm:prSet presAssocID="{D2375DA9-D5AE-4481-9E1F-B644A775363B}" presName="connTx" presStyleLbl="parChTrans1D2" presStyleIdx="1" presStyleCnt="3"/>
      <dgm:spPr/>
      <dgm:t>
        <a:bodyPr/>
        <a:lstStyle/>
        <a:p>
          <a:endParaRPr lang="en-US"/>
        </a:p>
      </dgm:t>
    </dgm:pt>
    <dgm:pt modelId="{84E19DF9-6A4B-45B4-8982-EFA1A9734342}" type="pres">
      <dgm:prSet presAssocID="{35AD2BD1-A9FD-4186-8450-2239E089D5C5}" presName="root2" presStyleCnt="0"/>
      <dgm:spPr/>
    </dgm:pt>
    <dgm:pt modelId="{2C33B6DD-B932-4E5D-B543-8C9A8F69E9B7}" type="pres">
      <dgm:prSet presAssocID="{35AD2BD1-A9FD-4186-8450-2239E089D5C5}" presName="LevelTwoTextNode" presStyleLbl="node2" presStyleIdx="1" presStyleCnt="3">
        <dgm:presLayoutVars>
          <dgm:chPref val="3"/>
        </dgm:presLayoutVars>
      </dgm:prSet>
      <dgm:spPr/>
      <dgm:t>
        <a:bodyPr/>
        <a:lstStyle/>
        <a:p>
          <a:endParaRPr lang="en-US"/>
        </a:p>
      </dgm:t>
    </dgm:pt>
    <dgm:pt modelId="{FA66CA28-BEB4-44BE-A828-E10E751FC527}" type="pres">
      <dgm:prSet presAssocID="{35AD2BD1-A9FD-4186-8450-2239E089D5C5}" presName="level3hierChild" presStyleCnt="0"/>
      <dgm:spPr/>
    </dgm:pt>
    <dgm:pt modelId="{9D618670-9589-4EA1-9BF5-D2AEE74AB0DD}" type="pres">
      <dgm:prSet presAssocID="{093A2073-C646-4935-AFB1-5889C6D22E3A}" presName="conn2-1" presStyleLbl="parChTrans1D3" presStyleIdx="1" presStyleCnt="4"/>
      <dgm:spPr/>
      <dgm:t>
        <a:bodyPr/>
        <a:lstStyle/>
        <a:p>
          <a:endParaRPr lang="en-US"/>
        </a:p>
      </dgm:t>
    </dgm:pt>
    <dgm:pt modelId="{29B27A34-C220-451E-8BFD-2AC66870039D}" type="pres">
      <dgm:prSet presAssocID="{093A2073-C646-4935-AFB1-5889C6D22E3A}" presName="connTx" presStyleLbl="parChTrans1D3" presStyleIdx="1" presStyleCnt="4"/>
      <dgm:spPr/>
      <dgm:t>
        <a:bodyPr/>
        <a:lstStyle/>
        <a:p>
          <a:endParaRPr lang="en-US"/>
        </a:p>
      </dgm:t>
    </dgm:pt>
    <dgm:pt modelId="{921190CE-49BF-46D6-9EC9-AAC1651E9D91}" type="pres">
      <dgm:prSet presAssocID="{8660482B-420A-4863-A8F6-29CC9F688ED3}" presName="root2" presStyleCnt="0"/>
      <dgm:spPr/>
    </dgm:pt>
    <dgm:pt modelId="{CECFAA55-8203-4F3A-8D80-59590591C864}" type="pres">
      <dgm:prSet presAssocID="{8660482B-420A-4863-A8F6-29CC9F688ED3}" presName="LevelTwoTextNode" presStyleLbl="node3" presStyleIdx="1" presStyleCnt="4">
        <dgm:presLayoutVars>
          <dgm:chPref val="3"/>
        </dgm:presLayoutVars>
      </dgm:prSet>
      <dgm:spPr/>
      <dgm:t>
        <a:bodyPr/>
        <a:lstStyle/>
        <a:p>
          <a:endParaRPr lang="en-US"/>
        </a:p>
      </dgm:t>
    </dgm:pt>
    <dgm:pt modelId="{E73D2ADB-ED70-4928-947D-AB93999571B8}" type="pres">
      <dgm:prSet presAssocID="{8660482B-420A-4863-A8F6-29CC9F688ED3}" presName="level3hierChild" presStyleCnt="0"/>
      <dgm:spPr/>
    </dgm:pt>
    <dgm:pt modelId="{E04208F2-7400-4F86-BA91-565638B4E41D}" type="pres">
      <dgm:prSet presAssocID="{DED66774-EB02-4AB2-9ABE-84813FFE90C3}" presName="conn2-1" presStyleLbl="parChTrans1D4" presStyleIdx="0" presStyleCnt="7"/>
      <dgm:spPr/>
      <dgm:t>
        <a:bodyPr/>
        <a:lstStyle/>
        <a:p>
          <a:endParaRPr lang="en-US"/>
        </a:p>
      </dgm:t>
    </dgm:pt>
    <dgm:pt modelId="{4900C5CA-76E0-47FD-A726-9B1E62EED96D}" type="pres">
      <dgm:prSet presAssocID="{DED66774-EB02-4AB2-9ABE-84813FFE90C3}" presName="connTx" presStyleLbl="parChTrans1D4" presStyleIdx="0" presStyleCnt="7"/>
      <dgm:spPr/>
      <dgm:t>
        <a:bodyPr/>
        <a:lstStyle/>
        <a:p>
          <a:endParaRPr lang="en-US"/>
        </a:p>
      </dgm:t>
    </dgm:pt>
    <dgm:pt modelId="{CB352D4D-A5A1-4FF0-9849-9AA5C1A040B6}" type="pres">
      <dgm:prSet presAssocID="{E16D0B1F-CF6F-4B90-BB50-7DCEED1C7E4D}" presName="root2" presStyleCnt="0"/>
      <dgm:spPr/>
    </dgm:pt>
    <dgm:pt modelId="{7077B8AF-12EC-40F7-BA13-748FC9880789}" type="pres">
      <dgm:prSet presAssocID="{E16D0B1F-CF6F-4B90-BB50-7DCEED1C7E4D}" presName="LevelTwoTextNode" presStyleLbl="node4" presStyleIdx="0" presStyleCnt="7">
        <dgm:presLayoutVars>
          <dgm:chPref val="3"/>
        </dgm:presLayoutVars>
      </dgm:prSet>
      <dgm:spPr/>
      <dgm:t>
        <a:bodyPr/>
        <a:lstStyle/>
        <a:p>
          <a:endParaRPr lang="en-US"/>
        </a:p>
      </dgm:t>
    </dgm:pt>
    <dgm:pt modelId="{0E5093BD-542F-4E4E-A414-98BEF4A44439}" type="pres">
      <dgm:prSet presAssocID="{E16D0B1F-CF6F-4B90-BB50-7DCEED1C7E4D}" presName="level3hierChild" presStyleCnt="0"/>
      <dgm:spPr/>
    </dgm:pt>
    <dgm:pt modelId="{22754B6E-FA3E-41AD-9872-C60C4ADA7667}" type="pres">
      <dgm:prSet presAssocID="{A8A82145-E61C-4E9F-9115-9A060B68270F}" presName="conn2-1" presStyleLbl="parChTrans1D4" presStyleIdx="1" presStyleCnt="7"/>
      <dgm:spPr/>
      <dgm:t>
        <a:bodyPr/>
        <a:lstStyle/>
        <a:p>
          <a:endParaRPr lang="en-US"/>
        </a:p>
      </dgm:t>
    </dgm:pt>
    <dgm:pt modelId="{2FE1B832-D156-4120-B08A-75798890798A}" type="pres">
      <dgm:prSet presAssocID="{A8A82145-E61C-4E9F-9115-9A060B68270F}" presName="connTx" presStyleLbl="parChTrans1D4" presStyleIdx="1" presStyleCnt="7"/>
      <dgm:spPr/>
      <dgm:t>
        <a:bodyPr/>
        <a:lstStyle/>
        <a:p>
          <a:endParaRPr lang="en-US"/>
        </a:p>
      </dgm:t>
    </dgm:pt>
    <dgm:pt modelId="{46E5E892-E6FB-4354-A6F9-D498AA13FAC6}" type="pres">
      <dgm:prSet presAssocID="{DEE82E4A-E1B7-42DD-AFA0-93D5E037FA1B}" presName="root2" presStyleCnt="0"/>
      <dgm:spPr/>
    </dgm:pt>
    <dgm:pt modelId="{81FA83B5-2242-41B3-9E8A-0D49CE582DA9}" type="pres">
      <dgm:prSet presAssocID="{DEE82E4A-E1B7-42DD-AFA0-93D5E037FA1B}" presName="LevelTwoTextNode" presStyleLbl="node4" presStyleIdx="1" presStyleCnt="7" custLinFactX="34408" custLinFactNeighborX="100000" custLinFactNeighborY="-3593">
        <dgm:presLayoutVars>
          <dgm:chPref val="3"/>
        </dgm:presLayoutVars>
      </dgm:prSet>
      <dgm:spPr/>
      <dgm:t>
        <a:bodyPr/>
        <a:lstStyle/>
        <a:p>
          <a:endParaRPr lang="en-US"/>
        </a:p>
      </dgm:t>
    </dgm:pt>
    <dgm:pt modelId="{3429D6D0-892F-4A4B-BD90-BC6C57C2CB2A}" type="pres">
      <dgm:prSet presAssocID="{DEE82E4A-E1B7-42DD-AFA0-93D5E037FA1B}" presName="level3hierChild" presStyleCnt="0"/>
      <dgm:spPr/>
    </dgm:pt>
    <dgm:pt modelId="{967FD62C-217E-4EC0-B109-33C1B3BA17CD}" type="pres">
      <dgm:prSet presAssocID="{626F91F8-D7BA-48CA-9F31-B1631DE0E990}" presName="conn2-1" presStyleLbl="parChTrans1D4" presStyleIdx="2" presStyleCnt="7"/>
      <dgm:spPr/>
      <dgm:t>
        <a:bodyPr/>
        <a:lstStyle/>
        <a:p>
          <a:endParaRPr lang="en-US"/>
        </a:p>
      </dgm:t>
    </dgm:pt>
    <dgm:pt modelId="{36D789ED-5822-43D5-A205-B41588718C11}" type="pres">
      <dgm:prSet presAssocID="{626F91F8-D7BA-48CA-9F31-B1631DE0E990}" presName="connTx" presStyleLbl="parChTrans1D4" presStyleIdx="2" presStyleCnt="7"/>
      <dgm:spPr/>
      <dgm:t>
        <a:bodyPr/>
        <a:lstStyle/>
        <a:p>
          <a:endParaRPr lang="en-US"/>
        </a:p>
      </dgm:t>
    </dgm:pt>
    <dgm:pt modelId="{240D5357-A270-4497-B246-E249668F2406}" type="pres">
      <dgm:prSet presAssocID="{455D7FB8-C80F-4578-8A17-07190D086974}" presName="root2" presStyleCnt="0"/>
      <dgm:spPr/>
    </dgm:pt>
    <dgm:pt modelId="{4868B304-D7CC-4213-B244-30B1E2AE149A}" type="pres">
      <dgm:prSet presAssocID="{455D7FB8-C80F-4578-8A17-07190D086974}" presName="LevelTwoTextNode" presStyleLbl="node4" presStyleIdx="2" presStyleCnt="7">
        <dgm:presLayoutVars>
          <dgm:chPref val="3"/>
        </dgm:presLayoutVars>
      </dgm:prSet>
      <dgm:spPr/>
      <dgm:t>
        <a:bodyPr/>
        <a:lstStyle/>
        <a:p>
          <a:endParaRPr lang="en-US"/>
        </a:p>
      </dgm:t>
    </dgm:pt>
    <dgm:pt modelId="{20DCDAA8-46B8-417D-9CE1-8F55099A676E}" type="pres">
      <dgm:prSet presAssocID="{455D7FB8-C80F-4578-8A17-07190D086974}" presName="level3hierChild" presStyleCnt="0"/>
      <dgm:spPr/>
    </dgm:pt>
    <dgm:pt modelId="{8F3B1B5E-CB2E-4B5B-9A29-CCCEF371CE26}" type="pres">
      <dgm:prSet presAssocID="{3FF64A13-8F92-45E4-A324-C4703216E962}" presName="conn2-1" presStyleLbl="parChTrans1D4" presStyleIdx="3" presStyleCnt="7"/>
      <dgm:spPr/>
      <dgm:t>
        <a:bodyPr/>
        <a:lstStyle/>
        <a:p>
          <a:endParaRPr lang="en-US"/>
        </a:p>
      </dgm:t>
    </dgm:pt>
    <dgm:pt modelId="{2356729C-3D8B-4CF7-86C9-3AAE4476F1C8}" type="pres">
      <dgm:prSet presAssocID="{3FF64A13-8F92-45E4-A324-C4703216E962}" presName="connTx" presStyleLbl="parChTrans1D4" presStyleIdx="3" presStyleCnt="7"/>
      <dgm:spPr/>
      <dgm:t>
        <a:bodyPr/>
        <a:lstStyle/>
        <a:p>
          <a:endParaRPr lang="en-US"/>
        </a:p>
      </dgm:t>
    </dgm:pt>
    <dgm:pt modelId="{6954A09D-FB86-4E0C-BB63-A60B69EB8F67}" type="pres">
      <dgm:prSet presAssocID="{95F3353E-396C-4C19-936C-D372627CE028}" presName="root2" presStyleCnt="0"/>
      <dgm:spPr/>
    </dgm:pt>
    <dgm:pt modelId="{D6B442C5-1194-44B6-AD2D-6B4083F7B2B5}" type="pres">
      <dgm:prSet presAssocID="{95F3353E-396C-4C19-936C-D372627CE028}" presName="LevelTwoTextNode" presStyleLbl="node4" presStyleIdx="3" presStyleCnt="7">
        <dgm:presLayoutVars>
          <dgm:chPref val="3"/>
        </dgm:presLayoutVars>
      </dgm:prSet>
      <dgm:spPr/>
      <dgm:t>
        <a:bodyPr/>
        <a:lstStyle/>
        <a:p>
          <a:endParaRPr lang="en-US"/>
        </a:p>
      </dgm:t>
    </dgm:pt>
    <dgm:pt modelId="{FE420A3C-9A62-4B66-8656-3F9907AC8734}" type="pres">
      <dgm:prSet presAssocID="{95F3353E-396C-4C19-936C-D372627CE028}" presName="level3hierChild" presStyleCnt="0"/>
      <dgm:spPr/>
    </dgm:pt>
    <dgm:pt modelId="{5C5334BE-395F-462D-9AC6-C22F6ECA839A}" type="pres">
      <dgm:prSet presAssocID="{7655FF1B-397A-485A-BB80-111E6CEBBCC4}" presName="conn2-1" presStyleLbl="parChTrans1D4" presStyleIdx="4" presStyleCnt="7"/>
      <dgm:spPr/>
      <dgm:t>
        <a:bodyPr/>
        <a:lstStyle/>
        <a:p>
          <a:endParaRPr lang="en-US"/>
        </a:p>
      </dgm:t>
    </dgm:pt>
    <dgm:pt modelId="{3CAED577-C21E-4C29-9A26-8260F7AFC3D4}" type="pres">
      <dgm:prSet presAssocID="{7655FF1B-397A-485A-BB80-111E6CEBBCC4}" presName="connTx" presStyleLbl="parChTrans1D4" presStyleIdx="4" presStyleCnt="7"/>
      <dgm:spPr/>
      <dgm:t>
        <a:bodyPr/>
        <a:lstStyle/>
        <a:p>
          <a:endParaRPr lang="en-US"/>
        </a:p>
      </dgm:t>
    </dgm:pt>
    <dgm:pt modelId="{B36C45D1-A722-43EA-94F7-80778E910C90}" type="pres">
      <dgm:prSet presAssocID="{BFB4ED95-4E87-412F-BAD2-8E76E9D3AF9D}" presName="root2" presStyleCnt="0"/>
      <dgm:spPr/>
    </dgm:pt>
    <dgm:pt modelId="{F5413A49-1BB7-4342-A373-ECB051F0FFE9}" type="pres">
      <dgm:prSet presAssocID="{BFB4ED95-4E87-412F-BAD2-8E76E9D3AF9D}" presName="LevelTwoTextNode" presStyleLbl="node4" presStyleIdx="4" presStyleCnt="7" custLinFactNeighborX="-5177" custLinFactNeighborY="863">
        <dgm:presLayoutVars>
          <dgm:chPref val="3"/>
        </dgm:presLayoutVars>
      </dgm:prSet>
      <dgm:spPr/>
      <dgm:t>
        <a:bodyPr/>
        <a:lstStyle/>
        <a:p>
          <a:endParaRPr lang="en-US"/>
        </a:p>
      </dgm:t>
    </dgm:pt>
    <dgm:pt modelId="{9B9AAFE0-E8AB-442D-97B4-C1F09258A8A6}" type="pres">
      <dgm:prSet presAssocID="{BFB4ED95-4E87-412F-BAD2-8E76E9D3AF9D}" presName="level3hierChild" presStyleCnt="0"/>
      <dgm:spPr/>
    </dgm:pt>
    <dgm:pt modelId="{658AC8C8-EC91-4807-8192-9A094B1155B0}" type="pres">
      <dgm:prSet presAssocID="{170EDF99-9308-4AFB-B4B5-CD4A8CEA4BB7}" presName="conn2-1" presStyleLbl="parChTrans1D3" presStyleIdx="2" presStyleCnt="4"/>
      <dgm:spPr/>
      <dgm:t>
        <a:bodyPr/>
        <a:lstStyle/>
        <a:p>
          <a:endParaRPr lang="en-US"/>
        </a:p>
      </dgm:t>
    </dgm:pt>
    <dgm:pt modelId="{C25DC644-6E5A-49E1-A2AB-B192D46DA0FD}" type="pres">
      <dgm:prSet presAssocID="{170EDF99-9308-4AFB-B4B5-CD4A8CEA4BB7}" presName="connTx" presStyleLbl="parChTrans1D3" presStyleIdx="2" presStyleCnt="4"/>
      <dgm:spPr/>
      <dgm:t>
        <a:bodyPr/>
        <a:lstStyle/>
        <a:p>
          <a:endParaRPr lang="en-US"/>
        </a:p>
      </dgm:t>
    </dgm:pt>
    <dgm:pt modelId="{F16E4BC9-E197-42E9-A476-E1C863169373}" type="pres">
      <dgm:prSet presAssocID="{E67B5E2D-B168-4CCF-87F6-FE1B2F683722}" presName="root2" presStyleCnt="0"/>
      <dgm:spPr/>
    </dgm:pt>
    <dgm:pt modelId="{68E5C625-4F64-485C-8795-A1B8A61CE10A}" type="pres">
      <dgm:prSet presAssocID="{E67B5E2D-B168-4CCF-87F6-FE1B2F683722}" presName="LevelTwoTextNode" presStyleLbl="node3" presStyleIdx="2" presStyleCnt="4">
        <dgm:presLayoutVars>
          <dgm:chPref val="3"/>
        </dgm:presLayoutVars>
      </dgm:prSet>
      <dgm:spPr/>
      <dgm:t>
        <a:bodyPr/>
        <a:lstStyle/>
        <a:p>
          <a:endParaRPr lang="en-US"/>
        </a:p>
      </dgm:t>
    </dgm:pt>
    <dgm:pt modelId="{903DB408-8F85-4A81-93FA-2920D8D97EA3}" type="pres">
      <dgm:prSet presAssocID="{E67B5E2D-B168-4CCF-87F6-FE1B2F683722}" presName="level3hierChild" presStyleCnt="0"/>
      <dgm:spPr/>
    </dgm:pt>
    <dgm:pt modelId="{53090815-6271-48CB-846E-0ED1A866FD03}" type="pres">
      <dgm:prSet presAssocID="{6D14DFAB-124C-4A68-BC9C-7377AF61B86E}" presName="conn2-1" presStyleLbl="parChTrans1D4" presStyleIdx="5" presStyleCnt="7"/>
      <dgm:spPr/>
      <dgm:t>
        <a:bodyPr/>
        <a:lstStyle/>
        <a:p>
          <a:endParaRPr lang="en-US"/>
        </a:p>
      </dgm:t>
    </dgm:pt>
    <dgm:pt modelId="{3BF84588-3229-4F31-9E8D-8D4AAF9F268F}" type="pres">
      <dgm:prSet presAssocID="{6D14DFAB-124C-4A68-BC9C-7377AF61B86E}" presName="connTx" presStyleLbl="parChTrans1D4" presStyleIdx="5" presStyleCnt="7"/>
      <dgm:spPr/>
      <dgm:t>
        <a:bodyPr/>
        <a:lstStyle/>
        <a:p>
          <a:endParaRPr lang="en-US"/>
        </a:p>
      </dgm:t>
    </dgm:pt>
    <dgm:pt modelId="{90AB3B2B-8C05-4BFE-B4E7-6C220E874120}" type="pres">
      <dgm:prSet presAssocID="{67BF3F2F-0248-49B6-9FB5-74B38BA79A45}" presName="root2" presStyleCnt="0"/>
      <dgm:spPr/>
    </dgm:pt>
    <dgm:pt modelId="{8BF2E8FA-5C43-4D31-AC57-0E0CDE1BCE3A}" type="pres">
      <dgm:prSet presAssocID="{67BF3F2F-0248-49B6-9FB5-74B38BA79A45}" presName="LevelTwoTextNode" presStyleLbl="node4" presStyleIdx="5" presStyleCnt="7">
        <dgm:presLayoutVars>
          <dgm:chPref val="3"/>
        </dgm:presLayoutVars>
      </dgm:prSet>
      <dgm:spPr/>
      <dgm:t>
        <a:bodyPr/>
        <a:lstStyle/>
        <a:p>
          <a:endParaRPr lang="en-US"/>
        </a:p>
      </dgm:t>
    </dgm:pt>
    <dgm:pt modelId="{6B1FDC70-34F5-4C17-BF84-1CA1D814FE11}" type="pres">
      <dgm:prSet presAssocID="{67BF3F2F-0248-49B6-9FB5-74B38BA79A45}" presName="level3hierChild" presStyleCnt="0"/>
      <dgm:spPr/>
    </dgm:pt>
    <dgm:pt modelId="{56331792-71B2-4FEC-9DF0-0482E5596008}" type="pres">
      <dgm:prSet presAssocID="{96E30EA9-17A1-421C-9B70-CE1A9D420159}" presName="conn2-1" presStyleLbl="parChTrans1D4" presStyleIdx="6" presStyleCnt="7"/>
      <dgm:spPr/>
      <dgm:t>
        <a:bodyPr/>
        <a:lstStyle/>
        <a:p>
          <a:endParaRPr lang="en-US"/>
        </a:p>
      </dgm:t>
    </dgm:pt>
    <dgm:pt modelId="{A640C573-916E-4E11-BC0C-7FE17FDB72B4}" type="pres">
      <dgm:prSet presAssocID="{96E30EA9-17A1-421C-9B70-CE1A9D420159}" presName="connTx" presStyleLbl="parChTrans1D4" presStyleIdx="6" presStyleCnt="7"/>
      <dgm:spPr/>
      <dgm:t>
        <a:bodyPr/>
        <a:lstStyle/>
        <a:p>
          <a:endParaRPr lang="en-US"/>
        </a:p>
      </dgm:t>
    </dgm:pt>
    <dgm:pt modelId="{F722F13B-D730-49D2-9DB3-FA42388542F8}" type="pres">
      <dgm:prSet presAssocID="{6CE7E8AD-82DF-4733-A765-E41E60DFD739}" presName="root2" presStyleCnt="0"/>
      <dgm:spPr/>
    </dgm:pt>
    <dgm:pt modelId="{9CE626C3-B835-443C-8934-7A956A9A11A1}" type="pres">
      <dgm:prSet presAssocID="{6CE7E8AD-82DF-4733-A765-E41E60DFD739}" presName="LevelTwoTextNode" presStyleLbl="node4" presStyleIdx="6" presStyleCnt="7" custLinFactX="34823" custLinFactNeighborX="100000" custLinFactNeighborY="12216">
        <dgm:presLayoutVars>
          <dgm:chPref val="3"/>
        </dgm:presLayoutVars>
      </dgm:prSet>
      <dgm:spPr/>
      <dgm:t>
        <a:bodyPr/>
        <a:lstStyle/>
        <a:p>
          <a:endParaRPr lang="en-US"/>
        </a:p>
      </dgm:t>
    </dgm:pt>
    <dgm:pt modelId="{06049955-81AA-4315-9F3A-2868783B2DC4}" type="pres">
      <dgm:prSet presAssocID="{6CE7E8AD-82DF-4733-A765-E41E60DFD739}" presName="level3hierChild" presStyleCnt="0"/>
      <dgm:spPr/>
    </dgm:pt>
    <dgm:pt modelId="{01A30117-0C8A-442C-97E5-DDE52FCDE8B1}" type="pres">
      <dgm:prSet presAssocID="{0250E234-5F9C-4BE6-9B27-72685D7CF666}" presName="conn2-1" presStyleLbl="parChTrans1D2" presStyleIdx="2" presStyleCnt="3"/>
      <dgm:spPr/>
      <dgm:t>
        <a:bodyPr/>
        <a:lstStyle/>
        <a:p>
          <a:endParaRPr lang="en-US"/>
        </a:p>
      </dgm:t>
    </dgm:pt>
    <dgm:pt modelId="{03CD975B-F368-4479-A585-FEEF8FFC84DC}" type="pres">
      <dgm:prSet presAssocID="{0250E234-5F9C-4BE6-9B27-72685D7CF666}" presName="connTx" presStyleLbl="parChTrans1D2" presStyleIdx="2" presStyleCnt="3"/>
      <dgm:spPr/>
      <dgm:t>
        <a:bodyPr/>
        <a:lstStyle/>
        <a:p>
          <a:endParaRPr lang="en-US"/>
        </a:p>
      </dgm:t>
    </dgm:pt>
    <dgm:pt modelId="{0026D39A-D448-43F0-B197-0ECAD432B011}" type="pres">
      <dgm:prSet presAssocID="{0B299615-3762-4A3A-90BF-F1E6215A5C51}" presName="root2" presStyleCnt="0"/>
      <dgm:spPr/>
    </dgm:pt>
    <dgm:pt modelId="{B21E4BC9-F3ED-4851-BB81-A4F384942503}" type="pres">
      <dgm:prSet presAssocID="{0B299615-3762-4A3A-90BF-F1E6215A5C51}" presName="LevelTwoTextNode" presStyleLbl="node2" presStyleIdx="2" presStyleCnt="3">
        <dgm:presLayoutVars>
          <dgm:chPref val="3"/>
        </dgm:presLayoutVars>
      </dgm:prSet>
      <dgm:spPr/>
      <dgm:t>
        <a:bodyPr/>
        <a:lstStyle/>
        <a:p>
          <a:endParaRPr lang="en-US"/>
        </a:p>
      </dgm:t>
    </dgm:pt>
    <dgm:pt modelId="{A9B65DF1-6A20-4BE1-A57D-CA8ED9D8A209}" type="pres">
      <dgm:prSet presAssocID="{0B299615-3762-4A3A-90BF-F1E6215A5C51}" presName="level3hierChild" presStyleCnt="0"/>
      <dgm:spPr/>
    </dgm:pt>
    <dgm:pt modelId="{330F7597-610C-4F20-B17A-75E42D08477E}" type="pres">
      <dgm:prSet presAssocID="{3A5C4272-276E-4BF6-814B-9A078210887E}" presName="conn2-1" presStyleLbl="parChTrans1D3" presStyleIdx="3" presStyleCnt="4"/>
      <dgm:spPr/>
      <dgm:t>
        <a:bodyPr/>
        <a:lstStyle/>
        <a:p>
          <a:endParaRPr lang="en-US"/>
        </a:p>
      </dgm:t>
    </dgm:pt>
    <dgm:pt modelId="{91594146-0973-4CDC-A3E1-FAE6A8B68640}" type="pres">
      <dgm:prSet presAssocID="{3A5C4272-276E-4BF6-814B-9A078210887E}" presName="connTx" presStyleLbl="parChTrans1D3" presStyleIdx="3" presStyleCnt="4"/>
      <dgm:spPr/>
      <dgm:t>
        <a:bodyPr/>
        <a:lstStyle/>
        <a:p>
          <a:endParaRPr lang="en-US"/>
        </a:p>
      </dgm:t>
    </dgm:pt>
    <dgm:pt modelId="{BF3905F0-C323-4573-B26A-4F3599D5ED14}" type="pres">
      <dgm:prSet presAssocID="{12598F5D-592A-4809-BF7E-BC73401A0CF7}" presName="root2" presStyleCnt="0"/>
      <dgm:spPr/>
    </dgm:pt>
    <dgm:pt modelId="{18A8B9F9-8EBD-4B27-920F-DCFD1EB3156E}" type="pres">
      <dgm:prSet presAssocID="{12598F5D-592A-4809-BF7E-BC73401A0CF7}" presName="LevelTwoTextNode" presStyleLbl="node3" presStyleIdx="3" presStyleCnt="4" custLinFactX="200000" custLinFactNeighborX="214823" custLinFactNeighborY="23568">
        <dgm:presLayoutVars>
          <dgm:chPref val="3"/>
        </dgm:presLayoutVars>
      </dgm:prSet>
      <dgm:spPr/>
      <dgm:t>
        <a:bodyPr/>
        <a:lstStyle/>
        <a:p>
          <a:endParaRPr lang="en-US"/>
        </a:p>
      </dgm:t>
    </dgm:pt>
    <dgm:pt modelId="{E2484AE6-2456-4332-81BF-8F0748794797}" type="pres">
      <dgm:prSet presAssocID="{12598F5D-592A-4809-BF7E-BC73401A0CF7}" presName="level3hierChild" presStyleCnt="0"/>
      <dgm:spPr/>
    </dgm:pt>
  </dgm:ptLst>
  <dgm:cxnLst>
    <dgm:cxn modelId="{DDEFA994-02E2-4DD8-9C1B-4E5E0605677D}" type="presOf" srcId="{3FF64A13-8F92-45E4-A324-C4703216E962}" destId="{8F3B1B5E-CB2E-4B5B-9A29-CCCEF371CE26}" srcOrd="0" destOrd="0" presId="urn:microsoft.com/office/officeart/2005/8/layout/hierarchy2"/>
    <dgm:cxn modelId="{F22078F1-6652-44CC-B034-B6D260BC63B1}" srcId="{E67B5E2D-B168-4CCF-87F6-FE1B2F683722}" destId="{67BF3F2F-0248-49B6-9FB5-74B38BA79A45}" srcOrd="0" destOrd="0" parTransId="{6D14DFAB-124C-4A68-BC9C-7377AF61B86E}" sibTransId="{59A7ED60-00A8-4A3E-9E73-3458004BA08D}"/>
    <dgm:cxn modelId="{7953893B-DEA8-4918-A71B-CFFC3343952A}" type="presOf" srcId="{6D14DFAB-124C-4A68-BC9C-7377AF61B86E}" destId="{3BF84588-3229-4F31-9E8D-8D4AAF9F268F}" srcOrd="1" destOrd="0" presId="urn:microsoft.com/office/officeart/2005/8/layout/hierarchy2"/>
    <dgm:cxn modelId="{C8227D50-B1BE-41DC-97D6-43E7D08381E1}" type="presOf" srcId="{D2375DA9-D5AE-4481-9E1F-B644A775363B}" destId="{4ABC6386-A057-4497-B588-13FF2FFF1E50}" srcOrd="1" destOrd="0" presId="urn:microsoft.com/office/officeart/2005/8/layout/hierarchy2"/>
    <dgm:cxn modelId="{7A3A4F67-7C8F-4C74-9DA5-BF2971F7878E}" srcId="{8660482B-420A-4863-A8F6-29CC9F688ED3}" destId="{455D7FB8-C80F-4578-8A17-07190D086974}" srcOrd="1" destOrd="0" parTransId="{626F91F8-D7BA-48CA-9F31-B1631DE0E990}" sibTransId="{67373809-5965-4873-8EDC-680CF7A76BC6}"/>
    <dgm:cxn modelId="{EE2100F9-C099-4E77-ABFB-DA3AB4A7B7FB}" type="presOf" srcId="{3A5C4272-276E-4BF6-814B-9A078210887E}" destId="{91594146-0973-4CDC-A3E1-FAE6A8B68640}" srcOrd="1" destOrd="0" presId="urn:microsoft.com/office/officeart/2005/8/layout/hierarchy2"/>
    <dgm:cxn modelId="{68F31141-5C1F-45D8-BEE7-ACCBE8931CD5}" type="presOf" srcId="{7EB0ECE1-5522-44C8-AD09-AA209FD7189A}" destId="{8F55F26D-0000-426D-AA66-84D0FB95D5CA}" srcOrd="0" destOrd="0" presId="urn:microsoft.com/office/officeart/2005/8/layout/hierarchy2"/>
    <dgm:cxn modelId="{938DBDD4-3A2B-46B4-A4C7-03DF363667A0}" type="presOf" srcId="{3FEF0AC5-4966-4DB1-8AF3-5E3C0EB66BD9}" destId="{A1FF65DD-68A8-414B-9C1E-576AD40F5D4F}" srcOrd="0" destOrd="0" presId="urn:microsoft.com/office/officeart/2005/8/layout/hierarchy2"/>
    <dgm:cxn modelId="{76140F33-13A4-40E8-86C7-2CF6DE6C130F}" type="presOf" srcId="{96E30EA9-17A1-421C-9B70-CE1A9D420159}" destId="{56331792-71B2-4FEC-9DF0-0482E5596008}" srcOrd="0" destOrd="0" presId="urn:microsoft.com/office/officeart/2005/8/layout/hierarchy2"/>
    <dgm:cxn modelId="{29BEEBBB-2C4A-48F8-B371-F9FC8A81CAA8}" type="presOf" srcId="{DED66774-EB02-4AB2-9ABE-84813FFE90C3}" destId="{E04208F2-7400-4F86-BA91-565638B4E41D}" srcOrd="0" destOrd="0" presId="urn:microsoft.com/office/officeart/2005/8/layout/hierarchy2"/>
    <dgm:cxn modelId="{E0F98621-5FEA-40E1-984C-0BA09C4AA2DD}" type="presOf" srcId="{3A5C4272-276E-4BF6-814B-9A078210887E}" destId="{330F7597-610C-4F20-B17A-75E42D08477E}" srcOrd="0" destOrd="0" presId="urn:microsoft.com/office/officeart/2005/8/layout/hierarchy2"/>
    <dgm:cxn modelId="{04364DDA-B003-422C-A617-5B3C074BD8F3}" srcId="{35AD2BD1-A9FD-4186-8450-2239E089D5C5}" destId="{8660482B-420A-4863-A8F6-29CC9F688ED3}" srcOrd="0" destOrd="0" parTransId="{093A2073-C646-4935-AFB1-5889C6D22E3A}" sibTransId="{27796D18-58CD-4FDE-A64E-E56EAD15D050}"/>
    <dgm:cxn modelId="{5BB56CB8-3400-4F8A-A82F-E0E0C6585C00}" type="presOf" srcId="{C4CE27D6-FD17-47CC-BBB5-D1356CE62E64}" destId="{4FDB3B3D-622E-4495-99B0-2FD8955765D8}" srcOrd="1" destOrd="0" presId="urn:microsoft.com/office/officeart/2005/8/layout/hierarchy2"/>
    <dgm:cxn modelId="{4F488339-12EA-4189-8D10-20CDB6F23C7B}" srcId="{0B299615-3762-4A3A-90BF-F1E6215A5C51}" destId="{12598F5D-592A-4809-BF7E-BC73401A0CF7}" srcOrd="0" destOrd="0" parTransId="{3A5C4272-276E-4BF6-814B-9A078210887E}" sibTransId="{7BD5ADED-29A5-4FDE-ACC2-D5AC3EAD81FD}"/>
    <dgm:cxn modelId="{399AE1E6-2D1E-4E90-AEA5-9ACCA4DF2899}" type="presOf" srcId="{E67B5E2D-B168-4CCF-87F6-FE1B2F683722}" destId="{68E5C625-4F64-485C-8795-A1B8A61CE10A}" srcOrd="0" destOrd="0" presId="urn:microsoft.com/office/officeart/2005/8/layout/hierarchy2"/>
    <dgm:cxn modelId="{2D7DA079-BC6D-449E-8232-18C2F85A8404}" type="presOf" srcId="{35AD2BD1-A9FD-4186-8450-2239E089D5C5}" destId="{2C33B6DD-B932-4E5D-B543-8C9A8F69E9B7}" srcOrd="0" destOrd="0" presId="urn:microsoft.com/office/officeart/2005/8/layout/hierarchy2"/>
    <dgm:cxn modelId="{035238AD-048F-4969-964B-C6D146C9D95B}" type="presOf" srcId="{0250E234-5F9C-4BE6-9B27-72685D7CF666}" destId="{01A30117-0C8A-442C-97E5-DDE52FCDE8B1}" srcOrd="0" destOrd="0" presId="urn:microsoft.com/office/officeart/2005/8/layout/hierarchy2"/>
    <dgm:cxn modelId="{BF4BB3BF-3D5D-4D0F-B342-3C75878FC31D}" type="presOf" srcId="{6D14DFAB-124C-4A68-BC9C-7377AF61B86E}" destId="{53090815-6271-48CB-846E-0ED1A866FD03}" srcOrd="0" destOrd="0" presId="urn:microsoft.com/office/officeart/2005/8/layout/hierarchy2"/>
    <dgm:cxn modelId="{C2FC91DA-E7AE-49F4-9E73-D0F067528154}" type="presOf" srcId="{170EDF99-9308-4AFB-B4B5-CD4A8CEA4BB7}" destId="{C25DC644-6E5A-49E1-A2AB-B192D46DA0FD}" srcOrd="1" destOrd="0" presId="urn:microsoft.com/office/officeart/2005/8/layout/hierarchy2"/>
    <dgm:cxn modelId="{59B99429-50DB-44B7-AAE4-EA5B9FC32AD4}" type="presOf" srcId="{626F91F8-D7BA-48CA-9F31-B1631DE0E990}" destId="{36D789ED-5822-43D5-A205-B41588718C11}" srcOrd="1" destOrd="0" presId="urn:microsoft.com/office/officeart/2005/8/layout/hierarchy2"/>
    <dgm:cxn modelId="{5ABFFC4F-16F7-48F1-A550-C6780215612D}" type="presOf" srcId="{C399FF1F-FE72-4FE2-99A9-39D0AFF7B620}" destId="{4B86BCDA-74B3-40DB-BF44-63E48FC860CC}" srcOrd="0" destOrd="0" presId="urn:microsoft.com/office/officeart/2005/8/layout/hierarchy2"/>
    <dgm:cxn modelId="{B48CC8B4-507E-4DC7-AAD5-B198774C9174}" type="presOf" srcId="{0250E234-5F9C-4BE6-9B27-72685D7CF666}" destId="{03CD975B-F368-4479-A585-FEEF8FFC84DC}" srcOrd="1" destOrd="0" presId="urn:microsoft.com/office/officeart/2005/8/layout/hierarchy2"/>
    <dgm:cxn modelId="{D29E663B-00F4-42D5-8019-EA784CB842BD}" type="presOf" srcId="{C4CE27D6-FD17-47CC-BBB5-D1356CE62E64}" destId="{621A5625-35F2-4D26-82D1-D59D1A15EF39}" srcOrd="0" destOrd="0" presId="urn:microsoft.com/office/officeart/2005/8/layout/hierarchy2"/>
    <dgm:cxn modelId="{F9A4C7FE-07AF-44A9-8909-BF7EC8B40348}" type="presOf" srcId="{12598F5D-592A-4809-BF7E-BC73401A0CF7}" destId="{18A8B9F9-8EBD-4B27-920F-DCFD1EB3156E}" srcOrd="0" destOrd="0" presId="urn:microsoft.com/office/officeart/2005/8/layout/hierarchy2"/>
    <dgm:cxn modelId="{FF5F3E50-8A5E-4BB9-8469-F2D13C174C3E}" type="presOf" srcId="{0B299615-3762-4A3A-90BF-F1E6215A5C51}" destId="{B21E4BC9-F3ED-4851-BB81-A4F384942503}" srcOrd="0" destOrd="0" presId="urn:microsoft.com/office/officeart/2005/8/layout/hierarchy2"/>
    <dgm:cxn modelId="{1D598FF0-4862-44F6-850C-482FAD9B9005}" type="presOf" srcId="{649B3E1D-F6A0-4E68-80D2-2A011A1D6841}" destId="{59FA0818-6DA1-4DF0-A9D3-733F58381592}" srcOrd="0" destOrd="0" presId="urn:microsoft.com/office/officeart/2005/8/layout/hierarchy2"/>
    <dgm:cxn modelId="{D0011F6A-2B6A-4304-B001-2BAEF5CE0576}" type="presOf" srcId="{D2375DA9-D5AE-4481-9E1F-B644A775363B}" destId="{8B7E5939-10C1-4354-A49F-06738E144979}" srcOrd="0" destOrd="0" presId="urn:microsoft.com/office/officeart/2005/8/layout/hierarchy2"/>
    <dgm:cxn modelId="{090E796A-93A0-48A6-9BD3-53D28701CD77}" type="presOf" srcId="{67BF3F2F-0248-49B6-9FB5-74B38BA79A45}" destId="{8BF2E8FA-5C43-4D31-AC57-0E0CDE1BCE3A}" srcOrd="0" destOrd="0" presId="urn:microsoft.com/office/officeart/2005/8/layout/hierarchy2"/>
    <dgm:cxn modelId="{C7C2D479-2861-497D-BE8C-980E33A56B5B}" type="presOf" srcId="{BFB4ED95-4E87-412F-BAD2-8E76E9D3AF9D}" destId="{F5413A49-1BB7-4342-A373-ECB051F0FFE9}" srcOrd="0" destOrd="0" presId="urn:microsoft.com/office/officeart/2005/8/layout/hierarchy2"/>
    <dgm:cxn modelId="{C6601A7D-2465-43FD-94F8-157E2AD65CF9}" srcId="{67BF3F2F-0248-49B6-9FB5-74B38BA79A45}" destId="{6CE7E8AD-82DF-4733-A765-E41E60DFD739}" srcOrd="0" destOrd="0" parTransId="{96E30EA9-17A1-421C-9B70-CE1A9D420159}" sibTransId="{CDF3FBFF-2522-44EA-975D-52B18EF14ECD}"/>
    <dgm:cxn modelId="{B62A811B-B05D-40D7-A90A-1A118C5113F5}" type="presOf" srcId="{626F91F8-D7BA-48CA-9F31-B1631DE0E990}" destId="{967FD62C-217E-4EC0-B109-33C1B3BA17CD}" srcOrd="0" destOrd="0" presId="urn:microsoft.com/office/officeart/2005/8/layout/hierarchy2"/>
    <dgm:cxn modelId="{AC39847B-5463-4020-AF7C-7B19CCA767ED}" type="presOf" srcId="{6CE7E8AD-82DF-4733-A765-E41E60DFD739}" destId="{9CE626C3-B835-443C-8934-7A956A9A11A1}" srcOrd="0" destOrd="0" presId="urn:microsoft.com/office/officeart/2005/8/layout/hierarchy2"/>
    <dgm:cxn modelId="{96588498-97F7-457B-BE7D-A9492C1653CC}" type="presOf" srcId="{95F3353E-396C-4C19-936C-D372627CE028}" destId="{D6B442C5-1194-44B6-AD2D-6B4083F7B2B5}" srcOrd="0" destOrd="0" presId="urn:microsoft.com/office/officeart/2005/8/layout/hierarchy2"/>
    <dgm:cxn modelId="{C9562356-E48D-4FFF-868B-CAA330F3858A}" srcId="{8660482B-420A-4863-A8F6-29CC9F688ED3}" destId="{E16D0B1F-CF6F-4B90-BB50-7DCEED1C7E4D}" srcOrd="0" destOrd="0" parTransId="{DED66774-EB02-4AB2-9ABE-84813FFE90C3}" sibTransId="{7AD878FC-6D40-4E9F-ACB4-9FEC0FC59742}"/>
    <dgm:cxn modelId="{E89E58FC-94FD-4FD6-B246-A642816CD8B6}" type="presOf" srcId="{DEE82E4A-E1B7-42DD-AFA0-93D5E037FA1B}" destId="{81FA83B5-2242-41B3-9E8A-0D49CE582DA9}" srcOrd="0" destOrd="0" presId="urn:microsoft.com/office/officeart/2005/8/layout/hierarchy2"/>
    <dgm:cxn modelId="{D3DFEAE2-83A2-488F-9354-CEBBC1BF62FA}" type="presOf" srcId="{990CE84E-83BE-4967-B15B-860CA9C593B7}" destId="{DA3ACA2D-BFBA-4F98-A592-5FDF6BDA8CEC}" srcOrd="0" destOrd="0" presId="urn:microsoft.com/office/officeart/2005/8/layout/hierarchy2"/>
    <dgm:cxn modelId="{4A7E8FF1-311F-4CF0-8C6E-4A90F2A44235}" srcId="{95F3353E-396C-4C19-936C-D372627CE028}" destId="{BFB4ED95-4E87-412F-BAD2-8E76E9D3AF9D}" srcOrd="0" destOrd="0" parTransId="{7655FF1B-397A-485A-BB80-111E6CEBBCC4}" sibTransId="{DD5CF006-612E-4D6B-8FED-5522E4609D80}"/>
    <dgm:cxn modelId="{71D1401E-E256-442B-8804-61566C0ABF41}" type="presOf" srcId="{093A2073-C646-4935-AFB1-5889C6D22E3A}" destId="{9D618670-9589-4EA1-9BF5-D2AEE74AB0DD}" srcOrd="0" destOrd="0" presId="urn:microsoft.com/office/officeart/2005/8/layout/hierarchy2"/>
    <dgm:cxn modelId="{D0BD6A17-EF4B-48A0-8D28-B8B12FC560F1}" type="presOf" srcId="{170EDF99-9308-4AFB-B4B5-CD4A8CEA4BB7}" destId="{658AC8C8-EC91-4807-8192-9A094B1155B0}" srcOrd="0" destOrd="0" presId="urn:microsoft.com/office/officeart/2005/8/layout/hierarchy2"/>
    <dgm:cxn modelId="{B6EE5F32-F374-41E1-A131-8FBE3037CD55}" srcId="{7EB0ECE1-5522-44C8-AD09-AA209FD7189A}" destId="{649B3E1D-F6A0-4E68-80D2-2A011A1D6841}" srcOrd="0" destOrd="0" parTransId="{79BF5FB5-A65A-4FCF-B4DD-8474E5C00460}" sibTransId="{5D638078-3E26-4B58-85D3-72766B8C2832}"/>
    <dgm:cxn modelId="{22F11265-AF95-4798-ACC8-FAEA558F0667}" type="presOf" srcId="{093A2073-C646-4935-AFB1-5889C6D22E3A}" destId="{29B27A34-C220-451E-8BFD-2AC66870039D}" srcOrd="1" destOrd="0" presId="urn:microsoft.com/office/officeart/2005/8/layout/hierarchy2"/>
    <dgm:cxn modelId="{DDF38E36-9311-4047-9E24-34AED6587178}" type="presOf" srcId="{7655FF1B-397A-485A-BB80-111E6CEBBCC4}" destId="{5C5334BE-395F-462D-9AC6-C22F6ECA839A}" srcOrd="0" destOrd="0" presId="urn:microsoft.com/office/officeart/2005/8/layout/hierarchy2"/>
    <dgm:cxn modelId="{114CC9C2-676E-41A4-BEF3-7DEE9D3C13E3}" type="presOf" srcId="{E16D0B1F-CF6F-4B90-BB50-7DCEED1C7E4D}" destId="{7077B8AF-12EC-40F7-BA13-748FC9880789}" srcOrd="0" destOrd="0" presId="urn:microsoft.com/office/officeart/2005/8/layout/hierarchy2"/>
    <dgm:cxn modelId="{867B79F4-F7CD-49FC-B20D-66569D9D3A38}" srcId="{649B3E1D-F6A0-4E68-80D2-2A011A1D6841}" destId="{35AD2BD1-A9FD-4186-8450-2239E089D5C5}" srcOrd="1" destOrd="0" parTransId="{D2375DA9-D5AE-4481-9E1F-B644A775363B}" sibTransId="{68AD77F6-AF99-4918-8C9C-5EA3A2EC60C4}"/>
    <dgm:cxn modelId="{E3A230EE-B25C-4506-ACDD-140D1365D5C9}" srcId="{455D7FB8-C80F-4578-8A17-07190D086974}" destId="{95F3353E-396C-4C19-936C-D372627CE028}" srcOrd="0" destOrd="0" parTransId="{3FF64A13-8F92-45E4-A324-C4703216E962}" sibTransId="{6C63F4C9-51CE-4289-8414-30CD0B8AD468}"/>
    <dgm:cxn modelId="{353B5194-D51E-4FC7-AF5E-AFA08D033230}" srcId="{649B3E1D-F6A0-4E68-80D2-2A011A1D6841}" destId="{0B299615-3762-4A3A-90BF-F1E6215A5C51}" srcOrd="2" destOrd="0" parTransId="{0250E234-5F9C-4BE6-9B27-72685D7CF666}" sibTransId="{85AAEFF0-40B6-4161-8BCA-DD113611CF5E}"/>
    <dgm:cxn modelId="{3BDD7D88-945E-4EB3-95D0-F10C82F8FDF2}" srcId="{649B3E1D-F6A0-4E68-80D2-2A011A1D6841}" destId="{3FEF0AC5-4966-4DB1-8AF3-5E3C0EB66BD9}" srcOrd="0" destOrd="0" parTransId="{C4CE27D6-FD17-47CC-BBB5-D1356CE62E64}" sibTransId="{261AC8BA-98E3-4E39-84DF-2E11AB6B5CD4}"/>
    <dgm:cxn modelId="{F5CFC9F3-3BA6-4859-B4E0-8F9A77C49F3D}" type="presOf" srcId="{990CE84E-83BE-4967-B15B-860CA9C593B7}" destId="{458C32A3-3631-45DE-A454-EADD9C4EB491}" srcOrd="1" destOrd="0" presId="urn:microsoft.com/office/officeart/2005/8/layout/hierarchy2"/>
    <dgm:cxn modelId="{4FCE4A7C-732E-4592-B25B-DA639DA26552}" srcId="{35AD2BD1-A9FD-4186-8450-2239E089D5C5}" destId="{E67B5E2D-B168-4CCF-87F6-FE1B2F683722}" srcOrd="1" destOrd="0" parTransId="{170EDF99-9308-4AFB-B4B5-CD4A8CEA4BB7}" sibTransId="{FE3C09B2-7100-4024-8408-1FEA5415462F}"/>
    <dgm:cxn modelId="{BB517831-F06D-4121-9A4B-4D2E725862E3}" type="presOf" srcId="{DED66774-EB02-4AB2-9ABE-84813FFE90C3}" destId="{4900C5CA-76E0-47FD-A726-9B1E62EED96D}" srcOrd="1" destOrd="0" presId="urn:microsoft.com/office/officeart/2005/8/layout/hierarchy2"/>
    <dgm:cxn modelId="{F090E175-6828-487A-BE8A-E4C1D2834AC6}" type="presOf" srcId="{8660482B-420A-4863-A8F6-29CC9F688ED3}" destId="{CECFAA55-8203-4F3A-8D80-59590591C864}" srcOrd="0" destOrd="0" presId="urn:microsoft.com/office/officeart/2005/8/layout/hierarchy2"/>
    <dgm:cxn modelId="{0304C30E-EBB0-4A8A-80F2-3E5453840920}" srcId="{3FEF0AC5-4966-4DB1-8AF3-5E3C0EB66BD9}" destId="{C399FF1F-FE72-4FE2-99A9-39D0AFF7B620}" srcOrd="0" destOrd="0" parTransId="{990CE84E-83BE-4967-B15B-860CA9C593B7}" sibTransId="{0D73F323-6110-43BD-8B3B-F5D1BB3731E3}"/>
    <dgm:cxn modelId="{DBEC4819-0866-4A04-BD2C-8DCED2B8CE09}" type="presOf" srcId="{A8A82145-E61C-4E9F-9115-9A060B68270F}" destId="{22754B6E-FA3E-41AD-9872-C60C4ADA7667}" srcOrd="0" destOrd="0" presId="urn:microsoft.com/office/officeart/2005/8/layout/hierarchy2"/>
    <dgm:cxn modelId="{7334AFF4-7DB0-4483-A575-20A2328D7B7F}" type="presOf" srcId="{A8A82145-E61C-4E9F-9115-9A060B68270F}" destId="{2FE1B832-D156-4120-B08A-75798890798A}" srcOrd="1" destOrd="0" presId="urn:microsoft.com/office/officeart/2005/8/layout/hierarchy2"/>
    <dgm:cxn modelId="{9ED9D5B8-35A0-4D55-A06D-AB6F5A5389DE}" type="presOf" srcId="{3FF64A13-8F92-45E4-A324-C4703216E962}" destId="{2356729C-3D8B-4CF7-86C9-3AAE4476F1C8}" srcOrd="1" destOrd="0" presId="urn:microsoft.com/office/officeart/2005/8/layout/hierarchy2"/>
    <dgm:cxn modelId="{079F6C01-6DF7-4161-99CD-587816854E7F}" type="presOf" srcId="{7655FF1B-397A-485A-BB80-111E6CEBBCC4}" destId="{3CAED577-C21E-4C29-9A26-8260F7AFC3D4}" srcOrd="1" destOrd="0" presId="urn:microsoft.com/office/officeart/2005/8/layout/hierarchy2"/>
    <dgm:cxn modelId="{D9956A49-5D40-49DD-914B-3E70C977D765}" type="presOf" srcId="{455D7FB8-C80F-4578-8A17-07190D086974}" destId="{4868B304-D7CC-4213-B244-30B1E2AE149A}" srcOrd="0" destOrd="0" presId="urn:microsoft.com/office/officeart/2005/8/layout/hierarchy2"/>
    <dgm:cxn modelId="{99E5CD5A-8217-4EEB-8695-FF832610A9AE}" type="presOf" srcId="{96E30EA9-17A1-421C-9B70-CE1A9D420159}" destId="{A640C573-916E-4E11-BC0C-7FE17FDB72B4}" srcOrd="1" destOrd="0" presId="urn:microsoft.com/office/officeart/2005/8/layout/hierarchy2"/>
    <dgm:cxn modelId="{F46DA7A3-A280-4AC6-BF8A-7EF8696BBBC6}" srcId="{E16D0B1F-CF6F-4B90-BB50-7DCEED1C7E4D}" destId="{DEE82E4A-E1B7-42DD-AFA0-93D5E037FA1B}" srcOrd="0" destOrd="0" parTransId="{A8A82145-E61C-4E9F-9115-9A060B68270F}" sibTransId="{529FDF88-1075-4963-AC69-FA9DF72F537E}"/>
    <dgm:cxn modelId="{3665678C-3D04-4D35-AE22-3305BC15176F}" type="presParOf" srcId="{8F55F26D-0000-426D-AA66-84D0FB95D5CA}" destId="{8EFAC11B-540C-4C0C-A54C-D0AE839112A5}" srcOrd="0" destOrd="0" presId="urn:microsoft.com/office/officeart/2005/8/layout/hierarchy2"/>
    <dgm:cxn modelId="{14275571-E3C7-4252-B790-CE8DCF819197}" type="presParOf" srcId="{8EFAC11B-540C-4C0C-A54C-D0AE839112A5}" destId="{59FA0818-6DA1-4DF0-A9D3-733F58381592}" srcOrd="0" destOrd="0" presId="urn:microsoft.com/office/officeart/2005/8/layout/hierarchy2"/>
    <dgm:cxn modelId="{4F8D1FF5-3A31-49FC-8376-FE31CE0BC59B}" type="presParOf" srcId="{8EFAC11B-540C-4C0C-A54C-D0AE839112A5}" destId="{78396D2E-0F78-408E-BF57-36588D0C0CA1}" srcOrd="1" destOrd="0" presId="urn:microsoft.com/office/officeart/2005/8/layout/hierarchy2"/>
    <dgm:cxn modelId="{8C114615-2169-49B3-BDA8-BA569F624EBB}" type="presParOf" srcId="{78396D2E-0F78-408E-BF57-36588D0C0CA1}" destId="{621A5625-35F2-4D26-82D1-D59D1A15EF39}" srcOrd="0" destOrd="0" presId="urn:microsoft.com/office/officeart/2005/8/layout/hierarchy2"/>
    <dgm:cxn modelId="{31326904-5304-4285-AF7D-04073A6412F8}" type="presParOf" srcId="{621A5625-35F2-4D26-82D1-D59D1A15EF39}" destId="{4FDB3B3D-622E-4495-99B0-2FD8955765D8}" srcOrd="0" destOrd="0" presId="urn:microsoft.com/office/officeart/2005/8/layout/hierarchy2"/>
    <dgm:cxn modelId="{BE8C551B-907D-46B6-B9E5-01AD3CB96F63}" type="presParOf" srcId="{78396D2E-0F78-408E-BF57-36588D0C0CA1}" destId="{432CEF59-51A8-4673-9F44-E44EED3FE4A8}" srcOrd="1" destOrd="0" presId="urn:microsoft.com/office/officeart/2005/8/layout/hierarchy2"/>
    <dgm:cxn modelId="{36CE37C5-70E4-49A5-92BD-2B3CFAFEB040}" type="presParOf" srcId="{432CEF59-51A8-4673-9F44-E44EED3FE4A8}" destId="{A1FF65DD-68A8-414B-9C1E-576AD40F5D4F}" srcOrd="0" destOrd="0" presId="urn:microsoft.com/office/officeart/2005/8/layout/hierarchy2"/>
    <dgm:cxn modelId="{F14FA0D6-77FB-4C05-A0C5-0D80AE19B31C}" type="presParOf" srcId="{432CEF59-51A8-4673-9F44-E44EED3FE4A8}" destId="{BC306400-3ED6-4389-9954-797A5AEB007B}" srcOrd="1" destOrd="0" presId="urn:microsoft.com/office/officeart/2005/8/layout/hierarchy2"/>
    <dgm:cxn modelId="{441680ED-7EBC-49E6-B551-0352091339D5}" type="presParOf" srcId="{BC306400-3ED6-4389-9954-797A5AEB007B}" destId="{DA3ACA2D-BFBA-4F98-A592-5FDF6BDA8CEC}" srcOrd="0" destOrd="0" presId="urn:microsoft.com/office/officeart/2005/8/layout/hierarchy2"/>
    <dgm:cxn modelId="{62E8FD64-5F14-4D51-B71D-C12531373B2C}" type="presParOf" srcId="{DA3ACA2D-BFBA-4F98-A592-5FDF6BDA8CEC}" destId="{458C32A3-3631-45DE-A454-EADD9C4EB491}" srcOrd="0" destOrd="0" presId="urn:microsoft.com/office/officeart/2005/8/layout/hierarchy2"/>
    <dgm:cxn modelId="{2A43D95C-1D09-46AD-B753-02E399F61F87}" type="presParOf" srcId="{BC306400-3ED6-4389-9954-797A5AEB007B}" destId="{F09AD3EE-C64A-408A-B06E-2FF98E1353C4}" srcOrd="1" destOrd="0" presId="urn:microsoft.com/office/officeart/2005/8/layout/hierarchy2"/>
    <dgm:cxn modelId="{8F0EA306-03AE-4722-99E1-B1A31A4DF3EF}" type="presParOf" srcId="{F09AD3EE-C64A-408A-B06E-2FF98E1353C4}" destId="{4B86BCDA-74B3-40DB-BF44-63E48FC860CC}" srcOrd="0" destOrd="0" presId="urn:microsoft.com/office/officeart/2005/8/layout/hierarchy2"/>
    <dgm:cxn modelId="{ED5983E7-2CF5-45D4-B765-220F5C7A945E}" type="presParOf" srcId="{F09AD3EE-C64A-408A-B06E-2FF98E1353C4}" destId="{42C39EB2-769F-4F80-97EE-2303CC0817C9}" srcOrd="1" destOrd="0" presId="urn:microsoft.com/office/officeart/2005/8/layout/hierarchy2"/>
    <dgm:cxn modelId="{86A9FB7F-34C0-4F1B-BFAB-85A279375EA5}" type="presParOf" srcId="{78396D2E-0F78-408E-BF57-36588D0C0CA1}" destId="{8B7E5939-10C1-4354-A49F-06738E144979}" srcOrd="2" destOrd="0" presId="urn:microsoft.com/office/officeart/2005/8/layout/hierarchy2"/>
    <dgm:cxn modelId="{C2F4C57D-D133-4C01-A7CD-CD648FD5DC09}" type="presParOf" srcId="{8B7E5939-10C1-4354-A49F-06738E144979}" destId="{4ABC6386-A057-4497-B588-13FF2FFF1E50}" srcOrd="0" destOrd="0" presId="urn:microsoft.com/office/officeart/2005/8/layout/hierarchy2"/>
    <dgm:cxn modelId="{3D3815BA-AE55-492F-B1E0-8AFDFC1DFF97}" type="presParOf" srcId="{78396D2E-0F78-408E-BF57-36588D0C0CA1}" destId="{84E19DF9-6A4B-45B4-8982-EFA1A9734342}" srcOrd="3" destOrd="0" presId="urn:microsoft.com/office/officeart/2005/8/layout/hierarchy2"/>
    <dgm:cxn modelId="{A69E6122-E558-4886-8308-9D3D28D4A8C7}" type="presParOf" srcId="{84E19DF9-6A4B-45B4-8982-EFA1A9734342}" destId="{2C33B6DD-B932-4E5D-B543-8C9A8F69E9B7}" srcOrd="0" destOrd="0" presId="urn:microsoft.com/office/officeart/2005/8/layout/hierarchy2"/>
    <dgm:cxn modelId="{55DF03E6-6D92-4C6B-B70C-36ECB362F1D3}" type="presParOf" srcId="{84E19DF9-6A4B-45B4-8982-EFA1A9734342}" destId="{FA66CA28-BEB4-44BE-A828-E10E751FC527}" srcOrd="1" destOrd="0" presId="urn:microsoft.com/office/officeart/2005/8/layout/hierarchy2"/>
    <dgm:cxn modelId="{B6DFC8CB-4828-4715-B655-C2CD603BA0F7}" type="presParOf" srcId="{FA66CA28-BEB4-44BE-A828-E10E751FC527}" destId="{9D618670-9589-4EA1-9BF5-D2AEE74AB0DD}" srcOrd="0" destOrd="0" presId="urn:microsoft.com/office/officeart/2005/8/layout/hierarchy2"/>
    <dgm:cxn modelId="{B06FC7C0-0AB0-4580-ABE2-740C07F4B79A}" type="presParOf" srcId="{9D618670-9589-4EA1-9BF5-D2AEE74AB0DD}" destId="{29B27A34-C220-451E-8BFD-2AC66870039D}" srcOrd="0" destOrd="0" presId="urn:microsoft.com/office/officeart/2005/8/layout/hierarchy2"/>
    <dgm:cxn modelId="{1975EAA3-B385-47BD-BBEF-90488DF72B66}" type="presParOf" srcId="{FA66CA28-BEB4-44BE-A828-E10E751FC527}" destId="{921190CE-49BF-46D6-9EC9-AAC1651E9D91}" srcOrd="1" destOrd="0" presId="urn:microsoft.com/office/officeart/2005/8/layout/hierarchy2"/>
    <dgm:cxn modelId="{3961911D-EF06-42F9-B791-564142CB705F}" type="presParOf" srcId="{921190CE-49BF-46D6-9EC9-AAC1651E9D91}" destId="{CECFAA55-8203-4F3A-8D80-59590591C864}" srcOrd="0" destOrd="0" presId="urn:microsoft.com/office/officeart/2005/8/layout/hierarchy2"/>
    <dgm:cxn modelId="{0F658B5C-1320-4BB9-8536-100A1DAAC3AC}" type="presParOf" srcId="{921190CE-49BF-46D6-9EC9-AAC1651E9D91}" destId="{E73D2ADB-ED70-4928-947D-AB93999571B8}" srcOrd="1" destOrd="0" presId="urn:microsoft.com/office/officeart/2005/8/layout/hierarchy2"/>
    <dgm:cxn modelId="{B4BF5F42-5DE3-4303-9749-15EC3E09EEEF}" type="presParOf" srcId="{E73D2ADB-ED70-4928-947D-AB93999571B8}" destId="{E04208F2-7400-4F86-BA91-565638B4E41D}" srcOrd="0" destOrd="0" presId="urn:microsoft.com/office/officeart/2005/8/layout/hierarchy2"/>
    <dgm:cxn modelId="{024F71F4-899C-4EBB-992A-A40C8B5A7492}" type="presParOf" srcId="{E04208F2-7400-4F86-BA91-565638B4E41D}" destId="{4900C5CA-76E0-47FD-A726-9B1E62EED96D}" srcOrd="0" destOrd="0" presId="urn:microsoft.com/office/officeart/2005/8/layout/hierarchy2"/>
    <dgm:cxn modelId="{E2473D48-CE73-4C1B-8419-1AFF0E4826C6}" type="presParOf" srcId="{E73D2ADB-ED70-4928-947D-AB93999571B8}" destId="{CB352D4D-A5A1-4FF0-9849-9AA5C1A040B6}" srcOrd="1" destOrd="0" presId="urn:microsoft.com/office/officeart/2005/8/layout/hierarchy2"/>
    <dgm:cxn modelId="{51CEEF62-D1BE-4E1C-8AC2-0ABB0BB20BCF}" type="presParOf" srcId="{CB352D4D-A5A1-4FF0-9849-9AA5C1A040B6}" destId="{7077B8AF-12EC-40F7-BA13-748FC9880789}" srcOrd="0" destOrd="0" presId="urn:microsoft.com/office/officeart/2005/8/layout/hierarchy2"/>
    <dgm:cxn modelId="{689CF20B-2E9F-40FD-8A47-32CBDFAF6C38}" type="presParOf" srcId="{CB352D4D-A5A1-4FF0-9849-9AA5C1A040B6}" destId="{0E5093BD-542F-4E4E-A414-98BEF4A44439}" srcOrd="1" destOrd="0" presId="urn:microsoft.com/office/officeart/2005/8/layout/hierarchy2"/>
    <dgm:cxn modelId="{E931145B-793A-4DE0-B394-A8E55BAFC7BB}" type="presParOf" srcId="{0E5093BD-542F-4E4E-A414-98BEF4A44439}" destId="{22754B6E-FA3E-41AD-9872-C60C4ADA7667}" srcOrd="0" destOrd="0" presId="urn:microsoft.com/office/officeart/2005/8/layout/hierarchy2"/>
    <dgm:cxn modelId="{989473AB-A404-43C4-82C8-A09A9F8FEEC6}" type="presParOf" srcId="{22754B6E-FA3E-41AD-9872-C60C4ADA7667}" destId="{2FE1B832-D156-4120-B08A-75798890798A}" srcOrd="0" destOrd="0" presId="urn:microsoft.com/office/officeart/2005/8/layout/hierarchy2"/>
    <dgm:cxn modelId="{9437F65F-8820-427A-B4EE-648F04748074}" type="presParOf" srcId="{0E5093BD-542F-4E4E-A414-98BEF4A44439}" destId="{46E5E892-E6FB-4354-A6F9-D498AA13FAC6}" srcOrd="1" destOrd="0" presId="urn:microsoft.com/office/officeart/2005/8/layout/hierarchy2"/>
    <dgm:cxn modelId="{2C779F90-7F43-4BAC-ABA5-763C26FB0591}" type="presParOf" srcId="{46E5E892-E6FB-4354-A6F9-D498AA13FAC6}" destId="{81FA83B5-2242-41B3-9E8A-0D49CE582DA9}" srcOrd="0" destOrd="0" presId="urn:microsoft.com/office/officeart/2005/8/layout/hierarchy2"/>
    <dgm:cxn modelId="{EC988A24-B473-4D6B-98F9-5F40CC03067A}" type="presParOf" srcId="{46E5E892-E6FB-4354-A6F9-D498AA13FAC6}" destId="{3429D6D0-892F-4A4B-BD90-BC6C57C2CB2A}" srcOrd="1" destOrd="0" presId="urn:microsoft.com/office/officeart/2005/8/layout/hierarchy2"/>
    <dgm:cxn modelId="{AB12BA4E-C1ED-4A41-823D-058002C89BB3}" type="presParOf" srcId="{E73D2ADB-ED70-4928-947D-AB93999571B8}" destId="{967FD62C-217E-4EC0-B109-33C1B3BA17CD}" srcOrd="2" destOrd="0" presId="urn:microsoft.com/office/officeart/2005/8/layout/hierarchy2"/>
    <dgm:cxn modelId="{20272BA4-5F32-4ECD-96B9-8F71ABEE543B}" type="presParOf" srcId="{967FD62C-217E-4EC0-B109-33C1B3BA17CD}" destId="{36D789ED-5822-43D5-A205-B41588718C11}" srcOrd="0" destOrd="0" presId="urn:microsoft.com/office/officeart/2005/8/layout/hierarchy2"/>
    <dgm:cxn modelId="{02D5F49E-746B-45F3-ACD3-72AE966A4952}" type="presParOf" srcId="{E73D2ADB-ED70-4928-947D-AB93999571B8}" destId="{240D5357-A270-4497-B246-E249668F2406}" srcOrd="3" destOrd="0" presId="urn:microsoft.com/office/officeart/2005/8/layout/hierarchy2"/>
    <dgm:cxn modelId="{D75CA203-C1F3-4479-802C-7302BB2A6CBB}" type="presParOf" srcId="{240D5357-A270-4497-B246-E249668F2406}" destId="{4868B304-D7CC-4213-B244-30B1E2AE149A}" srcOrd="0" destOrd="0" presId="urn:microsoft.com/office/officeart/2005/8/layout/hierarchy2"/>
    <dgm:cxn modelId="{BD400432-5992-4797-A2B6-83B1FBF91AB9}" type="presParOf" srcId="{240D5357-A270-4497-B246-E249668F2406}" destId="{20DCDAA8-46B8-417D-9CE1-8F55099A676E}" srcOrd="1" destOrd="0" presId="urn:microsoft.com/office/officeart/2005/8/layout/hierarchy2"/>
    <dgm:cxn modelId="{D9B71D17-EEEF-4D8E-AC26-8FBA1524C140}" type="presParOf" srcId="{20DCDAA8-46B8-417D-9CE1-8F55099A676E}" destId="{8F3B1B5E-CB2E-4B5B-9A29-CCCEF371CE26}" srcOrd="0" destOrd="0" presId="urn:microsoft.com/office/officeart/2005/8/layout/hierarchy2"/>
    <dgm:cxn modelId="{6CCE1746-A105-4635-BD65-713BEFEF2B89}" type="presParOf" srcId="{8F3B1B5E-CB2E-4B5B-9A29-CCCEF371CE26}" destId="{2356729C-3D8B-4CF7-86C9-3AAE4476F1C8}" srcOrd="0" destOrd="0" presId="urn:microsoft.com/office/officeart/2005/8/layout/hierarchy2"/>
    <dgm:cxn modelId="{A740CDC9-87FB-402D-95B0-14D9E356E11A}" type="presParOf" srcId="{20DCDAA8-46B8-417D-9CE1-8F55099A676E}" destId="{6954A09D-FB86-4E0C-BB63-A60B69EB8F67}" srcOrd="1" destOrd="0" presId="urn:microsoft.com/office/officeart/2005/8/layout/hierarchy2"/>
    <dgm:cxn modelId="{86D5653B-694D-4C93-9AEA-AE9AA1926065}" type="presParOf" srcId="{6954A09D-FB86-4E0C-BB63-A60B69EB8F67}" destId="{D6B442C5-1194-44B6-AD2D-6B4083F7B2B5}" srcOrd="0" destOrd="0" presId="urn:microsoft.com/office/officeart/2005/8/layout/hierarchy2"/>
    <dgm:cxn modelId="{843272AD-240A-42D5-A9CD-7571D937B8AE}" type="presParOf" srcId="{6954A09D-FB86-4E0C-BB63-A60B69EB8F67}" destId="{FE420A3C-9A62-4B66-8656-3F9907AC8734}" srcOrd="1" destOrd="0" presId="urn:microsoft.com/office/officeart/2005/8/layout/hierarchy2"/>
    <dgm:cxn modelId="{56C3DA2C-3CF9-489D-BA38-8E90195E0304}" type="presParOf" srcId="{FE420A3C-9A62-4B66-8656-3F9907AC8734}" destId="{5C5334BE-395F-462D-9AC6-C22F6ECA839A}" srcOrd="0" destOrd="0" presId="urn:microsoft.com/office/officeart/2005/8/layout/hierarchy2"/>
    <dgm:cxn modelId="{3326CEEA-7A5F-4611-859A-C8A0D61871F2}" type="presParOf" srcId="{5C5334BE-395F-462D-9AC6-C22F6ECA839A}" destId="{3CAED577-C21E-4C29-9A26-8260F7AFC3D4}" srcOrd="0" destOrd="0" presId="urn:microsoft.com/office/officeart/2005/8/layout/hierarchy2"/>
    <dgm:cxn modelId="{9CBB596A-19DC-4048-822F-B47D2F98EE30}" type="presParOf" srcId="{FE420A3C-9A62-4B66-8656-3F9907AC8734}" destId="{B36C45D1-A722-43EA-94F7-80778E910C90}" srcOrd="1" destOrd="0" presId="urn:microsoft.com/office/officeart/2005/8/layout/hierarchy2"/>
    <dgm:cxn modelId="{E8188B92-D84E-4140-A756-2DF1F5CDB9B4}" type="presParOf" srcId="{B36C45D1-A722-43EA-94F7-80778E910C90}" destId="{F5413A49-1BB7-4342-A373-ECB051F0FFE9}" srcOrd="0" destOrd="0" presId="urn:microsoft.com/office/officeart/2005/8/layout/hierarchy2"/>
    <dgm:cxn modelId="{8E3E88E2-0296-42DF-8004-16767139DD21}" type="presParOf" srcId="{B36C45D1-A722-43EA-94F7-80778E910C90}" destId="{9B9AAFE0-E8AB-442D-97B4-C1F09258A8A6}" srcOrd="1" destOrd="0" presId="urn:microsoft.com/office/officeart/2005/8/layout/hierarchy2"/>
    <dgm:cxn modelId="{FF39C437-F399-455C-B7BE-D7FA36FF0A6B}" type="presParOf" srcId="{FA66CA28-BEB4-44BE-A828-E10E751FC527}" destId="{658AC8C8-EC91-4807-8192-9A094B1155B0}" srcOrd="2" destOrd="0" presId="urn:microsoft.com/office/officeart/2005/8/layout/hierarchy2"/>
    <dgm:cxn modelId="{51F1EC20-61E9-4848-9D52-7038B22297CC}" type="presParOf" srcId="{658AC8C8-EC91-4807-8192-9A094B1155B0}" destId="{C25DC644-6E5A-49E1-A2AB-B192D46DA0FD}" srcOrd="0" destOrd="0" presId="urn:microsoft.com/office/officeart/2005/8/layout/hierarchy2"/>
    <dgm:cxn modelId="{CCB18FDE-EE40-41CF-B24B-9963AA5C7899}" type="presParOf" srcId="{FA66CA28-BEB4-44BE-A828-E10E751FC527}" destId="{F16E4BC9-E197-42E9-A476-E1C863169373}" srcOrd="3" destOrd="0" presId="urn:microsoft.com/office/officeart/2005/8/layout/hierarchy2"/>
    <dgm:cxn modelId="{00A0CA32-9584-4414-B10B-CD401EB22060}" type="presParOf" srcId="{F16E4BC9-E197-42E9-A476-E1C863169373}" destId="{68E5C625-4F64-485C-8795-A1B8A61CE10A}" srcOrd="0" destOrd="0" presId="urn:microsoft.com/office/officeart/2005/8/layout/hierarchy2"/>
    <dgm:cxn modelId="{04BF47C2-C467-4959-8F3F-C4530977B765}" type="presParOf" srcId="{F16E4BC9-E197-42E9-A476-E1C863169373}" destId="{903DB408-8F85-4A81-93FA-2920D8D97EA3}" srcOrd="1" destOrd="0" presId="urn:microsoft.com/office/officeart/2005/8/layout/hierarchy2"/>
    <dgm:cxn modelId="{42DBF93D-AA80-4A63-8917-05CCD251CEB7}" type="presParOf" srcId="{903DB408-8F85-4A81-93FA-2920D8D97EA3}" destId="{53090815-6271-48CB-846E-0ED1A866FD03}" srcOrd="0" destOrd="0" presId="urn:microsoft.com/office/officeart/2005/8/layout/hierarchy2"/>
    <dgm:cxn modelId="{9507F541-EFEA-4334-887B-A3E44CE7D460}" type="presParOf" srcId="{53090815-6271-48CB-846E-0ED1A866FD03}" destId="{3BF84588-3229-4F31-9E8D-8D4AAF9F268F}" srcOrd="0" destOrd="0" presId="urn:microsoft.com/office/officeart/2005/8/layout/hierarchy2"/>
    <dgm:cxn modelId="{49C3824D-133F-4878-8D0F-FFE57A8FF57F}" type="presParOf" srcId="{903DB408-8F85-4A81-93FA-2920D8D97EA3}" destId="{90AB3B2B-8C05-4BFE-B4E7-6C220E874120}" srcOrd="1" destOrd="0" presId="urn:microsoft.com/office/officeart/2005/8/layout/hierarchy2"/>
    <dgm:cxn modelId="{E9D0F1F6-3421-4A77-AD38-5E5E9AD00CE6}" type="presParOf" srcId="{90AB3B2B-8C05-4BFE-B4E7-6C220E874120}" destId="{8BF2E8FA-5C43-4D31-AC57-0E0CDE1BCE3A}" srcOrd="0" destOrd="0" presId="urn:microsoft.com/office/officeart/2005/8/layout/hierarchy2"/>
    <dgm:cxn modelId="{87974544-94EB-4329-BB5E-FB12E87736AE}" type="presParOf" srcId="{90AB3B2B-8C05-4BFE-B4E7-6C220E874120}" destId="{6B1FDC70-34F5-4C17-BF84-1CA1D814FE11}" srcOrd="1" destOrd="0" presId="urn:microsoft.com/office/officeart/2005/8/layout/hierarchy2"/>
    <dgm:cxn modelId="{5FBAD83D-5286-4C33-B726-6D66FA4AC2B7}" type="presParOf" srcId="{6B1FDC70-34F5-4C17-BF84-1CA1D814FE11}" destId="{56331792-71B2-4FEC-9DF0-0482E5596008}" srcOrd="0" destOrd="0" presId="urn:microsoft.com/office/officeart/2005/8/layout/hierarchy2"/>
    <dgm:cxn modelId="{0CB7E4AA-5605-4A6F-9A7D-9BC2DD9ABCDD}" type="presParOf" srcId="{56331792-71B2-4FEC-9DF0-0482E5596008}" destId="{A640C573-916E-4E11-BC0C-7FE17FDB72B4}" srcOrd="0" destOrd="0" presId="urn:microsoft.com/office/officeart/2005/8/layout/hierarchy2"/>
    <dgm:cxn modelId="{EA3613B6-90B8-43A2-B7C1-73B8C2BAED65}" type="presParOf" srcId="{6B1FDC70-34F5-4C17-BF84-1CA1D814FE11}" destId="{F722F13B-D730-49D2-9DB3-FA42388542F8}" srcOrd="1" destOrd="0" presId="urn:microsoft.com/office/officeart/2005/8/layout/hierarchy2"/>
    <dgm:cxn modelId="{E2BFCB65-7605-4BA2-8442-98CB4550E234}" type="presParOf" srcId="{F722F13B-D730-49D2-9DB3-FA42388542F8}" destId="{9CE626C3-B835-443C-8934-7A956A9A11A1}" srcOrd="0" destOrd="0" presId="urn:microsoft.com/office/officeart/2005/8/layout/hierarchy2"/>
    <dgm:cxn modelId="{BE26718F-5B04-4DA1-9D3B-50BEAECA469E}" type="presParOf" srcId="{F722F13B-D730-49D2-9DB3-FA42388542F8}" destId="{06049955-81AA-4315-9F3A-2868783B2DC4}" srcOrd="1" destOrd="0" presId="urn:microsoft.com/office/officeart/2005/8/layout/hierarchy2"/>
    <dgm:cxn modelId="{CD131DF2-52C2-40AC-9FA6-64A6A9AD6C65}" type="presParOf" srcId="{78396D2E-0F78-408E-BF57-36588D0C0CA1}" destId="{01A30117-0C8A-442C-97E5-DDE52FCDE8B1}" srcOrd="4" destOrd="0" presId="urn:microsoft.com/office/officeart/2005/8/layout/hierarchy2"/>
    <dgm:cxn modelId="{FE7B5505-3634-4C20-99CC-686A8CF88C7B}" type="presParOf" srcId="{01A30117-0C8A-442C-97E5-DDE52FCDE8B1}" destId="{03CD975B-F368-4479-A585-FEEF8FFC84DC}" srcOrd="0" destOrd="0" presId="urn:microsoft.com/office/officeart/2005/8/layout/hierarchy2"/>
    <dgm:cxn modelId="{33671971-6853-42AB-8162-7CF3E3068F1C}" type="presParOf" srcId="{78396D2E-0F78-408E-BF57-36588D0C0CA1}" destId="{0026D39A-D448-43F0-B197-0ECAD432B011}" srcOrd="5" destOrd="0" presId="urn:microsoft.com/office/officeart/2005/8/layout/hierarchy2"/>
    <dgm:cxn modelId="{78FC91F7-FEFC-4772-B46E-72C1E3F384FD}" type="presParOf" srcId="{0026D39A-D448-43F0-B197-0ECAD432B011}" destId="{B21E4BC9-F3ED-4851-BB81-A4F384942503}" srcOrd="0" destOrd="0" presId="urn:microsoft.com/office/officeart/2005/8/layout/hierarchy2"/>
    <dgm:cxn modelId="{1521B536-03A2-4FC5-AA08-B8F6F5DD9A08}" type="presParOf" srcId="{0026D39A-D448-43F0-B197-0ECAD432B011}" destId="{A9B65DF1-6A20-4BE1-A57D-CA8ED9D8A209}" srcOrd="1" destOrd="0" presId="urn:microsoft.com/office/officeart/2005/8/layout/hierarchy2"/>
    <dgm:cxn modelId="{444A3C08-AA17-4645-9056-5AEC0D58D40F}" type="presParOf" srcId="{A9B65DF1-6A20-4BE1-A57D-CA8ED9D8A209}" destId="{330F7597-610C-4F20-B17A-75E42D08477E}" srcOrd="0" destOrd="0" presId="urn:microsoft.com/office/officeart/2005/8/layout/hierarchy2"/>
    <dgm:cxn modelId="{B27CFB31-A2D0-4E6E-B52F-A1D8A279F806}" type="presParOf" srcId="{330F7597-610C-4F20-B17A-75E42D08477E}" destId="{91594146-0973-4CDC-A3E1-FAE6A8B68640}" srcOrd="0" destOrd="0" presId="urn:microsoft.com/office/officeart/2005/8/layout/hierarchy2"/>
    <dgm:cxn modelId="{60249667-759B-413D-A13E-6E2E1F42A880}" type="presParOf" srcId="{A9B65DF1-6A20-4BE1-A57D-CA8ED9D8A209}" destId="{BF3905F0-C323-4573-B26A-4F3599D5ED14}" srcOrd="1" destOrd="0" presId="urn:microsoft.com/office/officeart/2005/8/layout/hierarchy2"/>
    <dgm:cxn modelId="{BB81348F-E6E1-42CB-BCDE-289AA8C280D5}" type="presParOf" srcId="{BF3905F0-C323-4573-B26A-4F3599D5ED14}" destId="{18A8B9F9-8EBD-4B27-920F-DCFD1EB3156E}" srcOrd="0" destOrd="0" presId="urn:microsoft.com/office/officeart/2005/8/layout/hierarchy2"/>
    <dgm:cxn modelId="{5D624481-B1EA-4BD8-89EF-EA529DCBE5C0}" type="presParOf" srcId="{BF3905F0-C323-4573-B26A-4F3599D5ED14}" destId="{E2484AE6-2456-4332-81BF-8F074879479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787B5-B811-4094-825B-DEF46054146B}">
      <dsp:nvSpPr>
        <dsp:cNvPr id="0" name=""/>
        <dsp:cNvSpPr/>
      </dsp:nvSpPr>
      <dsp:spPr>
        <a:xfrm>
          <a:off x="338158" y="2174856"/>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Total Economic Value</a:t>
          </a:r>
          <a:endParaRPr lang="en-US" sz="1400" kern="1200" dirty="0"/>
        </a:p>
      </dsp:txBody>
      <dsp:txXfrm>
        <a:off x="360279" y="2196977"/>
        <a:ext cx="1466317" cy="711037"/>
      </dsp:txXfrm>
    </dsp:sp>
    <dsp:sp modelId="{9AD4C489-F08A-4439-B161-A52ACA6D9E43}">
      <dsp:nvSpPr>
        <dsp:cNvPr id="0" name=""/>
        <dsp:cNvSpPr/>
      </dsp:nvSpPr>
      <dsp:spPr>
        <a:xfrm rot="17692822">
          <a:off x="1432755" y="1887751"/>
          <a:ext cx="1436148" cy="26630"/>
        </a:xfrm>
        <a:custGeom>
          <a:avLst/>
          <a:gdLst/>
          <a:ahLst/>
          <a:cxnLst/>
          <a:rect l="0" t="0" r="0" b="0"/>
          <a:pathLst>
            <a:path>
              <a:moveTo>
                <a:pt x="0" y="13315"/>
              </a:moveTo>
              <a:lnTo>
                <a:pt x="1436148" y="1331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14925" y="1865163"/>
        <a:ext cx="71807" cy="71807"/>
      </dsp:txXfrm>
    </dsp:sp>
    <dsp:sp modelId="{142D19D1-8663-41E9-BDCF-D6188712F54F}">
      <dsp:nvSpPr>
        <dsp:cNvPr id="0" name=""/>
        <dsp:cNvSpPr/>
      </dsp:nvSpPr>
      <dsp:spPr>
        <a:xfrm>
          <a:off x="2452941" y="871998"/>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Use Value</a:t>
          </a:r>
          <a:endParaRPr lang="en-US" sz="1400" kern="1200" dirty="0"/>
        </a:p>
      </dsp:txBody>
      <dsp:txXfrm>
        <a:off x="2475062" y="894119"/>
        <a:ext cx="1466317" cy="711037"/>
      </dsp:txXfrm>
    </dsp:sp>
    <dsp:sp modelId="{818AD215-838F-45C8-89A4-A23EC72CDAF1}">
      <dsp:nvSpPr>
        <dsp:cNvPr id="0" name=""/>
        <dsp:cNvSpPr/>
      </dsp:nvSpPr>
      <dsp:spPr>
        <a:xfrm rot="18289469">
          <a:off x="3736579" y="802037"/>
          <a:ext cx="1058065" cy="26630"/>
        </a:xfrm>
        <a:custGeom>
          <a:avLst/>
          <a:gdLst/>
          <a:ahLst/>
          <a:cxnLst/>
          <a:rect l="0" t="0" r="0" b="0"/>
          <a:pathLst>
            <a:path>
              <a:moveTo>
                <a:pt x="0" y="13315"/>
              </a:moveTo>
              <a:lnTo>
                <a:pt x="1058065"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39160" y="788901"/>
        <a:ext cx="52903" cy="52903"/>
      </dsp:txXfrm>
    </dsp:sp>
    <dsp:sp modelId="{87D21B96-BCD8-40B0-9E4E-B697545DD618}">
      <dsp:nvSpPr>
        <dsp:cNvPr id="0" name=""/>
        <dsp:cNvSpPr/>
      </dsp:nvSpPr>
      <dsp:spPr>
        <a:xfrm>
          <a:off x="4567724" y="3427"/>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Extractive Use Value</a:t>
          </a:r>
          <a:endParaRPr lang="en-US" sz="1400" kern="1200" dirty="0"/>
        </a:p>
      </dsp:txBody>
      <dsp:txXfrm>
        <a:off x="4589845" y="25548"/>
        <a:ext cx="1466317" cy="711037"/>
      </dsp:txXfrm>
    </dsp:sp>
    <dsp:sp modelId="{BECBED4C-6C60-4E33-B2A6-B15379BF60B3}">
      <dsp:nvSpPr>
        <dsp:cNvPr id="0" name=""/>
        <dsp:cNvSpPr/>
      </dsp:nvSpPr>
      <dsp:spPr>
        <a:xfrm>
          <a:off x="6078283" y="367751"/>
          <a:ext cx="604223" cy="26630"/>
        </a:xfrm>
        <a:custGeom>
          <a:avLst/>
          <a:gdLst/>
          <a:ahLst/>
          <a:cxnLst/>
          <a:rect l="0" t="0" r="0" b="0"/>
          <a:pathLst>
            <a:path>
              <a:moveTo>
                <a:pt x="0" y="13315"/>
              </a:moveTo>
              <a:lnTo>
                <a:pt x="6042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65289" y="365961"/>
        <a:ext cx="30211" cy="30211"/>
      </dsp:txXfrm>
    </dsp:sp>
    <dsp:sp modelId="{4892C7AB-24A2-4EF3-A697-0AB92C596D16}">
      <dsp:nvSpPr>
        <dsp:cNvPr id="0" name=""/>
        <dsp:cNvSpPr/>
      </dsp:nvSpPr>
      <dsp:spPr>
        <a:xfrm>
          <a:off x="6682507" y="3427"/>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e.g.: Fishing</a:t>
          </a:r>
          <a:endParaRPr lang="en-US" sz="1400" kern="1200" dirty="0"/>
        </a:p>
      </dsp:txBody>
      <dsp:txXfrm>
        <a:off x="6704628" y="25548"/>
        <a:ext cx="1466317" cy="711037"/>
      </dsp:txXfrm>
    </dsp:sp>
    <dsp:sp modelId="{33CC9AA2-D8F0-4E9A-AE2D-3369B8380AEA}">
      <dsp:nvSpPr>
        <dsp:cNvPr id="0" name=""/>
        <dsp:cNvSpPr/>
      </dsp:nvSpPr>
      <dsp:spPr>
        <a:xfrm>
          <a:off x="3963500" y="1236323"/>
          <a:ext cx="604223" cy="26630"/>
        </a:xfrm>
        <a:custGeom>
          <a:avLst/>
          <a:gdLst/>
          <a:ahLst/>
          <a:cxnLst/>
          <a:rect l="0" t="0" r="0" b="0"/>
          <a:pathLst>
            <a:path>
              <a:moveTo>
                <a:pt x="0" y="13315"/>
              </a:moveTo>
              <a:lnTo>
                <a:pt x="6042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0506" y="1234533"/>
        <a:ext cx="30211" cy="30211"/>
      </dsp:txXfrm>
    </dsp:sp>
    <dsp:sp modelId="{E9071B3A-CF00-469C-9A6F-C00C00958AB6}">
      <dsp:nvSpPr>
        <dsp:cNvPr id="0" name=""/>
        <dsp:cNvSpPr/>
      </dsp:nvSpPr>
      <dsp:spPr>
        <a:xfrm>
          <a:off x="4567724" y="871998"/>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Non-Extractive Use Value</a:t>
          </a:r>
          <a:endParaRPr lang="en-US" sz="1400" kern="1200" dirty="0"/>
        </a:p>
      </dsp:txBody>
      <dsp:txXfrm>
        <a:off x="4589845" y="894119"/>
        <a:ext cx="1466317" cy="711037"/>
      </dsp:txXfrm>
    </dsp:sp>
    <dsp:sp modelId="{85746145-1DB4-4AEE-9F26-B5F62113522B}">
      <dsp:nvSpPr>
        <dsp:cNvPr id="0" name=""/>
        <dsp:cNvSpPr/>
      </dsp:nvSpPr>
      <dsp:spPr>
        <a:xfrm>
          <a:off x="6078283" y="1236323"/>
          <a:ext cx="604223" cy="26630"/>
        </a:xfrm>
        <a:custGeom>
          <a:avLst/>
          <a:gdLst/>
          <a:ahLst/>
          <a:cxnLst/>
          <a:rect l="0" t="0" r="0" b="0"/>
          <a:pathLst>
            <a:path>
              <a:moveTo>
                <a:pt x="0" y="13315"/>
              </a:moveTo>
              <a:lnTo>
                <a:pt x="6042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65289" y="1234533"/>
        <a:ext cx="30211" cy="30211"/>
      </dsp:txXfrm>
    </dsp:sp>
    <dsp:sp modelId="{284D3709-0309-436D-8730-8BB47FC47572}">
      <dsp:nvSpPr>
        <dsp:cNvPr id="0" name=""/>
        <dsp:cNvSpPr/>
      </dsp:nvSpPr>
      <dsp:spPr>
        <a:xfrm>
          <a:off x="6682507" y="871998"/>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e.g. Snorkeling</a:t>
          </a:r>
          <a:endParaRPr lang="en-US" sz="1400" kern="1200" dirty="0"/>
        </a:p>
      </dsp:txBody>
      <dsp:txXfrm>
        <a:off x="6704628" y="894119"/>
        <a:ext cx="1466317" cy="711037"/>
      </dsp:txXfrm>
    </dsp:sp>
    <dsp:sp modelId="{4574A239-AF94-4144-ACAC-F120013F8280}">
      <dsp:nvSpPr>
        <dsp:cNvPr id="0" name=""/>
        <dsp:cNvSpPr/>
      </dsp:nvSpPr>
      <dsp:spPr>
        <a:xfrm rot="3310531">
          <a:off x="3736579" y="1670609"/>
          <a:ext cx="1058065" cy="26630"/>
        </a:xfrm>
        <a:custGeom>
          <a:avLst/>
          <a:gdLst/>
          <a:ahLst/>
          <a:cxnLst/>
          <a:rect l="0" t="0" r="0" b="0"/>
          <a:pathLst>
            <a:path>
              <a:moveTo>
                <a:pt x="0" y="13315"/>
              </a:moveTo>
              <a:lnTo>
                <a:pt x="1058065"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39160" y="1657472"/>
        <a:ext cx="52903" cy="52903"/>
      </dsp:txXfrm>
    </dsp:sp>
    <dsp:sp modelId="{AD1ED4BE-7E90-44E6-9AC7-322AACBD82A8}">
      <dsp:nvSpPr>
        <dsp:cNvPr id="0" name=""/>
        <dsp:cNvSpPr/>
      </dsp:nvSpPr>
      <dsp:spPr>
        <a:xfrm>
          <a:off x="4567724" y="1740570"/>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Indirect Use Value</a:t>
          </a:r>
          <a:endParaRPr lang="en-US" sz="1400" kern="1200" dirty="0"/>
        </a:p>
      </dsp:txBody>
      <dsp:txXfrm>
        <a:off x="4589845" y="1762691"/>
        <a:ext cx="1466317" cy="711037"/>
      </dsp:txXfrm>
    </dsp:sp>
    <dsp:sp modelId="{5B61872C-B62F-42E7-A96B-150E3D49D186}">
      <dsp:nvSpPr>
        <dsp:cNvPr id="0" name=""/>
        <dsp:cNvSpPr/>
      </dsp:nvSpPr>
      <dsp:spPr>
        <a:xfrm>
          <a:off x="6078283" y="2104894"/>
          <a:ext cx="604223" cy="26630"/>
        </a:xfrm>
        <a:custGeom>
          <a:avLst/>
          <a:gdLst/>
          <a:ahLst/>
          <a:cxnLst/>
          <a:rect l="0" t="0" r="0" b="0"/>
          <a:pathLst>
            <a:path>
              <a:moveTo>
                <a:pt x="0" y="13315"/>
              </a:moveTo>
              <a:lnTo>
                <a:pt x="6042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65289" y="2103104"/>
        <a:ext cx="30211" cy="30211"/>
      </dsp:txXfrm>
    </dsp:sp>
    <dsp:sp modelId="{E03F15CC-0D1D-4A7F-95A2-0A12A3D065D6}">
      <dsp:nvSpPr>
        <dsp:cNvPr id="0" name=""/>
        <dsp:cNvSpPr/>
      </dsp:nvSpPr>
      <dsp:spPr>
        <a:xfrm>
          <a:off x="6682507" y="1740570"/>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e.g. Erosion protection</a:t>
          </a:r>
          <a:endParaRPr lang="en-US" sz="1400" kern="1200" dirty="0"/>
        </a:p>
      </dsp:txBody>
      <dsp:txXfrm>
        <a:off x="6704628" y="1762691"/>
        <a:ext cx="1466317" cy="711037"/>
      </dsp:txXfrm>
    </dsp:sp>
    <dsp:sp modelId="{251C9E24-3122-418E-B520-3D18E8AAAB0A}">
      <dsp:nvSpPr>
        <dsp:cNvPr id="0" name=""/>
        <dsp:cNvSpPr/>
      </dsp:nvSpPr>
      <dsp:spPr>
        <a:xfrm rot="3907178">
          <a:off x="1432755" y="3190609"/>
          <a:ext cx="1436148" cy="26630"/>
        </a:xfrm>
        <a:custGeom>
          <a:avLst/>
          <a:gdLst/>
          <a:ahLst/>
          <a:cxnLst/>
          <a:rect l="0" t="0" r="0" b="0"/>
          <a:pathLst>
            <a:path>
              <a:moveTo>
                <a:pt x="0" y="13315"/>
              </a:moveTo>
              <a:lnTo>
                <a:pt x="1436148" y="1331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14925" y="3168020"/>
        <a:ext cx="71807" cy="71807"/>
      </dsp:txXfrm>
    </dsp:sp>
    <dsp:sp modelId="{82C2695A-2718-4AF0-A94C-C451FFD8CA2D}">
      <dsp:nvSpPr>
        <dsp:cNvPr id="0" name=""/>
        <dsp:cNvSpPr/>
      </dsp:nvSpPr>
      <dsp:spPr>
        <a:xfrm>
          <a:off x="2452941" y="3477713"/>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Non-Use Value</a:t>
          </a:r>
          <a:endParaRPr lang="en-US" sz="1400" kern="1200" dirty="0"/>
        </a:p>
      </dsp:txBody>
      <dsp:txXfrm>
        <a:off x="2475062" y="3499834"/>
        <a:ext cx="1466317" cy="711037"/>
      </dsp:txXfrm>
    </dsp:sp>
    <dsp:sp modelId="{04E58C29-69DE-44FA-B0DB-878013EDD941}">
      <dsp:nvSpPr>
        <dsp:cNvPr id="0" name=""/>
        <dsp:cNvSpPr/>
      </dsp:nvSpPr>
      <dsp:spPr>
        <a:xfrm rot="18289469">
          <a:off x="3736579" y="3407752"/>
          <a:ext cx="1058065" cy="26630"/>
        </a:xfrm>
        <a:custGeom>
          <a:avLst/>
          <a:gdLst/>
          <a:ahLst/>
          <a:cxnLst/>
          <a:rect l="0" t="0" r="0" b="0"/>
          <a:pathLst>
            <a:path>
              <a:moveTo>
                <a:pt x="0" y="13315"/>
              </a:moveTo>
              <a:lnTo>
                <a:pt x="1058065"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39160" y="3394615"/>
        <a:ext cx="52903" cy="52903"/>
      </dsp:txXfrm>
    </dsp:sp>
    <dsp:sp modelId="{B9362678-D41A-4EDC-8A80-4A2F25D31B18}">
      <dsp:nvSpPr>
        <dsp:cNvPr id="0" name=""/>
        <dsp:cNvSpPr/>
      </dsp:nvSpPr>
      <dsp:spPr>
        <a:xfrm>
          <a:off x="4567724" y="2609141"/>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Existence </a:t>
          </a:r>
        </a:p>
        <a:p>
          <a:pPr lvl="0" algn="ctr" defTabSz="622300">
            <a:lnSpc>
              <a:spcPct val="90000"/>
            </a:lnSpc>
            <a:spcBef>
              <a:spcPct val="0"/>
            </a:spcBef>
            <a:spcAft>
              <a:spcPct val="35000"/>
            </a:spcAft>
          </a:pPr>
          <a:r>
            <a:rPr lang="en-US" sz="1400" kern="1200" dirty="0" smtClean="0"/>
            <a:t>Value</a:t>
          </a:r>
          <a:endParaRPr lang="en-US" sz="1400" kern="1200" dirty="0"/>
        </a:p>
      </dsp:txBody>
      <dsp:txXfrm>
        <a:off x="4589845" y="2631262"/>
        <a:ext cx="1466317" cy="711037"/>
      </dsp:txXfrm>
    </dsp:sp>
    <dsp:sp modelId="{4FFC49C0-E7F6-499B-A118-2EB8C874A0A1}">
      <dsp:nvSpPr>
        <dsp:cNvPr id="0" name=""/>
        <dsp:cNvSpPr/>
      </dsp:nvSpPr>
      <dsp:spPr>
        <a:xfrm>
          <a:off x="6078283" y="2973466"/>
          <a:ext cx="604223" cy="26630"/>
        </a:xfrm>
        <a:custGeom>
          <a:avLst/>
          <a:gdLst/>
          <a:ahLst/>
          <a:cxnLst/>
          <a:rect l="0" t="0" r="0" b="0"/>
          <a:pathLst>
            <a:path>
              <a:moveTo>
                <a:pt x="0" y="13315"/>
              </a:moveTo>
              <a:lnTo>
                <a:pt x="6042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65289" y="2971676"/>
        <a:ext cx="30211" cy="30211"/>
      </dsp:txXfrm>
    </dsp:sp>
    <dsp:sp modelId="{391E760E-DB9D-42D3-BA8C-7F03ED81AFF6}">
      <dsp:nvSpPr>
        <dsp:cNvPr id="0" name=""/>
        <dsp:cNvSpPr/>
      </dsp:nvSpPr>
      <dsp:spPr>
        <a:xfrm>
          <a:off x="6682507" y="2609141"/>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Value from knowing resource exists </a:t>
          </a:r>
          <a:endParaRPr lang="en-US" sz="1400" kern="1200" dirty="0"/>
        </a:p>
      </dsp:txBody>
      <dsp:txXfrm>
        <a:off x="6704628" y="2631262"/>
        <a:ext cx="1466317" cy="711037"/>
      </dsp:txXfrm>
    </dsp:sp>
    <dsp:sp modelId="{2AD63349-6968-4EE6-9C32-DDF0B8A35240}">
      <dsp:nvSpPr>
        <dsp:cNvPr id="0" name=""/>
        <dsp:cNvSpPr/>
      </dsp:nvSpPr>
      <dsp:spPr>
        <a:xfrm>
          <a:off x="3963500" y="3842037"/>
          <a:ext cx="604223" cy="26630"/>
        </a:xfrm>
        <a:custGeom>
          <a:avLst/>
          <a:gdLst/>
          <a:ahLst/>
          <a:cxnLst/>
          <a:rect l="0" t="0" r="0" b="0"/>
          <a:pathLst>
            <a:path>
              <a:moveTo>
                <a:pt x="0" y="13315"/>
              </a:moveTo>
              <a:lnTo>
                <a:pt x="6042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0506" y="3840247"/>
        <a:ext cx="30211" cy="30211"/>
      </dsp:txXfrm>
    </dsp:sp>
    <dsp:sp modelId="{C74F586D-4BE8-48A2-81B3-0DEF7BCD5250}">
      <dsp:nvSpPr>
        <dsp:cNvPr id="0" name=""/>
        <dsp:cNvSpPr/>
      </dsp:nvSpPr>
      <dsp:spPr>
        <a:xfrm>
          <a:off x="4567724" y="3477713"/>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Option </a:t>
          </a:r>
        </a:p>
        <a:p>
          <a:pPr lvl="0" algn="ctr" defTabSz="622300">
            <a:lnSpc>
              <a:spcPct val="90000"/>
            </a:lnSpc>
            <a:spcBef>
              <a:spcPct val="0"/>
            </a:spcBef>
            <a:spcAft>
              <a:spcPct val="35000"/>
            </a:spcAft>
          </a:pPr>
          <a:r>
            <a:rPr lang="en-US" sz="1400" kern="1200" dirty="0" smtClean="0"/>
            <a:t>Value</a:t>
          </a:r>
          <a:endParaRPr lang="en-US" sz="1400" kern="1200" dirty="0"/>
        </a:p>
      </dsp:txBody>
      <dsp:txXfrm>
        <a:off x="4589845" y="3499834"/>
        <a:ext cx="1466317" cy="711037"/>
      </dsp:txXfrm>
    </dsp:sp>
    <dsp:sp modelId="{99371473-FA93-4B38-9EE2-B59C4EBC72E9}">
      <dsp:nvSpPr>
        <dsp:cNvPr id="0" name=""/>
        <dsp:cNvSpPr/>
      </dsp:nvSpPr>
      <dsp:spPr>
        <a:xfrm>
          <a:off x="6078283" y="3842037"/>
          <a:ext cx="604223" cy="26630"/>
        </a:xfrm>
        <a:custGeom>
          <a:avLst/>
          <a:gdLst/>
          <a:ahLst/>
          <a:cxnLst/>
          <a:rect l="0" t="0" r="0" b="0"/>
          <a:pathLst>
            <a:path>
              <a:moveTo>
                <a:pt x="0" y="13315"/>
              </a:moveTo>
              <a:lnTo>
                <a:pt x="6042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65289" y="3840247"/>
        <a:ext cx="30211" cy="30211"/>
      </dsp:txXfrm>
    </dsp:sp>
    <dsp:sp modelId="{3DD2F9B4-72FD-4DC9-AC21-13E6057CE0BE}">
      <dsp:nvSpPr>
        <dsp:cNvPr id="0" name=""/>
        <dsp:cNvSpPr/>
      </dsp:nvSpPr>
      <dsp:spPr>
        <a:xfrm>
          <a:off x="6682507" y="3477713"/>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Value from preserving future use </a:t>
          </a:r>
          <a:endParaRPr lang="en-US" sz="1400" kern="1200" dirty="0"/>
        </a:p>
      </dsp:txBody>
      <dsp:txXfrm>
        <a:off x="6704628" y="3499834"/>
        <a:ext cx="1466317" cy="711037"/>
      </dsp:txXfrm>
    </dsp:sp>
    <dsp:sp modelId="{F6B959FA-E5DD-4A65-BAE4-5BF2809FE3F3}">
      <dsp:nvSpPr>
        <dsp:cNvPr id="0" name=""/>
        <dsp:cNvSpPr/>
      </dsp:nvSpPr>
      <dsp:spPr>
        <a:xfrm rot="3310531">
          <a:off x="3736579" y="4276323"/>
          <a:ext cx="1058065" cy="26630"/>
        </a:xfrm>
        <a:custGeom>
          <a:avLst/>
          <a:gdLst/>
          <a:ahLst/>
          <a:cxnLst/>
          <a:rect l="0" t="0" r="0" b="0"/>
          <a:pathLst>
            <a:path>
              <a:moveTo>
                <a:pt x="0" y="13315"/>
              </a:moveTo>
              <a:lnTo>
                <a:pt x="1058065"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39160" y="4263187"/>
        <a:ext cx="52903" cy="52903"/>
      </dsp:txXfrm>
    </dsp:sp>
    <dsp:sp modelId="{85E31F90-4ECF-4F55-8D6C-00552B9C59CA}">
      <dsp:nvSpPr>
        <dsp:cNvPr id="0" name=""/>
        <dsp:cNvSpPr/>
      </dsp:nvSpPr>
      <dsp:spPr>
        <a:xfrm>
          <a:off x="4567724" y="4346284"/>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Bequest </a:t>
          </a:r>
        </a:p>
        <a:p>
          <a:pPr lvl="0" algn="ctr" defTabSz="622300">
            <a:lnSpc>
              <a:spcPct val="90000"/>
            </a:lnSpc>
            <a:spcBef>
              <a:spcPct val="0"/>
            </a:spcBef>
            <a:spcAft>
              <a:spcPct val="35000"/>
            </a:spcAft>
          </a:pPr>
          <a:r>
            <a:rPr lang="en-US" sz="1400" kern="1200" dirty="0" smtClean="0"/>
            <a:t>Value</a:t>
          </a:r>
          <a:endParaRPr lang="en-US" sz="1400" kern="1200" dirty="0"/>
        </a:p>
      </dsp:txBody>
      <dsp:txXfrm>
        <a:off x="4589845" y="4368405"/>
        <a:ext cx="1466317" cy="711037"/>
      </dsp:txXfrm>
    </dsp:sp>
    <dsp:sp modelId="{0CBA55F0-897A-431A-9C42-91032560E2BE}">
      <dsp:nvSpPr>
        <dsp:cNvPr id="0" name=""/>
        <dsp:cNvSpPr/>
      </dsp:nvSpPr>
      <dsp:spPr>
        <a:xfrm>
          <a:off x="6078283" y="4710609"/>
          <a:ext cx="604223" cy="26630"/>
        </a:xfrm>
        <a:custGeom>
          <a:avLst/>
          <a:gdLst/>
          <a:ahLst/>
          <a:cxnLst/>
          <a:rect l="0" t="0" r="0" b="0"/>
          <a:pathLst>
            <a:path>
              <a:moveTo>
                <a:pt x="0" y="13315"/>
              </a:moveTo>
              <a:lnTo>
                <a:pt x="6042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65289" y="4708819"/>
        <a:ext cx="30211" cy="30211"/>
      </dsp:txXfrm>
    </dsp:sp>
    <dsp:sp modelId="{9CEE1762-F083-4628-B885-960C9556528F}">
      <dsp:nvSpPr>
        <dsp:cNvPr id="0" name=""/>
        <dsp:cNvSpPr/>
      </dsp:nvSpPr>
      <dsp:spPr>
        <a:xfrm>
          <a:off x="6682507" y="4346284"/>
          <a:ext cx="1510559" cy="75527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Value from preserving for future generations</a:t>
          </a:r>
          <a:endParaRPr lang="en-US" sz="1400" kern="1200" dirty="0"/>
        </a:p>
      </dsp:txBody>
      <dsp:txXfrm>
        <a:off x="6704628" y="4368405"/>
        <a:ext cx="1466317" cy="711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3F74E-386C-41D2-A649-E51F51ECA1E0}">
      <dsp:nvSpPr>
        <dsp:cNvPr id="0" name=""/>
        <dsp:cNvSpPr/>
      </dsp:nvSpPr>
      <dsp:spPr>
        <a:xfrm>
          <a:off x="973328" y="0"/>
          <a:ext cx="1572768" cy="873760"/>
        </a:xfrm>
        <a:prstGeom prst="roundRect">
          <a:avLst>
            <a:gd name="adj" fmla="val 1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Market Goods</a:t>
          </a:r>
          <a:endParaRPr lang="en-US" sz="2000" kern="1200" dirty="0"/>
        </a:p>
      </dsp:txBody>
      <dsp:txXfrm>
        <a:off x="998920" y="25592"/>
        <a:ext cx="1521584" cy="822576"/>
      </dsp:txXfrm>
    </dsp:sp>
    <dsp:sp modelId="{EACBB5E4-92CA-4692-88F1-92C4E60A4DFA}">
      <dsp:nvSpPr>
        <dsp:cNvPr id="0" name=""/>
        <dsp:cNvSpPr/>
      </dsp:nvSpPr>
      <dsp:spPr>
        <a:xfrm>
          <a:off x="3245104" y="0"/>
          <a:ext cx="1572768" cy="873760"/>
        </a:xfrm>
        <a:prstGeom prst="roundRect">
          <a:avLst>
            <a:gd name="adj" fmla="val 1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Non-Market Goods</a:t>
          </a:r>
          <a:endParaRPr lang="en-US" sz="2000" kern="1200" dirty="0"/>
        </a:p>
      </dsp:txBody>
      <dsp:txXfrm>
        <a:off x="3270696" y="25592"/>
        <a:ext cx="1521584" cy="822576"/>
      </dsp:txXfrm>
    </dsp:sp>
    <dsp:sp modelId="{2FD47775-7A93-4795-9CBD-8D1F06BD5D56}">
      <dsp:nvSpPr>
        <dsp:cNvPr id="0" name=""/>
        <dsp:cNvSpPr/>
      </dsp:nvSpPr>
      <dsp:spPr>
        <a:xfrm>
          <a:off x="2567940" y="3713480"/>
          <a:ext cx="655320" cy="655320"/>
        </a:xfrm>
        <a:prstGeom prst="triangl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C839F-D54A-4DD9-8A5A-9035D74AD201}">
      <dsp:nvSpPr>
        <dsp:cNvPr id="0" name=""/>
        <dsp:cNvSpPr/>
      </dsp:nvSpPr>
      <dsp:spPr>
        <a:xfrm rot="240000">
          <a:off x="929039" y="3432668"/>
          <a:ext cx="3933120" cy="275030"/>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FB81F-4739-4B43-916D-969211C52647}">
      <dsp:nvSpPr>
        <dsp:cNvPr id="0" name=""/>
        <dsp:cNvSpPr/>
      </dsp:nvSpPr>
      <dsp:spPr>
        <a:xfrm rot="240000">
          <a:off x="3290536" y="2745023"/>
          <a:ext cx="1569278" cy="73112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Oxygen generation</a:t>
          </a:r>
          <a:endParaRPr lang="en-US" sz="1600" kern="1200" dirty="0"/>
        </a:p>
      </dsp:txBody>
      <dsp:txXfrm>
        <a:off x="3326226" y="2780713"/>
        <a:ext cx="1497898" cy="659743"/>
      </dsp:txXfrm>
    </dsp:sp>
    <dsp:sp modelId="{F5DD156D-0F55-4B6B-AB17-76F7B8618FE4}">
      <dsp:nvSpPr>
        <dsp:cNvPr id="0" name=""/>
        <dsp:cNvSpPr/>
      </dsp:nvSpPr>
      <dsp:spPr>
        <a:xfrm rot="240000">
          <a:off x="3347331" y="1958639"/>
          <a:ext cx="1569278" cy="73112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Carbon </a:t>
          </a:r>
        </a:p>
        <a:p>
          <a:pPr lvl="0" algn="ctr" defTabSz="711200">
            <a:lnSpc>
              <a:spcPct val="90000"/>
            </a:lnSpc>
            <a:spcBef>
              <a:spcPct val="0"/>
            </a:spcBef>
            <a:spcAft>
              <a:spcPct val="35000"/>
            </a:spcAft>
          </a:pPr>
          <a:r>
            <a:rPr lang="en-US" sz="1600" kern="1200" dirty="0" smtClean="0"/>
            <a:t>sink</a:t>
          </a:r>
          <a:endParaRPr lang="en-US" sz="1600" kern="1200" dirty="0"/>
        </a:p>
      </dsp:txBody>
      <dsp:txXfrm>
        <a:off x="3383021" y="1994329"/>
        <a:ext cx="1497898" cy="659743"/>
      </dsp:txXfrm>
    </dsp:sp>
    <dsp:sp modelId="{BFA12E80-EC0A-416D-A56B-4627BE8CD0A4}">
      <dsp:nvSpPr>
        <dsp:cNvPr id="0" name=""/>
        <dsp:cNvSpPr/>
      </dsp:nvSpPr>
      <dsp:spPr>
        <a:xfrm rot="240000">
          <a:off x="3404125" y="1189731"/>
          <a:ext cx="1569278" cy="73112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Habitat</a:t>
          </a:r>
          <a:endParaRPr lang="en-US" sz="1600" kern="1200" dirty="0"/>
        </a:p>
      </dsp:txBody>
      <dsp:txXfrm>
        <a:off x="3439815" y="1225421"/>
        <a:ext cx="1497898" cy="659743"/>
      </dsp:txXfrm>
    </dsp:sp>
    <dsp:sp modelId="{70E0AE9A-7533-4B89-BE84-3F11A69C22AF}">
      <dsp:nvSpPr>
        <dsp:cNvPr id="0" name=""/>
        <dsp:cNvSpPr/>
      </dsp:nvSpPr>
      <dsp:spPr>
        <a:xfrm rot="240000">
          <a:off x="1040604" y="2587747"/>
          <a:ext cx="1569278" cy="73112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Revenues</a:t>
          </a:r>
          <a:endParaRPr lang="en-US" sz="1600" kern="1200" dirty="0"/>
        </a:p>
      </dsp:txBody>
      <dsp:txXfrm>
        <a:off x="1076294" y="2623437"/>
        <a:ext cx="1497898" cy="659743"/>
      </dsp:txXfrm>
    </dsp:sp>
    <dsp:sp modelId="{9CD5B290-84F0-4D6A-A15E-A17C95A9356B}">
      <dsp:nvSpPr>
        <dsp:cNvPr id="0" name=""/>
        <dsp:cNvSpPr/>
      </dsp:nvSpPr>
      <dsp:spPr>
        <a:xfrm rot="240000">
          <a:off x="1097399" y="1801363"/>
          <a:ext cx="1569278" cy="73112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Jobs</a:t>
          </a:r>
          <a:endParaRPr lang="en-US" sz="1600" kern="1200" dirty="0"/>
        </a:p>
      </dsp:txBody>
      <dsp:txXfrm>
        <a:off x="1133089" y="1837053"/>
        <a:ext cx="1497898" cy="659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EA228-C608-4DA5-BA0D-17B6E798BC03}">
      <dsp:nvSpPr>
        <dsp:cNvPr id="0" name=""/>
        <dsp:cNvSpPr/>
      </dsp:nvSpPr>
      <dsp:spPr>
        <a:xfrm>
          <a:off x="173756" y="1977"/>
          <a:ext cx="961801" cy="961801"/>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Jobs</a:t>
          </a:r>
          <a:endParaRPr lang="en-US" sz="2000" kern="1200" dirty="0"/>
        </a:p>
      </dsp:txBody>
      <dsp:txXfrm>
        <a:off x="314608" y="142829"/>
        <a:ext cx="680097" cy="680097"/>
      </dsp:txXfrm>
    </dsp:sp>
    <dsp:sp modelId="{6120507C-9027-48B2-9014-69081BAE530C}">
      <dsp:nvSpPr>
        <dsp:cNvPr id="0" name=""/>
        <dsp:cNvSpPr/>
      </dsp:nvSpPr>
      <dsp:spPr>
        <a:xfrm>
          <a:off x="375735" y="1041877"/>
          <a:ext cx="557845" cy="55784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49677" y="1255197"/>
        <a:ext cx="409961" cy="131205"/>
      </dsp:txXfrm>
    </dsp:sp>
    <dsp:sp modelId="{CD805F8F-5F4E-4B4C-9E07-8063CC64B1A8}">
      <dsp:nvSpPr>
        <dsp:cNvPr id="0" name=""/>
        <dsp:cNvSpPr/>
      </dsp:nvSpPr>
      <dsp:spPr>
        <a:xfrm>
          <a:off x="173756" y="1677820"/>
          <a:ext cx="961801" cy="961801"/>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Revenues</a:t>
          </a:r>
          <a:endParaRPr lang="en-US" sz="1100" kern="1200" dirty="0"/>
        </a:p>
      </dsp:txBody>
      <dsp:txXfrm>
        <a:off x="314608" y="1818672"/>
        <a:ext cx="680097" cy="680097"/>
      </dsp:txXfrm>
    </dsp:sp>
    <dsp:sp modelId="{69E98609-82B7-435E-B4AD-BF18229A29C7}">
      <dsp:nvSpPr>
        <dsp:cNvPr id="0" name=""/>
        <dsp:cNvSpPr/>
      </dsp:nvSpPr>
      <dsp:spPr>
        <a:xfrm>
          <a:off x="1142999" y="1142999"/>
          <a:ext cx="305852" cy="357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142999" y="1214557"/>
        <a:ext cx="214096" cy="214674"/>
      </dsp:txXfrm>
    </dsp:sp>
    <dsp:sp modelId="{985C5093-9316-4934-A708-2C1AAC802A20}">
      <dsp:nvSpPr>
        <dsp:cNvPr id="0" name=""/>
        <dsp:cNvSpPr/>
      </dsp:nvSpPr>
      <dsp:spPr>
        <a:xfrm>
          <a:off x="1712639" y="358998"/>
          <a:ext cx="1923603" cy="1923603"/>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a:off x="1994344" y="640703"/>
        <a:ext cx="1360193" cy="1360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EA228-C608-4DA5-BA0D-17B6E798BC03}">
      <dsp:nvSpPr>
        <dsp:cNvPr id="0" name=""/>
        <dsp:cNvSpPr/>
      </dsp:nvSpPr>
      <dsp:spPr>
        <a:xfrm>
          <a:off x="2375467" y="0"/>
          <a:ext cx="989707" cy="989707"/>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Resource damage</a:t>
          </a:r>
          <a:endParaRPr lang="en-US" sz="1200" kern="1200" dirty="0"/>
        </a:p>
      </dsp:txBody>
      <dsp:txXfrm>
        <a:off x="2520406" y="144939"/>
        <a:ext cx="699829" cy="699829"/>
      </dsp:txXfrm>
    </dsp:sp>
    <dsp:sp modelId="{6120507C-9027-48B2-9014-69081BAE530C}">
      <dsp:nvSpPr>
        <dsp:cNvPr id="0" name=""/>
        <dsp:cNvSpPr/>
      </dsp:nvSpPr>
      <dsp:spPr>
        <a:xfrm>
          <a:off x="331365" y="1071884"/>
          <a:ext cx="574030" cy="57403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07453" y="1291393"/>
        <a:ext cx="421854" cy="135012"/>
      </dsp:txXfrm>
    </dsp:sp>
    <dsp:sp modelId="{CD805F8F-5F4E-4B4C-9E07-8063CC64B1A8}">
      <dsp:nvSpPr>
        <dsp:cNvPr id="0" name=""/>
        <dsp:cNvSpPr/>
      </dsp:nvSpPr>
      <dsp:spPr>
        <a:xfrm>
          <a:off x="2375467" y="1646406"/>
          <a:ext cx="989707" cy="989707"/>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Lost</a:t>
          </a:r>
        </a:p>
        <a:p>
          <a:pPr lvl="0" algn="ctr" defTabSz="533400">
            <a:lnSpc>
              <a:spcPct val="90000"/>
            </a:lnSpc>
            <a:spcBef>
              <a:spcPct val="0"/>
            </a:spcBef>
            <a:spcAft>
              <a:spcPct val="35000"/>
            </a:spcAft>
          </a:pPr>
          <a:r>
            <a:rPr lang="en-US" sz="1200" kern="1200" dirty="0" smtClean="0"/>
            <a:t>tourist visits</a:t>
          </a:r>
          <a:endParaRPr lang="en-US" sz="1200" kern="1200" dirty="0"/>
        </a:p>
      </dsp:txBody>
      <dsp:txXfrm>
        <a:off x="2520406" y="1791345"/>
        <a:ext cx="699829" cy="699829"/>
      </dsp:txXfrm>
    </dsp:sp>
    <dsp:sp modelId="{69E98609-82B7-435E-B4AD-BF18229A29C7}">
      <dsp:nvSpPr>
        <dsp:cNvPr id="0" name=""/>
        <dsp:cNvSpPr/>
      </dsp:nvSpPr>
      <dsp:spPr>
        <a:xfrm rot="10546253">
          <a:off x="741513" y="1183481"/>
          <a:ext cx="874418" cy="368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851814" y="1253042"/>
        <a:ext cx="763967" cy="220903"/>
      </dsp:txXfrm>
    </dsp:sp>
    <dsp:sp modelId="{985C5093-9316-4934-A708-2C1AAC802A20}">
      <dsp:nvSpPr>
        <dsp:cNvPr id="0" name=""/>
        <dsp:cNvSpPr/>
      </dsp:nvSpPr>
      <dsp:spPr>
        <a:xfrm>
          <a:off x="0" y="391837"/>
          <a:ext cx="1979414" cy="197941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a:off x="289878" y="681715"/>
        <a:ext cx="1399658" cy="1399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007F2-7735-4722-813D-5428E9E79435}">
      <dsp:nvSpPr>
        <dsp:cNvPr id="0" name=""/>
        <dsp:cNvSpPr/>
      </dsp:nvSpPr>
      <dsp:spPr>
        <a:xfrm>
          <a:off x="1494829" y="195433"/>
          <a:ext cx="1125140" cy="731341"/>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Political Feasibility</a:t>
          </a:r>
          <a:endParaRPr lang="en-US" sz="1600" kern="1200" dirty="0"/>
        </a:p>
      </dsp:txBody>
      <dsp:txXfrm>
        <a:off x="1530530" y="231134"/>
        <a:ext cx="1053738" cy="659939"/>
      </dsp:txXfrm>
    </dsp:sp>
    <dsp:sp modelId="{B0EB3180-7326-4C6E-BB00-BFFCC575BE19}">
      <dsp:nvSpPr>
        <dsp:cNvPr id="0" name=""/>
        <dsp:cNvSpPr/>
      </dsp:nvSpPr>
      <dsp:spPr>
        <a:xfrm>
          <a:off x="266162" y="536682"/>
          <a:ext cx="3449792" cy="3449792"/>
        </a:xfrm>
        <a:custGeom>
          <a:avLst/>
          <a:gdLst/>
          <a:ahLst/>
          <a:cxnLst/>
          <a:rect l="0" t="0" r="0" b="0"/>
          <a:pathLst>
            <a:path>
              <a:moveTo>
                <a:pt x="2361149" y="121634"/>
              </a:moveTo>
              <a:arcTo wR="1724896" hR="1724896" stAng="17498737" swAng="15554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258361-143D-40A6-90C6-744A072CE029}">
      <dsp:nvSpPr>
        <dsp:cNvPr id="0" name=""/>
        <dsp:cNvSpPr/>
      </dsp:nvSpPr>
      <dsp:spPr>
        <a:xfrm>
          <a:off x="2978137" y="1103633"/>
          <a:ext cx="1125140" cy="731341"/>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Valuation &amp; CBA</a:t>
          </a:r>
          <a:endParaRPr lang="en-US" sz="1700" kern="1200" dirty="0"/>
        </a:p>
      </dsp:txBody>
      <dsp:txXfrm>
        <a:off x="3013838" y="1139334"/>
        <a:ext cx="1053738" cy="659939"/>
      </dsp:txXfrm>
    </dsp:sp>
    <dsp:sp modelId="{5853BBBD-AC0A-4236-880E-5C7226D075CB}">
      <dsp:nvSpPr>
        <dsp:cNvPr id="0" name=""/>
        <dsp:cNvSpPr/>
      </dsp:nvSpPr>
      <dsp:spPr>
        <a:xfrm>
          <a:off x="316330" y="618452"/>
          <a:ext cx="3449792" cy="3449792"/>
        </a:xfrm>
        <a:custGeom>
          <a:avLst/>
          <a:gdLst/>
          <a:ahLst/>
          <a:cxnLst/>
          <a:rect l="0" t="0" r="0" b="0"/>
          <a:pathLst>
            <a:path>
              <a:moveTo>
                <a:pt x="3375943" y="1225588"/>
              </a:moveTo>
              <a:arcTo wR="1724896" hR="1724896" stAng="20590422" swAng="18762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CBD33A-052C-4451-9A35-2133A4F9B360}">
      <dsp:nvSpPr>
        <dsp:cNvPr id="0" name=""/>
        <dsp:cNvSpPr/>
      </dsp:nvSpPr>
      <dsp:spPr>
        <a:xfrm>
          <a:off x="2988633" y="2782777"/>
          <a:ext cx="1125140" cy="731341"/>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Budget</a:t>
          </a:r>
          <a:endParaRPr lang="en-US" sz="1700" kern="1200" dirty="0"/>
        </a:p>
      </dsp:txBody>
      <dsp:txXfrm>
        <a:off x="3024334" y="2818478"/>
        <a:ext cx="1053738" cy="659939"/>
      </dsp:txXfrm>
    </dsp:sp>
    <dsp:sp modelId="{D02445CD-A6A6-485E-AF3F-DAE872A3586E}">
      <dsp:nvSpPr>
        <dsp:cNvPr id="0" name=""/>
        <dsp:cNvSpPr/>
      </dsp:nvSpPr>
      <dsp:spPr>
        <a:xfrm>
          <a:off x="332503" y="561103"/>
          <a:ext cx="3449792" cy="3449792"/>
        </a:xfrm>
        <a:custGeom>
          <a:avLst/>
          <a:gdLst/>
          <a:ahLst/>
          <a:cxnLst/>
          <a:rect l="0" t="0" r="0" b="0"/>
          <a:pathLst>
            <a:path>
              <a:moveTo>
                <a:pt x="2930643" y="2958363"/>
              </a:moveTo>
              <a:arcTo wR="1724896" hR="1724896" stAng="2739065" swAng="15036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96EDAD-B678-420C-8F00-970E0ED1D473}">
      <dsp:nvSpPr>
        <dsp:cNvPr id="0" name=""/>
        <dsp:cNvSpPr/>
      </dsp:nvSpPr>
      <dsp:spPr>
        <a:xfrm>
          <a:off x="1494829" y="3645225"/>
          <a:ext cx="1125140" cy="731341"/>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Cultural Concerns</a:t>
          </a:r>
          <a:endParaRPr lang="en-US" sz="1700" kern="1200" dirty="0"/>
        </a:p>
      </dsp:txBody>
      <dsp:txXfrm>
        <a:off x="1530530" y="3680926"/>
        <a:ext cx="1053738" cy="659939"/>
      </dsp:txXfrm>
    </dsp:sp>
    <dsp:sp modelId="{D2301149-F7D0-47E8-9258-41F10FA07E7E}">
      <dsp:nvSpPr>
        <dsp:cNvPr id="0" name=""/>
        <dsp:cNvSpPr/>
      </dsp:nvSpPr>
      <dsp:spPr>
        <a:xfrm>
          <a:off x="332503" y="561103"/>
          <a:ext cx="3449792" cy="3449792"/>
        </a:xfrm>
        <a:custGeom>
          <a:avLst/>
          <a:gdLst/>
          <a:ahLst/>
          <a:cxnLst/>
          <a:rect l="0" t="0" r="0" b="0"/>
          <a:pathLst>
            <a:path>
              <a:moveTo>
                <a:pt x="1155115" y="3352967"/>
              </a:moveTo>
              <a:arcTo wR="1724896" hR="1724896" stAng="6557320" swAng="15036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24E327-3F84-4A75-AEB4-61F52406A7B7}">
      <dsp:nvSpPr>
        <dsp:cNvPr id="0" name=""/>
        <dsp:cNvSpPr/>
      </dsp:nvSpPr>
      <dsp:spPr>
        <a:xfrm>
          <a:off x="1025" y="2782777"/>
          <a:ext cx="1125140" cy="731341"/>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Time</a:t>
          </a:r>
          <a:endParaRPr lang="en-US" sz="2000" kern="1200" dirty="0"/>
        </a:p>
      </dsp:txBody>
      <dsp:txXfrm>
        <a:off x="36726" y="2818478"/>
        <a:ext cx="1053738" cy="659939"/>
      </dsp:txXfrm>
    </dsp:sp>
    <dsp:sp modelId="{CB73CD35-C31D-4031-97A1-5699688EFAD0}">
      <dsp:nvSpPr>
        <dsp:cNvPr id="0" name=""/>
        <dsp:cNvSpPr/>
      </dsp:nvSpPr>
      <dsp:spPr>
        <a:xfrm>
          <a:off x="332503" y="561103"/>
          <a:ext cx="3449792" cy="3449792"/>
        </a:xfrm>
        <a:custGeom>
          <a:avLst/>
          <a:gdLst/>
          <a:ahLst/>
          <a:cxnLst/>
          <a:rect l="0" t="0" r="0" b="0"/>
          <a:pathLst>
            <a:path>
              <a:moveTo>
                <a:pt x="70251" y="2212150"/>
              </a:moveTo>
              <a:arcTo wR="1724896" hR="1724896" stAng="9815491" swAng="19690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EECDC5-D088-4AE0-A50F-174A5C6BD9AB}">
      <dsp:nvSpPr>
        <dsp:cNvPr id="0" name=""/>
        <dsp:cNvSpPr/>
      </dsp:nvSpPr>
      <dsp:spPr>
        <a:xfrm>
          <a:off x="1025" y="1057881"/>
          <a:ext cx="1125140" cy="731341"/>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Equity/</a:t>
          </a:r>
        </a:p>
        <a:p>
          <a:pPr lvl="0" algn="ctr" defTabSz="800100">
            <a:lnSpc>
              <a:spcPct val="90000"/>
            </a:lnSpc>
            <a:spcBef>
              <a:spcPct val="0"/>
            </a:spcBef>
            <a:spcAft>
              <a:spcPct val="35000"/>
            </a:spcAft>
          </a:pPr>
          <a:r>
            <a:rPr lang="en-US" sz="1800" kern="1200" dirty="0" smtClean="0"/>
            <a:t>Fairness</a:t>
          </a:r>
          <a:endParaRPr lang="en-US" sz="1800" kern="1200" dirty="0"/>
        </a:p>
      </dsp:txBody>
      <dsp:txXfrm>
        <a:off x="36726" y="1093582"/>
        <a:ext cx="1053738" cy="659939"/>
      </dsp:txXfrm>
    </dsp:sp>
    <dsp:sp modelId="{12FBA9EF-FFD2-4A40-BEF6-C0DCEAC79FC6}">
      <dsp:nvSpPr>
        <dsp:cNvPr id="0" name=""/>
        <dsp:cNvSpPr/>
      </dsp:nvSpPr>
      <dsp:spPr>
        <a:xfrm>
          <a:off x="332503" y="561103"/>
          <a:ext cx="3449792" cy="3449792"/>
        </a:xfrm>
        <a:custGeom>
          <a:avLst/>
          <a:gdLst/>
          <a:ahLst/>
          <a:cxnLst/>
          <a:rect l="0" t="0" r="0" b="0"/>
          <a:pathLst>
            <a:path>
              <a:moveTo>
                <a:pt x="519148" y="491429"/>
              </a:moveTo>
              <a:arcTo wR="1724896" hR="1724896" stAng="13539065" swAng="15036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787B5-B811-4094-825B-DEF46054146B}">
      <dsp:nvSpPr>
        <dsp:cNvPr id="0" name=""/>
        <dsp:cNvSpPr/>
      </dsp:nvSpPr>
      <dsp:spPr>
        <a:xfrm>
          <a:off x="143038" y="230488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Total Economic Value</a:t>
          </a:r>
          <a:endParaRPr lang="en-US" sz="1700" kern="1200" dirty="0"/>
        </a:p>
      </dsp:txBody>
      <dsp:txXfrm>
        <a:off x="166482" y="2328326"/>
        <a:ext cx="1553981" cy="753546"/>
      </dsp:txXfrm>
    </dsp:sp>
    <dsp:sp modelId="{9AD4C489-F08A-4439-B161-A52ACA6D9E43}">
      <dsp:nvSpPr>
        <dsp:cNvPr id="0" name=""/>
        <dsp:cNvSpPr/>
      </dsp:nvSpPr>
      <dsp:spPr>
        <a:xfrm rot="17692822">
          <a:off x="1303077" y="2001409"/>
          <a:ext cx="1522010" cy="26630"/>
        </a:xfrm>
        <a:custGeom>
          <a:avLst/>
          <a:gdLst/>
          <a:ahLst/>
          <a:cxnLst/>
          <a:rect l="0" t="0" r="0" b="0"/>
          <a:pathLst>
            <a:path>
              <a:moveTo>
                <a:pt x="0" y="13315"/>
              </a:moveTo>
              <a:lnTo>
                <a:pt x="1522010" y="1331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26032" y="1976674"/>
        <a:ext cx="76100" cy="76100"/>
      </dsp:txXfrm>
    </dsp:sp>
    <dsp:sp modelId="{142D19D1-8663-41E9-BDCF-D6188712F54F}">
      <dsp:nvSpPr>
        <dsp:cNvPr id="0" name=""/>
        <dsp:cNvSpPr/>
      </dsp:nvSpPr>
      <dsp:spPr>
        <a:xfrm>
          <a:off x="2384256" y="9241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Use Value</a:t>
          </a:r>
          <a:endParaRPr lang="en-US" sz="1700" kern="1200" dirty="0"/>
        </a:p>
      </dsp:txBody>
      <dsp:txXfrm>
        <a:off x="2407700" y="947576"/>
        <a:ext cx="1553981" cy="753546"/>
      </dsp:txXfrm>
    </dsp:sp>
    <dsp:sp modelId="{818AD215-838F-45C8-89A4-A23EC72CDAF1}">
      <dsp:nvSpPr>
        <dsp:cNvPr id="0" name=""/>
        <dsp:cNvSpPr/>
      </dsp:nvSpPr>
      <dsp:spPr>
        <a:xfrm rot="18289469">
          <a:off x="3744638" y="850784"/>
          <a:ext cx="1121323" cy="26630"/>
        </a:xfrm>
        <a:custGeom>
          <a:avLst/>
          <a:gdLst/>
          <a:ahLst/>
          <a:cxnLst/>
          <a:rect l="0" t="0" r="0" b="0"/>
          <a:pathLst>
            <a:path>
              <a:moveTo>
                <a:pt x="0" y="13315"/>
              </a:moveTo>
              <a:lnTo>
                <a:pt x="11213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77266" y="836066"/>
        <a:ext cx="56066" cy="56066"/>
      </dsp:txXfrm>
    </dsp:sp>
    <dsp:sp modelId="{87D21B96-BCD8-40B0-9E4E-B697545DD618}">
      <dsp:nvSpPr>
        <dsp:cNvPr id="0" name=""/>
        <dsp:cNvSpPr/>
      </dsp:nvSpPr>
      <dsp:spPr>
        <a:xfrm>
          <a:off x="4625473" y="36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Extractive Use Value</a:t>
          </a:r>
          <a:endParaRPr lang="en-US" sz="1700" kern="1200" dirty="0"/>
        </a:p>
      </dsp:txBody>
      <dsp:txXfrm>
        <a:off x="4648917" y="27076"/>
        <a:ext cx="1553981" cy="753546"/>
      </dsp:txXfrm>
    </dsp:sp>
    <dsp:sp modelId="{BECBED4C-6C60-4E33-B2A6-B15379BF60B3}">
      <dsp:nvSpPr>
        <dsp:cNvPr id="0" name=""/>
        <dsp:cNvSpPr/>
      </dsp:nvSpPr>
      <dsp:spPr>
        <a:xfrm>
          <a:off x="6226343" y="390534"/>
          <a:ext cx="640347" cy="26630"/>
        </a:xfrm>
        <a:custGeom>
          <a:avLst/>
          <a:gdLst/>
          <a:ahLst/>
          <a:cxnLst/>
          <a:rect l="0" t="0" r="0" b="0"/>
          <a:pathLst>
            <a:path>
              <a:moveTo>
                <a:pt x="0" y="13315"/>
              </a:moveTo>
              <a:lnTo>
                <a:pt x="640347"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30508" y="387841"/>
        <a:ext cx="32017" cy="32017"/>
      </dsp:txXfrm>
    </dsp:sp>
    <dsp:sp modelId="{4892C7AB-24A2-4EF3-A697-0AB92C596D16}">
      <dsp:nvSpPr>
        <dsp:cNvPr id="0" name=""/>
        <dsp:cNvSpPr/>
      </dsp:nvSpPr>
      <dsp:spPr>
        <a:xfrm>
          <a:off x="6866691" y="36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Market Data</a:t>
          </a:r>
          <a:endParaRPr lang="en-US" sz="1700" kern="1200" dirty="0"/>
        </a:p>
      </dsp:txBody>
      <dsp:txXfrm>
        <a:off x="6890135" y="27076"/>
        <a:ext cx="1553981" cy="753546"/>
      </dsp:txXfrm>
    </dsp:sp>
    <dsp:sp modelId="{33CC9AA2-D8F0-4E9A-AE2D-3369B8380AEA}">
      <dsp:nvSpPr>
        <dsp:cNvPr id="0" name=""/>
        <dsp:cNvSpPr/>
      </dsp:nvSpPr>
      <dsp:spPr>
        <a:xfrm>
          <a:off x="3985126" y="1311034"/>
          <a:ext cx="640347" cy="26630"/>
        </a:xfrm>
        <a:custGeom>
          <a:avLst/>
          <a:gdLst/>
          <a:ahLst/>
          <a:cxnLst/>
          <a:rect l="0" t="0" r="0" b="0"/>
          <a:pathLst>
            <a:path>
              <a:moveTo>
                <a:pt x="0" y="13315"/>
              </a:moveTo>
              <a:lnTo>
                <a:pt x="640347"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89291" y="1308341"/>
        <a:ext cx="32017" cy="32017"/>
      </dsp:txXfrm>
    </dsp:sp>
    <dsp:sp modelId="{E9071B3A-CF00-469C-9A6F-C00C00958AB6}">
      <dsp:nvSpPr>
        <dsp:cNvPr id="0" name=""/>
        <dsp:cNvSpPr/>
      </dsp:nvSpPr>
      <dsp:spPr>
        <a:xfrm>
          <a:off x="4625473" y="9241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Non-Extractive Use Value</a:t>
          </a:r>
          <a:endParaRPr lang="en-US" sz="1700" kern="1200" dirty="0"/>
        </a:p>
      </dsp:txBody>
      <dsp:txXfrm>
        <a:off x="4648917" y="947576"/>
        <a:ext cx="1553981" cy="753546"/>
      </dsp:txXfrm>
    </dsp:sp>
    <dsp:sp modelId="{85746145-1DB4-4AEE-9F26-B5F62113522B}">
      <dsp:nvSpPr>
        <dsp:cNvPr id="0" name=""/>
        <dsp:cNvSpPr/>
      </dsp:nvSpPr>
      <dsp:spPr>
        <a:xfrm>
          <a:off x="6226343" y="1311034"/>
          <a:ext cx="640347" cy="26630"/>
        </a:xfrm>
        <a:custGeom>
          <a:avLst/>
          <a:gdLst/>
          <a:ahLst/>
          <a:cxnLst/>
          <a:rect l="0" t="0" r="0" b="0"/>
          <a:pathLst>
            <a:path>
              <a:moveTo>
                <a:pt x="0" y="13315"/>
              </a:moveTo>
              <a:lnTo>
                <a:pt x="640347"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30508" y="1308341"/>
        <a:ext cx="32017" cy="32017"/>
      </dsp:txXfrm>
    </dsp:sp>
    <dsp:sp modelId="{284D3709-0309-436D-8730-8BB47FC47572}">
      <dsp:nvSpPr>
        <dsp:cNvPr id="0" name=""/>
        <dsp:cNvSpPr/>
      </dsp:nvSpPr>
      <dsp:spPr>
        <a:xfrm>
          <a:off x="6866691" y="9241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Revealed Preference Methods</a:t>
          </a:r>
          <a:endParaRPr lang="en-US" sz="1700" kern="1200" dirty="0"/>
        </a:p>
      </dsp:txBody>
      <dsp:txXfrm>
        <a:off x="6890135" y="947576"/>
        <a:ext cx="1553981" cy="753546"/>
      </dsp:txXfrm>
    </dsp:sp>
    <dsp:sp modelId="{4574A239-AF94-4144-ACAC-F120013F8280}">
      <dsp:nvSpPr>
        <dsp:cNvPr id="0" name=""/>
        <dsp:cNvSpPr/>
      </dsp:nvSpPr>
      <dsp:spPr>
        <a:xfrm rot="3310531">
          <a:off x="3744638" y="1771284"/>
          <a:ext cx="1121323" cy="26630"/>
        </a:xfrm>
        <a:custGeom>
          <a:avLst/>
          <a:gdLst/>
          <a:ahLst/>
          <a:cxnLst/>
          <a:rect l="0" t="0" r="0" b="0"/>
          <a:pathLst>
            <a:path>
              <a:moveTo>
                <a:pt x="0" y="13315"/>
              </a:moveTo>
              <a:lnTo>
                <a:pt x="11213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77266" y="1756566"/>
        <a:ext cx="56066" cy="56066"/>
      </dsp:txXfrm>
    </dsp:sp>
    <dsp:sp modelId="{AD1ED4BE-7E90-44E6-9AC7-322AACBD82A8}">
      <dsp:nvSpPr>
        <dsp:cNvPr id="0" name=""/>
        <dsp:cNvSpPr/>
      </dsp:nvSpPr>
      <dsp:spPr>
        <a:xfrm>
          <a:off x="4625473" y="18446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Indirect Use Value</a:t>
          </a:r>
          <a:endParaRPr lang="en-US" sz="1700" kern="1200" dirty="0"/>
        </a:p>
      </dsp:txBody>
      <dsp:txXfrm>
        <a:off x="4648917" y="1868076"/>
        <a:ext cx="1553981" cy="753546"/>
      </dsp:txXfrm>
    </dsp:sp>
    <dsp:sp modelId="{5B61872C-B62F-42E7-A96B-150E3D49D186}">
      <dsp:nvSpPr>
        <dsp:cNvPr id="0" name=""/>
        <dsp:cNvSpPr/>
      </dsp:nvSpPr>
      <dsp:spPr>
        <a:xfrm>
          <a:off x="6226343" y="2231534"/>
          <a:ext cx="640347" cy="26630"/>
        </a:xfrm>
        <a:custGeom>
          <a:avLst/>
          <a:gdLst/>
          <a:ahLst/>
          <a:cxnLst/>
          <a:rect l="0" t="0" r="0" b="0"/>
          <a:pathLst>
            <a:path>
              <a:moveTo>
                <a:pt x="0" y="13315"/>
              </a:moveTo>
              <a:lnTo>
                <a:pt x="640347"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30508" y="2228841"/>
        <a:ext cx="32017" cy="32017"/>
      </dsp:txXfrm>
    </dsp:sp>
    <dsp:sp modelId="{E03F15CC-0D1D-4A7F-95A2-0A12A3D065D6}">
      <dsp:nvSpPr>
        <dsp:cNvPr id="0" name=""/>
        <dsp:cNvSpPr/>
      </dsp:nvSpPr>
      <dsp:spPr>
        <a:xfrm>
          <a:off x="6866691" y="18446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Productivity or Cost-avoidance Method</a:t>
          </a:r>
          <a:endParaRPr lang="en-US" sz="1700" kern="1200" dirty="0"/>
        </a:p>
      </dsp:txBody>
      <dsp:txXfrm>
        <a:off x="6890135" y="1868076"/>
        <a:ext cx="1553981" cy="753546"/>
      </dsp:txXfrm>
    </dsp:sp>
    <dsp:sp modelId="{251C9E24-3122-418E-B520-3D18E8AAAB0A}">
      <dsp:nvSpPr>
        <dsp:cNvPr id="0" name=""/>
        <dsp:cNvSpPr/>
      </dsp:nvSpPr>
      <dsp:spPr>
        <a:xfrm rot="3907178">
          <a:off x="1303077" y="3382159"/>
          <a:ext cx="1522010" cy="26630"/>
        </a:xfrm>
        <a:custGeom>
          <a:avLst/>
          <a:gdLst/>
          <a:ahLst/>
          <a:cxnLst/>
          <a:rect l="0" t="0" r="0" b="0"/>
          <a:pathLst>
            <a:path>
              <a:moveTo>
                <a:pt x="0" y="13315"/>
              </a:moveTo>
              <a:lnTo>
                <a:pt x="1522010" y="1331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26032" y="3357424"/>
        <a:ext cx="76100" cy="76100"/>
      </dsp:txXfrm>
    </dsp:sp>
    <dsp:sp modelId="{82C2695A-2718-4AF0-A94C-C451FFD8CA2D}">
      <dsp:nvSpPr>
        <dsp:cNvPr id="0" name=""/>
        <dsp:cNvSpPr/>
      </dsp:nvSpPr>
      <dsp:spPr>
        <a:xfrm>
          <a:off x="2384256" y="36856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Non-Use Value</a:t>
          </a:r>
          <a:endParaRPr lang="en-US" sz="1700" kern="1200" dirty="0"/>
        </a:p>
      </dsp:txBody>
      <dsp:txXfrm>
        <a:off x="2407700" y="3709076"/>
        <a:ext cx="1553981" cy="753546"/>
      </dsp:txXfrm>
    </dsp:sp>
    <dsp:sp modelId="{04E58C29-69DE-44FA-B0DB-878013EDD941}">
      <dsp:nvSpPr>
        <dsp:cNvPr id="0" name=""/>
        <dsp:cNvSpPr/>
      </dsp:nvSpPr>
      <dsp:spPr>
        <a:xfrm rot="18289469">
          <a:off x="3744638" y="3612284"/>
          <a:ext cx="1121323" cy="26630"/>
        </a:xfrm>
        <a:custGeom>
          <a:avLst/>
          <a:gdLst/>
          <a:ahLst/>
          <a:cxnLst/>
          <a:rect l="0" t="0" r="0" b="0"/>
          <a:pathLst>
            <a:path>
              <a:moveTo>
                <a:pt x="0" y="13315"/>
              </a:moveTo>
              <a:lnTo>
                <a:pt x="11213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77266" y="3597567"/>
        <a:ext cx="56066" cy="56066"/>
      </dsp:txXfrm>
    </dsp:sp>
    <dsp:sp modelId="{B9362678-D41A-4EDC-8A80-4A2F25D31B18}">
      <dsp:nvSpPr>
        <dsp:cNvPr id="0" name=""/>
        <dsp:cNvSpPr/>
      </dsp:nvSpPr>
      <dsp:spPr>
        <a:xfrm>
          <a:off x="4625473" y="27651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Existence </a:t>
          </a:r>
        </a:p>
        <a:p>
          <a:pPr lvl="0" algn="ctr" defTabSz="755650">
            <a:lnSpc>
              <a:spcPct val="90000"/>
            </a:lnSpc>
            <a:spcBef>
              <a:spcPct val="0"/>
            </a:spcBef>
            <a:spcAft>
              <a:spcPct val="35000"/>
            </a:spcAft>
          </a:pPr>
          <a:r>
            <a:rPr lang="en-US" sz="1700" kern="1200" dirty="0" smtClean="0"/>
            <a:t>Value</a:t>
          </a:r>
          <a:endParaRPr lang="en-US" sz="1700" kern="1200" dirty="0"/>
        </a:p>
      </dsp:txBody>
      <dsp:txXfrm>
        <a:off x="4648917" y="2788576"/>
        <a:ext cx="1553981" cy="753546"/>
      </dsp:txXfrm>
    </dsp:sp>
    <dsp:sp modelId="{4FFC49C0-E7F6-499B-A118-2EB8C874A0A1}">
      <dsp:nvSpPr>
        <dsp:cNvPr id="0" name=""/>
        <dsp:cNvSpPr/>
      </dsp:nvSpPr>
      <dsp:spPr>
        <a:xfrm>
          <a:off x="6226343" y="3152034"/>
          <a:ext cx="640347" cy="26630"/>
        </a:xfrm>
        <a:custGeom>
          <a:avLst/>
          <a:gdLst/>
          <a:ahLst/>
          <a:cxnLst/>
          <a:rect l="0" t="0" r="0" b="0"/>
          <a:pathLst>
            <a:path>
              <a:moveTo>
                <a:pt x="0" y="13315"/>
              </a:moveTo>
              <a:lnTo>
                <a:pt x="640347"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30508" y="3149341"/>
        <a:ext cx="32017" cy="32017"/>
      </dsp:txXfrm>
    </dsp:sp>
    <dsp:sp modelId="{391E760E-DB9D-42D3-BA8C-7F03ED81AFF6}">
      <dsp:nvSpPr>
        <dsp:cNvPr id="0" name=""/>
        <dsp:cNvSpPr/>
      </dsp:nvSpPr>
      <dsp:spPr>
        <a:xfrm>
          <a:off x="6866691" y="27651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Stated Preference Methods</a:t>
          </a:r>
          <a:endParaRPr lang="en-US" sz="1700" kern="1200" dirty="0"/>
        </a:p>
      </dsp:txBody>
      <dsp:txXfrm>
        <a:off x="6890135" y="2788576"/>
        <a:ext cx="1553981" cy="753546"/>
      </dsp:txXfrm>
    </dsp:sp>
    <dsp:sp modelId="{2AD63349-6968-4EE6-9C32-DDF0B8A35240}">
      <dsp:nvSpPr>
        <dsp:cNvPr id="0" name=""/>
        <dsp:cNvSpPr/>
      </dsp:nvSpPr>
      <dsp:spPr>
        <a:xfrm>
          <a:off x="3985126" y="4072534"/>
          <a:ext cx="640347" cy="26630"/>
        </a:xfrm>
        <a:custGeom>
          <a:avLst/>
          <a:gdLst/>
          <a:ahLst/>
          <a:cxnLst/>
          <a:rect l="0" t="0" r="0" b="0"/>
          <a:pathLst>
            <a:path>
              <a:moveTo>
                <a:pt x="0" y="13315"/>
              </a:moveTo>
              <a:lnTo>
                <a:pt x="640347"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89291" y="4069841"/>
        <a:ext cx="32017" cy="32017"/>
      </dsp:txXfrm>
    </dsp:sp>
    <dsp:sp modelId="{C74F586D-4BE8-48A2-81B3-0DEF7BCD5250}">
      <dsp:nvSpPr>
        <dsp:cNvPr id="0" name=""/>
        <dsp:cNvSpPr/>
      </dsp:nvSpPr>
      <dsp:spPr>
        <a:xfrm>
          <a:off x="4625473" y="36856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Option </a:t>
          </a:r>
        </a:p>
        <a:p>
          <a:pPr lvl="0" algn="ctr" defTabSz="755650">
            <a:lnSpc>
              <a:spcPct val="90000"/>
            </a:lnSpc>
            <a:spcBef>
              <a:spcPct val="0"/>
            </a:spcBef>
            <a:spcAft>
              <a:spcPct val="35000"/>
            </a:spcAft>
          </a:pPr>
          <a:r>
            <a:rPr lang="en-US" sz="1700" kern="1200" dirty="0" smtClean="0"/>
            <a:t>Value</a:t>
          </a:r>
          <a:endParaRPr lang="en-US" sz="1700" kern="1200" dirty="0"/>
        </a:p>
      </dsp:txBody>
      <dsp:txXfrm>
        <a:off x="4648917" y="3709076"/>
        <a:ext cx="1553981" cy="753546"/>
      </dsp:txXfrm>
    </dsp:sp>
    <dsp:sp modelId="{99371473-FA93-4B38-9EE2-B59C4EBC72E9}">
      <dsp:nvSpPr>
        <dsp:cNvPr id="0" name=""/>
        <dsp:cNvSpPr/>
      </dsp:nvSpPr>
      <dsp:spPr>
        <a:xfrm>
          <a:off x="6226343" y="4072534"/>
          <a:ext cx="640347" cy="26630"/>
        </a:xfrm>
        <a:custGeom>
          <a:avLst/>
          <a:gdLst/>
          <a:ahLst/>
          <a:cxnLst/>
          <a:rect l="0" t="0" r="0" b="0"/>
          <a:pathLst>
            <a:path>
              <a:moveTo>
                <a:pt x="0" y="13315"/>
              </a:moveTo>
              <a:lnTo>
                <a:pt x="640347"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30508" y="4069841"/>
        <a:ext cx="32017" cy="32017"/>
      </dsp:txXfrm>
    </dsp:sp>
    <dsp:sp modelId="{3DD2F9B4-72FD-4DC9-AC21-13E6057CE0BE}">
      <dsp:nvSpPr>
        <dsp:cNvPr id="0" name=""/>
        <dsp:cNvSpPr/>
      </dsp:nvSpPr>
      <dsp:spPr>
        <a:xfrm>
          <a:off x="6866691" y="36856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Stated Preference Methods</a:t>
          </a:r>
          <a:endParaRPr lang="en-US" sz="1700" kern="1200" dirty="0"/>
        </a:p>
      </dsp:txBody>
      <dsp:txXfrm>
        <a:off x="6890135" y="3709076"/>
        <a:ext cx="1553981" cy="753546"/>
      </dsp:txXfrm>
    </dsp:sp>
    <dsp:sp modelId="{F6B959FA-E5DD-4A65-BAE4-5BF2809FE3F3}">
      <dsp:nvSpPr>
        <dsp:cNvPr id="0" name=""/>
        <dsp:cNvSpPr/>
      </dsp:nvSpPr>
      <dsp:spPr>
        <a:xfrm rot="3310531">
          <a:off x="3744638" y="4532784"/>
          <a:ext cx="1121323" cy="26630"/>
        </a:xfrm>
        <a:custGeom>
          <a:avLst/>
          <a:gdLst/>
          <a:ahLst/>
          <a:cxnLst/>
          <a:rect l="0" t="0" r="0" b="0"/>
          <a:pathLst>
            <a:path>
              <a:moveTo>
                <a:pt x="0" y="13315"/>
              </a:moveTo>
              <a:lnTo>
                <a:pt x="1121323"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77266" y="4518067"/>
        <a:ext cx="56066" cy="56066"/>
      </dsp:txXfrm>
    </dsp:sp>
    <dsp:sp modelId="{85E31F90-4ECF-4F55-8D6C-00552B9C59CA}">
      <dsp:nvSpPr>
        <dsp:cNvPr id="0" name=""/>
        <dsp:cNvSpPr/>
      </dsp:nvSpPr>
      <dsp:spPr>
        <a:xfrm>
          <a:off x="4625473" y="46061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Bequest </a:t>
          </a:r>
        </a:p>
        <a:p>
          <a:pPr lvl="0" algn="ctr" defTabSz="755650">
            <a:lnSpc>
              <a:spcPct val="90000"/>
            </a:lnSpc>
            <a:spcBef>
              <a:spcPct val="0"/>
            </a:spcBef>
            <a:spcAft>
              <a:spcPct val="35000"/>
            </a:spcAft>
          </a:pPr>
          <a:r>
            <a:rPr lang="en-US" sz="1700" kern="1200" dirty="0" smtClean="0"/>
            <a:t>Value</a:t>
          </a:r>
          <a:endParaRPr lang="en-US" sz="1700" kern="1200" dirty="0"/>
        </a:p>
      </dsp:txBody>
      <dsp:txXfrm>
        <a:off x="4648917" y="4629576"/>
        <a:ext cx="1553981" cy="753546"/>
      </dsp:txXfrm>
    </dsp:sp>
    <dsp:sp modelId="{0CBA55F0-897A-431A-9C42-91032560E2BE}">
      <dsp:nvSpPr>
        <dsp:cNvPr id="0" name=""/>
        <dsp:cNvSpPr/>
      </dsp:nvSpPr>
      <dsp:spPr>
        <a:xfrm>
          <a:off x="6226343" y="4993034"/>
          <a:ext cx="640347" cy="26630"/>
        </a:xfrm>
        <a:custGeom>
          <a:avLst/>
          <a:gdLst/>
          <a:ahLst/>
          <a:cxnLst/>
          <a:rect l="0" t="0" r="0" b="0"/>
          <a:pathLst>
            <a:path>
              <a:moveTo>
                <a:pt x="0" y="13315"/>
              </a:moveTo>
              <a:lnTo>
                <a:pt x="640347" y="1331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30508" y="4990341"/>
        <a:ext cx="32017" cy="32017"/>
      </dsp:txXfrm>
    </dsp:sp>
    <dsp:sp modelId="{9CEE1762-F083-4628-B885-960C9556528F}">
      <dsp:nvSpPr>
        <dsp:cNvPr id="0" name=""/>
        <dsp:cNvSpPr/>
      </dsp:nvSpPr>
      <dsp:spPr>
        <a:xfrm>
          <a:off x="6866691" y="4606132"/>
          <a:ext cx="1600869" cy="80043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Stated Preference Methods</a:t>
          </a:r>
          <a:endParaRPr lang="en-US" sz="1700" kern="1200" dirty="0"/>
        </a:p>
      </dsp:txBody>
      <dsp:txXfrm>
        <a:off x="6890135" y="4629576"/>
        <a:ext cx="1553981" cy="753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A0818-6DA1-4DF0-A9D3-733F58381592}">
      <dsp:nvSpPr>
        <dsp:cNvPr id="0" name=""/>
        <dsp:cNvSpPr/>
      </dsp:nvSpPr>
      <dsp:spPr>
        <a:xfrm>
          <a:off x="2979" y="2179028"/>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Coastal Development</a:t>
          </a:r>
        </a:p>
        <a:p>
          <a:pPr lvl="0" algn="ctr" defTabSz="533400">
            <a:lnSpc>
              <a:spcPct val="90000"/>
            </a:lnSpc>
            <a:spcBef>
              <a:spcPct val="0"/>
            </a:spcBef>
            <a:spcAft>
              <a:spcPct val="35000"/>
            </a:spcAft>
          </a:pPr>
          <a:r>
            <a:rPr lang="en-US" sz="1200" kern="1200" dirty="0" smtClean="0"/>
            <a:t>Project</a:t>
          </a:r>
          <a:endParaRPr lang="en-US" sz="1200" kern="1200" dirty="0"/>
        </a:p>
      </dsp:txBody>
      <dsp:txXfrm>
        <a:off x="20404" y="2196453"/>
        <a:ext cx="1155030" cy="560090"/>
      </dsp:txXfrm>
    </dsp:sp>
    <dsp:sp modelId="{621A5625-35F2-4D26-82D1-D59D1A15EF39}">
      <dsp:nvSpPr>
        <dsp:cNvPr id="0" name=""/>
        <dsp:cNvSpPr/>
      </dsp:nvSpPr>
      <dsp:spPr>
        <a:xfrm rot="17350740">
          <a:off x="706448" y="1781506"/>
          <a:ext cx="1448773" cy="21621"/>
        </a:xfrm>
        <a:custGeom>
          <a:avLst/>
          <a:gdLst/>
          <a:ahLst/>
          <a:cxnLst/>
          <a:rect l="0" t="0" r="0" b="0"/>
          <a:pathLst>
            <a:path>
              <a:moveTo>
                <a:pt x="0" y="10810"/>
              </a:moveTo>
              <a:lnTo>
                <a:pt x="1448773" y="1081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94616" y="1756098"/>
        <a:ext cx="72438" cy="72438"/>
      </dsp:txXfrm>
    </dsp:sp>
    <dsp:sp modelId="{A1FF65DD-68A8-414B-9C1E-576AD40F5D4F}">
      <dsp:nvSpPr>
        <dsp:cNvPr id="0" name=""/>
        <dsp:cNvSpPr/>
      </dsp:nvSpPr>
      <dsp:spPr>
        <a:xfrm>
          <a:off x="1668811" y="810666"/>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Loss of beach access</a:t>
          </a:r>
          <a:endParaRPr lang="en-US" sz="1200" kern="1200" dirty="0"/>
        </a:p>
      </dsp:txBody>
      <dsp:txXfrm>
        <a:off x="1686236" y="828091"/>
        <a:ext cx="1155030" cy="560090"/>
      </dsp:txXfrm>
    </dsp:sp>
    <dsp:sp modelId="{DA3ACA2D-BFBA-4F98-A592-5FDF6BDA8CEC}">
      <dsp:nvSpPr>
        <dsp:cNvPr id="0" name=""/>
        <dsp:cNvSpPr/>
      </dsp:nvSpPr>
      <dsp:spPr>
        <a:xfrm rot="21564535">
          <a:off x="2858547" y="1069435"/>
          <a:ext cx="5407198" cy="21621"/>
        </a:xfrm>
        <a:custGeom>
          <a:avLst/>
          <a:gdLst/>
          <a:ahLst/>
          <a:cxnLst/>
          <a:rect l="0" t="0" r="0" b="0"/>
          <a:pathLst>
            <a:path>
              <a:moveTo>
                <a:pt x="0" y="10810"/>
              </a:moveTo>
              <a:lnTo>
                <a:pt x="5407198"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5426967" y="945065"/>
        <a:ext cx="270359" cy="270359"/>
      </dsp:txXfrm>
    </dsp:sp>
    <dsp:sp modelId="{4B86BCDA-74B3-40DB-BF44-63E48FC860CC}">
      <dsp:nvSpPr>
        <dsp:cNvPr id="0" name=""/>
        <dsp:cNvSpPr/>
      </dsp:nvSpPr>
      <dsp:spPr>
        <a:xfrm>
          <a:off x="8265602" y="754884"/>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Economic Cost</a:t>
          </a:r>
          <a:endParaRPr lang="en-US" sz="1200" kern="1200" dirty="0"/>
        </a:p>
      </dsp:txBody>
      <dsp:txXfrm>
        <a:off x="8283027" y="772309"/>
        <a:ext cx="1155030" cy="560090"/>
      </dsp:txXfrm>
    </dsp:sp>
    <dsp:sp modelId="{8B7E5939-10C1-4354-A49F-06738E144979}">
      <dsp:nvSpPr>
        <dsp:cNvPr id="0" name=""/>
        <dsp:cNvSpPr/>
      </dsp:nvSpPr>
      <dsp:spPr>
        <a:xfrm rot="1186030">
          <a:off x="1177958" y="2551210"/>
          <a:ext cx="505753" cy="21621"/>
        </a:xfrm>
        <a:custGeom>
          <a:avLst/>
          <a:gdLst/>
          <a:ahLst/>
          <a:cxnLst/>
          <a:rect l="0" t="0" r="0" b="0"/>
          <a:pathLst>
            <a:path>
              <a:moveTo>
                <a:pt x="0" y="10810"/>
              </a:moveTo>
              <a:lnTo>
                <a:pt x="505753" y="1081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18191" y="2549377"/>
        <a:ext cx="25287" cy="25287"/>
      </dsp:txXfrm>
    </dsp:sp>
    <dsp:sp modelId="{2C33B6DD-B932-4E5D-B543-8C9A8F69E9B7}">
      <dsp:nvSpPr>
        <dsp:cNvPr id="0" name=""/>
        <dsp:cNvSpPr/>
      </dsp:nvSpPr>
      <dsp:spPr>
        <a:xfrm>
          <a:off x="1668811" y="2350073"/>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Runoff</a:t>
          </a:r>
          <a:endParaRPr lang="en-US" sz="1200" kern="1200" dirty="0"/>
        </a:p>
      </dsp:txBody>
      <dsp:txXfrm>
        <a:off x="1686236" y="2367498"/>
        <a:ext cx="1155030" cy="560090"/>
      </dsp:txXfrm>
    </dsp:sp>
    <dsp:sp modelId="{9D618670-9589-4EA1-9BF5-D2AEE74AB0DD}">
      <dsp:nvSpPr>
        <dsp:cNvPr id="0" name=""/>
        <dsp:cNvSpPr/>
      </dsp:nvSpPr>
      <dsp:spPr>
        <a:xfrm rot="18770822">
          <a:off x="2746725" y="2380165"/>
          <a:ext cx="699884" cy="21621"/>
        </a:xfrm>
        <a:custGeom>
          <a:avLst/>
          <a:gdLst/>
          <a:ahLst/>
          <a:cxnLst/>
          <a:rect l="0" t="0" r="0" b="0"/>
          <a:pathLst>
            <a:path>
              <a:moveTo>
                <a:pt x="0" y="10810"/>
              </a:moveTo>
              <a:lnTo>
                <a:pt x="699884"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79170" y="2373478"/>
        <a:ext cx="34994" cy="34994"/>
      </dsp:txXfrm>
    </dsp:sp>
    <dsp:sp modelId="{CECFAA55-8203-4F3A-8D80-59590591C864}">
      <dsp:nvSpPr>
        <dsp:cNvPr id="0" name=""/>
        <dsp:cNvSpPr/>
      </dsp:nvSpPr>
      <dsp:spPr>
        <a:xfrm>
          <a:off x="3334643" y="1836937"/>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Reef Damage</a:t>
          </a:r>
          <a:endParaRPr lang="en-US" sz="1200" kern="1200" dirty="0"/>
        </a:p>
      </dsp:txBody>
      <dsp:txXfrm>
        <a:off x="3352068" y="1854362"/>
        <a:ext cx="1155030" cy="560090"/>
      </dsp:txXfrm>
    </dsp:sp>
    <dsp:sp modelId="{E04208F2-7400-4F86-BA91-565638B4E41D}">
      <dsp:nvSpPr>
        <dsp:cNvPr id="0" name=""/>
        <dsp:cNvSpPr/>
      </dsp:nvSpPr>
      <dsp:spPr>
        <a:xfrm rot="19457599">
          <a:off x="4469431" y="1952552"/>
          <a:ext cx="586136" cy="21621"/>
        </a:xfrm>
        <a:custGeom>
          <a:avLst/>
          <a:gdLst/>
          <a:ahLst/>
          <a:cxnLst/>
          <a:rect l="0" t="0" r="0" b="0"/>
          <a:pathLst>
            <a:path>
              <a:moveTo>
                <a:pt x="0" y="10810"/>
              </a:moveTo>
              <a:lnTo>
                <a:pt x="586136"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47846" y="1948709"/>
        <a:ext cx="29306" cy="29306"/>
      </dsp:txXfrm>
    </dsp:sp>
    <dsp:sp modelId="{7077B8AF-12EC-40F7-BA13-748FC9880789}">
      <dsp:nvSpPr>
        <dsp:cNvPr id="0" name=""/>
        <dsp:cNvSpPr/>
      </dsp:nvSpPr>
      <dsp:spPr>
        <a:xfrm>
          <a:off x="5000476" y="1494847"/>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Loss of tourists</a:t>
          </a:r>
          <a:endParaRPr lang="en-US" sz="1200" kern="1200" dirty="0"/>
        </a:p>
      </dsp:txBody>
      <dsp:txXfrm>
        <a:off x="5017901" y="1512272"/>
        <a:ext cx="1155030" cy="560090"/>
      </dsp:txXfrm>
    </dsp:sp>
    <dsp:sp modelId="{22754B6E-FA3E-41AD-9872-C60C4ADA7667}">
      <dsp:nvSpPr>
        <dsp:cNvPr id="0" name=""/>
        <dsp:cNvSpPr/>
      </dsp:nvSpPr>
      <dsp:spPr>
        <a:xfrm rot="21564591">
          <a:off x="6190301" y="1770818"/>
          <a:ext cx="2075356" cy="21621"/>
        </a:xfrm>
        <a:custGeom>
          <a:avLst/>
          <a:gdLst/>
          <a:ahLst/>
          <a:cxnLst/>
          <a:rect l="0" t="0" r="0" b="0"/>
          <a:pathLst>
            <a:path>
              <a:moveTo>
                <a:pt x="0" y="10810"/>
              </a:moveTo>
              <a:lnTo>
                <a:pt x="2075356"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176095" y="1729745"/>
        <a:ext cx="103767" cy="103767"/>
      </dsp:txXfrm>
    </dsp:sp>
    <dsp:sp modelId="{81FA83B5-2242-41B3-9E8A-0D49CE582DA9}">
      <dsp:nvSpPr>
        <dsp:cNvPr id="0" name=""/>
        <dsp:cNvSpPr/>
      </dsp:nvSpPr>
      <dsp:spPr>
        <a:xfrm>
          <a:off x="8265602" y="1473471"/>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Economic Cost</a:t>
          </a:r>
          <a:endParaRPr lang="en-US" sz="1200" kern="1200" dirty="0"/>
        </a:p>
      </dsp:txBody>
      <dsp:txXfrm>
        <a:off x="8283027" y="1490896"/>
        <a:ext cx="1155030" cy="560090"/>
      </dsp:txXfrm>
    </dsp:sp>
    <dsp:sp modelId="{967FD62C-217E-4EC0-B109-33C1B3BA17CD}">
      <dsp:nvSpPr>
        <dsp:cNvPr id="0" name=""/>
        <dsp:cNvSpPr/>
      </dsp:nvSpPr>
      <dsp:spPr>
        <a:xfrm rot="2142401">
          <a:off x="4469431" y="2294642"/>
          <a:ext cx="586136" cy="21621"/>
        </a:xfrm>
        <a:custGeom>
          <a:avLst/>
          <a:gdLst/>
          <a:ahLst/>
          <a:cxnLst/>
          <a:rect l="0" t="0" r="0" b="0"/>
          <a:pathLst>
            <a:path>
              <a:moveTo>
                <a:pt x="0" y="10810"/>
              </a:moveTo>
              <a:lnTo>
                <a:pt x="586136"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47846" y="2290799"/>
        <a:ext cx="29306" cy="29306"/>
      </dsp:txXfrm>
    </dsp:sp>
    <dsp:sp modelId="{4868B304-D7CC-4213-B244-30B1E2AE149A}">
      <dsp:nvSpPr>
        <dsp:cNvPr id="0" name=""/>
        <dsp:cNvSpPr/>
      </dsp:nvSpPr>
      <dsp:spPr>
        <a:xfrm>
          <a:off x="5000476" y="2179028"/>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Loss of fish</a:t>
          </a:r>
          <a:endParaRPr lang="en-US" sz="1200" kern="1200" dirty="0"/>
        </a:p>
      </dsp:txBody>
      <dsp:txXfrm>
        <a:off x="5017901" y="2196453"/>
        <a:ext cx="1155030" cy="560090"/>
      </dsp:txXfrm>
    </dsp:sp>
    <dsp:sp modelId="{8F3B1B5E-CB2E-4B5B-9A29-CCCEF371CE26}">
      <dsp:nvSpPr>
        <dsp:cNvPr id="0" name=""/>
        <dsp:cNvSpPr/>
      </dsp:nvSpPr>
      <dsp:spPr>
        <a:xfrm>
          <a:off x="6190356" y="2465687"/>
          <a:ext cx="475952" cy="21621"/>
        </a:xfrm>
        <a:custGeom>
          <a:avLst/>
          <a:gdLst/>
          <a:ahLst/>
          <a:cxnLst/>
          <a:rect l="0" t="0" r="0" b="0"/>
          <a:pathLst>
            <a:path>
              <a:moveTo>
                <a:pt x="0" y="10810"/>
              </a:moveTo>
              <a:lnTo>
                <a:pt x="475952"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16433" y="2464599"/>
        <a:ext cx="23797" cy="23797"/>
      </dsp:txXfrm>
    </dsp:sp>
    <dsp:sp modelId="{D6B442C5-1194-44B6-AD2D-6B4083F7B2B5}">
      <dsp:nvSpPr>
        <dsp:cNvPr id="0" name=""/>
        <dsp:cNvSpPr/>
      </dsp:nvSpPr>
      <dsp:spPr>
        <a:xfrm>
          <a:off x="6666308" y="2179028"/>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Higher fish prices</a:t>
          </a:r>
          <a:endParaRPr lang="en-US" sz="1200" kern="1200" dirty="0"/>
        </a:p>
      </dsp:txBody>
      <dsp:txXfrm>
        <a:off x="6683733" y="2196453"/>
        <a:ext cx="1155030" cy="560090"/>
      </dsp:txXfrm>
    </dsp:sp>
    <dsp:sp modelId="{5C5334BE-395F-462D-9AC6-C22F6ECA839A}">
      <dsp:nvSpPr>
        <dsp:cNvPr id="0" name=""/>
        <dsp:cNvSpPr/>
      </dsp:nvSpPr>
      <dsp:spPr>
        <a:xfrm rot="42596">
          <a:off x="7856172" y="2468255"/>
          <a:ext cx="414383" cy="21621"/>
        </a:xfrm>
        <a:custGeom>
          <a:avLst/>
          <a:gdLst/>
          <a:ahLst/>
          <a:cxnLst/>
          <a:rect l="0" t="0" r="0" b="0"/>
          <a:pathLst>
            <a:path>
              <a:moveTo>
                <a:pt x="0" y="10810"/>
              </a:moveTo>
              <a:lnTo>
                <a:pt x="414383"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053004" y="2468706"/>
        <a:ext cx="20719" cy="20719"/>
      </dsp:txXfrm>
    </dsp:sp>
    <dsp:sp modelId="{F5413A49-1BB7-4342-A373-ECB051F0FFE9}">
      <dsp:nvSpPr>
        <dsp:cNvPr id="0" name=""/>
        <dsp:cNvSpPr/>
      </dsp:nvSpPr>
      <dsp:spPr>
        <a:xfrm>
          <a:off x="8270540" y="2184162"/>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Economic Cost</a:t>
          </a:r>
          <a:endParaRPr lang="en-US" sz="1200" kern="1200" dirty="0"/>
        </a:p>
      </dsp:txBody>
      <dsp:txXfrm>
        <a:off x="8287965" y="2201587"/>
        <a:ext cx="1155030" cy="560090"/>
      </dsp:txXfrm>
    </dsp:sp>
    <dsp:sp modelId="{658AC8C8-EC91-4807-8192-9A094B1155B0}">
      <dsp:nvSpPr>
        <dsp:cNvPr id="0" name=""/>
        <dsp:cNvSpPr/>
      </dsp:nvSpPr>
      <dsp:spPr>
        <a:xfrm rot="2829178">
          <a:off x="2746725" y="2893301"/>
          <a:ext cx="699884" cy="21621"/>
        </a:xfrm>
        <a:custGeom>
          <a:avLst/>
          <a:gdLst/>
          <a:ahLst/>
          <a:cxnLst/>
          <a:rect l="0" t="0" r="0" b="0"/>
          <a:pathLst>
            <a:path>
              <a:moveTo>
                <a:pt x="0" y="10810"/>
              </a:moveTo>
              <a:lnTo>
                <a:pt x="699884"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79170" y="2886614"/>
        <a:ext cx="34994" cy="34994"/>
      </dsp:txXfrm>
    </dsp:sp>
    <dsp:sp modelId="{68E5C625-4F64-485C-8795-A1B8A61CE10A}">
      <dsp:nvSpPr>
        <dsp:cNvPr id="0" name=""/>
        <dsp:cNvSpPr/>
      </dsp:nvSpPr>
      <dsp:spPr>
        <a:xfrm>
          <a:off x="3334643" y="2863209"/>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Decreased water quality</a:t>
          </a:r>
          <a:endParaRPr lang="en-US" sz="1200" kern="1200" dirty="0"/>
        </a:p>
      </dsp:txBody>
      <dsp:txXfrm>
        <a:off x="3352068" y="2880634"/>
        <a:ext cx="1155030" cy="560090"/>
      </dsp:txXfrm>
    </dsp:sp>
    <dsp:sp modelId="{53090815-6271-48CB-846E-0ED1A866FD03}">
      <dsp:nvSpPr>
        <dsp:cNvPr id="0" name=""/>
        <dsp:cNvSpPr/>
      </dsp:nvSpPr>
      <dsp:spPr>
        <a:xfrm>
          <a:off x="4524523" y="3149869"/>
          <a:ext cx="475952" cy="21621"/>
        </a:xfrm>
        <a:custGeom>
          <a:avLst/>
          <a:gdLst/>
          <a:ahLst/>
          <a:cxnLst/>
          <a:rect l="0" t="0" r="0" b="0"/>
          <a:pathLst>
            <a:path>
              <a:moveTo>
                <a:pt x="0" y="10810"/>
              </a:moveTo>
              <a:lnTo>
                <a:pt x="475952"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50601" y="3148780"/>
        <a:ext cx="23797" cy="23797"/>
      </dsp:txXfrm>
    </dsp:sp>
    <dsp:sp modelId="{8BF2E8FA-5C43-4D31-AC57-0E0CDE1BCE3A}">
      <dsp:nvSpPr>
        <dsp:cNvPr id="0" name=""/>
        <dsp:cNvSpPr/>
      </dsp:nvSpPr>
      <dsp:spPr>
        <a:xfrm>
          <a:off x="5000476" y="2863209"/>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Spending on clean-up</a:t>
          </a:r>
          <a:endParaRPr lang="en-US" sz="1200" kern="1200" dirty="0"/>
        </a:p>
      </dsp:txBody>
      <dsp:txXfrm>
        <a:off x="5017901" y="2880634"/>
        <a:ext cx="1155030" cy="560090"/>
      </dsp:txXfrm>
    </dsp:sp>
    <dsp:sp modelId="{56331792-71B2-4FEC-9DF0-0482E5596008}">
      <dsp:nvSpPr>
        <dsp:cNvPr id="0" name=""/>
        <dsp:cNvSpPr/>
      </dsp:nvSpPr>
      <dsp:spPr>
        <a:xfrm rot="120060">
          <a:off x="6189721" y="3186207"/>
          <a:ext cx="2081453" cy="21621"/>
        </a:xfrm>
        <a:custGeom>
          <a:avLst/>
          <a:gdLst/>
          <a:ahLst/>
          <a:cxnLst/>
          <a:rect l="0" t="0" r="0" b="0"/>
          <a:pathLst>
            <a:path>
              <a:moveTo>
                <a:pt x="0" y="10810"/>
              </a:moveTo>
              <a:lnTo>
                <a:pt x="2081453"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178411" y="3144982"/>
        <a:ext cx="104072" cy="104072"/>
      </dsp:txXfrm>
    </dsp:sp>
    <dsp:sp modelId="{9CE626C3-B835-443C-8934-7A956A9A11A1}">
      <dsp:nvSpPr>
        <dsp:cNvPr id="0" name=""/>
        <dsp:cNvSpPr/>
      </dsp:nvSpPr>
      <dsp:spPr>
        <a:xfrm>
          <a:off x="8270540" y="2935887"/>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Economic Cost</a:t>
          </a:r>
          <a:endParaRPr lang="en-US" sz="1200" kern="1200" dirty="0"/>
        </a:p>
      </dsp:txBody>
      <dsp:txXfrm>
        <a:off x="8287965" y="2953312"/>
        <a:ext cx="1155030" cy="560090"/>
      </dsp:txXfrm>
    </dsp:sp>
    <dsp:sp modelId="{01A30117-0C8A-442C-97E5-DDE52FCDE8B1}">
      <dsp:nvSpPr>
        <dsp:cNvPr id="0" name=""/>
        <dsp:cNvSpPr/>
      </dsp:nvSpPr>
      <dsp:spPr>
        <a:xfrm rot="4249260">
          <a:off x="706448" y="3149869"/>
          <a:ext cx="1448773" cy="21621"/>
        </a:xfrm>
        <a:custGeom>
          <a:avLst/>
          <a:gdLst/>
          <a:ahLst/>
          <a:cxnLst/>
          <a:rect l="0" t="0" r="0" b="0"/>
          <a:pathLst>
            <a:path>
              <a:moveTo>
                <a:pt x="0" y="10810"/>
              </a:moveTo>
              <a:lnTo>
                <a:pt x="1448773" y="1081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94616" y="3124460"/>
        <a:ext cx="72438" cy="72438"/>
      </dsp:txXfrm>
    </dsp:sp>
    <dsp:sp modelId="{B21E4BC9-F3ED-4851-BB81-A4F384942503}">
      <dsp:nvSpPr>
        <dsp:cNvPr id="0" name=""/>
        <dsp:cNvSpPr/>
      </dsp:nvSpPr>
      <dsp:spPr>
        <a:xfrm>
          <a:off x="1668811" y="3547390"/>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Jobs and revenues</a:t>
          </a:r>
          <a:endParaRPr lang="en-US" sz="1200" kern="1200" dirty="0"/>
        </a:p>
      </dsp:txBody>
      <dsp:txXfrm>
        <a:off x="1686236" y="3564815"/>
        <a:ext cx="1155030" cy="560090"/>
      </dsp:txXfrm>
    </dsp:sp>
    <dsp:sp modelId="{330F7597-610C-4F20-B17A-75E42D08477E}">
      <dsp:nvSpPr>
        <dsp:cNvPr id="0" name=""/>
        <dsp:cNvSpPr/>
      </dsp:nvSpPr>
      <dsp:spPr>
        <a:xfrm rot="89049">
          <a:off x="2857783" y="3904157"/>
          <a:ext cx="5413664" cy="21621"/>
        </a:xfrm>
        <a:custGeom>
          <a:avLst/>
          <a:gdLst/>
          <a:ahLst/>
          <a:cxnLst/>
          <a:rect l="0" t="0" r="0" b="0"/>
          <a:pathLst>
            <a:path>
              <a:moveTo>
                <a:pt x="0" y="10810"/>
              </a:moveTo>
              <a:lnTo>
                <a:pt x="5413664" y="1081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5429274" y="3779626"/>
        <a:ext cx="270683" cy="270683"/>
      </dsp:txXfrm>
    </dsp:sp>
    <dsp:sp modelId="{18A8B9F9-8EBD-4B27-920F-DCFD1EB3156E}">
      <dsp:nvSpPr>
        <dsp:cNvPr id="0" name=""/>
        <dsp:cNvSpPr/>
      </dsp:nvSpPr>
      <dsp:spPr>
        <a:xfrm>
          <a:off x="8270540" y="3687606"/>
          <a:ext cx="1189880" cy="5949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Economic Benefit</a:t>
          </a:r>
          <a:endParaRPr lang="en-US" sz="1200" kern="1200" dirty="0"/>
        </a:p>
      </dsp:txBody>
      <dsp:txXfrm>
        <a:off x="8287965" y="3705031"/>
        <a:ext cx="1155030" cy="5600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14831-D219-44DC-8292-083D3C57EEC1}" type="datetimeFigureOut">
              <a:rPr lang="en-US" smtClean="0"/>
              <a:t>2/3/2016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1237C-D573-4D35-A036-8688927B96CD}" type="slidenum">
              <a:rPr lang="en-US" smtClean="0"/>
              <a:t>‹#›</a:t>
            </a:fld>
            <a:endParaRPr lang="en-US"/>
          </a:p>
        </p:txBody>
      </p:sp>
    </p:spTree>
    <p:extLst>
      <p:ext uri="{BB962C8B-B14F-4D97-AF65-F5344CB8AC3E}">
        <p14:creationId xmlns:p14="http://schemas.microsoft.com/office/powerpoint/2010/main" val="156498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BD9F905-F50A-464D-B17C-5C45ACB4FD33}" type="slidenum">
              <a:rPr lang="en-US" altLang="en-US">
                <a:latin typeface="Arial" panose="020B0604020202020204" pitchFamily="34" charset="0"/>
              </a:rPr>
              <a:pPr/>
              <a:t>2</a:t>
            </a:fld>
            <a:endParaRPr lang="en-US" altLang="en-US">
              <a:latin typeface="Arial" panose="020B0604020202020204" pitchFamily="34" charset="0"/>
            </a:endParaRPr>
          </a:p>
        </p:txBody>
      </p:sp>
    </p:spTree>
    <p:extLst>
      <p:ext uri="{BB962C8B-B14F-4D97-AF65-F5344CB8AC3E}">
        <p14:creationId xmlns:p14="http://schemas.microsoft.com/office/powerpoint/2010/main" val="325979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81000" y="685800"/>
            <a:ext cx="6096000" cy="3429000"/>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Turning to the value of the environment and natural resources, obviously, we value clean air, clean beaches, species and ecosystems for many reasons.</a:t>
            </a:r>
          </a:p>
          <a:p>
            <a:endParaRPr lang="en-US" altLang="en-US" dirty="0" smtClean="0">
              <a:latin typeface="Arial" panose="020B0604020202020204" pitchFamily="34" charset="0"/>
            </a:endParaRPr>
          </a:p>
          <a:p>
            <a:r>
              <a:rPr lang="en-US" altLang="en-US" dirty="0" smtClean="0">
                <a:latin typeface="Arial" panose="020B0604020202020204" pitchFamily="34" charset="0"/>
              </a:rPr>
              <a:t>We also value goods and services that are produced in markets and for which production and/or consumption damages or degrades the environment or uses up natural resources.</a:t>
            </a:r>
          </a:p>
          <a:p>
            <a:endParaRPr lang="en-US" altLang="en-US" dirty="0" smtClean="0">
              <a:latin typeface="Arial" panose="020B0604020202020204" pitchFamily="34" charset="0"/>
            </a:endParaRPr>
          </a:p>
          <a:p>
            <a:r>
              <a:rPr lang="en-US" altLang="en-US" dirty="0" smtClean="0">
                <a:latin typeface="Arial" panose="020B0604020202020204" pitchFamily="34" charset="0"/>
              </a:rPr>
              <a:t>We value both types of goods and services.</a:t>
            </a:r>
          </a:p>
          <a:p>
            <a:endParaRPr lang="en-US" altLang="en-US" dirty="0" smtClean="0">
              <a:latin typeface="Arial" panose="020B0604020202020204" pitchFamily="34" charset="0"/>
            </a:endParaRPr>
          </a:p>
          <a:p>
            <a:r>
              <a:rPr lang="en-US" altLang="en-US" dirty="0" smtClean="0">
                <a:latin typeface="Arial" panose="020B0604020202020204" pitchFamily="34" charset="0"/>
              </a:rPr>
              <a:t>Of course, the value of the environment and natural resources is not as easily measured, because we lack market signals.  </a:t>
            </a:r>
          </a:p>
          <a:p>
            <a:endParaRPr lang="en-US" altLang="en-US" dirty="0" smtClean="0">
              <a:latin typeface="Arial" panose="020B0604020202020204" pitchFamily="34" charset="0"/>
            </a:endParaRPr>
          </a:p>
          <a:p>
            <a:r>
              <a:rPr lang="en-US" altLang="en-US" dirty="0" smtClean="0">
                <a:latin typeface="Arial" panose="020B0604020202020204" pitchFamily="34" charset="0"/>
              </a:rPr>
              <a:t>Markets simply fail to provide these goods and fail to reveal their true value.</a:t>
            </a:r>
          </a:p>
          <a:p>
            <a:endParaRPr lang="en-US" altLang="en-US" dirty="0" smtClean="0">
              <a:latin typeface="Arial" panose="020B0604020202020204" pitchFamily="34" charset="0"/>
            </a:endParaRPr>
          </a:p>
          <a:p>
            <a:r>
              <a:rPr lang="en-US" altLang="en-US" dirty="0" smtClean="0">
                <a:latin typeface="Arial" panose="020B0604020202020204" pitchFamily="34" charset="0"/>
              </a:rPr>
              <a:t> </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5A2EBCA-C2D2-4FBF-9D44-22D22BFE66DA}" type="slidenum">
              <a:rPr lang="en-US" altLang="en-US">
                <a:latin typeface="Arial" panose="020B0604020202020204" pitchFamily="34" charset="0"/>
              </a:rPr>
              <a:pPr/>
              <a:t>11</a:t>
            </a:fld>
            <a:endParaRPr lang="en-US" altLang="en-US">
              <a:latin typeface="Arial" panose="020B0604020202020204" pitchFamily="34" charset="0"/>
            </a:endParaRPr>
          </a:p>
        </p:txBody>
      </p:sp>
    </p:spTree>
    <p:extLst>
      <p:ext uri="{BB962C8B-B14F-4D97-AF65-F5344CB8AC3E}">
        <p14:creationId xmlns:p14="http://schemas.microsoft.com/office/powerpoint/2010/main" val="85775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12</a:t>
            </a:fld>
            <a:endParaRPr lang="en-US"/>
          </a:p>
        </p:txBody>
      </p:sp>
    </p:spTree>
    <p:extLst>
      <p:ext uri="{BB962C8B-B14F-4D97-AF65-F5344CB8AC3E}">
        <p14:creationId xmlns:p14="http://schemas.microsoft.com/office/powerpoint/2010/main" val="371839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13</a:t>
            </a:fld>
            <a:endParaRPr lang="en-US"/>
          </a:p>
        </p:txBody>
      </p:sp>
    </p:spTree>
    <p:extLst>
      <p:ext uri="{BB962C8B-B14F-4D97-AF65-F5344CB8AC3E}">
        <p14:creationId xmlns:p14="http://schemas.microsoft.com/office/powerpoint/2010/main" val="295368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14</a:t>
            </a:fld>
            <a:endParaRPr lang="en-US"/>
          </a:p>
        </p:txBody>
      </p:sp>
    </p:spTree>
    <p:extLst>
      <p:ext uri="{BB962C8B-B14F-4D97-AF65-F5344CB8AC3E}">
        <p14:creationId xmlns:p14="http://schemas.microsoft.com/office/powerpoint/2010/main" val="162649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15</a:t>
            </a:fld>
            <a:endParaRPr lang="en-US"/>
          </a:p>
        </p:txBody>
      </p:sp>
    </p:spTree>
    <p:extLst>
      <p:ext uri="{BB962C8B-B14F-4D97-AF65-F5344CB8AC3E}">
        <p14:creationId xmlns:p14="http://schemas.microsoft.com/office/powerpoint/2010/main" val="214640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ln/>
        </p:spPr>
        <p:txBody>
          <a:bodyPr/>
          <a:lstStyle/>
          <a:p>
            <a:pPr eaLnBrk="1" hangingPunct="1">
              <a:lnSpc>
                <a:spcPct val="90000"/>
              </a:lnSpc>
              <a:defRPr/>
            </a:pPr>
            <a:r>
              <a:rPr lang="en-US" sz="900" dirty="0">
                <a:effectLst>
                  <a:outerShdw blurRad="38100" dist="38100" dir="2700000" algn="tl">
                    <a:srgbClr val="C0C0C0"/>
                  </a:outerShdw>
                </a:effectLst>
                <a:latin typeface="Arial" pitchFamily="34" charset="0"/>
              </a:rPr>
              <a:t>The concept of economic value therefore encompasses much more than simply market based transactions. </a:t>
            </a:r>
          </a:p>
          <a:p>
            <a:pPr eaLnBrk="1" hangingPunct="1">
              <a:lnSpc>
                <a:spcPct val="90000"/>
              </a:lnSpc>
              <a:defRPr/>
            </a:pPr>
            <a:endParaRPr lang="en-US" sz="900" dirty="0">
              <a:effectLst>
                <a:outerShdw blurRad="38100" dist="38100" dir="2700000" algn="tl">
                  <a:srgbClr val="C0C0C0"/>
                </a:outerShdw>
              </a:effectLst>
              <a:latin typeface="Arial" pitchFamily="34" charset="0"/>
            </a:endParaRPr>
          </a:p>
          <a:p>
            <a:pPr eaLnBrk="1" hangingPunct="1">
              <a:lnSpc>
                <a:spcPct val="90000"/>
              </a:lnSpc>
              <a:defRPr/>
            </a:pPr>
            <a:r>
              <a:rPr lang="en-US" sz="900" dirty="0">
                <a:latin typeface="Arial" pitchFamily="34" charset="0"/>
              </a:rPr>
              <a:t>This slide outlines components or categories of value. </a:t>
            </a:r>
          </a:p>
          <a:p>
            <a:pPr eaLnBrk="1" hangingPunct="1">
              <a:lnSpc>
                <a:spcPct val="90000"/>
              </a:lnSpc>
              <a:defRPr/>
            </a:pPr>
            <a:endParaRPr lang="en-US" sz="900" dirty="0">
              <a:latin typeface="Arial" pitchFamily="34" charset="0"/>
            </a:endParaRPr>
          </a:p>
          <a:p>
            <a:pPr eaLnBrk="1" hangingPunct="1">
              <a:lnSpc>
                <a:spcPct val="90000"/>
              </a:lnSpc>
              <a:defRPr/>
            </a:pPr>
            <a:r>
              <a:rPr lang="en-US" sz="900" dirty="0">
                <a:latin typeface="Arial" pitchFamily="34" charset="0"/>
              </a:rPr>
              <a:t>To start thinking about these non-market values, we can partition total value into values associated with use, and those not associated with use.</a:t>
            </a:r>
          </a:p>
          <a:p>
            <a:pPr eaLnBrk="1" hangingPunct="1">
              <a:lnSpc>
                <a:spcPct val="90000"/>
              </a:lnSpc>
              <a:defRPr/>
            </a:pPr>
            <a:endParaRPr lang="en-US" sz="900" dirty="0">
              <a:latin typeface="Arial" pitchFamily="34" charset="0"/>
            </a:endParaRPr>
          </a:p>
          <a:p>
            <a:pPr eaLnBrk="1" hangingPunct="1">
              <a:lnSpc>
                <a:spcPct val="90000"/>
              </a:lnSpc>
              <a:defRPr/>
            </a:pPr>
            <a:r>
              <a:rPr lang="en-US" sz="900" dirty="0">
                <a:latin typeface="Arial" pitchFamily="34" charset="0"/>
              </a:rPr>
              <a:t>Use values can be derived from physically extracting the resource (value derived from fishing for example), or associated with active but non-extractive uses like snorkeling or viewing wildlife. </a:t>
            </a:r>
          </a:p>
          <a:p>
            <a:pPr eaLnBrk="1" hangingPunct="1">
              <a:lnSpc>
                <a:spcPct val="90000"/>
              </a:lnSpc>
              <a:defRPr/>
            </a:pPr>
            <a:endParaRPr lang="en-US" sz="900" dirty="0">
              <a:latin typeface="Arial" pitchFamily="34" charset="0"/>
            </a:endParaRPr>
          </a:p>
          <a:p>
            <a:pPr eaLnBrk="1" hangingPunct="1">
              <a:lnSpc>
                <a:spcPct val="90000"/>
              </a:lnSpc>
              <a:defRPr/>
            </a:pPr>
            <a:r>
              <a:rPr lang="en-US" sz="900" dirty="0">
                <a:latin typeface="Arial" pitchFamily="34" charset="0"/>
              </a:rPr>
              <a:t>We can also think about valuing resources </a:t>
            </a:r>
            <a:r>
              <a:rPr lang="en-US" sz="900" u="sng" dirty="0">
                <a:latin typeface="Arial" pitchFamily="34" charset="0"/>
              </a:rPr>
              <a:t>without</a:t>
            </a:r>
            <a:r>
              <a:rPr lang="en-US" sz="900" dirty="0">
                <a:latin typeface="Arial" pitchFamily="34" charset="0"/>
              </a:rPr>
              <a:t> any use - notions of valuing the marine environment because it is a source of cultural identity provide an example. </a:t>
            </a:r>
          </a:p>
          <a:p>
            <a:pPr eaLnBrk="1" hangingPunct="1">
              <a:lnSpc>
                <a:spcPct val="90000"/>
              </a:lnSpc>
              <a:defRPr/>
            </a:pPr>
            <a:endParaRPr lang="en-US" sz="900" dirty="0">
              <a:latin typeface="Arial" pitchFamily="34" charset="0"/>
            </a:endParaRPr>
          </a:p>
          <a:p>
            <a:pPr eaLnBrk="1" hangingPunct="1">
              <a:lnSpc>
                <a:spcPct val="90000"/>
              </a:lnSpc>
              <a:defRPr/>
            </a:pPr>
            <a:r>
              <a:rPr lang="en-US" sz="900" dirty="0">
                <a:effectLst>
                  <a:outerShdw blurRad="38100" dist="38100" dir="2700000" algn="tl">
                    <a:srgbClr val="C0C0C0"/>
                  </a:outerShdw>
                </a:effectLst>
                <a:latin typeface="Arial" pitchFamily="34" charset="0"/>
              </a:rPr>
              <a:t>To understand and make informed decisions regarding the management of coastal and marine resources </a:t>
            </a:r>
            <a:r>
              <a:rPr lang="en-US" sz="900" dirty="0">
                <a:solidFill>
                  <a:schemeClr val="hlink"/>
                </a:solidFill>
                <a:effectLst>
                  <a:outerShdw blurRad="38100" dist="38100" dir="2700000" algn="tl">
                    <a:srgbClr val="C0C0C0"/>
                  </a:outerShdw>
                </a:effectLst>
                <a:latin typeface="Arial" pitchFamily="34" charset="0"/>
              </a:rPr>
              <a:t>we must try to understand all aspects of economic value</a:t>
            </a:r>
            <a:r>
              <a:rPr lang="en-US" sz="900" dirty="0">
                <a:effectLst>
                  <a:outerShdw blurRad="38100" dist="38100" dir="2700000" algn="tl">
                    <a:srgbClr val="C0C0C0"/>
                  </a:outerShdw>
                </a:effectLst>
                <a:latin typeface="Arial" pitchFamily="34" charset="0"/>
              </a:rPr>
              <a:t> so that natural resources can be managed in a way that provides the </a:t>
            </a:r>
            <a:r>
              <a:rPr lang="en-US" sz="900" dirty="0">
                <a:solidFill>
                  <a:schemeClr val="hlink"/>
                </a:solidFill>
                <a:effectLst>
                  <a:outerShdw blurRad="38100" dist="38100" dir="2700000" algn="tl">
                    <a:srgbClr val="C0C0C0"/>
                  </a:outerShdw>
                </a:effectLst>
                <a:latin typeface="Arial" pitchFamily="34" charset="0"/>
              </a:rPr>
              <a:t>maximum net benefits to society</a:t>
            </a:r>
            <a:r>
              <a:rPr lang="en-US" sz="900" dirty="0">
                <a:effectLst>
                  <a:outerShdw blurRad="38100" dist="38100" dir="2700000" algn="tl">
                    <a:srgbClr val="C0C0C0"/>
                  </a:outerShdw>
                </a:effectLst>
                <a:latin typeface="Arial" pitchFamily="34" charset="0"/>
              </a:rPr>
              <a:t>. </a:t>
            </a:r>
          </a:p>
          <a:p>
            <a:pPr eaLnBrk="1" hangingPunct="1">
              <a:lnSpc>
                <a:spcPct val="90000"/>
              </a:lnSpc>
              <a:defRPr/>
            </a:pPr>
            <a:endParaRPr lang="en-US" sz="900" dirty="0">
              <a:effectLst>
                <a:outerShdw blurRad="38100" dist="38100" dir="2700000" algn="tl">
                  <a:srgbClr val="C0C0C0"/>
                </a:outerShdw>
              </a:effectLst>
              <a:latin typeface="Arial" pitchFamily="34" charset="0"/>
            </a:endParaRPr>
          </a:p>
          <a:p>
            <a:pPr eaLnBrk="1" hangingPunct="1">
              <a:lnSpc>
                <a:spcPct val="90000"/>
              </a:lnSpc>
              <a:defRPr/>
            </a:pPr>
            <a:r>
              <a:rPr lang="en-US" sz="1000" dirty="0">
                <a:effectLst>
                  <a:outerShdw blurRad="38100" dist="38100" dir="2700000" algn="tl">
                    <a:srgbClr val="C0C0C0"/>
                  </a:outerShdw>
                </a:effectLst>
                <a:latin typeface="Arial" pitchFamily="34" charset="0"/>
              </a:rPr>
              <a:t>The extractive direct use component of value can be approximated using market data.</a:t>
            </a:r>
          </a:p>
          <a:p>
            <a:pPr eaLnBrk="1" hangingPunct="1">
              <a:lnSpc>
                <a:spcPct val="90000"/>
              </a:lnSpc>
              <a:defRPr/>
            </a:pPr>
            <a:endParaRPr lang="en-US" sz="1000" dirty="0">
              <a:effectLst>
                <a:outerShdw blurRad="38100" dist="38100" dir="2700000" algn="tl">
                  <a:srgbClr val="C0C0C0"/>
                </a:outerShdw>
              </a:effectLst>
              <a:latin typeface="Arial" pitchFamily="34" charset="0"/>
            </a:endParaRPr>
          </a:p>
          <a:p>
            <a:pPr eaLnBrk="1" hangingPunct="1">
              <a:lnSpc>
                <a:spcPct val="90000"/>
              </a:lnSpc>
              <a:defRPr/>
            </a:pPr>
            <a:r>
              <a:rPr lang="en-US" sz="1000" dirty="0">
                <a:effectLst>
                  <a:outerShdw blurRad="38100" dist="38100" dir="2700000" algn="tl">
                    <a:srgbClr val="C0C0C0"/>
                  </a:outerShdw>
                </a:effectLst>
                <a:latin typeface="Arial" pitchFamily="34" charset="0"/>
              </a:rPr>
              <a:t>The non-extractive direct use and non-use components must be estimated via specialized </a:t>
            </a:r>
            <a:r>
              <a:rPr lang="en-US" sz="1000" dirty="0">
                <a:solidFill>
                  <a:schemeClr val="hlink"/>
                </a:solidFill>
                <a:effectLst>
                  <a:outerShdw blurRad="38100" dist="38100" dir="2700000" algn="tl">
                    <a:srgbClr val="C0C0C0"/>
                  </a:outerShdw>
                </a:effectLst>
                <a:latin typeface="Arial" pitchFamily="34" charset="0"/>
              </a:rPr>
              <a:t>non-market valuation methods, which I don’t have time to discuss in detail.</a:t>
            </a:r>
          </a:p>
          <a:p>
            <a:pPr eaLnBrk="1" hangingPunct="1">
              <a:lnSpc>
                <a:spcPct val="90000"/>
              </a:lnSpc>
              <a:defRPr/>
            </a:pPr>
            <a:endParaRPr lang="en-US" sz="1000" dirty="0">
              <a:solidFill>
                <a:schemeClr val="hlink"/>
              </a:solidFill>
              <a:effectLst>
                <a:outerShdw blurRad="38100" dist="38100" dir="2700000" algn="tl">
                  <a:srgbClr val="C0C0C0"/>
                </a:outerShdw>
              </a:effectLst>
              <a:latin typeface="Arial" pitchFamily="34" charset="0"/>
            </a:endParaRPr>
          </a:p>
          <a:p>
            <a:pPr eaLnBrk="1" hangingPunct="1">
              <a:lnSpc>
                <a:spcPct val="90000"/>
              </a:lnSpc>
              <a:defRPr/>
            </a:pPr>
            <a:r>
              <a:rPr lang="en-US" sz="1000" dirty="0">
                <a:solidFill>
                  <a:schemeClr val="hlink"/>
                </a:solidFill>
                <a:effectLst>
                  <a:outerShdw blurRad="38100" dist="38100" dir="2700000" algn="tl">
                    <a:srgbClr val="C0C0C0"/>
                  </a:outerShdw>
                </a:effectLst>
                <a:latin typeface="Arial" pitchFamily="34" charset="0"/>
              </a:rPr>
              <a:t>Suffice it to say that these methods have been employed by economists for decades and are indeed mandated by environmental legislation in many nations. </a:t>
            </a:r>
            <a:r>
              <a:rPr lang="en-US" sz="1000" dirty="0">
                <a:effectLst>
                  <a:outerShdw blurRad="38100" dist="38100" dir="2700000" algn="tl">
                    <a:srgbClr val="C0C0C0"/>
                  </a:outerShdw>
                </a:effectLst>
                <a:latin typeface="Arial" pitchFamily="34" charset="0"/>
              </a:rPr>
              <a:t> </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29057" indent="-280406">
              <a:defRPr>
                <a:solidFill>
                  <a:schemeClr val="tx1"/>
                </a:solidFill>
                <a:latin typeface="Garamond" pitchFamily="18" charset="0"/>
              </a:defRPr>
            </a:lvl2pPr>
            <a:lvl3pPr marL="1121626" indent="-224325">
              <a:defRPr>
                <a:solidFill>
                  <a:schemeClr val="tx1"/>
                </a:solidFill>
                <a:latin typeface="Garamond" pitchFamily="18" charset="0"/>
              </a:defRPr>
            </a:lvl3pPr>
            <a:lvl4pPr marL="1570276" indent="-224325">
              <a:defRPr>
                <a:solidFill>
                  <a:schemeClr val="tx1"/>
                </a:solidFill>
                <a:latin typeface="Garamond" pitchFamily="18" charset="0"/>
              </a:defRPr>
            </a:lvl4pPr>
            <a:lvl5pPr marL="2018927" indent="-224325">
              <a:defRPr>
                <a:solidFill>
                  <a:schemeClr val="tx1"/>
                </a:solidFill>
                <a:latin typeface="Garamond" pitchFamily="18" charset="0"/>
              </a:defRPr>
            </a:lvl5pPr>
            <a:lvl6pPr marL="2467577" indent="-224325" eaLnBrk="0" fontAlgn="base" hangingPunct="0">
              <a:spcBef>
                <a:spcPct val="0"/>
              </a:spcBef>
              <a:spcAft>
                <a:spcPct val="0"/>
              </a:spcAft>
              <a:defRPr>
                <a:solidFill>
                  <a:schemeClr val="tx1"/>
                </a:solidFill>
                <a:latin typeface="Garamond" pitchFamily="18" charset="0"/>
              </a:defRPr>
            </a:lvl6pPr>
            <a:lvl7pPr marL="2916227" indent="-224325" eaLnBrk="0" fontAlgn="base" hangingPunct="0">
              <a:spcBef>
                <a:spcPct val="0"/>
              </a:spcBef>
              <a:spcAft>
                <a:spcPct val="0"/>
              </a:spcAft>
              <a:defRPr>
                <a:solidFill>
                  <a:schemeClr val="tx1"/>
                </a:solidFill>
                <a:latin typeface="Garamond" pitchFamily="18" charset="0"/>
              </a:defRPr>
            </a:lvl7pPr>
            <a:lvl8pPr marL="3364878" indent="-224325" eaLnBrk="0" fontAlgn="base" hangingPunct="0">
              <a:spcBef>
                <a:spcPct val="0"/>
              </a:spcBef>
              <a:spcAft>
                <a:spcPct val="0"/>
              </a:spcAft>
              <a:defRPr>
                <a:solidFill>
                  <a:schemeClr val="tx1"/>
                </a:solidFill>
                <a:latin typeface="Garamond" pitchFamily="18" charset="0"/>
              </a:defRPr>
            </a:lvl8pPr>
            <a:lvl9pPr marL="3813528" indent="-224325" eaLnBrk="0" fontAlgn="base" hangingPunct="0">
              <a:spcBef>
                <a:spcPct val="0"/>
              </a:spcBef>
              <a:spcAft>
                <a:spcPct val="0"/>
              </a:spcAft>
              <a:defRPr>
                <a:solidFill>
                  <a:schemeClr val="tx1"/>
                </a:solidFill>
                <a:latin typeface="Garamond" pitchFamily="18" charset="0"/>
              </a:defRPr>
            </a:lvl9pPr>
          </a:lstStyle>
          <a:p>
            <a:fld id="{6633301B-5467-48B2-AD61-51FA8E392298}" type="slidenum">
              <a:rPr lang="en-US" smtClean="0">
                <a:latin typeface="Arial" pitchFamily="34" charset="0"/>
              </a:rPr>
              <a:pPr/>
              <a:t>16</a:t>
            </a:fld>
            <a:endParaRPr lang="en-US" smtClean="0">
              <a:latin typeface="Arial" pitchFamily="34" charset="0"/>
            </a:endParaRPr>
          </a:p>
        </p:txBody>
      </p:sp>
    </p:spTree>
    <p:extLst>
      <p:ext uri="{BB962C8B-B14F-4D97-AF65-F5344CB8AC3E}">
        <p14:creationId xmlns:p14="http://schemas.microsoft.com/office/powerpoint/2010/main" val="3249325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81000" y="685800"/>
            <a:ext cx="6096000" cy="342900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We know that these values are real because people regularly contribute their resources (time, money, energy, land) towards the preservation of natural resources that they will never actually use or encounter in any tangible way.</a:t>
            </a:r>
          </a:p>
          <a:p>
            <a:endParaRPr lang="en-US" altLang="en-US" dirty="0" smtClean="0">
              <a:latin typeface="Arial" panose="020B0604020202020204" pitchFamily="34" charset="0"/>
            </a:endParaRPr>
          </a:p>
          <a:p>
            <a:r>
              <a:rPr lang="en-US" altLang="en-US" dirty="0" smtClean="0">
                <a:latin typeface="Arial" panose="020B0604020202020204" pitchFamily="34" charset="0"/>
              </a:rPr>
              <a:t>Donations to preservation groups (Caribbean Conservation Corporation, World Wildlife Fund, National Geographic Society, National Audubon Society, Royal Society for the Protection of Birds, </a:t>
            </a:r>
            <a:r>
              <a:rPr lang="en-US" altLang="en-US" dirty="0" err="1" smtClean="0">
                <a:latin typeface="Arial" panose="020B0604020202020204" pitchFamily="34" charset="0"/>
              </a:rPr>
              <a:t>etc</a:t>
            </a:r>
            <a:r>
              <a:rPr lang="en-US" altLang="en-US" dirty="0" smtClean="0">
                <a:latin typeface="Arial" panose="020B0604020202020204" pitchFamily="34" charset="0"/>
              </a:rPr>
              <a:t>…) provide easy examples, but people also spend more for “green” products, engage in activities such as recycling, and volunteering to protect sea turtles… Willing to pay in time or money or both for some resource that they’ll never actually see. </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77C1BDD-B479-4575-9792-FF1B1DB85C19}" type="slidenum">
              <a:rPr lang="en-US" altLang="en-US">
                <a:latin typeface="Arial" panose="020B0604020202020204" pitchFamily="34" charset="0"/>
              </a:rPr>
              <a:pPr/>
              <a:t>17</a:t>
            </a:fld>
            <a:endParaRPr lang="en-US" altLang="en-US">
              <a:latin typeface="Arial" panose="020B0604020202020204" pitchFamily="34" charset="0"/>
            </a:endParaRPr>
          </a:p>
        </p:txBody>
      </p:sp>
    </p:spTree>
    <p:extLst>
      <p:ext uri="{BB962C8B-B14F-4D97-AF65-F5344CB8AC3E}">
        <p14:creationId xmlns:p14="http://schemas.microsoft.com/office/powerpoint/2010/main" val="1921862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18</a:t>
            </a:fld>
            <a:endParaRPr lang="en-US"/>
          </a:p>
        </p:txBody>
      </p:sp>
    </p:spTree>
    <p:extLst>
      <p:ext uri="{BB962C8B-B14F-4D97-AF65-F5344CB8AC3E}">
        <p14:creationId xmlns:p14="http://schemas.microsoft.com/office/powerpoint/2010/main" val="3488230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20659CA-7678-432F-9AED-A8F3D76AABBE}"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97283" name="Rectangle 2"/>
          <p:cNvSpPr>
            <a:spLocks noGrp="1" noRot="1" noChangeAspect="1" noChangeArrowheads="1" noTextEdit="1"/>
          </p:cNvSpPr>
          <p:nvPr>
            <p:ph type="sldImg"/>
          </p:nvPr>
        </p:nvSpPr>
        <p:spPr>
          <a:xfrm>
            <a:off x="381000" y="685800"/>
            <a:ext cx="6096000" cy="34290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What are the benefits of conducting a valuation exercise?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Valuation facilitates objective decision-making by presenting trade-offs in a readily identifiable measure - dollars.</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Further, by ignoring value we may never know if we are using our resources in the way that is best for society. </a:t>
            </a: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25193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381000" y="685800"/>
            <a:ext cx="6096000" cy="3429000"/>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Valuation allows resource managers and policy makers to examine costs and benefits in a common unit, allowing for decision-making to be more objective.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C2F0E40-3562-4ABF-8069-65AF6A3213EB}" type="slidenum">
              <a:rPr lang="en-US" altLang="en-US">
                <a:latin typeface="Arial" panose="020B0604020202020204" pitchFamily="34" charset="0"/>
              </a:rPr>
              <a:pPr/>
              <a:t>20</a:t>
            </a:fld>
            <a:endParaRPr lang="en-US" altLang="en-US">
              <a:latin typeface="Arial" panose="020B0604020202020204" pitchFamily="34" charset="0"/>
            </a:endParaRPr>
          </a:p>
        </p:txBody>
      </p:sp>
    </p:spTree>
    <p:extLst>
      <p:ext uri="{BB962C8B-B14F-4D97-AF65-F5344CB8AC3E}">
        <p14:creationId xmlns:p14="http://schemas.microsoft.com/office/powerpoint/2010/main" val="302819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9D68BD1-ECCA-44DD-85A5-CEDF5BFE0A90}"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74755" name="Rectangle 2"/>
          <p:cNvSpPr>
            <a:spLocks noGrp="1" noRot="1" noChangeAspect="1" noChangeArrowheads="1" noTextEdit="1"/>
          </p:cNvSpPr>
          <p:nvPr>
            <p:ph type="sldImg"/>
          </p:nvPr>
        </p:nvSpPr>
        <p:spPr>
          <a:xfrm>
            <a:off x="381000" y="685800"/>
            <a:ext cx="6096000"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 few quick notes on value and valuation…</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Economic value – what something is worth – is best described as what someone is willing and able to pay for a good or service.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Economic valuation simply means constructing an estimate of that value. The Valuation we’re going to discuss today pertains to the value of natural resources.  </a:t>
            </a:r>
          </a:p>
        </p:txBody>
      </p:sp>
    </p:spTree>
    <p:extLst>
      <p:ext uri="{BB962C8B-B14F-4D97-AF65-F5344CB8AC3E}">
        <p14:creationId xmlns:p14="http://schemas.microsoft.com/office/powerpoint/2010/main" val="1704086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381000" y="685800"/>
            <a:ext cx="6096000" cy="3429000"/>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Policy makers are already examining and weighing costs and benefits when making decisions, valuation adds to that analysis by providing information on typically unknown or unrecognized gains or losses. </a:t>
            </a:r>
          </a:p>
          <a:p>
            <a:endParaRPr lang="en-US" altLang="en-US" smtClean="0">
              <a:latin typeface="Arial" panose="020B0604020202020204"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19365DA-8BD7-41E1-BFC8-C373095517DA}" type="slidenum">
              <a:rPr lang="en-US" altLang="en-US">
                <a:latin typeface="Arial" panose="020B0604020202020204" pitchFamily="34" charset="0"/>
              </a:rPr>
              <a:pPr/>
              <a:t>21</a:t>
            </a:fld>
            <a:endParaRPr lang="en-US" altLang="en-US">
              <a:latin typeface="Arial" panose="020B0604020202020204" pitchFamily="34" charset="0"/>
            </a:endParaRPr>
          </a:p>
        </p:txBody>
      </p:sp>
    </p:spTree>
    <p:extLst>
      <p:ext uri="{BB962C8B-B14F-4D97-AF65-F5344CB8AC3E}">
        <p14:creationId xmlns:p14="http://schemas.microsoft.com/office/powerpoint/2010/main" val="3300989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81000" y="685800"/>
            <a:ext cx="6096000" cy="3429000"/>
          </a:xfrm>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 tool that economists use in this regard is benefit-cost analysis  --- also commonly referred to as cost-benefit analysis, depending on whether you are an optimist or a pessimist ;)  --- </a:t>
            </a:r>
          </a:p>
          <a:p>
            <a:endParaRPr lang="en-US" altLang="en-US" dirty="0" smtClean="0">
              <a:latin typeface="Arial" panose="020B0604020202020204" pitchFamily="34" charset="0"/>
            </a:endParaRPr>
          </a:p>
          <a:p>
            <a:r>
              <a:rPr lang="en-US" altLang="en-US" dirty="0" smtClean="0">
                <a:latin typeface="Arial" panose="020B0604020202020204" pitchFamily="34" charset="0"/>
              </a:rPr>
              <a:t>Benefit cost analysis is really nothing more than identifying, measuring and comparing the pros and cons of an action.</a:t>
            </a:r>
          </a:p>
          <a:p>
            <a:endParaRPr lang="en-US" altLang="en-US" dirty="0" smtClean="0">
              <a:latin typeface="Arial" panose="020B0604020202020204" pitchFamily="34" charset="0"/>
            </a:endParaRPr>
          </a:p>
          <a:p>
            <a:r>
              <a:rPr lang="en-US" altLang="en-US" dirty="0" smtClean="0">
                <a:latin typeface="Arial" panose="020B0604020202020204" pitchFamily="34" charset="0"/>
              </a:rPr>
              <a:t>Valuation is often an integral part of BCA related to environmental decisions (be they decisions about what the target of policy should be or decisions about how to best achieve the target). </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8ADBC6D-32B9-44D9-9FE4-8FE3C00EB0B7}" type="slidenum">
              <a:rPr lang="en-US" altLang="en-US">
                <a:latin typeface="Arial" panose="020B0604020202020204" pitchFamily="34" charset="0"/>
              </a:rPr>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102363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381000" y="685800"/>
            <a:ext cx="6096000" cy="3429000"/>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Not to take one side of the argument, but clearly in cases of “develop” vs. “conserve” the “develop” side always presents a monetary figure as argument. Developers clearly and readily convey an understanding of the value of their project.   X dollars in jobs and revenues! It is easy for policy makers to favor such actions when the environmental costs of development (or benefits of conservation) are largely unknown because they have not been estimated. </a:t>
            </a:r>
          </a:p>
          <a:p>
            <a:endParaRPr lang="en-US" altLang="en-US" smtClean="0">
              <a:latin typeface="Arial" panose="020B0604020202020204" pitchFamily="34" charset="0"/>
            </a:endParaRPr>
          </a:p>
          <a:p>
            <a:r>
              <a:rPr lang="en-US" altLang="en-US" smtClean="0">
                <a:latin typeface="Arial" panose="020B0604020202020204" pitchFamily="34" charset="0"/>
              </a:rPr>
              <a:t>Valuation gives weight to the costs of development (or benefits of conservation) by also representing those values in dollars.</a:t>
            </a:r>
          </a:p>
          <a:p>
            <a:endParaRPr lang="en-US" altLang="en-US" smtClean="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E92220B-726D-4036-A725-EF1965394EC7}" type="slidenum">
              <a:rPr lang="en-US" altLang="en-US">
                <a:latin typeface="Arial" panose="020B0604020202020204" pitchFamily="34" charset="0"/>
              </a:rPr>
              <a:pPr/>
              <a:t>23</a:t>
            </a:fld>
            <a:endParaRPr lang="en-US" altLang="en-US">
              <a:latin typeface="Arial" panose="020B0604020202020204" pitchFamily="34" charset="0"/>
            </a:endParaRPr>
          </a:p>
        </p:txBody>
      </p:sp>
    </p:spTree>
    <p:extLst>
      <p:ext uri="{BB962C8B-B14F-4D97-AF65-F5344CB8AC3E}">
        <p14:creationId xmlns:p14="http://schemas.microsoft.com/office/powerpoint/2010/main" val="441286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381000" y="685800"/>
            <a:ext cx="6096000" cy="3429000"/>
          </a:xfrm>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Beyond these simple ideas, valuation helps policy makers consider the incidence or distribution of costs and benefits both across time (the benefits of development are often realized in the near term while the environmental costs are not realized until the long term) and across the population (those who realize the benefit of a project are often not the same individuals who bear the costs). </a:t>
            </a:r>
          </a:p>
          <a:p>
            <a:endParaRPr lang="en-US" altLang="en-US" smtClean="0">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024D026-BA01-4FF2-B6CE-399F244E4745}" type="slidenum">
              <a:rPr lang="en-US" altLang="en-US">
                <a:latin typeface="Arial" panose="020B0604020202020204" pitchFamily="34" charset="0"/>
              </a:rPr>
              <a:pPr/>
              <a:t>24</a:t>
            </a:fld>
            <a:endParaRPr lang="en-US" altLang="en-US">
              <a:latin typeface="Arial" panose="020B0604020202020204" pitchFamily="34" charset="0"/>
            </a:endParaRPr>
          </a:p>
        </p:txBody>
      </p:sp>
    </p:spTree>
    <p:extLst>
      <p:ext uri="{BB962C8B-B14F-4D97-AF65-F5344CB8AC3E}">
        <p14:creationId xmlns:p14="http://schemas.microsoft.com/office/powerpoint/2010/main" val="1389322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381000" y="685800"/>
            <a:ext cx="6096000" cy="3429000"/>
          </a:xfrm>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29057" indent="-280406">
              <a:defRPr>
                <a:solidFill>
                  <a:schemeClr val="tx1"/>
                </a:solidFill>
                <a:latin typeface="Garamond" pitchFamily="18" charset="0"/>
              </a:defRPr>
            </a:lvl2pPr>
            <a:lvl3pPr marL="1121626" indent="-224325">
              <a:defRPr>
                <a:solidFill>
                  <a:schemeClr val="tx1"/>
                </a:solidFill>
                <a:latin typeface="Garamond" pitchFamily="18" charset="0"/>
              </a:defRPr>
            </a:lvl3pPr>
            <a:lvl4pPr marL="1570276" indent="-224325">
              <a:defRPr>
                <a:solidFill>
                  <a:schemeClr val="tx1"/>
                </a:solidFill>
                <a:latin typeface="Garamond" pitchFamily="18" charset="0"/>
              </a:defRPr>
            </a:lvl4pPr>
            <a:lvl5pPr marL="2018927" indent="-224325">
              <a:defRPr>
                <a:solidFill>
                  <a:schemeClr val="tx1"/>
                </a:solidFill>
                <a:latin typeface="Garamond" pitchFamily="18" charset="0"/>
              </a:defRPr>
            </a:lvl5pPr>
            <a:lvl6pPr marL="2467577" indent="-224325" eaLnBrk="0" fontAlgn="base" hangingPunct="0">
              <a:spcBef>
                <a:spcPct val="0"/>
              </a:spcBef>
              <a:spcAft>
                <a:spcPct val="0"/>
              </a:spcAft>
              <a:defRPr>
                <a:solidFill>
                  <a:schemeClr val="tx1"/>
                </a:solidFill>
                <a:latin typeface="Garamond" pitchFamily="18" charset="0"/>
              </a:defRPr>
            </a:lvl6pPr>
            <a:lvl7pPr marL="2916227" indent="-224325" eaLnBrk="0" fontAlgn="base" hangingPunct="0">
              <a:spcBef>
                <a:spcPct val="0"/>
              </a:spcBef>
              <a:spcAft>
                <a:spcPct val="0"/>
              </a:spcAft>
              <a:defRPr>
                <a:solidFill>
                  <a:schemeClr val="tx1"/>
                </a:solidFill>
                <a:latin typeface="Garamond" pitchFamily="18" charset="0"/>
              </a:defRPr>
            </a:lvl7pPr>
            <a:lvl8pPr marL="3364878" indent="-224325" eaLnBrk="0" fontAlgn="base" hangingPunct="0">
              <a:spcBef>
                <a:spcPct val="0"/>
              </a:spcBef>
              <a:spcAft>
                <a:spcPct val="0"/>
              </a:spcAft>
              <a:defRPr>
                <a:solidFill>
                  <a:schemeClr val="tx1"/>
                </a:solidFill>
                <a:latin typeface="Garamond" pitchFamily="18" charset="0"/>
              </a:defRPr>
            </a:lvl8pPr>
            <a:lvl9pPr marL="3813528" indent="-224325" eaLnBrk="0" fontAlgn="base" hangingPunct="0">
              <a:spcBef>
                <a:spcPct val="0"/>
              </a:spcBef>
              <a:spcAft>
                <a:spcPct val="0"/>
              </a:spcAft>
              <a:defRPr>
                <a:solidFill>
                  <a:schemeClr val="tx1"/>
                </a:solidFill>
                <a:latin typeface="Garamond" pitchFamily="18" charset="0"/>
              </a:defRPr>
            </a:lvl9pPr>
          </a:lstStyle>
          <a:p>
            <a:fld id="{47DB8F48-5BD9-4F83-A52A-D892942B0FA2}" type="slidenum">
              <a:rPr lang="en-US" smtClean="0">
                <a:latin typeface="Arial" pitchFamily="34" charset="0"/>
              </a:rPr>
              <a:pPr/>
              <a:t>25</a:t>
            </a:fld>
            <a:endParaRPr lang="en-US" smtClean="0">
              <a:latin typeface="Arial" pitchFamily="34" charset="0"/>
            </a:endParaRPr>
          </a:p>
        </p:txBody>
      </p:sp>
    </p:spTree>
    <p:extLst>
      <p:ext uri="{BB962C8B-B14F-4D97-AF65-F5344CB8AC3E}">
        <p14:creationId xmlns:p14="http://schemas.microsoft.com/office/powerpoint/2010/main" val="1614100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381000" y="685800"/>
            <a:ext cx="6096000" cy="3429000"/>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On to methods… </a:t>
            </a:r>
          </a:p>
          <a:p>
            <a:r>
              <a:rPr lang="en-US" altLang="en-US" smtClean="0">
                <a:latin typeface="Arial" panose="020B0604020202020204" pitchFamily="34" charset="0"/>
              </a:rPr>
              <a:t>Because of the complex array of values associated with natural resources, multiple methodologies must often be employed to measure them. </a:t>
            </a:r>
          </a:p>
          <a:p>
            <a:endParaRPr lang="en-US" altLang="en-US" smtClean="0">
              <a:latin typeface="Arial" panose="020B0604020202020204" pitchFamily="34" charset="0"/>
            </a:endParaRPr>
          </a:p>
          <a:p>
            <a:r>
              <a:rPr lang="en-US" altLang="en-US" smtClean="0">
                <a:latin typeface="Arial" panose="020B0604020202020204" pitchFamily="34" charset="0"/>
              </a:rPr>
              <a:t>These methods have a history of application that spans over 50 years, during which time literally thousands of valuation studies have been undertaken an published and subject to the scrutiny of peer-reviewed academic literature. </a:t>
            </a:r>
          </a:p>
          <a:p>
            <a:endParaRPr lang="en-US" altLang="en-US" smtClean="0">
              <a:latin typeface="Arial" panose="020B0604020202020204" pitchFamily="34" charset="0"/>
            </a:endParaRPr>
          </a:p>
          <a:p>
            <a:r>
              <a:rPr lang="en-US" altLang="en-US" smtClean="0">
                <a:latin typeface="Arial" panose="020B0604020202020204" pitchFamily="34" charset="0"/>
              </a:rPr>
              <a:t>This scrutiny has led to changes, improvements and new developments in method and application, and a set of “best practices” for each valuation method.</a:t>
            </a:r>
          </a:p>
          <a:p>
            <a:endParaRPr lang="en-US" altLang="en-US" smtClean="0">
              <a:latin typeface="Arial" panose="020B0604020202020204" pitchFamily="34" charset="0"/>
            </a:endParaRPr>
          </a:p>
          <a:p>
            <a:pPr eaLnBrk="1" hangingPunct="1"/>
            <a:r>
              <a:rPr lang="en-US" altLang="en-US" smtClean="0">
                <a:latin typeface="Arial" panose="020B0604020202020204" pitchFamily="34" charset="0"/>
              </a:rPr>
              <a:t>… what I’m going to give you here is but a cursory treatment of a very deep body of literature.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In the paper that you have in your packet we provide some references for more detailed information.</a:t>
            </a: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C2E92CB-AEAA-4A16-AFBB-3E2A040C0C3C}" type="slidenum">
              <a:rPr lang="en-US" altLang="en-US">
                <a:latin typeface="Arial" panose="020B0604020202020204" pitchFamily="34" charset="0"/>
              </a:rPr>
              <a:pPr/>
              <a:t>26</a:t>
            </a:fld>
            <a:endParaRPr lang="en-US" altLang="en-US">
              <a:latin typeface="Arial" panose="020B0604020202020204" pitchFamily="34" charset="0"/>
            </a:endParaRPr>
          </a:p>
        </p:txBody>
      </p:sp>
    </p:spTree>
    <p:extLst>
      <p:ext uri="{BB962C8B-B14F-4D97-AF65-F5344CB8AC3E}">
        <p14:creationId xmlns:p14="http://schemas.microsoft.com/office/powerpoint/2010/main" val="956528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Some values are more readily estimated than others … The extractive and direct use values can be estimated using market data – we estimate a function describing demand for the resource which allows us to determine not only the economic activity (how much was spent on the resource) but also net benefits above expenditure ( a concept called “consumer surplus” which is explained in more detail in the paper).</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Non-extractive use values and non-use values (existence, option, bequest) may not be revealed through market transactions, hence require the use of “non-market valuation methods”.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There are two general categories of non-market valuation methods: those that determine value based on observations of behavior (“revealed preference techniques”) and those that determine value based on people’s responses to questions (“stated preference techniques”). </a:t>
            </a:r>
          </a:p>
          <a:p>
            <a:endParaRPr lang="en-US" altLang="en-US" smtClean="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DA05761-9420-4E40-83D6-CA197ADF91BF}" type="slidenum">
              <a:rPr lang="en-US" altLang="en-US">
                <a:latin typeface="Arial" panose="020B0604020202020204" pitchFamily="34" charset="0"/>
              </a:rPr>
              <a:pPr/>
              <a:t>27</a:t>
            </a:fld>
            <a:endParaRPr lang="en-US" altLang="en-US">
              <a:latin typeface="Arial" panose="020B0604020202020204" pitchFamily="34" charset="0"/>
            </a:endParaRPr>
          </a:p>
        </p:txBody>
      </p:sp>
    </p:spTree>
    <p:extLst>
      <p:ext uri="{BB962C8B-B14F-4D97-AF65-F5344CB8AC3E}">
        <p14:creationId xmlns:p14="http://schemas.microsoft.com/office/powerpoint/2010/main" val="428056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381000" y="685800"/>
            <a:ext cx="6096000" cy="3429000"/>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Much like policy tools, valuation tools should not be thought of as mutually exclusive.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26AA550-7246-4D53-8C8E-F60A09160A04}" type="slidenum">
              <a:rPr lang="en-US" altLang="en-US">
                <a:latin typeface="Arial" panose="020B0604020202020204" pitchFamily="34" charset="0"/>
              </a:rPr>
              <a:pPr/>
              <a:t>28</a:t>
            </a:fld>
            <a:endParaRPr lang="en-US" altLang="en-US">
              <a:latin typeface="Arial" panose="020B0604020202020204" pitchFamily="34" charset="0"/>
            </a:endParaRPr>
          </a:p>
        </p:txBody>
      </p:sp>
    </p:spTree>
    <p:extLst>
      <p:ext uri="{BB962C8B-B14F-4D97-AF65-F5344CB8AC3E}">
        <p14:creationId xmlns:p14="http://schemas.microsoft.com/office/powerpoint/2010/main" val="686793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2519D26-A0DC-4D71-A795-4612E9964837}" type="slidenum">
              <a:rPr lang="en-US" smtClean="0">
                <a:latin typeface="Arial" pitchFamily="34" charset="0"/>
              </a:rPr>
              <a:pPr/>
              <a:t>29</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297503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6CBD680-1BB4-49B5-8AFD-FA7F6E9DBE3B}"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94211" name="Rectangle 2"/>
          <p:cNvSpPr>
            <a:spLocks noGrp="1" noRot="1" noChangeAspect="1" noChangeArrowheads="1" noTextEdit="1"/>
          </p:cNvSpPr>
          <p:nvPr>
            <p:ph type="sldImg"/>
          </p:nvPr>
        </p:nvSpPr>
        <p:spPr>
          <a:xfrm>
            <a:off x="381000" y="685800"/>
            <a:ext cx="6096000" cy="34290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On to the question of how to conduct a valuation exercise … what I’m going to give you here is but a cursory treatment of a very deep body of literature. </a:t>
            </a:r>
          </a:p>
          <a:p>
            <a:pPr eaLnBrk="1" hangingPunct="1"/>
            <a:r>
              <a:rPr lang="en-US" altLang="en-US" dirty="0" smtClean="0">
                <a:latin typeface="Arial" panose="020B0604020202020204" pitchFamily="34" charset="0"/>
              </a:rPr>
              <a:t>In the paper that you have in your packet I’ve provided some references for more detailed information.</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Some values are more readily estimated than others … </a:t>
            </a:r>
          </a:p>
        </p:txBody>
      </p:sp>
    </p:spTree>
    <p:extLst>
      <p:ext uri="{BB962C8B-B14F-4D97-AF65-F5344CB8AC3E}">
        <p14:creationId xmlns:p14="http://schemas.microsoft.com/office/powerpoint/2010/main" val="47383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381000" y="685800"/>
            <a:ext cx="6096000" cy="3429000"/>
          </a:xfrm>
          <a:ln/>
        </p:spPr>
      </p:sp>
      <p:sp>
        <p:nvSpPr>
          <p:cNvPr id="92163" name="Notes Placeholder 2"/>
          <p:cNvSpPr>
            <a:spLocks noGrp="1"/>
          </p:cNvSpPr>
          <p:nvPr>
            <p:ph type="body" idx="1"/>
          </p:nvPr>
        </p:nvSpPr>
        <p:spPr>
          <a:ln/>
        </p:spPr>
        <p:txBody>
          <a:bodyPr/>
          <a:lstStyle/>
          <a:p>
            <a:pPr eaLnBrk="1" hangingPunct="1">
              <a:defRPr/>
            </a:pPr>
            <a:r>
              <a:rPr lang="en-US" dirty="0" smtClean="0"/>
              <a:t>Some additional points about value, most of which have been inferred by what we’ve said so far, but just to be clear…</a:t>
            </a:r>
          </a:p>
          <a:p>
            <a:pPr eaLnBrk="1" hangingPunct="1">
              <a:defRPr/>
            </a:pPr>
            <a:endParaRPr lang="en-US" dirty="0" smtClean="0"/>
          </a:p>
          <a:p>
            <a:pPr eaLnBrk="1" hangingPunct="1">
              <a:defRPr/>
            </a:pPr>
            <a:r>
              <a:rPr lang="en-US" dirty="0" smtClean="0"/>
              <a:t>In economics, value is anthropocentric or “human centered”. That is, value pertains to what people want and what makes people better off or worse off. </a:t>
            </a:r>
          </a:p>
          <a:p>
            <a:pPr eaLnBrk="1" hangingPunct="1">
              <a:defRPr/>
            </a:pPr>
            <a:endParaRPr lang="en-US" dirty="0" smtClean="0"/>
          </a:p>
          <a:p>
            <a:pPr eaLnBrk="1" hangingPunct="1">
              <a:defRPr/>
            </a:pPr>
            <a:r>
              <a:rPr lang="en-US" dirty="0" smtClean="0"/>
              <a:t>This is in contrast to defining value in a </a:t>
            </a:r>
            <a:r>
              <a:rPr lang="en-US" i="1" dirty="0" err="1" smtClean="0"/>
              <a:t>biocentric</a:t>
            </a:r>
            <a:r>
              <a:rPr lang="en-US" dirty="0" smtClean="0"/>
              <a:t> context, which basically gives all creatures in the ecosystem equal standing </a:t>
            </a:r>
            <a:r>
              <a:rPr lang="en-US" sz="1050" dirty="0" smtClean="0"/>
              <a:t>(Loomis 1993).</a:t>
            </a:r>
            <a:endParaRPr lang="en-US" dirty="0" smtClean="0"/>
          </a:p>
          <a:p>
            <a:pPr eaLnBrk="1" hangingPunct="1">
              <a:defRPr/>
            </a:pPr>
            <a:endParaRPr lang="en-US" dirty="0" smtClean="0"/>
          </a:p>
          <a:p>
            <a:pPr eaLnBrk="1" hangingPunct="1">
              <a:defRPr/>
            </a:pPr>
            <a:r>
              <a:rPr lang="en-US" dirty="0" smtClean="0"/>
              <a:t>At first glance this sounds harsh (why don’t all creatures have standing?), but when we examine the components of value, we shall see that the anthropocentric view is not only necessary, but is also broad enough to include notions of fairness, existence and possibility. </a:t>
            </a:r>
          </a:p>
          <a:p>
            <a:pPr eaLnBrk="1" hangingPunct="1">
              <a:defRPr/>
            </a:pPr>
            <a:endParaRPr lang="en-US" dirty="0"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7396606-3812-441F-A8DA-81926F0FB13E}" type="slidenum">
              <a:rPr lang="en-US" altLang="en-US">
                <a:latin typeface="Arial" panose="020B0604020202020204" pitchFamily="34" charset="0"/>
              </a:rPr>
              <a:pPr/>
              <a:t>4</a:t>
            </a:fld>
            <a:endParaRPr lang="en-US" altLang="en-US">
              <a:latin typeface="Arial" panose="020B0604020202020204" pitchFamily="34" charset="0"/>
            </a:endParaRPr>
          </a:p>
        </p:txBody>
      </p:sp>
    </p:spTree>
    <p:extLst>
      <p:ext uri="{BB962C8B-B14F-4D97-AF65-F5344CB8AC3E}">
        <p14:creationId xmlns:p14="http://schemas.microsoft.com/office/powerpoint/2010/main" val="3937513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31</a:t>
            </a:fld>
            <a:endParaRPr lang="en-US"/>
          </a:p>
        </p:txBody>
      </p:sp>
    </p:spTree>
    <p:extLst>
      <p:ext uri="{BB962C8B-B14F-4D97-AF65-F5344CB8AC3E}">
        <p14:creationId xmlns:p14="http://schemas.microsoft.com/office/powerpoint/2010/main" val="1350099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32</a:t>
            </a:fld>
            <a:endParaRPr lang="en-US"/>
          </a:p>
        </p:txBody>
      </p:sp>
    </p:spTree>
    <p:extLst>
      <p:ext uri="{BB962C8B-B14F-4D97-AF65-F5344CB8AC3E}">
        <p14:creationId xmlns:p14="http://schemas.microsoft.com/office/powerpoint/2010/main" val="103660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381000" y="685800"/>
            <a:ext cx="6096000" cy="3429000"/>
          </a:xfrm>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two most commonly employed methods in the revealed preference category are the travel cost method and the hedonic pricing method. </a:t>
            </a:r>
          </a:p>
          <a:p>
            <a:endParaRPr lang="en-US" altLang="en-US" dirty="0" smtClean="0">
              <a:latin typeface="Arial" panose="020B0604020202020204" pitchFamily="34" charset="0"/>
            </a:endParaRPr>
          </a:p>
          <a:p>
            <a:r>
              <a:rPr lang="en-US" altLang="en-US" dirty="0" smtClean="0">
                <a:latin typeface="Arial" panose="020B0604020202020204" pitchFamily="34" charset="0"/>
              </a:rPr>
              <a:t>Both of these methods rely on the idea that non-market goods often have an associated market good. </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EAE081C-6588-4EDE-B947-6829F7003880}" type="slidenum">
              <a:rPr lang="en-US" altLang="en-US">
                <a:latin typeface="Arial" panose="020B0604020202020204" pitchFamily="34" charset="0"/>
              </a:rPr>
              <a:pPr/>
              <a:t>33</a:t>
            </a:fld>
            <a:endParaRPr lang="en-US" altLang="en-US">
              <a:latin typeface="Arial" panose="020B0604020202020204" pitchFamily="34" charset="0"/>
            </a:endParaRPr>
          </a:p>
        </p:txBody>
      </p:sp>
    </p:spTree>
    <p:extLst>
      <p:ext uri="{BB962C8B-B14F-4D97-AF65-F5344CB8AC3E}">
        <p14:creationId xmlns:p14="http://schemas.microsoft.com/office/powerpoint/2010/main" val="865735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D790129-A122-46A0-AD59-60099D30FED3}" type="slidenum">
              <a:rPr lang="en-US" altLang="en-US">
                <a:latin typeface="Arial" panose="020B0604020202020204" pitchFamily="34" charset="0"/>
              </a:rPr>
              <a:pPr/>
              <a:t>34</a:t>
            </a:fld>
            <a:endParaRPr lang="en-US" altLang="en-US">
              <a:latin typeface="Arial" panose="020B0604020202020204" pitchFamily="34" charset="0"/>
            </a:endParaRPr>
          </a:p>
        </p:txBody>
      </p:sp>
      <p:sp>
        <p:nvSpPr>
          <p:cNvPr id="109571" name="Rectangle 2"/>
          <p:cNvSpPr>
            <a:spLocks noGrp="1" noRot="1" noChangeAspect="1" noChangeArrowheads="1" noTextEdit="1"/>
          </p:cNvSpPr>
          <p:nvPr>
            <p:ph type="sldImg"/>
          </p:nvPr>
        </p:nvSpPr>
        <p:spPr>
          <a:xfrm>
            <a:off x="381000" y="685800"/>
            <a:ext cx="6096000" cy="342900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To provide an example of the link between market and non-market goods, people often enjoy the natural environment through recreation, which is in itself typically a non-market good. However in order to enjoy the recreation, you must incur the expenses associated with travel, which is a market good.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Application of this method requires detailed information on individuals who travel to the destination and use the resources in question.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More detail if needed:</a:t>
            </a:r>
          </a:p>
          <a:p>
            <a:r>
              <a:rPr lang="en-US" altLang="en-US" dirty="0" smtClean="0">
                <a:latin typeface="Arial" panose="020B0604020202020204" pitchFamily="34" charset="0"/>
              </a:rPr>
              <a:t>Using detailed information regarding the individuals who travel to a particular destination and the attributes of that destination, a trip demand function is estimated using multiple regression techniques. </a:t>
            </a:r>
          </a:p>
          <a:p>
            <a:endParaRPr lang="en-US" altLang="en-US" dirty="0" smtClean="0">
              <a:latin typeface="Arial" panose="020B0604020202020204" pitchFamily="34" charset="0"/>
            </a:endParaRPr>
          </a:p>
          <a:p>
            <a:r>
              <a:rPr lang="en-US" altLang="en-US" dirty="0" smtClean="0">
                <a:latin typeface="Arial" panose="020B0604020202020204" pitchFamily="34" charset="0"/>
              </a:rPr>
              <a:t>This demand curve is estimated using visitation data, including travel costs and the number of trips taken by each individual to a particular site. Using distance traveled as a proxy for the price of a trip (that is, the costs that you incur in traveling to the recreation site can be regarded as the “price” of access to the site), and the number of trips as the quantity, individual or group demand curves can be estimated for a site or destination. </a:t>
            </a:r>
          </a:p>
          <a:p>
            <a:endParaRPr lang="en-US" altLang="en-US" dirty="0" smtClean="0">
              <a:latin typeface="Arial" panose="020B0604020202020204" pitchFamily="34" charset="0"/>
            </a:endParaRPr>
          </a:p>
          <a:p>
            <a:r>
              <a:rPr lang="en-US" altLang="en-US" dirty="0" smtClean="0">
                <a:latin typeface="Arial" panose="020B0604020202020204" pitchFamily="34" charset="0"/>
              </a:rPr>
              <a:t>The statistical coefficients from the regression are then used to estimate the relationship between the number of visits and the cost (price) of a trip.</a:t>
            </a:r>
          </a:p>
          <a:p>
            <a:endParaRPr lang="en-US" altLang="en-US" dirty="0" smtClean="0">
              <a:latin typeface="Arial" panose="020B0604020202020204" pitchFamily="34" charset="0"/>
            </a:endParaRPr>
          </a:p>
          <a:p>
            <a:r>
              <a:rPr lang="en-US" altLang="en-US" dirty="0" smtClean="0">
                <a:latin typeface="Arial" panose="020B0604020202020204" pitchFamily="34" charset="0"/>
              </a:rPr>
              <a:t>The net benefits (consumer surplus) of a particular site or the value of the resources within each site can then be estimated.</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11481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35</a:t>
            </a:fld>
            <a:endParaRPr lang="en-US"/>
          </a:p>
        </p:txBody>
      </p:sp>
    </p:spTree>
    <p:extLst>
      <p:ext uri="{BB962C8B-B14F-4D97-AF65-F5344CB8AC3E}">
        <p14:creationId xmlns:p14="http://schemas.microsoft.com/office/powerpoint/2010/main" val="724287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36</a:t>
            </a:fld>
            <a:endParaRPr lang="en-US"/>
          </a:p>
        </p:txBody>
      </p:sp>
    </p:spTree>
    <p:extLst>
      <p:ext uri="{BB962C8B-B14F-4D97-AF65-F5344CB8AC3E}">
        <p14:creationId xmlns:p14="http://schemas.microsoft.com/office/powerpoint/2010/main" val="1533788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5D9CC10-C6D4-4A92-B95D-52864E329BFF}" type="slidenum">
              <a:rPr lang="en-US" altLang="en-US">
                <a:latin typeface="Arial" panose="020B0604020202020204" pitchFamily="34" charset="0"/>
              </a:rPr>
              <a:pPr/>
              <a:t>37</a:t>
            </a:fld>
            <a:endParaRPr lang="en-US" altLang="en-US">
              <a:latin typeface="Arial" panose="020B0604020202020204" pitchFamily="34" charset="0"/>
            </a:endParaRPr>
          </a:p>
        </p:txBody>
      </p:sp>
      <p:sp>
        <p:nvSpPr>
          <p:cNvPr id="113667" name="Rectangle 2"/>
          <p:cNvSpPr>
            <a:spLocks noGrp="1" noRot="1" noChangeAspect="1" noChangeArrowheads="1" noTextEdit="1"/>
          </p:cNvSpPr>
          <p:nvPr>
            <p:ph type="sldImg"/>
          </p:nvPr>
        </p:nvSpPr>
        <p:spPr>
          <a:xfrm>
            <a:off x="381000" y="685800"/>
            <a:ext cx="6096000" cy="3429000"/>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Again, the travel cost method is known as a “revealed preference” method by people’s preferences are revealed through there actions -- you take a trip.</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Another revealed preference method is Hedonic pricing.</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This method is based on the idea that prices of similar market goods such as housing may differ because of differences in characteristics. Some of these characteristics are environmental “goods”. </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389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38</a:t>
            </a:fld>
            <a:endParaRPr lang="en-US"/>
          </a:p>
        </p:txBody>
      </p:sp>
    </p:spTree>
    <p:extLst>
      <p:ext uri="{BB962C8B-B14F-4D97-AF65-F5344CB8AC3E}">
        <p14:creationId xmlns:p14="http://schemas.microsoft.com/office/powerpoint/2010/main" val="2374797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r>
              <a:rPr lang="en-US" dirty="0" smtClean="0"/>
              <a:t>In contrast to revealed preference techniques, stated preference techniques do not rely on observable behavior. </a:t>
            </a:r>
          </a:p>
          <a:p>
            <a:pPr>
              <a:defRPr/>
            </a:pPr>
            <a:endParaRPr lang="en-US" dirty="0" smtClean="0"/>
          </a:p>
          <a:p>
            <a:pPr>
              <a:defRPr/>
            </a:pPr>
            <a:r>
              <a:rPr lang="en-US" dirty="0" smtClean="0"/>
              <a:t>This difference has pros and cons …</a:t>
            </a:r>
          </a:p>
          <a:p>
            <a:pPr>
              <a:defRPr/>
            </a:pPr>
            <a:endParaRPr lang="en-US" dirty="0" smtClean="0"/>
          </a:p>
          <a:p>
            <a:pPr marL="228600" indent="-228600" eaLnBrk="1" hangingPunct="1">
              <a:defRPr/>
            </a:pPr>
            <a:r>
              <a:rPr lang="en-US" dirty="0" smtClean="0"/>
              <a:t>The upside of revealed preference is that value estimates are grounded in real behaviors (taking a recreation trip or buying a house) and are therefore more defensible and in many cases more reliable.</a:t>
            </a:r>
          </a:p>
          <a:p>
            <a:pPr marL="228600" indent="-228600" eaLnBrk="1" hangingPunct="1">
              <a:defRPr/>
            </a:pPr>
            <a:endParaRPr lang="en-US" dirty="0" smtClean="0"/>
          </a:p>
          <a:p>
            <a:pPr marL="228600" indent="-228600" eaLnBrk="1" hangingPunct="1">
              <a:defRPr/>
            </a:pPr>
            <a:r>
              <a:rPr lang="en-US" dirty="0" smtClean="0"/>
              <a:t>However the downside is that revealed preference methods can only be used to derive values associated with </a:t>
            </a:r>
            <a:r>
              <a:rPr lang="en-US" u="sng" dirty="0" smtClean="0"/>
              <a:t>use</a:t>
            </a:r>
            <a:r>
              <a:rPr lang="en-US" dirty="0" smtClean="0"/>
              <a:t>.</a:t>
            </a:r>
          </a:p>
          <a:p>
            <a:pPr marL="228600" indent="-228600" eaLnBrk="1" hangingPunct="1">
              <a:defRPr/>
            </a:pPr>
            <a:endParaRPr lang="en-US" dirty="0" smtClean="0"/>
          </a:p>
          <a:p>
            <a:pPr marL="228600" indent="-228600" eaLnBrk="1" hangingPunct="1">
              <a:defRPr/>
            </a:pPr>
            <a:r>
              <a:rPr lang="en-US" dirty="0" smtClean="0"/>
              <a:t>The non-use values described earlier must be estimated via other means.</a:t>
            </a:r>
          </a:p>
          <a:p>
            <a:pPr marL="228600" indent="-228600" eaLnBrk="1" hangingPunct="1">
              <a:defRPr/>
            </a:pPr>
            <a:endParaRPr lang="en-US" dirty="0" smtClean="0"/>
          </a:p>
          <a:p>
            <a:pPr marL="228600" indent="-228600" eaLnBrk="1" hangingPunct="1">
              <a:defRPr/>
            </a:pPr>
            <a:r>
              <a:rPr lang="en-US" dirty="0" smtClean="0"/>
              <a:t>Which brings us to stated preference methods…. Like the contingent valuation method and choice modeling. </a:t>
            </a:r>
          </a:p>
          <a:p>
            <a:pPr marL="228600" indent="-228600" eaLnBrk="1" hangingPunct="1">
              <a:defRPr/>
            </a:pPr>
            <a:endParaRPr lang="en-US" dirty="0" smtClean="0"/>
          </a:p>
          <a:p>
            <a:pPr marL="228600" indent="-228600" eaLnBrk="1" hangingPunct="1">
              <a:defRPr/>
            </a:pPr>
            <a:r>
              <a:rPr lang="en-US" dirty="0" smtClean="0"/>
              <a:t>The contingent valuation method relies on direct survey questions to elicit values, while choice modeling asks people to make hypothetical choices across bundles of goods or through ranking alternatives with “price” being one alternative or characteristic in the bundle. </a:t>
            </a:r>
          </a:p>
          <a:p>
            <a:pPr marL="228600" indent="-228600" eaLnBrk="1" hangingPunct="1">
              <a:defRPr/>
            </a:pPr>
            <a:endParaRPr lang="en-US" dirty="0" smtClean="0"/>
          </a:p>
          <a:p>
            <a:pPr marL="228600" indent="-228600" eaLnBrk="1" hangingPunct="1">
              <a:defRPr/>
            </a:pPr>
            <a:endParaRPr lang="en-US" dirty="0" smtClean="0"/>
          </a:p>
          <a:p>
            <a:pPr>
              <a:defRPr/>
            </a:pPr>
            <a:endParaRPr lang="en-US" dirty="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69040C2-3E3A-4CD1-B08E-CD31D6484788}" type="slidenum">
              <a:rPr lang="en-US" altLang="en-US">
                <a:latin typeface="Arial" panose="020B0604020202020204" pitchFamily="34" charset="0"/>
              </a:rPr>
              <a:pPr/>
              <a:t>39</a:t>
            </a:fld>
            <a:endParaRPr lang="en-US" altLang="en-US">
              <a:latin typeface="Arial" panose="020B0604020202020204" pitchFamily="34" charset="0"/>
            </a:endParaRPr>
          </a:p>
        </p:txBody>
      </p:sp>
    </p:spTree>
    <p:extLst>
      <p:ext uri="{BB962C8B-B14F-4D97-AF65-F5344CB8AC3E}">
        <p14:creationId xmlns:p14="http://schemas.microsoft.com/office/powerpoint/2010/main" val="1916503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992C1FB-DBE9-487B-A584-0A5A0699EBBE}" type="slidenum">
              <a:rPr lang="en-US" altLang="en-US">
                <a:latin typeface="Arial" panose="020B0604020202020204" pitchFamily="34" charset="0"/>
              </a:rPr>
              <a:pPr/>
              <a:t>40</a:t>
            </a:fld>
            <a:endParaRPr lang="en-US" altLang="en-US">
              <a:latin typeface="Arial" panose="020B0604020202020204" pitchFamily="34" charset="0"/>
            </a:endParaRPr>
          </a:p>
        </p:txBody>
      </p:sp>
      <p:sp>
        <p:nvSpPr>
          <p:cNvPr id="116739" name="Rectangle 2"/>
          <p:cNvSpPr>
            <a:spLocks noGrp="1" noRot="1" noChangeAspect="1" noChangeArrowheads="1" noTextEdit="1"/>
          </p:cNvSpPr>
          <p:nvPr>
            <p:ph type="sldImg"/>
          </p:nvPr>
        </p:nvSpPr>
        <p:spPr>
          <a:xfrm>
            <a:off x="381000" y="685800"/>
            <a:ext cx="6096000" cy="342900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latin typeface="Arial" panose="020B0604020202020204" pitchFamily="34" charset="0"/>
              </a:rPr>
              <a:t>The Contingent Valuation Method (CVM) is used to derive values for either market or non-market goods by asking individuals how much they would be willing to pay for a given improvement in a resource, or how much they would be willing to accept as compensation for degradation of a resource. </a:t>
            </a:r>
          </a:p>
          <a:p>
            <a:pPr marL="228600" indent="-228600" eaLnBrk="1" hangingPunct="1"/>
            <a:endParaRPr lang="en-US" altLang="en-US" dirty="0" smtClean="0">
              <a:latin typeface="Arial" panose="020B0604020202020204" pitchFamily="34" charset="0"/>
            </a:endParaRPr>
          </a:p>
          <a:p>
            <a:pPr marL="228600" indent="-228600" eaLnBrk="1" hangingPunct="1"/>
            <a:r>
              <a:rPr lang="en-US" altLang="en-US" dirty="0" smtClean="0">
                <a:latin typeface="Arial" panose="020B0604020202020204" pitchFamily="34" charset="0"/>
              </a:rPr>
              <a:t>Work in refining this method over the past 2 decades has resulted in a very rigid set of rules for conducting an effective contingent valuation study, but all studies must have these 4 elements.</a:t>
            </a:r>
          </a:p>
          <a:p>
            <a:pPr marL="228600" indent="-228600" eaLnBrk="1" hangingPunct="1"/>
            <a:endParaRPr lang="en-US" altLang="en-US" dirty="0" smtClean="0">
              <a:latin typeface="Arial" panose="020B0604020202020204" pitchFamily="34" charset="0"/>
            </a:endParaRPr>
          </a:p>
          <a:p>
            <a:pPr marL="228600" indent="-228600" eaLnBrk="1" hangingPunct="1">
              <a:buFontTx/>
              <a:buAutoNum type="arabicPeriod"/>
            </a:pPr>
            <a:r>
              <a:rPr lang="en-US" altLang="en-US" dirty="0" smtClean="0">
                <a:latin typeface="Arial" panose="020B0604020202020204" pitchFamily="34" charset="0"/>
              </a:rPr>
              <a:t>A description of the program or change to be valued …. Such as conservation project</a:t>
            </a:r>
          </a:p>
          <a:p>
            <a:pPr marL="228600" indent="-228600" eaLnBrk="1" hangingPunct="1">
              <a:buFontTx/>
              <a:buAutoNum type="arabicPeriod"/>
            </a:pPr>
            <a:r>
              <a:rPr lang="en-US" altLang="en-US" dirty="0" smtClean="0">
                <a:latin typeface="Arial" panose="020B0604020202020204" pitchFamily="34" charset="0"/>
              </a:rPr>
              <a:t>A mechanism for eliciting value or choice…. such as a referendum style vote … would you pay a given amount to support this project?</a:t>
            </a:r>
          </a:p>
          <a:p>
            <a:pPr marL="228600" indent="-228600" eaLnBrk="1" hangingPunct="1">
              <a:buFontTx/>
              <a:buAutoNum type="arabicPeriod"/>
            </a:pPr>
            <a:r>
              <a:rPr lang="en-US" altLang="en-US" dirty="0" smtClean="0">
                <a:latin typeface="Arial" panose="020B0604020202020204" pitchFamily="34" charset="0"/>
              </a:rPr>
              <a:t>A payment vehicle…. Such as a contribution to a fund or endowment to be used to finance the project</a:t>
            </a:r>
          </a:p>
          <a:p>
            <a:pPr marL="228600" indent="-228600" eaLnBrk="1" hangingPunct="1">
              <a:buFontTx/>
              <a:buAutoNum type="arabicPeriod"/>
            </a:pPr>
            <a:r>
              <a:rPr lang="en-US" altLang="en-US" dirty="0" smtClean="0">
                <a:latin typeface="Arial" panose="020B0604020202020204" pitchFamily="34" charset="0"/>
              </a:rPr>
              <a:t>And information on the respondent…..to ascertain how value is affected by individual characteristics</a:t>
            </a:r>
          </a:p>
          <a:p>
            <a:pPr marL="228600" indent="-228600" eaLnBrk="1" hangingPunct="1">
              <a:buFontTx/>
              <a:buAutoNum type="arabicPeriod"/>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9329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81000" y="685800"/>
            <a:ext cx="6096000" cy="342900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Another notion of value can be adopted in the case of loss of something. </a:t>
            </a:r>
          </a:p>
          <a:p>
            <a:endParaRPr lang="en-US" altLang="en-US" dirty="0" smtClean="0">
              <a:latin typeface="Arial" panose="020B0604020202020204" pitchFamily="34" charset="0"/>
            </a:endParaRPr>
          </a:p>
          <a:p>
            <a:r>
              <a:rPr lang="en-US" altLang="en-US" dirty="0" smtClean="0">
                <a:latin typeface="Arial" panose="020B0604020202020204" pitchFamily="34" charset="0"/>
              </a:rPr>
              <a:t>If we lose something of value or something that we value is degraded, we can also use the notion of willingness to accept to measure value. </a:t>
            </a:r>
          </a:p>
          <a:p>
            <a:endParaRPr lang="en-US" altLang="en-US" dirty="0" smtClean="0">
              <a:latin typeface="Arial" panose="020B0604020202020204" pitchFamily="34" charset="0"/>
            </a:endParaRPr>
          </a:p>
          <a:p>
            <a:r>
              <a:rPr lang="en-US" altLang="en-US" dirty="0" smtClean="0">
                <a:latin typeface="Arial" panose="020B0604020202020204" pitchFamily="34" charset="0"/>
              </a:rPr>
              <a:t>Example, if we lose coastal views, how much would society be willing to accept for this loss and remain as well off?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4F4D9A9-5CBA-4428-B260-5A48E2CC2B63}" type="slidenum">
              <a:rPr lang="en-US" altLang="en-US">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4534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AC0F994-69DE-47E0-8900-BEC0DF9D900B}"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119811" name="Rectangle 2"/>
          <p:cNvSpPr>
            <a:spLocks noGrp="1" noRot="1" noChangeAspect="1" noChangeArrowheads="1" noTextEdit="1"/>
          </p:cNvSpPr>
          <p:nvPr>
            <p:ph type="sldImg"/>
          </p:nvPr>
        </p:nvSpPr>
        <p:spPr>
          <a:xfrm>
            <a:off x="381000" y="685800"/>
            <a:ext cx="6096000" cy="3429000"/>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The choice modeling method was established in the marketing of new products and in transportation… and recognizes that most goods, including environmental goods, are composite goods - made up of a variety of attributes or characteristics, and that these characteristics can take a range of levels.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Consider the choice of what car to purchase – this choice is really a choice of engine type/fuel efficiency, body type or style, interior amenities, transmission type, and of course PRICE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To understand the relative importance of amenities and their levels, this survey method puts potential consumers through a series of paired choices, where each alternative in the choice is described with different levels of the attributes.</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If some of those attributes are related to the environment or natural resources, this method can be used to derive the willingness of people to trade price for quality, which of course is a measure of value.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For example, a holiday destination choice…</a:t>
            </a: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87999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8B084DE-2417-4375-AFE1-2DBA0B02998A}" type="slidenum">
              <a:rPr lang="en-US" altLang="en-US">
                <a:latin typeface="Arial" panose="020B0604020202020204" pitchFamily="34" charset="0"/>
              </a:rPr>
              <a:pPr/>
              <a:t>42</a:t>
            </a:fld>
            <a:endParaRPr lang="en-US" altLang="en-US">
              <a:latin typeface="Arial" panose="020B0604020202020204" pitchFamily="34" charset="0"/>
            </a:endParaRPr>
          </a:p>
        </p:txBody>
      </p:sp>
      <p:sp>
        <p:nvSpPr>
          <p:cNvPr id="114691" name="Rectangle 2"/>
          <p:cNvSpPr>
            <a:spLocks noGrp="1" noRot="1" noChangeAspect="1" noChangeArrowheads="1" noTextEdit="1"/>
          </p:cNvSpPr>
          <p:nvPr>
            <p:ph type="sldImg"/>
          </p:nvPr>
        </p:nvSpPr>
        <p:spPr>
          <a:xfrm>
            <a:off x="381000" y="685800"/>
            <a:ext cx="6096000" cy="342900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For example, a holiday destination choice…</a:t>
            </a:r>
          </a:p>
        </p:txBody>
      </p:sp>
    </p:spTree>
    <p:extLst>
      <p:ext uri="{BB962C8B-B14F-4D97-AF65-F5344CB8AC3E}">
        <p14:creationId xmlns:p14="http://schemas.microsoft.com/office/powerpoint/2010/main" val="4006023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381000" y="685800"/>
            <a:ext cx="6096000" cy="3429000"/>
          </a:xfrm>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6274470-5602-4C8D-A27B-BAB900B21443}" type="slidenum">
              <a:rPr lang="en-US" altLang="en-US">
                <a:latin typeface="Arial" panose="020B0604020202020204" pitchFamily="34" charset="0"/>
              </a:rPr>
              <a:pPr/>
              <a:t>43</a:t>
            </a:fld>
            <a:endParaRPr lang="en-US" altLang="en-US">
              <a:latin typeface="Arial" panose="020B0604020202020204" pitchFamily="34" charset="0"/>
            </a:endParaRPr>
          </a:p>
        </p:txBody>
      </p:sp>
    </p:spTree>
    <p:extLst>
      <p:ext uri="{BB962C8B-B14F-4D97-AF65-F5344CB8AC3E}">
        <p14:creationId xmlns:p14="http://schemas.microsoft.com/office/powerpoint/2010/main" val="1105337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529A69F-8D4A-45CF-AB8A-6E2727AC88C8}" type="slidenum">
              <a:rPr lang="en-US" altLang="en-US">
                <a:latin typeface="Arial" panose="020B0604020202020204" pitchFamily="34" charset="0"/>
              </a:rPr>
              <a:pPr/>
              <a:t>44</a:t>
            </a:fld>
            <a:endParaRPr lang="en-US" altLang="en-US">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381000" y="685800"/>
            <a:ext cx="6096000" cy="342900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By collecting a series of responses to these paired observations, statistical analysis can be used to derive consumers preferences for the attributes and levels within attributes and their willingness to trade attributes for one another - something called the marginal rate of substitution - as long as one of the attributes is price we can derive the value of the attributes, as the willingness to trade price for a given attribute represents value.</a:t>
            </a:r>
          </a:p>
        </p:txBody>
      </p:sp>
    </p:spTree>
    <p:extLst>
      <p:ext uri="{BB962C8B-B14F-4D97-AF65-F5344CB8AC3E}">
        <p14:creationId xmlns:p14="http://schemas.microsoft.com/office/powerpoint/2010/main" val="1855451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45</a:t>
            </a:fld>
            <a:endParaRPr lang="en-US"/>
          </a:p>
        </p:txBody>
      </p:sp>
    </p:spTree>
    <p:extLst>
      <p:ext uri="{BB962C8B-B14F-4D97-AF65-F5344CB8AC3E}">
        <p14:creationId xmlns:p14="http://schemas.microsoft.com/office/powerpoint/2010/main" val="3128446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46</a:t>
            </a:fld>
            <a:endParaRPr lang="en-US"/>
          </a:p>
        </p:txBody>
      </p:sp>
    </p:spTree>
    <p:extLst>
      <p:ext uri="{BB962C8B-B14F-4D97-AF65-F5344CB8AC3E}">
        <p14:creationId xmlns:p14="http://schemas.microsoft.com/office/powerpoint/2010/main" val="4195492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Is it worth it?</a:t>
            </a:r>
          </a:p>
          <a:p>
            <a:endParaRPr lang="en-US" altLang="en-US" dirty="0" smtClean="0">
              <a:latin typeface="Arial" panose="020B0604020202020204" pitchFamily="34" charset="0"/>
            </a:endParaRPr>
          </a:p>
          <a:p>
            <a:r>
              <a:rPr lang="en-US" altLang="en-US" dirty="0" smtClean="0">
                <a:latin typeface="Arial" panose="020B0604020202020204" pitchFamily="34" charset="0"/>
              </a:rPr>
              <a:t>This is a tough question, one asked in many fields including weather forecasting and flood prediction. </a:t>
            </a:r>
          </a:p>
          <a:p>
            <a:endParaRPr lang="en-US" altLang="en-US" dirty="0" smtClean="0">
              <a:latin typeface="Arial" panose="020B0604020202020204" pitchFamily="34" charset="0"/>
            </a:endParaRPr>
          </a:p>
          <a:p>
            <a:r>
              <a:rPr lang="en-US" altLang="en-US" dirty="0" smtClean="0">
                <a:latin typeface="Arial" panose="020B0604020202020204" pitchFamily="34" charset="0"/>
              </a:rPr>
              <a:t>Again, economic value is but one piece of information that can be used to inform a policy discussion.</a:t>
            </a:r>
          </a:p>
          <a:p>
            <a:endParaRPr lang="en-US" altLang="en-US" dirty="0" smtClean="0">
              <a:latin typeface="Arial" panose="020B0604020202020204" pitchFamily="34" charset="0"/>
            </a:endParaRPr>
          </a:p>
          <a:p>
            <a:r>
              <a:rPr lang="en-US" altLang="en-US" dirty="0" smtClean="0">
                <a:latin typeface="Arial" panose="020B0604020202020204" pitchFamily="34" charset="0"/>
              </a:rPr>
              <a:t>Of course, it can be a very useful and compelling piece of the puzzle.  </a:t>
            </a:r>
          </a:p>
          <a:p>
            <a:endParaRPr lang="en-US" altLang="en-US" dirty="0" smtClean="0">
              <a:latin typeface="Arial" panose="020B0604020202020204" pitchFamily="34" charset="0"/>
            </a:endParaRPr>
          </a:p>
          <a:p>
            <a:r>
              <a:rPr lang="en-US" altLang="en-US" dirty="0" smtClean="0">
                <a:latin typeface="Arial" panose="020B0604020202020204" pitchFamily="34" charset="0"/>
              </a:rPr>
              <a:t> </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8708299-B1DD-4F6B-83E1-9676762D8F64}" type="slidenum">
              <a:rPr lang="en-US" altLang="en-US">
                <a:latin typeface="Arial" panose="020B0604020202020204" pitchFamily="34" charset="0"/>
              </a:rPr>
              <a:pPr/>
              <a:t>47</a:t>
            </a:fld>
            <a:endParaRPr lang="en-US" altLang="en-US">
              <a:latin typeface="Arial" panose="020B0604020202020204" pitchFamily="34" charset="0"/>
            </a:endParaRPr>
          </a:p>
        </p:txBody>
      </p:sp>
    </p:spTree>
    <p:extLst>
      <p:ext uri="{BB962C8B-B14F-4D97-AF65-F5344CB8AC3E}">
        <p14:creationId xmlns:p14="http://schemas.microsoft.com/office/powerpoint/2010/main" val="446696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381000" y="685800"/>
            <a:ext cx="6096000" cy="3429000"/>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07FE494-97FD-440B-AB03-76D55BAB3BD2}" type="slidenum">
              <a:rPr lang="en-US" altLang="en-US">
                <a:latin typeface="Arial" panose="020B0604020202020204" pitchFamily="34" charset="0"/>
              </a:rPr>
              <a:pPr/>
              <a:t>48</a:t>
            </a:fld>
            <a:endParaRPr lang="en-US" altLang="en-US">
              <a:latin typeface="Arial" panose="020B0604020202020204" pitchFamily="34" charset="0"/>
            </a:endParaRPr>
          </a:p>
        </p:txBody>
      </p:sp>
    </p:spTree>
    <p:extLst>
      <p:ext uri="{BB962C8B-B14F-4D97-AF65-F5344CB8AC3E}">
        <p14:creationId xmlns:p14="http://schemas.microsoft.com/office/powerpoint/2010/main" val="2818544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49</a:t>
            </a:fld>
            <a:endParaRPr lang="en-US"/>
          </a:p>
        </p:txBody>
      </p:sp>
    </p:spTree>
    <p:extLst>
      <p:ext uri="{BB962C8B-B14F-4D97-AF65-F5344CB8AC3E}">
        <p14:creationId xmlns:p14="http://schemas.microsoft.com/office/powerpoint/2010/main" val="1544579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50</a:t>
            </a:fld>
            <a:endParaRPr lang="en-US"/>
          </a:p>
        </p:txBody>
      </p:sp>
    </p:spTree>
    <p:extLst>
      <p:ext uri="{BB962C8B-B14F-4D97-AF65-F5344CB8AC3E}">
        <p14:creationId xmlns:p14="http://schemas.microsoft.com/office/powerpoint/2010/main" val="86214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691B67C-4B53-48CE-ACC1-9B0147608B7E}"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81923" name="Rectangle 2"/>
          <p:cNvSpPr>
            <a:spLocks noGrp="1" noRot="1" noChangeAspect="1" noChangeArrowheads="1" noTextEdit="1"/>
          </p:cNvSpPr>
          <p:nvPr>
            <p:ph type="sldImg"/>
          </p:nvPr>
        </p:nvSpPr>
        <p:spPr>
          <a:xfrm>
            <a:off x="381000" y="685800"/>
            <a:ext cx="6096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Before we move on to discuss valuation procedures in more detail, a few more ideas about value pertaining to common misunderstandings or misconceptions.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First, Economic activity is not the same as economic value.</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Sales, revenues, jobs are measures of economic activity, but may not measure the value to society. For example, a new development project may bring $2 Million in revenues and create 40 jobs but cause $10 million in economic damage in terms of lost non-market goods.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Economic activity does not account for foregone alternatives of the activity (“opportunity cost”) and does not account for tradeoffs with non-market goods. </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572487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51</a:t>
            </a:fld>
            <a:endParaRPr lang="en-US"/>
          </a:p>
        </p:txBody>
      </p:sp>
    </p:spTree>
    <p:extLst>
      <p:ext uri="{BB962C8B-B14F-4D97-AF65-F5344CB8AC3E}">
        <p14:creationId xmlns:p14="http://schemas.microsoft.com/office/powerpoint/2010/main" val="379653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Expense… it is difficult to provide an estimate for the expense of valuation studies. Much of the expense depends on the scope of the study, the method to be employed, the availability of baseline information or similar studies, and the willingness of stakeholders to contribute.  </a:t>
            </a:r>
          </a:p>
          <a:p>
            <a:endParaRPr lang="en-US" dirty="0" smtClean="0">
              <a:latin typeface="Arial" pitchFamily="34" charset="0"/>
            </a:endParaRPr>
          </a:p>
          <a:p>
            <a:r>
              <a:rPr lang="en-US" dirty="0" smtClean="0">
                <a:latin typeface="Arial" pitchFamily="34" charset="0"/>
              </a:rPr>
              <a:t>Full blown studies attempting to estimate the total economic value of an ecosystem for example may take upwards of two years and cost tens of thousands (US). Some consulting firms may charge considerably more.</a:t>
            </a:r>
          </a:p>
          <a:p>
            <a:endParaRPr lang="en-US" dirty="0" smtClean="0">
              <a:latin typeface="Arial" pitchFamily="34" charset="0"/>
            </a:endParaRPr>
          </a:p>
          <a:p>
            <a:r>
              <a:rPr lang="en-US" dirty="0" smtClean="0">
                <a:latin typeface="Arial" pitchFamily="34" charset="0"/>
              </a:rPr>
              <a:t>Often times academic economists are willing to get involved in these studies for little to cost in exchange for access to data.</a:t>
            </a:r>
          </a:p>
          <a:p>
            <a:endParaRPr lang="en-US" dirty="0" smtClean="0">
              <a:latin typeface="Arial" pitchFamily="34" charset="0"/>
            </a:endParaRPr>
          </a:p>
          <a:p>
            <a:r>
              <a:rPr lang="en-US" dirty="0" smtClean="0">
                <a:latin typeface="Arial" pitchFamily="34" charset="0"/>
              </a:rPr>
              <a:t>Low cost methods such as “benefit transfer” are gaining favor as they simply adapt or recalibrate existing value estimates to different conditions. For example, we may be able to use value estimates for marine parks in Tobago to form conclusions about the value of marine parks on another island. The reliability of benefits transfer is limited by the necessity for similar biological and social conditions between the original study site and the policy site in question. </a:t>
            </a: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 </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36320E9-2F53-4E6F-B469-7978B5849298}" type="slidenum">
              <a:rPr lang="en-US" smtClean="0">
                <a:latin typeface="Arial" pitchFamily="34" charset="0"/>
              </a:rPr>
              <a:pPr/>
              <a:t>52</a:t>
            </a:fld>
            <a:endParaRPr lang="en-US" smtClean="0">
              <a:latin typeface="Arial" pitchFamily="34" charset="0"/>
            </a:endParaRPr>
          </a:p>
        </p:txBody>
      </p:sp>
    </p:spTree>
    <p:extLst>
      <p:ext uri="{BB962C8B-B14F-4D97-AF65-F5344CB8AC3E}">
        <p14:creationId xmlns:p14="http://schemas.microsoft.com/office/powerpoint/2010/main" val="3964959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381000" y="685800"/>
            <a:ext cx="6096000" cy="3429000"/>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Of course there are many impediments or obstacles that can get in the way of any scientific endeavor…</a:t>
            </a:r>
          </a:p>
          <a:p>
            <a:endParaRPr lang="en-US" altLang="en-US" dirty="0" smtClean="0">
              <a:latin typeface="Arial" panose="020B0604020202020204" pitchFamily="34" charset="0"/>
            </a:endParaRPr>
          </a:p>
          <a:p>
            <a:r>
              <a:rPr lang="en-US" altLang="en-US" dirty="0" smtClean="0">
                <a:latin typeface="Arial" panose="020B0604020202020204" pitchFamily="34" charset="0"/>
              </a:rPr>
              <a:t>Here we have 4 categories of obstacles, ranging from administrative to moral and ethical. </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6C4331F-C7D1-4018-85F4-D994BC4C3DD4}" type="slidenum">
              <a:rPr lang="en-US" altLang="en-US">
                <a:latin typeface="Arial" panose="020B0604020202020204" pitchFamily="34" charset="0"/>
              </a:rPr>
              <a:pPr/>
              <a:t>53</a:t>
            </a:fld>
            <a:endParaRPr lang="en-US" altLang="en-US">
              <a:latin typeface="Arial" panose="020B0604020202020204" pitchFamily="34" charset="0"/>
            </a:endParaRPr>
          </a:p>
        </p:txBody>
      </p:sp>
    </p:spTree>
    <p:extLst>
      <p:ext uri="{BB962C8B-B14F-4D97-AF65-F5344CB8AC3E}">
        <p14:creationId xmlns:p14="http://schemas.microsoft.com/office/powerpoint/2010/main" val="2585628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54</a:t>
            </a:fld>
            <a:endParaRPr lang="en-US"/>
          </a:p>
        </p:txBody>
      </p:sp>
    </p:spTree>
    <p:extLst>
      <p:ext uri="{BB962C8B-B14F-4D97-AF65-F5344CB8AC3E}">
        <p14:creationId xmlns:p14="http://schemas.microsoft.com/office/powerpoint/2010/main" val="40843402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55</a:t>
            </a:fld>
            <a:endParaRPr lang="en-US"/>
          </a:p>
        </p:txBody>
      </p:sp>
    </p:spTree>
    <p:extLst>
      <p:ext uri="{BB962C8B-B14F-4D97-AF65-F5344CB8AC3E}">
        <p14:creationId xmlns:p14="http://schemas.microsoft.com/office/powerpoint/2010/main" val="1502627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56</a:t>
            </a:fld>
            <a:endParaRPr lang="en-US"/>
          </a:p>
        </p:txBody>
      </p:sp>
    </p:spTree>
    <p:extLst>
      <p:ext uri="{BB962C8B-B14F-4D97-AF65-F5344CB8AC3E}">
        <p14:creationId xmlns:p14="http://schemas.microsoft.com/office/powerpoint/2010/main" val="1640473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381000" y="685800"/>
            <a:ext cx="6096000" cy="3429000"/>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In order to apply valuation techniques, it is necessary first to understand what we are valuing. That is, we need to be able to specify how policy changes or natural changes in the environment result in cause-and-effect relationships that will serve as inputs into the valuation study. </a:t>
            </a:r>
          </a:p>
          <a:p>
            <a:endParaRPr lang="en-US" altLang="en-US" dirty="0" smtClean="0">
              <a:latin typeface="Arial" panose="020B0604020202020204" pitchFamily="34" charset="0"/>
            </a:endParaRPr>
          </a:p>
          <a:p>
            <a:r>
              <a:rPr lang="en-US" altLang="en-US" dirty="0" smtClean="0">
                <a:latin typeface="Arial" panose="020B0604020202020204" pitchFamily="34" charset="0"/>
              </a:rPr>
              <a:t>Unless the ecological system is understood, the role of economics is very limited. </a:t>
            </a:r>
          </a:p>
          <a:p>
            <a:endParaRPr lang="en-US" altLang="en-US" dirty="0" smtClean="0">
              <a:latin typeface="Arial" panose="020B0604020202020204" pitchFamily="34" charset="0"/>
            </a:endParaRPr>
          </a:p>
          <a:p>
            <a:r>
              <a:rPr lang="en-US" altLang="en-US" dirty="0" smtClean="0">
                <a:latin typeface="Arial" panose="020B0604020202020204" pitchFamily="34" charset="0"/>
              </a:rPr>
              <a:t>The biophysical understanding is a prerequisite for any economic analysis of resource value.</a:t>
            </a:r>
          </a:p>
          <a:p>
            <a:endParaRPr lang="en-US" altLang="en-US" dirty="0" smtClean="0">
              <a:latin typeface="Arial" panose="020B0604020202020204" pitchFamily="34" charset="0"/>
            </a:endParaRPr>
          </a:p>
          <a:p>
            <a:r>
              <a:rPr lang="en-US" altLang="en-US" dirty="0" smtClean="0">
                <a:latin typeface="Arial" panose="020B0604020202020204" pitchFamily="34" charset="0"/>
              </a:rPr>
              <a:t>For example, if we were interested in the costs and benefits of coastal development and the associated changes in coral reef quality to residents and tourists, we first need to specify how and why that quality will change. </a:t>
            </a:r>
          </a:p>
          <a:p>
            <a:endParaRPr lang="en-US" altLang="en-US" dirty="0" smtClean="0">
              <a:latin typeface="Arial" panose="020B0604020202020204" pitchFamily="34" charset="0"/>
            </a:endParaRPr>
          </a:p>
          <a:p>
            <a:r>
              <a:rPr lang="en-US" altLang="en-US" dirty="0" smtClean="0">
                <a:latin typeface="Arial" panose="020B0604020202020204" pitchFamily="34" charset="0"/>
              </a:rPr>
              <a:t>In this chain of events, the valuation exercise and benefit-cost analysis come at the end.  </a:t>
            </a:r>
          </a:p>
          <a:p>
            <a:endParaRPr lang="en-US" altLang="en-US" dirty="0" smtClean="0">
              <a:latin typeface="Arial" panose="020B0604020202020204" pitchFamily="34" charset="0"/>
            </a:endParaRPr>
          </a:p>
          <a:p>
            <a:r>
              <a:rPr lang="en-US" altLang="en-US" dirty="0" smtClean="0">
                <a:latin typeface="Arial" panose="020B0604020202020204" pitchFamily="34" charset="0"/>
              </a:rPr>
              <a:t>It may be determined that the economic benefit of the development project outweighs the cost. If so, then policy makers could then address ways in which the economic costs can be minimized or mitigated.</a:t>
            </a:r>
          </a:p>
          <a:p>
            <a:endParaRPr lang="en-US" altLang="en-US" dirty="0" smtClean="0">
              <a:latin typeface="Arial" panose="020B0604020202020204" pitchFamily="34" charset="0"/>
            </a:endParaRPr>
          </a:p>
          <a:p>
            <a:r>
              <a:rPr lang="en-US" altLang="en-US" dirty="0" smtClean="0">
                <a:latin typeface="Arial" panose="020B0604020202020204" pitchFamily="34" charset="0"/>
              </a:rPr>
              <a:t>Similarly, it may be determined that the economic costs of development outweigh the benefits. If this is the case, then policy makers should turn to addressing ways in which similar benefits can be realized. </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1877D78-D1F6-43AC-9091-A5067815D7F9}" type="slidenum">
              <a:rPr lang="en-US" altLang="en-US">
                <a:latin typeface="Arial" panose="020B0604020202020204" pitchFamily="34" charset="0"/>
              </a:rPr>
              <a:pPr/>
              <a:t>57</a:t>
            </a:fld>
            <a:endParaRPr lang="en-US" altLang="en-US">
              <a:latin typeface="Arial" panose="020B0604020202020204" pitchFamily="34" charset="0"/>
            </a:endParaRPr>
          </a:p>
        </p:txBody>
      </p:sp>
    </p:spTree>
    <p:extLst>
      <p:ext uri="{BB962C8B-B14F-4D97-AF65-F5344CB8AC3E}">
        <p14:creationId xmlns:p14="http://schemas.microsoft.com/office/powerpoint/2010/main" val="31670832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1237C-D573-4D35-A036-8688927B96CD}" type="slidenum">
              <a:rPr lang="en-US" smtClean="0"/>
              <a:t>58</a:t>
            </a:fld>
            <a:endParaRPr lang="en-US"/>
          </a:p>
        </p:txBody>
      </p:sp>
    </p:spTree>
    <p:extLst>
      <p:ext uri="{BB962C8B-B14F-4D97-AF65-F5344CB8AC3E}">
        <p14:creationId xmlns:p14="http://schemas.microsoft.com/office/powerpoint/2010/main" val="308985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81000" y="685800"/>
            <a:ext cx="6096000" cy="3429000"/>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Similarly, the cost or price paid for an item is not always an accurate reflection of economic value… </a:t>
            </a: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A89B6BA-170F-4224-8B21-70E24439C813}" type="slidenum">
              <a:rPr lang="en-US" altLang="en-US">
                <a:latin typeface="Arial" panose="020B0604020202020204" pitchFamily="34" charset="0"/>
              </a:rPr>
              <a:pPr/>
              <a:t>7</a:t>
            </a:fld>
            <a:endParaRPr lang="en-US" altLang="en-US">
              <a:latin typeface="Arial" panose="020B0604020202020204" pitchFamily="34" charset="0"/>
            </a:endParaRPr>
          </a:p>
        </p:txBody>
      </p:sp>
    </p:spTree>
    <p:extLst>
      <p:ext uri="{BB962C8B-B14F-4D97-AF65-F5344CB8AC3E}">
        <p14:creationId xmlns:p14="http://schemas.microsoft.com/office/powerpoint/2010/main" val="104354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81000" y="685800"/>
            <a:ext cx="6096000" cy="3429000"/>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As we’ve already discussed, value does not have to be revealed in markets – we value non-market goods such as clean beaches, healthy fish stocks etc..</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057E31A-AB4A-4396-A125-7D42EADEDDD4}" type="slidenum">
              <a:rPr lang="en-US" altLang="en-US">
                <a:latin typeface="Arial" panose="020B0604020202020204" pitchFamily="34" charset="0"/>
              </a:rPr>
              <a:pPr/>
              <a:t>8</a:t>
            </a:fld>
            <a:endParaRPr lang="en-US" altLang="en-US">
              <a:latin typeface="Arial" panose="020B0604020202020204" pitchFamily="34" charset="0"/>
            </a:endParaRPr>
          </a:p>
        </p:txBody>
      </p:sp>
    </p:spTree>
    <p:extLst>
      <p:ext uri="{BB962C8B-B14F-4D97-AF65-F5344CB8AC3E}">
        <p14:creationId xmlns:p14="http://schemas.microsoft.com/office/powerpoint/2010/main" val="171477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Finally, there is the broken window fallacy: the misconception that bad things like war or natural disasters can somehow create economic value. </a:t>
            </a:r>
          </a:p>
          <a:p>
            <a:endParaRPr lang="en-US" altLang="en-US" dirty="0" smtClean="0">
              <a:latin typeface="Arial" panose="020B0604020202020204" pitchFamily="34" charset="0"/>
            </a:endParaRPr>
          </a:p>
          <a:p>
            <a:r>
              <a:rPr lang="en-US" altLang="en-US" dirty="0" smtClean="0">
                <a:latin typeface="Arial" panose="020B0604020202020204" pitchFamily="34" charset="0"/>
              </a:rPr>
              <a:t>&lt;Here is the whole story Maria (from </a:t>
            </a:r>
            <a:r>
              <a:rPr lang="en-US" altLang="en-US" i="1" dirty="0" smtClean="0">
                <a:latin typeface="Arial" panose="020B0604020202020204" pitchFamily="34" charset="0"/>
              </a:rPr>
              <a:t>ECONOMICS IN ONE LESSON</a:t>
            </a:r>
            <a:r>
              <a:rPr lang="en-US" altLang="en-US" dirty="0" smtClean="0">
                <a:latin typeface="Arial" panose="020B0604020202020204" pitchFamily="34" charset="0"/>
              </a:rPr>
              <a:t>  by Henry Hazlitt ) feel free to paraphrase&gt;</a:t>
            </a:r>
          </a:p>
          <a:p>
            <a:endParaRPr lang="en-US" altLang="en-US" dirty="0" smtClean="0">
              <a:latin typeface="Arial" panose="020B0604020202020204" pitchFamily="34" charset="0"/>
            </a:endParaRPr>
          </a:p>
          <a:p>
            <a:r>
              <a:rPr lang="en-US" altLang="en-US" dirty="0" smtClean="0">
                <a:latin typeface="Arial" panose="020B0604020202020204" pitchFamily="34" charset="0"/>
              </a:rPr>
              <a:t>A young hoodlum heaves a brick through the window of a baker’s shop.  The shopkeeper runs out furious, but the boy is gone.  A crowd gathers, and begins to stare with quiet satisfaction at the gaping hole in the window and the shattered glass over the bread and pies.  After a while the crowd feels the need for philosophic reflection.  And several of its members are almost certain to remind each other or the baker that, after all, the misfortune has its bright side.  It will make business for some glazier.  As they begin to think of this they elaborate upon it.  How much does a new plate glass window cost?  Two hundred and fifty dollars?  That will be quite a sun.  After all, if windows were never broken, what would happen to the glass business?  Then, of course, the thing is endless.  The glazier will have $250 more to spend with other merchants, and these in turn will have $250 more to spend with still other merchants, and so ad infinitum.  The smashed window will go on providing money and employment in ever-widening circles.  The logical conclusion from all this would be, if the crowd drew it, that the little hoodlum who threw the brick, far from being a public menace, was a public benefactor.     Now let us take another look.   The crowd is at least right in its first conclusion.  This little act of vandalism will in the first instance mean more business for some glazier.  The glazier will be no more unhappy to learn of the incident than an undertaker to learn of a death.  But the shopkeeper will be out $250 that he was planning to spend for a new suit.  Because he has had to replace the window, he will have to go without the suit (or some equivalent need or luxury).  Instead of having a window and $250 he now has merely a window.  Or, as he was planning to buy the suit that very afternoon, instead of having both a window and a suit he must be content with the window and no suit.  If we think of him as part of the community, the community has lost a new suit that might otherwise have come into being, and is just that much poorer.  </a:t>
            </a:r>
          </a:p>
          <a:p>
            <a:r>
              <a:rPr lang="en-US" altLang="en-US" dirty="0" smtClean="0">
                <a:latin typeface="Arial" panose="020B0604020202020204" pitchFamily="34" charset="0"/>
              </a:rPr>
              <a:t>   The glazier’s gain of business, in short, is merely the tailor’s loss of business.  No new “employment” has been added.  The people in the crowd were thinking only of two parties to the transaction, the baker and the glazier.  They had forgotten the potential third party involved, the tailor.  They forgot him precisely because he will not now enter the scene.  They will see the new window in the next day or two.  They will never see the extra suit, precisely because it will never be made.  They see only what is immediately visible to the eye.</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4391965-C52F-44B1-86BB-1E59C4A14D63}" type="slidenum">
              <a:rPr lang="en-US" altLang="en-US">
                <a:latin typeface="Arial" panose="020B0604020202020204" pitchFamily="34" charset="0"/>
              </a:rPr>
              <a:pPr/>
              <a:t>9</a:t>
            </a:fld>
            <a:endParaRPr lang="en-US" altLang="en-US">
              <a:latin typeface="Arial" panose="020B0604020202020204" pitchFamily="34" charset="0"/>
            </a:endParaRPr>
          </a:p>
        </p:txBody>
      </p:sp>
    </p:spTree>
    <p:extLst>
      <p:ext uri="{BB962C8B-B14F-4D97-AF65-F5344CB8AC3E}">
        <p14:creationId xmlns:p14="http://schemas.microsoft.com/office/powerpoint/2010/main" val="2330283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1000" y="685800"/>
            <a:ext cx="6096000" cy="3429000"/>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Summarizing value … </a:t>
            </a:r>
          </a:p>
          <a:p>
            <a:endParaRPr lang="en-US" altLang="en-US" dirty="0" smtClean="0">
              <a:latin typeface="Arial" panose="020B0604020202020204" pitchFamily="34" charset="0"/>
            </a:endParaRPr>
          </a:p>
          <a:p>
            <a:r>
              <a:rPr lang="en-US" altLang="en-US" dirty="0" smtClean="0">
                <a:latin typeface="Arial" panose="020B0604020202020204" pitchFamily="34" charset="0"/>
              </a:rPr>
              <a:t>Anthropocentric</a:t>
            </a:r>
          </a:p>
          <a:p>
            <a:endParaRPr lang="en-US" altLang="en-US" dirty="0" smtClean="0">
              <a:latin typeface="Arial" panose="020B0604020202020204" pitchFamily="34" charset="0"/>
            </a:endParaRPr>
          </a:p>
          <a:p>
            <a:r>
              <a:rPr lang="en-US" altLang="en-US" dirty="0" smtClean="0">
                <a:latin typeface="Arial" panose="020B0604020202020204" pitchFamily="34" charset="0"/>
              </a:rPr>
              <a:t>Costs, price and economic activity does not necessarily equate to value</a:t>
            </a:r>
          </a:p>
          <a:p>
            <a:endParaRPr lang="en-US" altLang="en-US" dirty="0" smtClean="0">
              <a:latin typeface="Arial" panose="020B0604020202020204" pitchFamily="34" charset="0"/>
            </a:endParaRPr>
          </a:p>
          <a:p>
            <a:r>
              <a:rPr lang="en-US" altLang="en-US" dirty="0" smtClean="0">
                <a:latin typeface="Arial" panose="020B0604020202020204" pitchFamily="34" charset="0"/>
              </a:rPr>
              <a:t>As society we face tradeoffs between market goods and non-market goods</a:t>
            </a:r>
          </a:p>
          <a:p>
            <a:endParaRPr lang="en-US" altLang="en-US" dirty="0" smtClean="0">
              <a:latin typeface="Arial" panose="020B0604020202020204" pitchFamily="34" charset="0"/>
            </a:endParaRPr>
          </a:p>
          <a:p>
            <a:r>
              <a:rPr lang="en-US" altLang="en-US" dirty="0" smtClean="0">
                <a:latin typeface="Arial" panose="020B0604020202020204" pitchFamily="34" charset="0"/>
              </a:rPr>
              <a:t>Understanding value on both sides of the equation helps us make decisions regarding those tradeoffs</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9140861-D703-4177-935D-86626351A4DA}" type="slidenum">
              <a:rPr lang="en-US" altLang="en-US">
                <a:latin typeface="Arial" panose="020B0604020202020204" pitchFamily="34" charset="0"/>
              </a:rPr>
              <a:pPr/>
              <a:t>10</a:t>
            </a:fld>
            <a:endParaRPr lang="en-US" altLang="en-US">
              <a:latin typeface="Arial" panose="020B0604020202020204" pitchFamily="34" charset="0"/>
            </a:endParaRPr>
          </a:p>
        </p:txBody>
      </p:sp>
    </p:spTree>
    <p:extLst>
      <p:ext uri="{BB962C8B-B14F-4D97-AF65-F5344CB8AC3E}">
        <p14:creationId xmlns:p14="http://schemas.microsoft.com/office/powerpoint/2010/main" val="314955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3"/>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7F4B21-995B-4F6B-91E9-893065B86F43}"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358F5-9DD7-4423-8C78-7A982E4BC237}"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F4B21-995B-4F6B-91E9-893065B86F43}"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358F5-9DD7-4423-8C78-7A982E4BC2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7F4B21-995B-4F6B-91E9-893065B86F43}"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358F5-9DD7-4423-8C78-7A982E4BC23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91"/>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Peter W. Schuhmann, University of North Carolina Wilmington. Do not copy, cite, quote or distribute without permission of the author. </a:t>
            </a:r>
          </a:p>
        </p:txBody>
      </p:sp>
      <p:sp>
        <p:nvSpPr>
          <p:cNvPr id="7" name="Slide Number Placeholder 22"/>
          <p:cNvSpPr>
            <a:spLocks noGrp="1"/>
          </p:cNvSpPr>
          <p:nvPr>
            <p:ph type="sldNum" sz="quarter" idx="12"/>
          </p:nvPr>
        </p:nvSpPr>
        <p:spPr/>
        <p:txBody>
          <a:bodyPr/>
          <a:lstStyle>
            <a:lvl1pPr>
              <a:defRPr/>
            </a:lvl1pPr>
          </a:lstStyle>
          <a:p>
            <a:fld id="{BF3250C6-318F-49FA-9B56-81A662604A0C}" type="slidenum">
              <a:rPr lang="en-US" altLang="en-US"/>
              <a:pPr/>
              <a:t>‹#›</a:t>
            </a:fld>
            <a:endParaRPr lang="en-US" altLang="en-US"/>
          </a:p>
        </p:txBody>
      </p:sp>
    </p:spTree>
    <p:extLst>
      <p:ext uri="{BB962C8B-B14F-4D97-AF65-F5344CB8AC3E}">
        <p14:creationId xmlns:p14="http://schemas.microsoft.com/office/powerpoint/2010/main" val="106118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F4B21-995B-4F6B-91E9-893065B86F43}"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358F5-9DD7-4423-8C78-7A982E4BC2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7"/>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7F4B21-995B-4F6B-91E9-893065B86F43}"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358F5-9DD7-4423-8C78-7A982E4BC237}"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7F4B21-995B-4F6B-91E9-893065B86F43}"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358F5-9DD7-4423-8C78-7A982E4BC2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7F4B21-995B-4F6B-91E9-893065B86F43}" type="datetimeFigureOut">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358F5-9DD7-4423-8C78-7A982E4BC237}"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F4B21-995B-4F6B-91E9-893065B86F43}" type="datetimeFigureOut">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358F5-9DD7-4423-8C78-7A982E4BC2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F4B21-995B-4F6B-91E9-893065B86F43}" type="datetimeFigureOut">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358F5-9DD7-4423-8C78-7A982E4BC2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5"/>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F4B21-995B-4F6B-91E9-893065B86F43}"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358F5-9DD7-4423-8C78-7A982E4BC237}" type="slidenum">
              <a:rPr lang="en-US" smtClean="0"/>
              <a:t>‹#›</a:t>
            </a:fld>
            <a:endParaRPr lang="en-US"/>
          </a:p>
        </p:txBody>
      </p:sp>
      <p:cxnSp>
        <p:nvCxnSpPr>
          <p:cNvPr id="9" name="Straight Connector 8"/>
          <p:cNvCxnSpPr/>
          <p:nvPr/>
        </p:nvCxnSpPr>
        <p:spPr>
          <a:xfrm rot="5400000">
            <a:off x="912152" y="3579943"/>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F4B21-995B-4F6B-91E9-893065B86F43}"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358F5-9DD7-4423-8C78-7A982E4BC2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DF7F4B21-995B-4F6B-91E9-893065B86F43}" type="datetimeFigureOut">
              <a:rPr lang="en-US" smtClean="0"/>
              <a:t>2/3/2016</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7BA358F5-9DD7-4423-8C78-7A982E4BC23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Calibri" panose="020F0502020204030204" pitchFamily="34" charset="0"/>
              </a:rPr>
              <a:t>Non-market valuation: methods and data</a:t>
            </a:r>
          </a:p>
        </p:txBody>
      </p:sp>
      <p:sp>
        <p:nvSpPr>
          <p:cNvPr id="3" name="Subtitle 2"/>
          <p:cNvSpPr>
            <a:spLocks noGrp="1"/>
          </p:cNvSpPr>
          <p:nvPr>
            <p:ph type="subTitle" idx="1"/>
          </p:nvPr>
        </p:nvSpPr>
        <p:spPr/>
        <p:txBody>
          <a:bodyPr>
            <a:normAutofit/>
          </a:bodyPr>
          <a:lstStyle/>
          <a:p>
            <a:r>
              <a:rPr lang="en-US" dirty="0">
                <a:latin typeface="Calibri" panose="020F0502020204030204" pitchFamily="34" charset="0"/>
              </a:rPr>
              <a:t>Peter W. Schuhmann</a:t>
            </a:r>
          </a:p>
          <a:p>
            <a:r>
              <a:rPr lang="en-US" dirty="0">
                <a:latin typeface="Calibri" panose="020F0502020204030204" pitchFamily="34" charset="0"/>
              </a:rPr>
              <a:t>University of North Carolina Wilmington</a:t>
            </a:r>
          </a:p>
        </p:txBody>
      </p:sp>
    </p:spTree>
    <p:extLst>
      <p:ext uri="{BB962C8B-B14F-4D97-AF65-F5344CB8AC3E}">
        <p14:creationId xmlns:p14="http://schemas.microsoft.com/office/powerpoint/2010/main" val="3749248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bri" panose="020F0502020204030204" pitchFamily="34" charset="0"/>
              </a:rPr>
              <a:t>Summary of Value</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a:defRPr/>
            </a:pPr>
            <a:r>
              <a:rPr lang="en-US" sz="2800" dirty="0" smtClean="0">
                <a:latin typeface="Calibri" panose="020F0502020204030204" pitchFamily="34" charset="0"/>
              </a:rPr>
              <a:t>Value is what something is worth to people.</a:t>
            </a:r>
          </a:p>
          <a:p>
            <a:pPr>
              <a:defRPr/>
            </a:pPr>
            <a:r>
              <a:rPr lang="en-US" sz="2800" dirty="0" smtClean="0">
                <a:latin typeface="Calibri" panose="020F0502020204030204" pitchFamily="34" charset="0"/>
              </a:rPr>
              <a:t>What something costs and the value or benefits it delivers are not necessarily equal.</a:t>
            </a:r>
          </a:p>
          <a:p>
            <a:pPr>
              <a:defRPr/>
            </a:pPr>
            <a:r>
              <a:rPr lang="en-US" sz="2800" dirty="0" smtClean="0">
                <a:latin typeface="Calibri" panose="020F0502020204030204" pitchFamily="34" charset="0"/>
              </a:rPr>
              <a:t>Value need not be revealed in markets.</a:t>
            </a:r>
          </a:p>
          <a:p>
            <a:pPr>
              <a:defRPr/>
            </a:pPr>
            <a:r>
              <a:rPr lang="en-US" sz="2800" dirty="0" smtClean="0">
                <a:latin typeface="Calibri" panose="020F0502020204030204" pitchFamily="34" charset="0"/>
              </a:rPr>
              <a:t>The value of foregone activities (“opportunity cost”) must be considered.</a:t>
            </a:r>
          </a:p>
          <a:p>
            <a:pPr>
              <a:defRPr/>
            </a:pPr>
            <a:endParaRPr lang="en-US" dirty="0" smtClean="0">
              <a:latin typeface="Calibri" panose="020F0502020204030204" pitchFamily="34" charset="0"/>
            </a:endParaRPr>
          </a:p>
          <a:p>
            <a:pPr>
              <a:defRPr/>
            </a:pPr>
            <a:endParaRPr lang="en-US" dirty="0" smtClean="0">
              <a:latin typeface="Calibri" panose="020F0502020204030204" pitchFamily="34" charset="0"/>
            </a:endParaRPr>
          </a:p>
          <a:p>
            <a:pPr>
              <a:defRPr/>
            </a:pPr>
            <a:endParaRPr lang="en-US" dirty="0"/>
          </a:p>
        </p:txBody>
      </p:sp>
    </p:spTree>
    <p:extLst>
      <p:ext uri="{BB962C8B-B14F-4D97-AF65-F5344CB8AC3E}">
        <p14:creationId xmlns:p14="http://schemas.microsoft.com/office/powerpoint/2010/main" val="4062421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Economic Value &amp; Tradeoffs</a:t>
            </a:r>
            <a:endParaRPr lang="en-US" dirty="0"/>
          </a:p>
        </p:txBody>
      </p:sp>
      <p:sp>
        <p:nvSpPr>
          <p:cNvPr id="3" name="Content Placeholder 2"/>
          <p:cNvSpPr>
            <a:spLocks noGrp="1"/>
          </p:cNvSpPr>
          <p:nvPr>
            <p:ph idx="1"/>
          </p:nvPr>
        </p:nvSpPr>
        <p:spPr>
          <a:xfrm>
            <a:off x="762000" y="1524000"/>
            <a:ext cx="10363200" cy="4525963"/>
          </a:xfrm>
        </p:spPr>
        <p:txBody>
          <a:bodyPr>
            <a:normAutofit/>
          </a:bodyPr>
          <a:lstStyle/>
          <a:p>
            <a:pPr>
              <a:defRPr/>
            </a:pPr>
            <a:r>
              <a:rPr lang="en-US" sz="2800" dirty="0" smtClean="0">
                <a:latin typeface="Calibri" panose="020F0502020204030204" pitchFamily="34" charset="0"/>
              </a:rPr>
              <a:t>People derive real economic value from natural resources and the environment for many reasons.</a:t>
            </a:r>
          </a:p>
          <a:p>
            <a:pPr lvl="1">
              <a:defRPr/>
            </a:pPr>
            <a:r>
              <a:rPr lang="en-US" sz="2800" dirty="0" smtClean="0">
                <a:latin typeface="Calibri" panose="020F0502020204030204" pitchFamily="34" charset="0"/>
              </a:rPr>
              <a:t>Natural </a:t>
            </a:r>
            <a:r>
              <a:rPr lang="en-US" sz="2800" dirty="0">
                <a:latin typeface="Calibri" panose="020F0502020204030204" pitchFamily="34" charset="0"/>
              </a:rPr>
              <a:t>systems supply many goods and services that are critical for human well-being. </a:t>
            </a:r>
            <a:endParaRPr lang="en-US" sz="2800" dirty="0" smtClean="0">
              <a:latin typeface="Calibri" panose="020F0502020204030204" pitchFamily="34" charset="0"/>
            </a:endParaRPr>
          </a:p>
          <a:p>
            <a:pPr lvl="1">
              <a:defRPr/>
            </a:pPr>
            <a:r>
              <a:rPr lang="en-US" sz="2800" dirty="0" smtClean="0">
                <a:latin typeface="Calibri" panose="020F0502020204030204" pitchFamily="34" charset="0"/>
              </a:rPr>
              <a:t>The </a:t>
            </a:r>
            <a:r>
              <a:rPr lang="en-US" sz="2800" dirty="0">
                <a:latin typeface="Calibri" panose="020F0502020204030204" pitchFamily="34" charset="0"/>
              </a:rPr>
              <a:t>entire market economy depends on the existence and proper functioning of natural </a:t>
            </a:r>
            <a:r>
              <a:rPr lang="en-US" sz="2800" dirty="0" smtClean="0">
                <a:latin typeface="Calibri" panose="020F0502020204030204" pitchFamily="34" charset="0"/>
              </a:rPr>
              <a:t>systems.</a:t>
            </a:r>
            <a:endParaRPr lang="en-US" sz="2800" dirty="0">
              <a:latin typeface="Calibri" panose="020F0502020204030204" pitchFamily="34" charset="0"/>
            </a:endParaRPr>
          </a:p>
          <a:p>
            <a:pPr>
              <a:defRPr/>
            </a:pPr>
            <a:endParaRPr lang="en-US" sz="2800" dirty="0" smtClean="0">
              <a:latin typeface="Calibri" panose="020F0502020204030204" pitchFamily="34" charset="0"/>
            </a:endParaRPr>
          </a:p>
          <a:p>
            <a:pPr>
              <a:defRPr/>
            </a:pPr>
            <a:endParaRPr lang="en-US" sz="2800" dirty="0" smtClean="0">
              <a:latin typeface="Calibri" panose="020F0502020204030204" pitchFamily="34" charset="0"/>
            </a:endParaRPr>
          </a:p>
          <a:p>
            <a:pPr>
              <a:defRPr/>
            </a:pPr>
            <a:endParaRPr lang="en-US" dirty="0" smtClean="0"/>
          </a:p>
          <a:p>
            <a:pPr>
              <a:defRPr/>
            </a:pPr>
            <a:endParaRPr lang="en-US" dirty="0"/>
          </a:p>
        </p:txBody>
      </p:sp>
    </p:spTree>
    <p:extLst>
      <p:ext uri="{BB962C8B-B14F-4D97-AF65-F5344CB8AC3E}">
        <p14:creationId xmlns:p14="http://schemas.microsoft.com/office/powerpoint/2010/main" val="3457471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Ecosystem </a:t>
            </a:r>
            <a:r>
              <a:rPr lang="en-US" dirty="0"/>
              <a:t>Services</a:t>
            </a:r>
            <a:r>
              <a:rPr lang="en-US" sz="2800" b="1" dirty="0">
                <a:solidFill>
                  <a:srgbClr val="4F81BD"/>
                </a:solidFill>
                <a:latin typeface="Times New Roman"/>
                <a:ea typeface="Times New Roman"/>
                <a:cs typeface="Times New Roman"/>
              </a:rPr>
              <a:t/>
            </a:r>
            <a:br>
              <a:rPr lang="en-US" sz="2800" b="1" dirty="0">
                <a:solidFill>
                  <a:srgbClr val="4F81BD"/>
                </a:solidFill>
                <a:latin typeface="Times New Roman"/>
                <a:ea typeface="Times New Roman"/>
                <a:cs typeface="Times New Roman"/>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2091377"/>
              </p:ext>
            </p:extLst>
          </p:nvPr>
        </p:nvGraphicFramePr>
        <p:xfrm>
          <a:off x="1981200" y="1066803"/>
          <a:ext cx="8305800" cy="5683701"/>
        </p:xfrm>
        <a:graphic>
          <a:graphicData uri="http://schemas.openxmlformats.org/drawingml/2006/table">
            <a:tbl>
              <a:tblPr>
                <a:effectLst>
                  <a:outerShdw blurRad="50800" dist="50800" dir="5400000" algn="ctr" rotWithShape="0">
                    <a:schemeClr val="tx1"/>
                  </a:outerShdw>
                </a:effectLst>
                <a:tableStyleId>{5C22544A-7EE6-4342-B048-85BDC9FD1C3A}</a:tableStyleId>
              </a:tblPr>
              <a:tblGrid>
                <a:gridCol w="4152900"/>
                <a:gridCol w="4152900"/>
              </a:tblGrid>
              <a:tr h="392101">
                <a:tc>
                  <a:txBody>
                    <a:bodyPr/>
                    <a:lstStyle/>
                    <a:p>
                      <a:pPr marL="0" marR="0" algn="ctr">
                        <a:lnSpc>
                          <a:spcPct val="115000"/>
                        </a:lnSpc>
                        <a:spcBef>
                          <a:spcPts val="0"/>
                        </a:spcBef>
                        <a:spcAft>
                          <a:spcPts val="0"/>
                        </a:spcAft>
                      </a:pPr>
                      <a:r>
                        <a:rPr lang="en-US" sz="2000" b="1" i="1" kern="1200" dirty="0">
                          <a:solidFill>
                            <a:srgbClr val="000000"/>
                          </a:solidFill>
                          <a:effectLst/>
                          <a:latin typeface="Arial"/>
                          <a:ea typeface="Times New Roman"/>
                          <a:cs typeface="Times New Roman"/>
                        </a:rPr>
                        <a:t>Supportive Services</a:t>
                      </a:r>
                      <a:endParaRPr lang="en-US" sz="1100" b="1" i="1" dirty="0">
                        <a:effectLst/>
                        <a:latin typeface="Calibri"/>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b="1" i="1" kern="1200" dirty="0">
                          <a:solidFill>
                            <a:srgbClr val="000000"/>
                          </a:solidFill>
                          <a:effectLst/>
                          <a:latin typeface="Arial"/>
                          <a:ea typeface="Times New Roman"/>
                          <a:cs typeface="Times New Roman"/>
                        </a:rPr>
                        <a:t>Regulating Services</a:t>
                      </a:r>
                      <a:endParaRPr lang="en-US" sz="1100" b="1" i="1" dirty="0">
                        <a:effectLst/>
                        <a:latin typeface="Calibri"/>
                        <a:ea typeface="Calibri"/>
                        <a:cs typeface="Times New Roman"/>
                      </a:endParaRPr>
                    </a:p>
                  </a:txBody>
                  <a:tcPr marL="68580" marR="68580" marT="9525" marB="0"/>
                </a:tc>
              </a:tr>
              <a:tr h="2274898">
                <a:tc>
                  <a:txBody>
                    <a:bodyPr/>
                    <a:lstStyle/>
                    <a:p>
                      <a:pPr marL="0" marR="0" algn="ctr">
                        <a:lnSpc>
                          <a:spcPct val="115000"/>
                        </a:lnSpc>
                        <a:spcBef>
                          <a:spcPts val="600"/>
                        </a:spcBef>
                        <a:spcAft>
                          <a:spcPts val="0"/>
                        </a:spcAft>
                      </a:pPr>
                      <a:r>
                        <a:rPr lang="en-US" sz="2000" kern="1200" dirty="0">
                          <a:solidFill>
                            <a:srgbClr val="000000"/>
                          </a:solidFill>
                          <a:effectLst/>
                          <a:latin typeface="Arial"/>
                          <a:ea typeface="Times New Roman"/>
                          <a:cs typeface="Times New Roman"/>
                        </a:rPr>
                        <a:t>Nutrient Cycling</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Net Primary Production</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Pollination and Seed Dispersal</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Habitat</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Hydrological Cycle</a:t>
                      </a:r>
                      <a:endParaRPr lang="en-US" sz="1100" dirty="0">
                        <a:effectLst/>
                        <a:latin typeface="Calibri"/>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Climate Regulation</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Hazard </a:t>
                      </a:r>
                      <a:r>
                        <a:rPr lang="en-US" sz="2000" kern="1200" dirty="0" smtClean="0">
                          <a:solidFill>
                            <a:srgbClr val="000000"/>
                          </a:solidFill>
                          <a:effectLst/>
                          <a:latin typeface="Arial"/>
                          <a:ea typeface="Times New Roman"/>
                          <a:cs typeface="Times New Roman"/>
                        </a:rPr>
                        <a:t>Protection</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Disturbance Regulation</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Water Regulation</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Soil Retention</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Waste Regulation</a:t>
                      </a:r>
                      <a:endParaRPr lang="en-US" sz="1100" dirty="0">
                        <a:effectLst/>
                        <a:latin typeface="Calibri"/>
                        <a:ea typeface="Calibri"/>
                        <a:cs typeface="Times New Roman"/>
                      </a:endParaRPr>
                    </a:p>
                    <a:p>
                      <a:pPr marL="0" marR="0" algn="ctr">
                        <a:lnSpc>
                          <a:spcPct val="115000"/>
                        </a:lnSpc>
                        <a:spcBef>
                          <a:spcPts val="0"/>
                        </a:spcBef>
                        <a:spcAft>
                          <a:spcPts val="600"/>
                        </a:spcAft>
                      </a:pPr>
                      <a:r>
                        <a:rPr lang="en-US" sz="2000" kern="1200" dirty="0">
                          <a:solidFill>
                            <a:srgbClr val="000000"/>
                          </a:solidFill>
                          <a:effectLst/>
                          <a:latin typeface="Arial"/>
                          <a:ea typeface="Times New Roman"/>
                          <a:cs typeface="Times New Roman"/>
                        </a:rPr>
                        <a:t>Nutrient </a:t>
                      </a:r>
                      <a:r>
                        <a:rPr lang="en-US" sz="2000" kern="1200" dirty="0" smtClean="0">
                          <a:solidFill>
                            <a:srgbClr val="000000"/>
                          </a:solidFill>
                          <a:effectLst/>
                          <a:latin typeface="Arial"/>
                          <a:ea typeface="Times New Roman"/>
                          <a:cs typeface="Times New Roman"/>
                        </a:rPr>
                        <a:t>Regulation</a:t>
                      </a:r>
                    </a:p>
                    <a:p>
                      <a:pPr marL="0" marR="0" algn="ctr">
                        <a:lnSpc>
                          <a:spcPct val="115000"/>
                        </a:lnSpc>
                        <a:spcBef>
                          <a:spcPts val="0"/>
                        </a:spcBef>
                        <a:spcAft>
                          <a:spcPts val="600"/>
                        </a:spcAft>
                      </a:pPr>
                      <a:endParaRPr lang="en-US" sz="1100" dirty="0">
                        <a:effectLst/>
                        <a:latin typeface="Calibri"/>
                        <a:ea typeface="Calibri"/>
                        <a:cs typeface="Times New Roman"/>
                      </a:endParaRPr>
                    </a:p>
                  </a:txBody>
                  <a:tcPr marL="68580" marR="68580" marT="9525" marB="0"/>
                </a:tc>
              </a:tr>
              <a:tr h="365636">
                <a:tc>
                  <a:txBody>
                    <a:bodyPr/>
                    <a:lstStyle/>
                    <a:p>
                      <a:pPr marL="0" marR="0" algn="ctr">
                        <a:lnSpc>
                          <a:spcPct val="115000"/>
                        </a:lnSpc>
                        <a:spcBef>
                          <a:spcPts val="0"/>
                        </a:spcBef>
                        <a:spcAft>
                          <a:spcPts val="0"/>
                        </a:spcAft>
                      </a:pPr>
                      <a:r>
                        <a:rPr lang="en-US" sz="2000" b="1" i="1" kern="1200" dirty="0">
                          <a:solidFill>
                            <a:srgbClr val="000000"/>
                          </a:solidFill>
                          <a:effectLst/>
                          <a:latin typeface="Arial"/>
                          <a:ea typeface="Times New Roman"/>
                          <a:cs typeface="Times New Roman"/>
                        </a:rPr>
                        <a:t>Provisioning Services</a:t>
                      </a:r>
                      <a:endParaRPr lang="en-US" sz="1100" b="1" i="1" dirty="0">
                        <a:effectLst/>
                        <a:latin typeface="Calibri"/>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b="1" i="1" kern="1200" dirty="0">
                          <a:solidFill>
                            <a:srgbClr val="000000"/>
                          </a:solidFill>
                          <a:effectLst/>
                          <a:latin typeface="Arial"/>
                          <a:ea typeface="Times New Roman"/>
                          <a:cs typeface="Times New Roman"/>
                        </a:rPr>
                        <a:t>Cultural Services</a:t>
                      </a:r>
                      <a:endParaRPr lang="en-US" sz="1100" b="1" i="1" dirty="0">
                        <a:effectLst/>
                        <a:latin typeface="Calibri"/>
                        <a:ea typeface="Calibri"/>
                        <a:cs typeface="Times New Roman"/>
                      </a:endParaRPr>
                    </a:p>
                  </a:txBody>
                  <a:tcPr marL="68580" marR="68580" marT="9525" marB="0"/>
                </a:tc>
              </a:tr>
              <a:tr h="2193813">
                <a:tc>
                  <a:txBody>
                    <a:bodyPr/>
                    <a:lstStyle/>
                    <a:p>
                      <a:pPr marL="0" marR="0" algn="ctr">
                        <a:lnSpc>
                          <a:spcPct val="115000"/>
                        </a:lnSpc>
                        <a:spcBef>
                          <a:spcPts val="600"/>
                        </a:spcBef>
                        <a:spcAft>
                          <a:spcPts val="0"/>
                        </a:spcAft>
                      </a:pPr>
                      <a:r>
                        <a:rPr lang="en-US" sz="2000" kern="1200" dirty="0">
                          <a:solidFill>
                            <a:srgbClr val="000000"/>
                          </a:solidFill>
                          <a:effectLst/>
                          <a:latin typeface="Arial"/>
                          <a:ea typeface="Times New Roman"/>
                          <a:cs typeface="Times New Roman"/>
                        </a:rPr>
                        <a:t>Water Supply</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a:solidFill>
                            <a:srgbClr val="000000"/>
                          </a:solidFill>
                          <a:effectLst/>
                          <a:latin typeface="Arial"/>
                          <a:ea typeface="Times New Roman"/>
                          <a:cs typeface="Times New Roman"/>
                        </a:rPr>
                        <a:t>Food</a:t>
                      </a:r>
                      <a:endParaRPr lang="en-US" sz="110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Raw Materials</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Genetic Resources</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Medicinal Resources</a:t>
                      </a:r>
                      <a:endParaRPr lang="en-US" sz="1100" dirty="0">
                        <a:effectLst/>
                        <a:latin typeface="Calibri"/>
                        <a:ea typeface="Calibri"/>
                        <a:cs typeface="Times New Roman"/>
                      </a:endParaRPr>
                    </a:p>
                    <a:p>
                      <a:pPr marL="0" marR="0" algn="ctr">
                        <a:lnSpc>
                          <a:spcPct val="115000"/>
                        </a:lnSpc>
                        <a:spcBef>
                          <a:spcPts val="0"/>
                        </a:spcBef>
                        <a:spcAft>
                          <a:spcPts val="600"/>
                        </a:spcAft>
                      </a:pPr>
                      <a:r>
                        <a:rPr lang="en-US" sz="2000" kern="1200" dirty="0">
                          <a:solidFill>
                            <a:srgbClr val="000000"/>
                          </a:solidFill>
                          <a:effectLst/>
                          <a:latin typeface="Arial"/>
                          <a:ea typeface="Times New Roman"/>
                          <a:cs typeface="Times New Roman"/>
                        </a:rPr>
                        <a:t>Ornamental Resources</a:t>
                      </a:r>
                      <a:endParaRPr lang="en-US" sz="1100" dirty="0">
                        <a:effectLst/>
                        <a:latin typeface="Calibri"/>
                        <a:ea typeface="Calibri"/>
                        <a:cs typeface="Times New Roman"/>
                      </a:endParaRPr>
                    </a:p>
                  </a:txBody>
                  <a:tcPr marL="68580" marR="68580" marT="9525" marB="0"/>
                </a:tc>
                <a:tc>
                  <a:txBody>
                    <a:bodyPr/>
                    <a:lstStyle/>
                    <a:p>
                      <a:pPr marL="0" marR="0" algn="ctr">
                        <a:lnSpc>
                          <a:spcPct val="115000"/>
                        </a:lnSpc>
                        <a:spcBef>
                          <a:spcPts val="600"/>
                        </a:spcBef>
                        <a:spcAft>
                          <a:spcPts val="0"/>
                        </a:spcAft>
                      </a:pPr>
                      <a:r>
                        <a:rPr lang="en-US" sz="2000" kern="1200" dirty="0">
                          <a:solidFill>
                            <a:srgbClr val="000000"/>
                          </a:solidFill>
                          <a:effectLst/>
                          <a:latin typeface="Arial"/>
                          <a:ea typeface="Times New Roman"/>
                          <a:cs typeface="Times New Roman"/>
                        </a:rPr>
                        <a:t>Recreation</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Aesthetics</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Science and Education</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2000" kern="1200" dirty="0">
                          <a:solidFill>
                            <a:srgbClr val="000000"/>
                          </a:solidFill>
                          <a:effectLst/>
                          <a:latin typeface="Arial"/>
                          <a:ea typeface="Times New Roman"/>
                          <a:cs typeface="Times New Roman"/>
                        </a:rPr>
                        <a:t>Spiritual and Historic</a:t>
                      </a:r>
                      <a:endParaRPr lang="en-US" sz="1100" dirty="0">
                        <a:effectLst/>
                        <a:latin typeface="Calibri"/>
                        <a:ea typeface="Calibri"/>
                        <a:cs typeface="Times New Roman"/>
                      </a:endParaRPr>
                    </a:p>
                    <a:p>
                      <a:pPr marL="0" marR="0">
                        <a:lnSpc>
                          <a:spcPct val="115000"/>
                        </a:lnSpc>
                        <a:spcBef>
                          <a:spcPts val="0"/>
                        </a:spcBef>
                        <a:spcAft>
                          <a:spcPts val="0"/>
                        </a:spcAft>
                      </a:pPr>
                      <a:r>
                        <a:rPr lang="en-US" sz="2000" kern="1200" dirty="0">
                          <a:solidFill>
                            <a:srgbClr val="000000"/>
                          </a:solidFill>
                          <a:effectLst/>
                          <a:latin typeface="Arial"/>
                          <a:ea typeface="Times New Roman"/>
                          <a:cs typeface="Times New Roman"/>
                        </a:rPr>
                        <a:t> </a:t>
                      </a:r>
                      <a:endParaRPr lang="en-US" sz="1100" dirty="0">
                        <a:effectLst/>
                        <a:latin typeface="Calibri"/>
                        <a:ea typeface="Calibri"/>
                        <a:cs typeface="Times New Roman"/>
                      </a:endParaRPr>
                    </a:p>
                  </a:txBody>
                  <a:tcPr marL="68580" marR="68580" marT="9525" marB="0"/>
                </a:tc>
              </a:tr>
            </a:tbl>
          </a:graphicData>
        </a:graphic>
      </p:graphicFrame>
    </p:spTree>
    <p:extLst>
      <p:ext uri="{BB962C8B-B14F-4D97-AF65-F5344CB8AC3E}">
        <p14:creationId xmlns:p14="http://schemas.microsoft.com/office/powerpoint/2010/main" val="2408487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Ecosystem service values  </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200" dirty="0" smtClean="0">
                <a:latin typeface="Calibri" panose="020F0502020204030204" pitchFamily="34" charset="0"/>
              </a:rPr>
              <a:t>Despite their obvious importance </a:t>
            </a:r>
            <a:r>
              <a:rPr lang="en-US" sz="3200" dirty="0">
                <a:latin typeface="Calibri" panose="020F0502020204030204" pitchFamily="34" charset="0"/>
              </a:rPr>
              <a:t>policy makers often ignore the value of environmental goods and services and their economic and social benefits. </a:t>
            </a:r>
          </a:p>
          <a:p>
            <a:pPr lvl="1"/>
            <a:r>
              <a:rPr lang="en-US" sz="2800" dirty="0">
                <a:latin typeface="Calibri" panose="020F0502020204030204" pitchFamily="34" charset="0"/>
              </a:rPr>
              <a:t>Why? </a:t>
            </a:r>
            <a:endParaRPr lang="en-US" sz="2800" dirty="0" smtClean="0">
              <a:latin typeface="Calibri" panose="020F0502020204030204" pitchFamily="34" charset="0"/>
            </a:endParaRPr>
          </a:p>
          <a:p>
            <a:endParaRPr lang="en-US" sz="2800" dirty="0">
              <a:latin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1822448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Market Failure</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3200" dirty="0">
                <a:latin typeface="Calibri" panose="020F0502020204030204" pitchFamily="34" charset="0"/>
              </a:rPr>
              <a:t>Markets do not capture the value of environmental and natural resources due to two common market failures: </a:t>
            </a:r>
          </a:p>
          <a:p>
            <a:pPr lvl="1"/>
            <a:r>
              <a:rPr lang="en-US" sz="2800" dirty="0">
                <a:latin typeface="Calibri" panose="020F0502020204030204" pitchFamily="34" charset="0"/>
              </a:rPr>
              <a:t>The characteristics of </a:t>
            </a:r>
            <a:r>
              <a:rPr lang="en-US" sz="2800" dirty="0">
                <a:solidFill>
                  <a:srgbClr val="FFFF00"/>
                </a:solidFill>
                <a:latin typeface="Calibri" panose="020F0502020204030204" pitchFamily="34" charset="0"/>
              </a:rPr>
              <a:t>public goods </a:t>
            </a:r>
            <a:r>
              <a:rPr lang="en-US" sz="2800" dirty="0">
                <a:latin typeface="Calibri" panose="020F0502020204030204" pitchFamily="34" charset="0"/>
              </a:rPr>
              <a:t>allow ‘free riders’.  Traditional market forces break down.</a:t>
            </a:r>
          </a:p>
          <a:p>
            <a:pPr lvl="1"/>
            <a:r>
              <a:rPr lang="en-US" sz="2800" dirty="0">
                <a:solidFill>
                  <a:srgbClr val="FFFF00"/>
                </a:solidFill>
                <a:latin typeface="Calibri" panose="020F0502020204030204" pitchFamily="34" charset="0"/>
              </a:rPr>
              <a:t>External costs </a:t>
            </a:r>
            <a:r>
              <a:rPr lang="en-US" sz="2800" dirty="0">
                <a:latin typeface="Calibri" panose="020F0502020204030204" pitchFamily="34" charset="0"/>
              </a:rPr>
              <a:t>created by the production or consumption of market goods are not reflected in the market prices of those goods.</a:t>
            </a:r>
          </a:p>
          <a:p>
            <a:endParaRPr lang="en-US" dirty="0"/>
          </a:p>
        </p:txBody>
      </p:sp>
    </p:spTree>
    <p:extLst>
      <p:ext uri="{BB962C8B-B14F-4D97-AF65-F5344CB8AC3E}">
        <p14:creationId xmlns:p14="http://schemas.microsoft.com/office/powerpoint/2010/main" val="3189918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Ecosystem </a:t>
            </a:r>
            <a:r>
              <a:rPr lang="en-US" dirty="0" smtClean="0">
                <a:latin typeface="Calibri" panose="020F0502020204030204" pitchFamily="34" charset="0"/>
              </a:rPr>
              <a:t>values  </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3200" dirty="0">
                <a:latin typeface="Calibri" panose="020F0502020204030204" pitchFamily="34" charset="0"/>
              </a:rPr>
              <a:t>The </a:t>
            </a:r>
            <a:r>
              <a:rPr lang="en-US" sz="3200" i="1" dirty="0">
                <a:latin typeface="Calibri" panose="020F0502020204030204" pitchFamily="34" charset="0"/>
              </a:rPr>
              <a:t>value</a:t>
            </a:r>
            <a:r>
              <a:rPr lang="en-US" sz="3200" dirty="0">
                <a:latin typeface="Calibri" panose="020F0502020204030204" pitchFamily="34" charset="0"/>
              </a:rPr>
              <a:t> of environmental goods &amp; services goes largely unmeasured because </a:t>
            </a:r>
            <a:r>
              <a:rPr lang="en-US" sz="3200" i="1" dirty="0">
                <a:solidFill>
                  <a:srgbClr val="FFFF00"/>
                </a:solidFill>
                <a:latin typeface="Calibri" panose="020F0502020204030204" pitchFamily="34" charset="0"/>
              </a:rPr>
              <a:t>markets</a:t>
            </a:r>
            <a:r>
              <a:rPr lang="en-US" sz="3200" dirty="0">
                <a:solidFill>
                  <a:srgbClr val="FFFF00"/>
                </a:solidFill>
                <a:latin typeface="Calibri" panose="020F0502020204030204" pitchFamily="34" charset="0"/>
              </a:rPr>
              <a:t> do not provide these goods </a:t>
            </a:r>
            <a:r>
              <a:rPr lang="en-US" sz="3200" dirty="0">
                <a:latin typeface="Calibri" panose="020F0502020204030204" pitchFamily="34" charset="0"/>
              </a:rPr>
              <a:t>and market prices do not reflect their full value to society. </a:t>
            </a:r>
            <a:endParaRPr lang="en-US" sz="3200" dirty="0" smtClean="0">
              <a:latin typeface="Calibri" panose="020F0502020204030204" pitchFamily="34" charset="0"/>
            </a:endParaRPr>
          </a:p>
          <a:p>
            <a:r>
              <a:rPr lang="en-US" sz="3200" dirty="0">
                <a:latin typeface="Calibri" panose="020F0502020204030204" pitchFamily="34" charset="0"/>
              </a:rPr>
              <a:t>Understanding the full economic value of resources can help inform decisions regarding tradeoffs that society must make.</a:t>
            </a:r>
          </a:p>
          <a:p>
            <a:endParaRPr lang="en-US" sz="3200" dirty="0">
              <a:latin typeface="Calibri" panose="020F0502020204030204" pitchFamily="34" charset="0"/>
            </a:endParaRPr>
          </a:p>
          <a:p>
            <a:endParaRPr lang="en-US" dirty="0"/>
          </a:p>
        </p:txBody>
      </p:sp>
    </p:spTree>
    <p:extLst>
      <p:ext uri="{BB962C8B-B14F-4D97-AF65-F5344CB8AC3E}">
        <p14:creationId xmlns:p14="http://schemas.microsoft.com/office/powerpoint/2010/main" val="1339178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43723348"/>
              </p:ext>
            </p:extLst>
          </p:nvPr>
        </p:nvGraphicFramePr>
        <p:xfrm>
          <a:off x="1752603" y="1524000"/>
          <a:ext cx="8531225" cy="5104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Title 4"/>
          <p:cNvSpPr>
            <a:spLocks noGrp="1"/>
          </p:cNvSpPr>
          <p:nvPr>
            <p:ph type="title"/>
          </p:nvPr>
        </p:nvSpPr>
        <p:spPr/>
        <p:txBody>
          <a:bodyPr/>
          <a:lstStyle/>
          <a:p>
            <a:pPr eaLnBrk="1" hangingPunct="1"/>
            <a:r>
              <a:rPr lang="en-US" smtClean="0"/>
              <a:t>Components of Economic Value</a:t>
            </a:r>
          </a:p>
        </p:txBody>
      </p:sp>
      <p:sp>
        <p:nvSpPr>
          <p:cNvPr id="12292" name="TextBox 5"/>
          <p:cNvSpPr txBox="1">
            <a:spLocks noChangeArrowheads="1"/>
          </p:cNvSpPr>
          <p:nvPr/>
        </p:nvSpPr>
        <p:spPr bwMode="auto">
          <a:xfrm>
            <a:off x="1752600" y="1752600"/>
            <a:ext cx="4191000" cy="420688"/>
          </a:xfrm>
          <a:prstGeom prst="rect">
            <a:avLst/>
          </a:prstGeom>
          <a:noFill/>
          <a:ln w="9525">
            <a:noFill/>
            <a:miter lim="800000"/>
            <a:headEnd/>
            <a:tailEnd/>
          </a:ln>
        </p:spPr>
        <p:txBody>
          <a:bodyPr>
            <a:spAutoFit/>
          </a:bodyPr>
          <a:lstStyle/>
          <a:p>
            <a:pPr marL="609600" indent="-609600">
              <a:lnSpc>
                <a:spcPct val="90000"/>
              </a:lnSpc>
              <a:defRPr/>
            </a:pPr>
            <a:r>
              <a:rPr lang="en-US" sz="2400" dirty="0"/>
              <a:t>Example: Marine Ecosystem</a:t>
            </a:r>
          </a:p>
        </p:txBody>
      </p:sp>
    </p:spTree>
    <p:extLst>
      <p:ext uri="{BB962C8B-B14F-4D97-AF65-F5344CB8AC3E}">
        <p14:creationId xmlns:p14="http://schemas.microsoft.com/office/powerpoint/2010/main" val="1286668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alibri" panose="020F0502020204030204" pitchFamily="34" charset="0"/>
              </a:rPr>
              <a:t>Non-Use Value / Passive Use Values</a:t>
            </a:r>
          </a:p>
        </p:txBody>
      </p:sp>
      <p:sp>
        <p:nvSpPr>
          <p:cNvPr id="3" name="Content Placeholder 2"/>
          <p:cNvSpPr>
            <a:spLocks noGrp="1"/>
          </p:cNvSpPr>
          <p:nvPr>
            <p:ph idx="1"/>
          </p:nvPr>
        </p:nvSpPr>
        <p:spPr/>
        <p:txBody>
          <a:bodyPr/>
          <a:lstStyle/>
          <a:p>
            <a:pPr>
              <a:defRPr/>
            </a:pPr>
            <a:r>
              <a:rPr lang="en-US" sz="3200" dirty="0" smtClean="0">
                <a:latin typeface="Calibri" panose="020F0502020204030204" pitchFamily="34" charset="0"/>
              </a:rPr>
              <a:t>How do we know that these “non-use values” are real?</a:t>
            </a:r>
          </a:p>
          <a:p>
            <a:pPr>
              <a:defRPr/>
            </a:pPr>
            <a:endParaRPr lang="en-US" sz="3200" dirty="0">
              <a:latin typeface="Calibri" panose="020F0502020204030204" pitchFamily="34" charset="0"/>
            </a:endParaRPr>
          </a:p>
          <a:p>
            <a:pPr lvl="1">
              <a:defRPr/>
            </a:pPr>
            <a:r>
              <a:rPr lang="en-US" sz="3200" dirty="0">
                <a:latin typeface="Calibri" panose="020F0502020204030204" pitchFamily="34" charset="0"/>
              </a:rPr>
              <a:t>We observe that people give up time, money and energy to preserve natural resources that they never use in any tangible way. </a:t>
            </a:r>
          </a:p>
          <a:p>
            <a:pPr>
              <a:defRPr/>
            </a:pPr>
            <a:endParaRPr lang="en-US" sz="2800" dirty="0"/>
          </a:p>
        </p:txBody>
      </p:sp>
    </p:spTree>
    <p:extLst>
      <p:ext uri="{BB962C8B-B14F-4D97-AF65-F5344CB8AC3E}">
        <p14:creationId xmlns:p14="http://schemas.microsoft.com/office/powerpoint/2010/main" val="2003325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Ecosystem </a:t>
            </a:r>
            <a:r>
              <a:rPr lang="en-US" dirty="0" smtClean="0">
                <a:latin typeface="Calibri" panose="020F0502020204030204" pitchFamily="34" charset="0"/>
              </a:rPr>
              <a:t>valuation  </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200" dirty="0">
                <a:latin typeface="Calibri" panose="020F0502020204030204" pitchFamily="34" charset="0"/>
              </a:rPr>
              <a:t>Understanding, measuring </a:t>
            </a:r>
            <a:r>
              <a:rPr lang="en-US" sz="3200" dirty="0" smtClean="0">
                <a:latin typeface="Calibri" panose="020F0502020204030204" pitchFamily="34" charset="0"/>
              </a:rPr>
              <a:t>(and monetizing) </a:t>
            </a:r>
            <a:r>
              <a:rPr lang="en-US" sz="3200" dirty="0">
                <a:latin typeface="Calibri" panose="020F0502020204030204" pitchFamily="34" charset="0"/>
              </a:rPr>
              <a:t>environmental contributions to human well-being is the domain of </a:t>
            </a:r>
            <a:r>
              <a:rPr lang="en-US" sz="3200" i="1" dirty="0">
                <a:latin typeface="Calibri" panose="020F0502020204030204" pitchFamily="34" charset="0"/>
              </a:rPr>
              <a:t>economic valuation</a:t>
            </a:r>
            <a:r>
              <a:rPr lang="en-US" sz="3200" dirty="0">
                <a:latin typeface="Calibri" panose="020F0502020204030204" pitchFamily="34" charset="0"/>
              </a:rPr>
              <a:t>. </a:t>
            </a:r>
          </a:p>
          <a:p>
            <a:pPr>
              <a:defRPr/>
            </a:pPr>
            <a:r>
              <a:rPr lang="en-US" sz="3200" dirty="0" smtClean="0">
                <a:latin typeface="Calibri" panose="020F0502020204030204" pitchFamily="34" charset="0"/>
              </a:rPr>
              <a:t>Many </a:t>
            </a:r>
            <a:r>
              <a:rPr lang="en-US" sz="3200" dirty="0">
                <a:latin typeface="Calibri" panose="020F0502020204030204" pitchFamily="34" charset="0"/>
              </a:rPr>
              <a:t>situations call for non-market valuation.</a:t>
            </a:r>
          </a:p>
          <a:p>
            <a:pPr lvl="1">
              <a:defRPr/>
            </a:pPr>
            <a:r>
              <a:rPr lang="en-US" sz="2400" dirty="0" smtClean="0">
                <a:latin typeface="Calibri" panose="020F0502020204030204" pitchFamily="34" charset="0"/>
              </a:rPr>
              <a:t>Valuation </a:t>
            </a:r>
            <a:r>
              <a:rPr lang="en-US" sz="2400" dirty="0">
                <a:latin typeface="Calibri" panose="020F0502020204030204" pitchFamily="34" charset="0"/>
              </a:rPr>
              <a:t>does </a:t>
            </a:r>
            <a:r>
              <a:rPr lang="en-US" sz="2400" dirty="0">
                <a:solidFill>
                  <a:srgbClr val="FFFF00"/>
                </a:solidFill>
                <a:latin typeface="Calibri" panose="020F0502020204030204" pitchFamily="34" charset="0"/>
              </a:rPr>
              <a:t>not</a:t>
            </a:r>
            <a:r>
              <a:rPr lang="en-US" sz="2400" dirty="0">
                <a:latin typeface="Calibri" panose="020F0502020204030204" pitchFamily="34" charset="0"/>
              </a:rPr>
              <a:t> establish absolute values for the environment.</a:t>
            </a:r>
          </a:p>
          <a:p>
            <a:pPr lvl="1">
              <a:defRPr/>
            </a:pPr>
            <a:r>
              <a:rPr lang="en-US" sz="2400" dirty="0">
                <a:latin typeface="Calibri" panose="020F0502020204030204" pitchFamily="34" charset="0"/>
              </a:rPr>
              <a:t>Estimated values constitute </a:t>
            </a:r>
            <a:r>
              <a:rPr lang="en-US" sz="2400" dirty="0">
                <a:solidFill>
                  <a:srgbClr val="FFFF00"/>
                </a:solidFill>
                <a:latin typeface="Calibri" panose="020F0502020204030204" pitchFamily="34" charset="0"/>
              </a:rPr>
              <a:t>lower bounds</a:t>
            </a:r>
            <a:r>
              <a:rPr lang="en-US" sz="2400" dirty="0">
                <a:latin typeface="Calibri" panose="020F0502020204030204" pitchFamily="34" charset="0"/>
              </a:rPr>
              <a:t>, and usually only capture the more obvious and readily calculated values.</a:t>
            </a:r>
          </a:p>
          <a:p>
            <a:endParaRPr lang="en-US" sz="2800" dirty="0"/>
          </a:p>
        </p:txBody>
      </p:sp>
    </p:spTree>
    <p:extLst>
      <p:ext uri="{BB962C8B-B14F-4D97-AF65-F5344CB8AC3E}">
        <p14:creationId xmlns:p14="http://schemas.microsoft.com/office/powerpoint/2010/main" val="1709665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609600" y="533132"/>
            <a:ext cx="8229600" cy="1017587"/>
          </a:xfrm>
        </p:spPr>
        <p:txBody>
          <a:bodyPr>
            <a:normAutofit fontScale="90000"/>
          </a:bodyPr>
          <a:lstStyle/>
          <a:p>
            <a:pPr eaLnBrk="1" hangingPunct="1">
              <a:defRPr/>
            </a:pPr>
            <a:r>
              <a:rPr lang="en-US" dirty="0">
                <a:latin typeface="Calibri" panose="020F0502020204030204" pitchFamily="34" charset="0"/>
              </a:rPr>
              <a:t>What are the benefits of conducting a valuation exercise? </a:t>
            </a:r>
          </a:p>
        </p:txBody>
      </p:sp>
      <p:sp>
        <p:nvSpPr>
          <p:cNvPr id="7171" name="Rectangle 3"/>
          <p:cNvSpPr>
            <a:spLocks noGrp="1" noChangeArrowheads="1"/>
          </p:cNvSpPr>
          <p:nvPr>
            <p:ph type="body" idx="1"/>
          </p:nvPr>
        </p:nvSpPr>
        <p:spPr>
          <a:xfrm>
            <a:off x="685800" y="1718953"/>
            <a:ext cx="7010400" cy="5181600"/>
          </a:xfrm>
        </p:spPr>
        <p:txBody>
          <a:bodyPr/>
          <a:lstStyle/>
          <a:p>
            <a:pPr marL="514350" indent="-514350">
              <a:buFont typeface="Wingdings" panose="05000000000000000000" pitchFamily="2" charset="2"/>
              <a:buAutoNum type="arabicPeriod"/>
              <a:defRPr/>
            </a:pPr>
            <a:r>
              <a:rPr lang="en-US" dirty="0" smtClean="0">
                <a:latin typeface="Calibri" panose="020F0502020204030204" pitchFamily="34" charset="0"/>
              </a:rPr>
              <a:t>Having a common unit of measure</a:t>
            </a:r>
          </a:p>
          <a:p>
            <a:pPr marL="971550" lvl="1" indent="-514350">
              <a:defRPr/>
            </a:pPr>
            <a:r>
              <a:rPr lang="en-US" sz="2400" dirty="0">
                <a:latin typeface="Calibri" panose="020F0502020204030204" pitchFamily="34" charset="0"/>
              </a:rPr>
              <a:t>Uses of natural resources create a range of impacts, usually not in comparable units (generated revenues, changes in fish stocks, loss of tourists, water quality changes, reef degradation). </a:t>
            </a:r>
          </a:p>
          <a:p>
            <a:pPr marL="971550" lvl="1" indent="-514350">
              <a:defRPr/>
            </a:pPr>
            <a:endParaRPr lang="en-US" dirty="0" smtClean="0">
              <a:effectLst>
                <a:outerShdw blurRad="38100" dist="38100" dir="2700000" algn="tl">
                  <a:srgbClr val="000000">
                    <a:alpha val="43137"/>
                  </a:srgbClr>
                </a:outerShdw>
              </a:effectLst>
              <a:latin typeface="Calibri" panose="020F0502020204030204" pitchFamily="34" charset="0"/>
            </a:endParaRPr>
          </a:p>
          <a:p>
            <a:pPr marL="971550" lvl="1" indent="-514350">
              <a:defRPr/>
            </a:pPr>
            <a:endParaRPr lang="en-US" dirty="0" smtClean="0">
              <a:effectLst>
                <a:outerShdw blurRad="38100" dist="38100" dir="2700000" algn="tl">
                  <a:srgbClr val="000000">
                    <a:alpha val="43137"/>
                  </a:srgbClr>
                </a:outerShdw>
              </a:effectLst>
              <a:latin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020421248"/>
              </p:ext>
            </p:extLst>
          </p:nvPr>
        </p:nvGraphicFramePr>
        <p:xfrm>
          <a:off x="6934200" y="2286000"/>
          <a:ext cx="57912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947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Outline</a:t>
            </a:r>
            <a:endParaRPr lang="en-US" dirty="0"/>
          </a:p>
        </p:txBody>
      </p:sp>
      <p:sp>
        <p:nvSpPr>
          <p:cNvPr id="3" name="Content Placeholder 2"/>
          <p:cNvSpPr>
            <a:spLocks noGrp="1"/>
          </p:cNvSpPr>
          <p:nvPr>
            <p:ph idx="1"/>
          </p:nvPr>
        </p:nvSpPr>
        <p:spPr/>
        <p:txBody>
          <a:bodyPr>
            <a:normAutofit/>
          </a:bodyPr>
          <a:lstStyle/>
          <a:p>
            <a:pPr>
              <a:defRPr/>
            </a:pPr>
            <a:r>
              <a:rPr lang="en-US" dirty="0" smtClean="0">
                <a:latin typeface="Calibri" panose="020F0502020204030204" pitchFamily="34" charset="0"/>
              </a:rPr>
              <a:t>Introduction</a:t>
            </a:r>
          </a:p>
          <a:p>
            <a:pPr>
              <a:defRPr/>
            </a:pPr>
            <a:r>
              <a:rPr lang="en-US" dirty="0" smtClean="0">
                <a:latin typeface="Calibri" panose="020F0502020204030204" pitchFamily="34" charset="0"/>
              </a:rPr>
              <a:t>What is “economic value”?</a:t>
            </a:r>
          </a:p>
          <a:p>
            <a:pPr>
              <a:defRPr/>
            </a:pPr>
            <a:r>
              <a:rPr lang="en-US" dirty="0" smtClean="0">
                <a:latin typeface="Calibri" panose="020F0502020204030204" pitchFamily="34" charset="0"/>
              </a:rPr>
              <a:t>Categories </a:t>
            </a:r>
            <a:r>
              <a:rPr lang="en-US" dirty="0">
                <a:latin typeface="Calibri" panose="020F0502020204030204" pitchFamily="34" charset="0"/>
              </a:rPr>
              <a:t>of value</a:t>
            </a:r>
          </a:p>
          <a:p>
            <a:pPr>
              <a:defRPr/>
            </a:pPr>
            <a:r>
              <a:rPr lang="en-US" dirty="0" smtClean="0">
                <a:latin typeface="Calibri" panose="020F0502020204030204" pitchFamily="34" charset="0"/>
              </a:rPr>
              <a:t>Common misconceptions regarding value</a:t>
            </a:r>
          </a:p>
          <a:p>
            <a:pPr>
              <a:defRPr/>
            </a:pPr>
            <a:r>
              <a:rPr lang="en-US" dirty="0" smtClean="0">
                <a:latin typeface="Calibri" panose="020F0502020204030204" pitchFamily="34" charset="0"/>
              </a:rPr>
              <a:t>Benefit-cost analysis</a:t>
            </a:r>
          </a:p>
          <a:p>
            <a:pPr>
              <a:defRPr/>
            </a:pPr>
            <a:r>
              <a:rPr lang="en-US" dirty="0" smtClean="0">
                <a:latin typeface="Calibri" panose="020F0502020204030204" pitchFamily="34" charset="0"/>
              </a:rPr>
              <a:t>Valuation </a:t>
            </a:r>
            <a:r>
              <a:rPr lang="en-US" dirty="0">
                <a:latin typeface="Calibri" panose="020F0502020204030204" pitchFamily="34" charset="0"/>
              </a:rPr>
              <a:t>methods &amp; applications</a:t>
            </a:r>
          </a:p>
          <a:p>
            <a:pPr>
              <a:defRPr/>
            </a:pPr>
            <a:r>
              <a:rPr lang="en-US" dirty="0" smtClean="0">
                <a:latin typeface="Calibri" panose="020F0502020204030204" pitchFamily="34" charset="0"/>
              </a:rPr>
              <a:t>Benefits </a:t>
            </a:r>
            <a:r>
              <a:rPr lang="en-US" dirty="0">
                <a:latin typeface="Calibri" panose="020F0502020204030204" pitchFamily="34" charset="0"/>
              </a:rPr>
              <a:t>of conducting a valuation exercise</a:t>
            </a:r>
          </a:p>
          <a:p>
            <a:pPr>
              <a:defRPr/>
            </a:pPr>
            <a:r>
              <a:rPr lang="en-US" dirty="0" smtClean="0">
                <a:latin typeface="Calibri" panose="020F0502020204030204" pitchFamily="34" charset="0"/>
              </a:rPr>
              <a:t>Obstacles </a:t>
            </a:r>
            <a:r>
              <a:rPr lang="en-US" dirty="0">
                <a:latin typeface="Calibri" panose="020F0502020204030204" pitchFamily="34" charset="0"/>
              </a:rPr>
              <a:t>&amp; budget considerations</a:t>
            </a:r>
          </a:p>
          <a:p>
            <a:pPr>
              <a:defRPr/>
            </a:pPr>
            <a:r>
              <a:rPr lang="en-US" dirty="0">
                <a:latin typeface="Calibri" panose="020F0502020204030204" pitchFamily="34" charset="0"/>
              </a:rPr>
              <a:t>Gaps and unknowns </a:t>
            </a:r>
          </a:p>
          <a:p>
            <a:pPr>
              <a:defRPr/>
            </a:pPr>
            <a:r>
              <a:rPr lang="en-US" dirty="0">
                <a:latin typeface="Calibri" panose="020F0502020204030204" pitchFamily="34" charset="0"/>
              </a:rPr>
              <a:t>The way forward?</a:t>
            </a:r>
          </a:p>
          <a:p>
            <a:pPr>
              <a:defRPr/>
            </a:pPr>
            <a:r>
              <a:rPr lang="en-US" dirty="0">
                <a:latin typeface="Calibri" panose="020F0502020204030204" pitchFamily="34" charset="0"/>
              </a:rPr>
              <a:t>Conclusion</a:t>
            </a:r>
          </a:p>
          <a:p>
            <a:pPr>
              <a:defRPr/>
            </a:pPr>
            <a:endParaRPr lang="en-US" dirty="0" smtClean="0">
              <a:latin typeface="Calibri" panose="020F0502020204030204" pitchFamily="34" charset="0"/>
            </a:endParaRPr>
          </a:p>
          <a:p>
            <a:pPr>
              <a:defRPr/>
            </a:pPr>
            <a:endParaRPr lang="en-US" dirty="0" smtClean="0"/>
          </a:p>
          <a:p>
            <a:pPr>
              <a:defRPr/>
            </a:pPr>
            <a:endParaRPr lang="en-US" dirty="0"/>
          </a:p>
        </p:txBody>
      </p:sp>
    </p:spTree>
    <p:extLst>
      <p:ext uri="{BB962C8B-B14F-4D97-AF65-F5344CB8AC3E}">
        <p14:creationId xmlns:p14="http://schemas.microsoft.com/office/powerpoint/2010/main" val="3373963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latin typeface="Calibri" panose="020F0502020204030204" pitchFamily="34" charset="0"/>
              </a:rPr>
              <a:t>What are the benefits of conducting a valuation exercise? </a:t>
            </a:r>
          </a:p>
        </p:txBody>
      </p:sp>
      <p:sp>
        <p:nvSpPr>
          <p:cNvPr id="3" name="Content Placeholder 2"/>
          <p:cNvSpPr>
            <a:spLocks noGrp="1"/>
          </p:cNvSpPr>
          <p:nvPr>
            <p:ph idx="1"/>
          </p:nvPr>
        </p:nvSpPr>
        <p:spPr/>
        <p:txBody>
          <a:bodyPr/>
          <a:lstStyle/>
          <a:p>
            <a:pPr lvl="1" eaLnBrk="1" hangingPunct="1">
              <a:defRPr/>
            </a:pPr>
            <a:r>
              <a:rPr lang="en-US" sz="2400" dirty="0">
                <a:latin typeface="Calibri" panose="020F0502020204030204" pitchFamily="34" charset="0"/>
              </a:rPr>
              <a:t>Objective decision-making is fostered when all these impacts expressed in the same units. </a:t>
            </a:r>
          </a:p>
          <a:p>
            <a:pPr lvl="1" eaLnBrk="1" hangingPunct="1">
              <a:defRPr/>
            </a:pPr>
            <a:r>
              <a:rPr lang="en-US" sz="2400" dirty="0">
                <a:latin typeface="Calibri" panose="020F0502020204030204" pitchFamily="34" charset="0"/>
              </a:rPr>
              <a:t>Economic valuation facilitates this comparison by expressing all impacts in monetary units. </a:t>
            </a:r>
          </a:p>
          <a:p>
            <a:pPr marL="514350" indent="-514350" algn="ctr">
              <a:buNone/>
              <a:defRPr/>
            </a:pPr>
            <a:r>
              <a:rPr lang="en-US" dirty="0" smtClean="0">
                <a:solidFill>
                  <a:schemeClr val="accent1">
                    <a:lumMod val="60000"/>
                    <a:lumOff val="40000"/>
                  </a:schemeClr>
                </a:solidFill>
                <a:effectLst/>
                <a:latin typeface="Calibri" panose="020F0502020204030204" pitchFamily="34" charset="0"/>
              </a:rPr>
              <a:t>Coastal development project?</a:t>
            </a:r>
          </a:p>
          <a:p>
            <a:pPr>
              <a:defRPr/>
            </a:pPr>
            <a:endParaRPr lang="en-US" dirty="0" smtClean="0">
              <a:latin typeface="+mj-lt"/>
            </a:endParaRPr>
          </a:p>
          <a:p>
            <a:pPr>
              <a:defRPr/>
            </a:pPr>
            <a:endParaRPr lang="en-US" dirty="0"/>
          </a:p>
        </p:txBody>
      </p:sp>
      <p:graphicFrame>
        <p:nvGraphicFramePr>
          <p:cNvPr id="4" name="Diagram 3"/>
          <p:cNvGraphicFramePr/>
          <p:nvPr>
            <p:extLst>
              <p:ext uri="{D42A27DB-BD31-4B8C-83A1-F6EECF244321}">
                <p14:modId xmlns:p14="http://schemas.microsoft.com/office/powerpoint/2010/main" val="2478288629"/>
              </p:ext>
            </p:extLst>
          </p:nvPr>
        </p:nvGraphicFramePr>
        <p:xfrm>
          <a:off x="1981200" y="3810000"/>
          <a:ext cx="3810000" cy="264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6324600" y="3733800"/>
          <a:ext cx="3810000" cy="271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Left Arrow 6"/>
          <p:cNvSpPr/>
          <p:nvPr/>
        </p:nvSpPr>
        <p:spPr bwMode="auto">
          <a:xfrm>
            <a:off x="8382000" y="4876800"/>
            <a:ext cx="304800" cy="381000"/>
          </a:xfrm>
          <a:prstGeom prst="leftArrow">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p:spPr>
        <p:txBody>
          <a:bodyPr/>
          <a:lstStyle/>
          <a:p>
            <a:pPr>
              <a:defRPr/>
            </a:pPr>
            <a:endParaRPr lang="en-US"/>
          </a:p>
        </p:txBody>
      </p:sp>
      <p:sp>
        <p:nvSpPr>
          <p:cNvPr id="8" name="Plus 7"/>
          <p:cNvSpPr/>
          <p:nvPr/>
        </p:nvSpPr>
        <p:spPr bwMode="auto">
          <a:xfrm>
            <a:off x="8763000" y="4800600"/>
            <a:ext cx="533400" cy="5334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0728" name="TextBox 8"/>
          <p:cNvSpPr txBox="1">
            <a:spLocks noChangeArrowheads="1"/>
          </p:cNvSpPr>
          <p:nvPr/>
        </p:nvSpPr>
        <p:spPr bwMode="auto">
          <a:xfrm>
            <a:off x="5715000" y="4800603"/>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vs.</a:t>
            </a:r>
            <a:r>
              <a:rPr lang="en-US" altLang="en-US"/>
              <a:t> </a:t>
            </a:r>
          </a:p>
        </p:txBody>
      </p:sp>
    </p:spTree>
    <p:extLst>
      <p:ext uri="{BB962C8B-B14F-4D97-AF65-F5344CB8AC3E}">
        <p14:creationId xmlns:p14="http://schemas.microsoft.com/office/powerpoint/2010/main" val="3587087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latin typeface="Calibri" panose="020F0502020204030204" pitchFamily="34" charset="0"/>
              </a:rPr>
              <a:t>What are the benefits of conducting a valuation exercise? </a:t>
            </a:r>
          </a:p>
        </p:txBody>
      </p:sp>
      <p:sp>
        <p:nvSpPr>
          <p:cNvPr id="3" name="Content Placeholder 2"/>
          <p:cNvSpPr>
            <a:spLocks noGrp="1"/>
          </p:cNvSpPr>
          <p:nvPr>
            <p:ph idx="1"/>
          </p:nvPr>
        </p:nvSpPr>
        <p:spPr/>
        <p:txBody>
          <a:bodyPr/>
          <a:lstStyle/>
          <a:p>
            <a:pPr>
              <a:buFont typeface="Wingdings" panose="05000000000000000000" pitchFamily="2" charset="2"/>
              <a:buNone/>
              <a:defRPr/>
            </a:pPr>
            <a:r>
              <a:rPr lang="en-US" dirty="0" smtClean="0">
                <a:latin typeface="Calibri" panose="020F0502020204030204" pitchFamily="34" charset="0"/>
              </a:rPr>
              <a:t>2.  Valuation can be used in conjunction </a:t>
            </a:r>
          </a:p>
          <a:p>
            <a:pPr>
              <a:buFont typeface="Wingdings" panose="05000000000000000000" pitchFamily="2" charset="2"/>
              <a:buNone/>
              <a:defRPr/>
            </a:pPr>
            <a:r>
              <a:rPr lang="en-US" dirty="0" smtClean="0">
                <a:latin typeface="Calibri" panose="020F0502020204030204" pitchFamily="34" charset="0"/>
              </a:rPr>
              <a:t>with benefit-cost analysis and </a:t>
            </a:r>
          </a:p>
          <a:p>
            <a:pPr>
              <a:buFont typeface="Wingdings" panose="05000000000000000000" pitchFamily="2" charset="2"/>
              <a:buNone/>
              <a:defRPr/>
            </a:pPr>
            <a:r>
              <a:rPr lang="en-US" dirty="0" smtClean="0">
                <a:latin typeface="Calibri" panose="020F0502020204030204" pitchFamily="34" charset="0"/>
              </a:rPr>
              <a:t>provide information that can be used to </a:t>
            </a:r>
          </a:p>
          <a:p>
            <a:pPr>
              <a:buFont typeface="Wingdings" panose="05000000000000000000" pitchFamily="2" charset="2"/>
              <a:buNone/>
              <a:defRPr/>
            </a:pPr>
            <a:r>
              <a:rPr lang="en-US" dirty="0" smtClean="0">
                <a:latin typeface="Calibri" panose="020F0502020204030204" pitchFamily="34" charset="0"/>
              </a:rPr>
              <a:t>inform complex management decisions.</a:t>
            </a:r>
          </a:p>
          <a:p>
            <a:pPr>
              <a:defRPr/>
            </a:pPr>
            <a:endParaRPr lang="en-US" dirty="0"/>
          </a:p>
        </p:txBody>
      </p:sp>
      <p:graphicFrame>
        <p:nvGraphicFramePr>
          <p:cNvPr id="4" name="Diagram 3"/>
          <p:cNvGraphicFramePr/>
          <p:nvPr>
            <p:extLst>
              <p:ext uri="{D42A27DB-BD31-4B8C-83A1-F6EECF244321}">
                <p14:modId xmlns:p14="http://schemas.microsoft.com/office/powerpoint/2010/main" val="1023085246"/>
              </p:ext>
            </p:extLst>
          </p:nvPr>
        </p:nvGraphicFramePr>
        <p:xfrm>
          <a:off x="6096000" y="2057400"/>
          <a:ext cx="4114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9" name="TextBox 4"/>
          <p:cNvSpPr txBox="1">
            <a:spLocks noChangeArrowheads="1"/>
          </p:cNvSpPr>
          <p:nvPr/>
        </p:nvSpPr>
        <p:spPr bwMode="auto">
          <a:xfrm>
            <a:off x="7315200" y="3810000"/>
            <a:ext cx="182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800" b="1" dirty="0"/>
              <a:t>Policy Decision</a:t>
            </a:r>
          </a:p>
        </p:txBody>
      </p:sp>
    </p:spTree>
    <p:extLst>
      <p:ext uri="{BB962C8B-B14F-4D97-AF65-F5344CB8AC3E}">
        <p14:creationId xmlns:p14="http://schemas.microsoft.com/office/powerpoint/2010/main" val="79079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latin typeface="Calibri" panose="020F0502020204030204" pitchFamily="34" charset="0"/>
              </a:rPr>
              <a:t>Benefit-Cost Analysis</a:t>
            </a:r>
          </a:p>
        </p:txBody>
      </p:sp>
      <p:sp>
        <p:nvSpPr>
          <p:cNvPr id="3" name="Content Placeholder 2"/>
          <p:cNvSpPr>
            <a:spLocks noGrp="1"/>
          </p:cNvSpPr>
          <p:nvPr>
            <p:ph idx="1"/>
          </p:nvPr>
        </p:nvSpPr>
        <p:spPr>
          <a:xfrm>
            <a:off x="762000" y="1600203"/>
            <a:ext cx="10287000" cy="4525963"/>
          </a:xfrm>
        </p:spPr>
        <p:txBody>
          <a:bodyPr>
            <a:normAutofit/>
          </a:bodyPr>
          <a:lstStyle/>
          <a:p>
            <a:pPr>
              <a:defRPr/>
            </a:pPr>
            <a:r>
              <a:rPr lang="en-US" sz="2800" dirty="0">
                <a:latin typeface="Calibri" panose="020F0502020204030204" pitchFamily="34" charset="0"/>
              </a:rPr>
              <a:t>Benefit-Cost Analysis (BCA) </a:t>
            </a:r>
            <a:r>
              <a:rPr lang="en-US" sz="2800" dirty="0" smtClean="0">
                <a:latin typeface="Calibri" panose="020F0502020204030204" pitchFamily="34" charset="0"/>
              </a:rPr>
              <a:t>is a systematic </a:t>
            </a:r>
            <a:r>
              <a:rPr lang="en-US" sz="2800" dirty="0">
                <a:latin typeface="Calibri" panose="020F0502020204030204" pitchFamily="34" charset="0"/>
              </a:rPr>
              <a:t>enumeration of the gains (benefits) and losses (costs) of particular decisions, in common units, for comparison </a:t>
            </a:r>
            <a:r>
              <a:rPr lang="en-US" sz="2800" dirty="0" smtClean="0">
                <a:latin typeface="Calibri" panose="020F0502020204030204" pitchFamily="34" charset="0"/>
              </a:rPr>
              <a:t>purposes. </a:t>
            </a:r>
          </a:p>
          <a:p>
            <a:pPr>
              <a:defRPr/>
            </a:pPr>
            <a:r>
              <a:rPr lang="en-US" sz="2800" dirty="0" smtClean="0">
                <a:latin typeface="Calibri" panose="020F0502020204030204" pitchFamily="34" charset="0"/>
              </a:rPr>
              <a:t>Helps </a:t>
            </a:r>
            <a:r>
              <a:rPr lang="en-US" sz="2800" dirty="0">
                <a:latin typeface="Calibri" panose="020F0502020204030204" pitchFamily="34" charset="0"/>
              </a:rPr>
              <a:t>inform us of the relative trade-offs of alternative resource management strategies and </a:t>
            </a:r>
            <a:r>
              <a:rPr lang="en-US" sz="2800" dirty="0" smtClean="0">
                <a:latin typeface="Calibri" panose="020F0502020204030204" pitchFamily="34" charset="0"/>
              </a:rPr>
              <a:t>outcomes.  </a:t>
            </a:r>
            <a:endParaRPr lang="en-US" sz="2800" dirty="0">
              <a:latin typeface="Calibri" panose="020F0502020204030204" pitchFamily="34" charset="0"/>
            </a:endParaRPr>
          </a:p>
          <a:p>
            <a:pPr eaLnBrk="1" hangingPunct="1">
              <a:defRPr/>
            </a:pPr>
            <a:r>
              <a:rPr lang="en-US" sz="2800" dirty="0" smtClean="0">
                <a:latin typeface="Calibri" panose="020F0502020204030204" pitchFamily="34" charset="0"/>
              </a:rPr>
              <a:t>Non-market valuation </a:t>
            </a:r>
            <a:r>
              <a:rPr lang="en-US" sz="2800" dirty="0">
                <a:latin typeface="Calibri" panose="020F0502020204030204" pitchFamily="34" charset="0"/>
              </a:rPr>
              <a:t>can be an important component of BCA as it informs decision makers about what something is worth (in dollars) or what something will cost (in dollars). </a:t>
            </a:r>
          </a:p>
        </p:txBody>
      </p:sp>
    </p:spTree>
    <p:extLst>
      <p:ext uri="{BB962C8B-B14F-4D97-AF65-F5344CB8AC3E}">
        <p14:creationId xmlns:p14="http://schemas.microsoft.com/office/powerpoint/2010/main" val="1438141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latin typeface="Calibri" panose="020F0502020204030204" pitchFamily="34" charset="0"/>
              </a:rPr>
              <a:t>What are the benefits of conducting a valuation exercise? </a:t>
            </a:r>
          </a:p>
        </p:txBody>
      </p:sp>
      <p:sp>
        <p:nvSpPr>
          <p:cNvPr id="3" name="Content Placeholder 2"/>
          <p:cNvSpPr>
            <a:spLocks noGrp="1"/>
          </p:cNvSpPr>
          <p:nvPr>
            <p:ph idx="1"/>
          </p:nvPr>
        </p:nvSpPr>
        <p:spPr/>
        <p:txBody>
          <a:bodyPr/>
          <a:lstStyle/>
          <a:p>
            <a:pPr marL="514350" indent="-514350">
              <a:buNone/>
              <a:defRPr/>
            </a:pPr>
            <a:r>
              <a:rPr lang="en-US" dirty="0" smtClean="0">
                <a:latin typeface="+mj-lt"/>
              </a:rPr>
              <a:t>3.  </a:t>
            </a:r>
            <a:r>
              <a:rPr lang="en-US" sz="2800" dirty="0" smtClean="0">
                <a:latin typeface="Calibri" panose="020F0502020204030204" pitchFamily="34" charset="0"/>
              </a:rPr>
              <a:t>The services provided by the natural environment directly affect human welfare in myriad ways, but </a:t>
            </a:r>
            <a:r>
              <a:rPr lang="en-US" sz="2800" u="sng" dirty="0" smtClean="0">
                <a:latin typeface="Calibri" panose="020F0502020204030204" pitchFamily="34" charset="0"/>
              </a:rPr>
              <a:t>are often overlooked </a:t>
            </a:r>
            <a:r>
              <a:rPr lang="en-US" sz="2800" dirty="0" smtClean="0">
                <a:latin typeface="Calibri" panose="020F0502020204030204" pitchFamily="34" charset="0"/>
              </a:rPr>
              <a:t>by some people and policy makers who only focus on  jobs and revenues. </a:t>
            </a:r>
          </a:p>
          <a:p>
            <a:pPr marL="914400" lvl="1" indent="-514350">
              <a:buNone/>
              <a:defRPr/>
            </a:pPr>
            <a:endParaRPr lang="en-US" sz="2400" dirty="0" smtClean="0">
              <a:latin typeface="Calibri" panose="020F0502020204030204" pitchFamily="34" charset="0"/>
            </a:endParaRPr>
          </a:p>
          <a:p>
            <a:pPr marL="640080" indent="-514350">
              <a:buNone/>
              <a:defRPr/>
            </a:pPr>
            <a:r>
              <a:rPr lang="en-US" dirty="0" smtClean="0">
                <a:latin typeface="Calibri" panose="020F0502020204030204" pitchFamily="34" charset="0"/>
              </a:rPr>
              <a:t>Valuation reminds everyone that although that the environment is “free”, this in no way implies that it is not valuable.</a:t>
            </a:r>
          </a:p>
          <a:p>
            <a:pPr marL="514350" indent="-514350">
              <a:buFont typeface="Wingdings" panose="05000000000000000000" pitchFamily="2" charset="2"/>
              <a:buAutoNum type="arabicPeriod" startAt="4"/>
              <a:defRPr/>
            </a:pPr>
            <a:endParaRPr lang="en-US" dirty="0" smtClean="0"/>
          </a:p>
        </p:txBody>
      </p:sp>
    </p:spTree>
    <p:extLst>
      <p:ext uri="{BB962C8B-B14F-4D97-AF65-F5344CB8AC3E}">
        <p14:creationId xmlns:p14="http://schemas.microsoft.com/office/powerpoint/2010/main" val="2987522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latin typeface="Calibri" panose="020F0502020204030204" pitchFamily="34" charset="0"/>
              </a:rPr>
              <a:t>What are the benefits of conducting a valuation exercise? </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None/>
              <a:defRPr/>
            </a:pPr>
            <a:r>
              <a:rPr lang="en-US" sz="2800" dirty="0" smtClean="0">
                <a:latin typeface="Calibri" panose="020F0502020204030204" pitchFamily="34" charset="0"/>
              </a:rPr>
              <a:t>4. Understanding the incidence of costs and benefits.</a:t>
            </a:r>
          </a:p>
          <a:p>
            <a:pPr lvl="1">
              <a:defRPr/>
            </a:pPr>
            <a:r>
              <a:rPr lang="en-US" sz="2400" dirty="0" smtClean="0">
                <a:latin typeface="Calibri" panose="020F0502020204030204" pitchFamily="34" charset="0"/>
              </a:rPr>
              <a:t>Who gains? </a:t>
            </a:r>
          </a:p>
          <a:p>
            <a:pPr lvl="1">
              <a:defRPr/>
            </a:pPr>
            <a:r>
              <a:rPr lang="en-US" sz="2400" dirty="0" smtClean="0">
                <a:latin typeface="Calibri" panose="020F0502020204030204" pitchFamily="34" charset="0"/>
              </a:rPr>
              <a:t>Who loses? </a:t>
            </a:r>
          </a:p>
          <a:p>
            <a:pPr lvl="1">
              <a:defRPr/>
            </a:pPr>
            <a:r>
              <a:rPr lang="en-US" sz="2400" dirty="0" smtClean="0">
                <a:latin typeface="Calibri" panose="020F0502020204030204" pitchFamily="34" charset="0"/>
              </a:rPr>
              <a:t>When are the gains to be realized? </a:t>
            </a:r>
          </a:p>
          <a:p>
            <a:pPr lvl="1">
              <a:defRPr/>
            </a:pPr>
            <a:r>
              <a:rPr lang="en-US" sz="2400" dirty="0" smtClean="0">
                <a:latin typeface="Calibri" panose="020F0502020204030204" pitchFamily="34" charset="0"/>
              </a:rPr>
              <a:t>When are the costs to be borne? </a:t>
            </a:r>
            <a:endParaRPr lang="en-US" sz="2400" dirty="0">
              <a:latin typeface="Calibri" panose="020F0502020204030204" pitchFamily="34" charset="0"/>
            </a:endParaRPr>
          </a:p>
        </p:txBody>
      </p:sp>
    </p:spTree>
    <p:extLst>
      <p:ext uri="{BB962C8B-B14F-4D97-AF65-F5344CB8AC3E}">
        <p14:creationId xmlns:p14="http://schemas.microsoft.com/office/powerpoint/2010/main" val="2338725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457200"/>
            <a:ext cx="8153400" cy="990600"/>
          </a:xfrm>
        </p:spPr>
        <p:txBody>
          <a:bodyPr>
            <a:normAutofit fontScale="90000"/>
          </a:bodyPr>
          <a:lstStyle/>
          <a:p>
            <a:pPr eaLnBrk="1" hangingPunct="1"/>
            <a:r>
              <a:rPr lang="en-US" dirty="0" smtClean="0">
                <a:latin typeface="Calibri" panose="020F0502020204030204" pitchFamily="34" charset="0"/>
              </a:rPr>
              <a:t>Non-Market Valuation: How does it work?</a:t>
            </a:r>
          </a:p>
        </p:txBody>
      </p:sp>
      <p:sp>
        <p:nvSpPr>
          <p:cNvPr id="29699" name="Content Placeholder 2"/>
          <p:cNvSpPr>
            <a:spLocks noGrp="1"/>
          </p:cNvSpPr>
          <p:nvPr>
            <p:ph sz="quarter" idx="1"/>
          </p:nvPr>
        </p:nvSpPr>
        <p:spPr>
          <a:xfrm>
            <a:off x="762000" y="1600200"/>
            <a:ext cx="10591800" cy="4495800"/>
          </a:xfrm>
        </p:spPr>
        <p:txBody>
          <a:bodyPr/>
          <a:lstStyle/>
          <a:p>
            <a:pPr eaLnBrk="1" hangingPunct="1"/>
            <a:r>
              <a:rPr lang="en-US" sz="2800" dirty="0" smtClean="0">
                <a:latin typeface="Calibri" panose="020F0502020204030204" pitchFamily="34" charset="0"/>
              </a:rPr>
              <a:t>Non-market valuation methods require that </a:t>
            </a:r>
            <a:r>
              <a:rPr lang="en-US" sz="2800" dirty="0" smtClean="0">
                <a:solidFill>
                  <a:srgbClr val="FFFF00"/>
                </a:solidFill>
                <a:latin typeface="Calibri" panose="020F0502020204030204" pitchFamily="34" charset="0"/>
              </a:rPr>
              <a:t>a link </a:t>
            </a:r>
            <a:r>
              <a:rPr lang="en-US" sz="2800" dirty="0" smtClean="0">
                <a:latin typeface="Calibri" panose="020F0502020204030204" pitchFamily="34" charset="0"/>
              </a:rPr>
              <a:t>be established between changes in the quantity or quality of the resource and changes in the stated or observed behavior of people.</a:t>
            </a:r>
          </a:p>
          <a:p>
            <a:pPr lvl="1" eaLnBrk="1" hangingPunct="1"/>
            <a:r>
              <a:rPr lang="en-US" sz="2800" dirty="0">
                <a:latin typeface="Calibri" panose="020F0502020204030204" pitchFamily="34" charset="0"/>
              </a:rPr>
              <a:t>For instance, changes in </a:t>
            </a:r>
            <a:r>
              <a:rPr lang="en-US" sz="2800" dirty="0" smtClean="0">
                <a:latin typeface="Calibri" panose="020F0502020204030204" pitchFamily="34" charset="0"/>
              </a:rPr>
              <a:t>air </a:t>
            </a:r>
            <a:r>
              <a:rPr lang="en-US" sz="2800" dirty="0">
                <a:latin typeface="Calibri" panose="020F0502020204030204" pitchFamily="34" charset="0"/>
              </a:rPr>
              <a:t>quality may result in people moving to another </a:t>
            </a:r>
            <a:r>
              <a:rPr lang="en-US" sz="2800" dirty="0" smtClean="0">
                <a:latin typeface="Calibri" panose="020F0502020204030204" pitchFamily="34" charset="0"/>
              </a:rPr>
              <a:t>area. </a:t>
            </a:r>
            <a:endParaRPr lang="en-US" sz="2800" dirty="0">
              <a:latin typeface="Calibri" panose="020F0502020204030204" pitchFamily="34" charset="0"/>
            </a:endParaRPr>
          </a:p>
          <a:p>
            <a:pPr lvl="1" eaLnBrk="1" hangingPunct="1"/>
            <a:r>
              <a:rPr lang="en-US" sz="2800" dirty="0">
                <a:latin typeface="Calibri" panose="020F0502020204030204" pitchFamily="34" charset="0"/>
              </a:rPr>
              <a:t>“Free” disposal of rubbish along the coast actually has </a:t>
            </a:r>
            <a:r>
              <a:rPr lang="en-US" sz="2800" dirty="0" smtClean="0">
                <a:latin typeface="Calibri" panose="020F0502020204030204" pitchFamily="34" charset="0"/>
              </a:rPr>
              <a:t>an impact on </a:t>
            </a:r>
            <a:r>
              <a:rPr lang="en-US" sz="2800" dirty="0">
                <a:latin typeface="Calibri" panose="020F0502020204030204" pitchFamily="34" charset="0"/>
              </a:rPr>
              <a:t>beach quality </a:t>
            </a:r>
            <a:r>
              <a:rPr lang="en-US" sz="2800" dirty="0" smtClean="0">
                <a:latin typeface="Calibri" panose="020F0502020204030204" pitchFamily="34" charset="0"/>
              </a:rPr>
              <a:t>and people’s enjoyment and probability </a:t>
            </a:r>
            <a:r>
              <a:rPr lang="en-US" sz="2800" dirty="0">
                <a:latin typeface="Calibri" panose="020F0502020204030204" pitchFamily="34" charset="0"/>
              </a:rPr>
              <a:t>of </a:t>
            </a:r>
            <a:r>
              <a:rPr lang="en-US" sz="2800" dirty="0" smtClean="0">
                <a:latin typeface="Calibri" panose="020F0502020204030204" pitchFamily="34" charset="0"/>
              </a:rPr>
              <a:t>return.  </a:t>
            </a:r>
            <a:endParaRPr lang="en-US" sz="2800" dirty="0">
              <a:latin typeface="Calibri" panose="020F0502020204030204" pitchFamily="34" charset="0"/>
            </a:endParaRPr>
          </a:p>
          <a:p>
            <a:pPr eaLnBrk="1" hangingPunct="1"/>
            <a:endParaRPr lang="en-US" dirty="0" smtClean="0"/>
          </a:p>
        </p:txBody>
      </p:sp>
    </p:spTree>
    <p:extLst>
      <p:ext uri="{BB962C8B-B14F-4D97-AF65-F5344CB8AC3E}">
        <p14:creationId xmlns:p14="http://schemas.microsoft.com/office/powerpoint/2010/main" val="4057805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bri" panose="020F0502020204030204" pitchFamily="34" charset="0"/>
              </a:rPr>
              <a:t>Valuation Methods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a:defRPr/>
            </a:pPr>
            <a:r>
              <a:rPr lang="en-US" sz="2800" dirty="0" smtClean="0">
                <a:latin typeface="Calibri" panose="020F0502020204030204" pitchFamily="34" charset="0"/>
              </a:rPr>
              <a:t>Over the past 5 decades economists have developed techniques to assess the value of environmental goods. </a:t>
            </a:r>
          </a:p>
          <a:p>
            <a:pPr>
              <a:defRPr/>
            </a:pPr>
            <a:r>
              <a:rPr lang="en-US" sz="2800" dirty="0" smtClean="0">
                <a:latin typeface="Calibri" panose="020F0502020204030204" pitchFamily="34" charset="0"/>
              </a:rPr>
              <a:t>These techniques, which can estimate value for both users as non-users, are being employed intensively throughout the world and are being constantly refined and improved.</a:t>
            </a:r>
            <a:endParaRPr lang="en-US" sz="2800" dirty="0">
              <a:latin typeface="Calibri" panose="020F0502020204030204" pitchFamily="34" charset="0"/>
            </a:endParaRPr>
          </a:p>
        </p:txBody>
      </p:sp>
    </p:spTree>
    <p:extLst>
      <p:ext uri="{BB962C8B-B14F-4D97-AF65-F5344CB8AC3E}">
        <p14:creationId xmlns:p14="http://schemas.microsoft.com/office/powerpoint/2010/main" val="1449370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US" altLang="en-US" smtClean="0"/>
              <a:t>Valuation Methods</a:t>
            </a:r>
          </a:p>
        </p:txBody>
      </p:sp>
      <p:graphicFrame>
        <p:nvGraphicFramePr>
          <p:cNvPr id="5" name="Diagram 4"/>
          <p:cNvGraphicFramePr/>
          <p:nvPr/>
        </p:nvGraphicFramePr>
        <p:xfrm>
          <a:off x="1752600" y="1219200"/>
          <a:ext cx="8610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90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533400"/>
            <a:ext cx="8153400" cy="990600"/>
          </a:xfrm>
        </p:spPr>
        <p:txBody>
          <a:bodyPr/>
          <a:lstStyle/>
          <a:p>
            <a:r>
              <a:rPr lang="en-US" altLang="en-US" dirty="0" smtClean="0">
                <a:latin typeface="Calibri" panose="020F0502020204030204" pitchFamily="34" charset="0"/>
              </a:rPr>
              <a:t>Valuation Methods</a:t>
            </a:r>
          </a:p>
        </p:txBody>
      </p:sp>
      <p:sp>
        <p:nvSpPr>
          <p:cNvPr id="26627" name="Content Placeholder 2"/>
          <p:cNvSpPr>
            <a:spLocks noGrp="1"/>
          </p:cNvSpPr>
          <p:nvPr>
            <p:ph idx="1"/>
          </p:nvPr>
        </p:nvSpPr>
        <p:spPr>
          <a:xfrm>
            <a:off x="685800" y="1752600"/>
            <a:ext cx="10591800" cy="4495800"/>
          </a:xfrm>
        </p:spPr>
        <p:txBody>
          <a:bodyPr/>
          <a:lstStyle/>
          <a:p>
            <a:r>
              <a:rPr lang="en-US" altLang="en-US" sz="2800" dirty="0" smtClean="0">
                <a:latin typeface="Calibri" panose="020F0502020204030204" pitchFamily="34" charset="0"/>
              </a:rPr>
              <a:t>Because of the complex nature of many environmental goods and natural resources, </a:t>
            </a:r>
            <a:r>
              <a:rPr lang="en-US" altLang="en-US" sz="2800" dirty="0" smtClean="0">
                <a:solidFill>
                  <a:srgbClr val="FFFF00"/>
                </a:solidFill>
                <a:latin typeface="Calibri" panose="020F0502020204030204" pitchFamily="34" charset="0"/>
              </a:rPr>
              <a:t>more than one type of method may be necessary </a:t>
            </a:r>
            <a:r>
              <a:rPr lang="en-US" altLang="en-US" sz="2800" dirty="0" smtClean="0">
                <a:latin typeface="Calibri" panose="020F0502020204030204" pitchFamily="34" charset="0"/>
              </a:rPr>
              <a:t>to gain an understanding of all the components of value.</a:t>
            </a:r>
          </a:p>
          <a:p>
            <a:endParaRPr lang="en-US" altLang="en-US" dirty="0" smtClean="0"/>
          </a:p>
        </p:txBody>
      </p:sp>
    </p:spTree>
    <p:extLst>
      <p:ext uri="{BB962C8B-B14F-4D97-AF65-F5344CB8AC3E}">
        <p14:creationId xmlns:p14="http://schemas.microsoft.com/office/powerpoint/2010/main" val="3313636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dirty="0"/>
              <a:t>Valuation Scenarios &amp; Examples</a:t>
            </a:r>
          </a:p>
        </p:txBody>
      </p:sp>
      <p:sp>
        <p:nvSpPr>
          <p:cNvPr id="37891" name="Rectangle 3"/>
          <p:cNvSpPr>
            <a:spLocks noGrp="1" noChangeArrowheads="1"/>
          </p:cNvSpPr>
          <p:nvPr>
            <p:ph sz="quarter" idx="1"/>
          </p:nvPr>
        </p:nvSpPr>
        <p:spPr>
          <a:xfrm>
            <a:off x="914400" y="1828800"/>
            <a:ext cx="10210800" cy="4419600"/>
          </a:xfrm>
        </p:spPr>
        <p:txBody>
          <a:bodyPr>
            <a:normAutofit/>
          </a:bodyPr>
          <a:lstStyle/>
          <a:p>
            <a:pPr marL="609600" indent="-609600">
              <a:lnSpc>
                <a:spcPct val="80000"/>
              </a:lnSpc>
              <a:buNone/>
              <a:defRPr/>
            </a:pPr>
            <a:r>
              <a:rPr lang="en-US" sz="2000" dirty="0"/>
              <a:t>		  </a:t>
            </a:r>
            <a:r>
              <a:rPr lang="en-US" sz="2000" b="1" dirty="0">
                <a:latin typeface="+mj-lt"/>
              </a:rPr>
              <a:t>Scenario				</a:t>
            </a:r>
            <a:r>
              <a:rPr lang="en-US" sz="2000" b="1" dirty="0" smtClean="0">
                <a:latin typeface="+mj-lt"/>
              </a:rPr>
              <a:t>	Example</a:t>
            </a:r>
            <a:endParaRPr lang="en-US" sz="2000" b="1" dirty="0">
              <a:latin typeface="+mj-lt"/>
            </a:endParaRPr>
          </a:p>
          <a:p>
            <a:pPr marL="609600" indent="-609600">
              <a:lnSpc>
                <a:spcPct val="80000"/>
              </a:lnSpc>
              <a:buNone/>
              <a:defRPr/>
            </a:pPr>
            <a:endParaRPr lang="en-US" sz="2000" dirty="0">
              <a:latin typeface="+mj-lt"/>
            </a:endParaRPr>
          </a:p>
          <a:p>
            <a:pPr marL="609600" indent="-609600">
              <a:lnSpc>
                <a:spcPct val="80000"/>
              </a:lnSpc>
              <a:buNone/>
              <a:defRPr/>
            </a:pPr>
            <a:r>
              <a:rPr lang="en-US" sz="2000" dirty="0">
                <a:latin typeface="+mj-lt"/>
              </a:rPr>
              <a:t>Assess the potential for user fees	</a:t>
            </a:r>
            <a:r>
              <a:rPr lang="en-US" sz="2000" dirty="0" smtClean="0">
                <a:latin typeface="+mj-lt"/>
              </a:rPr>
              <a:t>	Will </a:t>
            </a:r>
            <a:r>
              <a:rPr lang="en-US" sz="2000" dirty="0">
                <a:latin typeface="+mj-lt"/>
              </a:rPr>
              <a:t>tourists pay more for 					</a:t>
            </a:r>
            <a:r>
              <a:rPr lang="en-US" sz="2000" dirty="0" smtClean="0">
                <a:latin typeface="+mj-lt"/>
              </a:rPr>
              <a:t>		“</a:t>
            </a:r>
            <a:r>
              <a:rPr lang="en-US" sz="2000" dirty="0">
                <a:latin typeface="+mj-lt"/>
              </a:rPr>
              <a:t>environmentally friendly” </a:t>
            </a:r>
          </a:p>
          <a:p>
            <a:pPr marL="609600" indent="-609600">
              <a:lnSpc>
                <a:spcPct val="80000"/>
              </a:lnSpc>
              <a:buNone/>
              <a:defRPr/>
            </a:pPr>
            <a:r>
              <a:rPr lang="en-US" sz="2000" dirty="0">
                <a:latin typeface="+mj-lt"/>
              </a:rPr>
              <a:t>						</a:t>
            </a:r>
            <a:r>
              <a:rPr lang="en-US" sz="2000" dirty="0" smtClean="0">
                <a:latin typeface="+mj-lt"/>
              </a:rPr>
              <a:t>	recreation </a:t>
            </a:r>
            <a:r>
              <a:rPr lang="en-US" sz="2000" dirty="0">
                <a:latin typeface="+mj-lt"/>
              </a:rPr>
              <a:t>experiences? 	</a:t>
            </a:r>
          </a:p>
          <a:p>
            <a:pPr marL="609600" indent="-609600">
              <a:lnSpc>
                <a:spcPct val="80000"/>
              </a:lnSpc>
              <a:buNone/>
              <a:defRPr/>
            </a:pPr>
            <a:endParaRPr lang="en-US" sz="2000" dirty="0">
              <a:latin typeface="+mj-lt"/>
            </a:endParaRPr>
          </a:p>
          <a:p>
            <a:pPr marL="609600" indent="-609600">
              <a:lnSpc>
                <a:spcPct val="80000"/>
              </a:lnSpc>
              <a:buNone/>
              <a:defRPr/>
            </a:pPr>
            <a:r>
              <a:rPr lang="en-US" sz="2000" dirty="0">
                <a:latin typeface="+mj-lt"/>
              </a:rPr>
              <a:t>Measure monetary damages from 	</a:t>
            </a:r>
            <a:r>
              <a:rPr lang="en-US" sz="2000" dirty="0" smtClean="0">
                <a:latin typeface="+mj-lt"/>
              </a:rPr>
              <a:t>	What </a:t>
            </a:r>
            <a:r>
              <a:rPr lang="en-US" sz="2000" dirty="0">
                <a:latin typeface="+mj-lt"/>
              </a:rPr>
              <a:t>is the economic loss </a:t>
            </a:r>
          </a:p>
          <a:p>
            <a:pPr marL="609600" indent="-609600">
              <a:lnSpc>
                <a:spcPct val="80000"/>
              </a:lnSpc>
              <a:buNone/>
              <a:defRPr/>
            </a:pPr>
            <a:r>
              <a:rPr lang="en-US" sz="2000" dirty="0">
                <a:latin typeface="+mj-lt"/>
              </a:rPr>
              <a:t>natural resource degradation 		</a:t>
            </a:r>
            <a:r>
              <a:rPr lang="en-US" sz="2000" dirty="0" smtClean="0">
                <a:latin typeface="+mj-lt"/>
              </a:rPr>
              <a:t>	realized </a:t>
            </a:r>
            <a:r>
              <a:rPr lang="en-US" sz="2000" dirty="0">
                <a:latin typeface="+mj-lt"/>
              </a:rPr>
              <a:t>as beach width 						</a:t>
            </a:r>
            <a:r>
              <a:rPr lang="en-US" sz="2000" dirty="0" smtClean="0">
                <a:latin typeface="+mj-lt"/>
              </a:rPr>
              <a:t>		diminishes</a:t>
            </a:r>
            <a:r>
              <a:rPr lang="en-US" sz="2000" dirty="0">
                <a:latin typeface="+mj-lt"/>
              </a:rPr>
              <a:t>? </a:t>
            </a:r>
          </a:p>
          <a:p>
            <a:pPr marL="609600" indent="-609600">
              <a:lnSpc>
                <a:spcPct val="80000"/>
              </a:lnSpc>
              <a:buNone/>
              <a:defRPr/>
            </a:pPr>
            <a:r>
              <a:rPr lang="en-US" sz="2000" dirty="0">
                <a:latin typeface="+mj-lt"/>
              </a:rPr>
              <a:t>	</a:t>
            </a:r>
          </a:p>
          <a:p>
            <a:pPr marL="274320" indent="-274320">
              <a:lnSpc>
                <a:spcPct val="80000"/>
              </a:lnSpc>
              <a:buNone/>
              <a:defRPr/>
            </a:pPr>
            <a:r>
              <a:rPr lang="en-US" sz="2000" dirty="0"/>
              <a:t>Complete a benefit-cost analysis 	</a:t>
            </a:r>
            <a:r>
              <a:rPr lang="en-US" sz="2000" dirty="0" smtClean="0"/>
              <a:t>	Determine </a:t>
            </a:r>
            <a:r>
              <a:rPr lang="en-US" sz="2000" dirty="0"/>
              <a:t>the net economic </a:t>
            </a:r>
          </a:p>
          <a:p>
            <a:pPr marL="274320" indent="-274320">
              <a:lnSpc>
                <a:spcPct val="80000"/>
              </a:lnSpc>
              <a:buNone/>
              <a:defRPr/>
            </a:pPr>
            <a:r>
              <a:rPr lang="en-US" sz="2000" dirty="0"/>
              <a:t>of a conservation project		</a:t>
            </a:r>
            <a:r>
              <a:rPr lang="en-US" sz="2000" dirty="0" smtClean="0"/>
              <a:t>	benefit </a:t>
            </a:r>
            <a:r>
              <a:rPr lang="en-US" sz="2000" dirty="0"/>
              <a:t>of increasing use of					</a:t>
            </a:r>
            <a:r>
              <a:rPr lang="en-US" sz="2000" dirty="0" smtClean="0"/>
              <a:t>		reef </a:t>
            </a:r>
            <a:r>
              <a:rPr lang="en-US" sz="2000" dirty="0"/>
              <a:t>balls or mooring buoys.</a:t>
            </a:r>
            <a:endParaRPr lang="en-US" sz="2000" dirty="0">
              <a:latin typeface="Batang" pitchFamily="18" charset="-127"/>
            </a:endParaRPr>
          </a:p>
        </p:txBody>
      </p:sp>
    </p:spTree>
    <p:extLst>
      <p:ext uri="{BB962C8B-B14F-4D97-AF65-F5344CB8AC3E}">
        <p14:creationId xmlns:p14="http://schemas.microsoft.com/office/powerpoint/2010/main" val="2110030073"/>
      </p:ext>
    </p:extLst>
  </p:cSld>
  <p:clrMapOvr>
    <a:masterClrMapping/>
  </p:clrMapOvr>
  <p:transition advTm="1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dirty="0" smtClean="0">
                <a:latin typeface="Calibri" panose="020F0502020204030204" pitchFamily="34" charset="0"/>
              </a:rPr>
              <a:t>“Value” and “Valuation”</a:t>
            </a:r>
          </a:p>
        </p:txBody>
      </p:sp>
      <p:sp>
        <p:nvSpPr>
          <p:cNvPr id="4099" name="Rectangle 3"/>
          <p:cNvSpPr>
            <a:spLocks noGrp="1" noChangeArrowheads="1"/>
          </p:cNvSpPr>
          <p:nvPr>
            <p:ph type="body" idx="1"/>
          </p:nvPr>
        </p:nvSpPr>
        <p:spPr>
          <a:xfrm>
            <a:off x="838200" y="1524000"/>
            <a:ext cx="10134600" cy="4525963"/>
          </a:xfrm>
        </p:spPr>
        <p:txBody>
          <a:bodyPr>
            <a:normAutofit/>
          </a:bodyPr>
          <a:lstStyle/>
          <a:p>
            <a:pPr eaLnBrk="1" hangingPunct="1">
              <a:defRPr/>
            </a:pPr>
            <a:r>
              <a:rPr lang="en-US" sz="3000" dirty="0">
                <a:latin typeface="Calibri" panose="020F0502020204030204" pitchFamily="34" charset="0"/>
              </a:rPr>
              <a:t>“Economic Value” refers not only to what people </a:t>
            </a:r>
            <a:r>
              <a:rPr lang="en-US" sz="3000" i="1" dirty="0">
                <a:latin typeface="Calibri" panose="020F0502020204030204" pitchFamily="34" charset="0"/>
              </a:rPr>
              <a:t>actually</a:t>
            </a:r>
            <a:r>
              <a:rPr lang="en-US" sz="3000" dirty="0">
                <a:latin typeface="Calibri" panose="020F0502020204030204" pitchFamily="34" charset="0"/>
              </a:rPr>
              <a:t> </a:t>
            </a:r>
            <a:r>
              <a:rPr lang="en-US" sz="3000" dirty="0" smtClean="0">
                <a:latin typeface="Calibri" panose="020F0502020204030204" pitchFamily="34" charset="0"/>
              </a:rPr>
              <a:t>pay, </a:t>
            </a:r>
            <a:r>
              <a:rPr lang="en-US" sz="3000" dirty="0">
                <a:latin typeface="Calibri" panose="020F0502020204030204" pitchFamily="34" charset="0"/>
              </a:rPr>
              <a:t>but also includes what people are </a:t>
            </a:r>
            <a:r>
              <a:rPr lang="en-US" sz="3000" i="1" dirty="0">
                <a:latin typeface="Calibri" panose="020F0502020204030204" pitchFamily="34" charset="0"/>
              </a:rPr>
              <a:t>willing</a:t>
            </a:r>
            <a:r>
              <a:rPr lang="en-US" sz="3000" dirty="0">
                <a:latin typeface="Calibri" panose="020F0502020204030204" pitchFamily="34" charset="0"/>
              </a:rPr>
              <a:t> to pay (or give up).</a:t>
            </a:r>
          </a:p>
          <a:p>
            <a:pPr lvl="1" eaLnBrk="1" hangingPunct="1">
              <a:buFont typeface="Wingdings" panose="05000000000000000000" pitchFamily="2" charset="2"/>
              <a:buNone/>
              <a:defRPr/>
            </a:pPr>
            <a:endParaRPr lang="en-US" sz="3000" dirty="0">
              <a:latin typeface="Calibri" panose="020F0502020204030204" pitchFamily="34" charset="0"/>
            </a:endParaRPr>
          </a:p>
          <a:p>
            <a:pPr>
              <a:defRPr/>
            </a:pPr>
            <a:r>
              <a:rPr lang="en-US" sz="3000" dirty="0">
                <a:latin typeface="Calibri" panose="020F0502020204030204" pitchFamily="34" charset="0"/>
              </a:rPr>
              <a:t>Example: you pay $25 for a snorkel trip </a:t>
            </a:r>
            <a:r>
              <a:rPr lang="en-US" sz="3000" dirty="0" smtClean="0">
                <a:latin typeface="Calibri" panose="020F0502020204030204" pitchFamily="34" charset="0"/>
              </a:rPr>
              <a:t>that </a:t>
            </a:r>
            <a:r>
              <a:rPr lang="en-US" sz="3000" dirty="0">
                <a:latin typeface="Calibri" panose="020F0502020204030204" pitchFamily="34" charset="0"/>
              </a:rPr>
              <a:t>is worth $100 to you. </a:t>
            </a:r>
          </a:p>
          <a:p>
            <a:pPr lvl="1" eaLnBrk="1" hangingPunct="1">
              <a:buFont typeface="Wingdings" panose="05000000000000000000" pitchFamily="2" charset="2"/>
              <a:buNone/>
              <a:defRPr/>
            </a:pPr>
            <a:r>
              <a:rPr lang="en-US" sz="2400" dirty="0">
                <a:latin typeface="Calibri" panose="020F0502020204030204" pitchFamily="34" charset="0"/>
              </a:rPr>
              <a:t>	</a:t>
            </a:r>
            <a:r>
              <a:rPr lang="en-US" sz="2400" dirty="0" smtClean="0">
                <a:latin typeface="Calibri" panose="020F0502020204030204" pitchFamily="34" charset="0"/>
              </a:rPr>
              <a:t>→ </a:t>
            </a:r>
            <a:r>
              <a:rPr lang="en-US" sz="2800" dirty="0" smtClean="0">
                <a:latin typeface="Calibri" panose="020F0502020204030204" pitchFamily="34" charset="0"/>
              </a:rPr>
              <a:t>The </a:t>
            </a:r>
            <a:r>
              <a:rPr lang="en-US" sz="2800" dirty="0">
                <a:latin typeface="Calibri" panose="020F0502020204030204" pitchFamily="34" charset="0"/>
              </a:rPr>
              <a:t>true economic value of this </a:t>
            </a:r>
            <a:r>
              <a:rPr lang="en-US" sz="2800" dirty="0" smtClean="0">
                <a:latin typeface="Calibri" panose="020F0502020204030204" pitchFamily="34" charset="0"/>
              </a:rPr>
              <a:t>trip </a:t>
            </a:r>
            <a:r>
              <a:rPr lang="en-US" sz="2800" dirty="0">
                <a:latin typeface="Calibri" panose="020F0502020204030204" pitchFamily="34" charset="0"/>
              </a:rPr>
              <a:t>is $100. </a:t>
            </a:r>
          </a:p>
          <a:p>
            <a:pPr marL="0" indent="0" eaLnBrk="1" hangingPunct="1">
              <a:buNone/>
              <a:defRPr/>
            </a:pPr>
            <a:endParaRPr lang="en-US" dirty="0">
              <a:latin typeface="Calibri" panose="020F0502020204030204" pitchFamily="34" charset="0"/>
            </a:endParaRPr>
          </a:p>
          <a:p>
            <a:pPr>
              <a:defRPr/>
            </a:pPr>
            <a:r>
              <a:rPr lang="en-US" sz="3000" dirty="0" smtClean="0">
                <a:latin typeface="Calibri" panose="020F0502020204030204" pitchFamily="34" charset="0"/>
              </a:rPr>
              <a:t>“Economic Valuation” means estimating what something is worth. </a:t>
            </a:r>
          </a:p>
        </p:txBody>
      </p:sp>
    </p:spTree>
    <p:extLst>
      <p:ext uri="{BB962C8B-B14F-4D97-AF65-F5344CB8AC3E}">
        <p14:creationId xmlns:p14="http://schemas.microsoft.com/office/powerpoint/2010/main" val="900310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609600" y="427038"/>
            <a:ext cx="8229600" cy="1143000"/>
          </a:xfrm>
        </p:spPr>
        <p:txBody>
          <a:bodyPr/>
          <a:lstStyle/>
          <a:p>
            <a:pPr marL="54864">
              <a:defRPr/>
            </a:pPr>
            <a:r>
              <a:rPr lang="en-US" dirty="0" smtClean="0">
                <a:solidFill>
                  <a:schemeClr val="tx2">
                    <a:tint val="100000"/>
                    <a:shade val="90000"/>
                    <a:satMod val="250000"/>
                    <a:alpha val="100000"/>
                  </a:schemeClr>
                </a:solidFill>
                <a:latin typeface="Calibri" panose="020F0502020204030204" pitchFamily="34" charset="0"/>
              </a:rPr>
              <a:t>Market-Based Valuation</a:t>
            </a:r>
          </a:p>
        </p:txBody>
      </p:sp>
      <p:sp>
        <p:nvSpPr>
          <p:cNvPr id="8195" name="Rectangle 3"/>
          <p:cNvSpPr>
            <a:spLocks noGrp="1" noChangeArrowheads="1"/>
          </p:cNvSpPr>
          <p:nvPr>
            <p:ph type="body" idx="1"/>
          </p:nvPr>
        </p:nvSpPr>
        <p:spPr>
          <a:xfrm>
            <a:off x="838200" y="1544308"/>
            <a:ext cx="10439400" cy="4754562"/>
          </a:xfrm>
        </p:spPr>
        <p:txBody>
          <a:bodyPr>
            <a:noAutofit/>
          </a:bodyPr>
          <a:lstStyle/>
          <a:p>
            <a:pPr>
              <a:spcBef>
                <a:spcPts val="0"/>
              </a:spcBef>
              <a:defRPr/>
            </a:pPr>
            <a:r>
              <a:rPr lang="en-US" sz="2800" dirty="0" smtClean="0">
                <a:latin typeface="Calibri" panose="020F0502020204030204" pitchFamily="34" charset="0"/>
              </a:rPr>
              <a:t>The basic idea:  Market transactions reveal the value that people assign to goods and services.  </a:t>
            </a:r>
          </a:p>
          <a:p>
            <a:pPr>
              <a:spcBef>
                <a:spcPts val="0"/>
              </a:spcBef>
              <a:defRPr/>
            </a:pPr>
            <a:endParaRPr lang="en-US" sz="2800" dirty="0">
              <a:latin typeface="Calibri" panose="020F0502020204030204" pitchFamily="34" charset="0"/>
            </a:endParaRPr>
          </a:p>
          <a:p>
            <a:pPr>
              <a:spcBef>
                <a:spcPts val="0"/>
              </a:spcBef>
              <a:defRPr/>
            </a:pPr>
            <a:r>
              <a:rPr lang="en-US" sz="2800" dirty="0" smtClean="0">
                <a:latin typeface="Calibri" panose="020F0502020204030204" pitchFamily="34" charset="0"/>
              </a:rPr>
              <a:t>Empirical approach:  Use </a:t>
            </a:r>
            <a:r>
              <a:rPr lang="en-US" sz="2800" dirty="0">
                <a:solidFill>
                  <a:srgbClr val="FFFF00"/>
                </a:solidFill>
                <a:latin typeface="Calibri" panose="020F0502020204030204" pitchFamily="34" charset="0"/>
              </a:rPr>
              <a:t>market prices and </a:t>
            </a:r>
            <a:r>
              <a:rPr lang="en-US" sz="2800" dirty="0" smtClean="0">
                <a:solidFill>
                  <a:srgbClr val="FFFF00"/>
                </a:solidFill>
                <a:latin typeface="Calibri" panose="020F0502020204030204" pitchFamily="34" charset="0"/>
              </a:rPr>
              <a:t>quantities </a:t>
            </a:r>
            <a:r>
              <a:rPr lang="en-US" sz="2800" dirty="0" smtClean="0">
                <a:latin typeface="Calibri" panose="020F0502020204030204" pitchFamily="34" charset="0"/>
              </a:rPr>
              <a:t>to estimated the </a:t>
            </a:r>
            <a:r>
              <a:rPr lang="en-US" sz="2800" dirty="0">
                <a:latin typeface="Calibri" panose="020F0502020204030204" pitchFamily="34" charset="0"/>
              </a:rPr>
              <a:t>extractive direct use components of </a:t>
            </a:r>
            <a:r>
              <a:rPr lang="en-US" sz="2800" dirty="0" smtClean="0">
                <a:latin typeface="Calibri" panose="020F0502020204030204" pitchFamily="34" charset="0"/>
              </a:rPr>
              <a:t>value.</a:t>
            </a:r>
            <a:endParaRPr lang="en-US" sz="2800" dirty="0">
              <a:latin typeface="Calibri" panose="020F0502020204030204" pitchFamily="34" charset="0"/>
            </a:endParaRPr>
          </a:p>
          <a:p>
            <a:pPr marL="640080" lvl="1">
              <a:defRPr/>
            </a:pPr>
            <a:r>
              <a:rPr lang="en-US" sz="2400" dirty="0">
                <a:latin typeface="Calibri" panose="020F0502020204030204" pitchFamily="34" charset="0"/>
              </a:rPr>
              <a:t>E.g. economic contribution of </a:t>
            </a:r>
            <a:r>
              <a:rPr lang="en-US" sz="2400" dirty="0" smtClean="0">
                <a:latin typeface="Calibri" panose="020F0502020204030204" pitchFamily="34" charset="0"/>
              </a:rPr>
              <a:t>commercial fishery harvests</a:t>
            </a:r>
          </a:p>
          <a:p>
            <a:pPr marL="640080" lvl="1">
              <a:defRPr/>
            </a:pPr>
            <a:endParaRPr lang="en-US" sz="2400" dirty="0" smtClean="0">
              <a:latin typeface="Calibri" panose="020F0502020204030204" pitchFamily="34" charset="0"/>
            </a:endParaRPr>
          </a:p>
          <a:p>
            <a:pPr marL="365760">
              <a:defRPr/>
            </a:pPr>
            <a:r>
              <a:rPr lang="en-US" sz="2800" dirty="0" smtClean="0">
                <a:latin typeface="Calibri" panose="020F0502020204030204" pitchFamily="34" charset="0"/>
              </a:rPr>
              <a:t>Pros:  Relative </a:t>
            </a:r>
            <a:r>
              <a:rPr lang="en-US" sz="2800" dirty="0">
                <a:latin typeface="Calibri" panose="020F0502020204030204" pitchFamily="34" charset="0"/>
              </a:rPr>
              <a:t>ease of </a:t>
            </a:r>
            <a:r>
              <a:rPr lang="en-US" sz="2800" dirty="0" smtClean="0">
                <a:latin typeface="Calibri" panose="020F0502020204030204" pitchFamily="34" charset="0"/>
              </a:rPr>
              <a:t>calculation, defensible value estimates  </a:t>
            </a:r>
          </a:p>
          <a:p>
            <a:pPr marL="365760">
              <a:defRPr/>
            </a:pPr>
            <a:r>
              <a:rPr lang="en-US" sz="2800" dirty="0" smtClean="0">
                <a:latin typeface="Calibri" panose="020F0502020204030204" pitchFamily="34" charset="0"/>
              </a:rPr>
              <a:t>Cons:  Difficult to derive estimates </a:t>
            </a:r>
            <a:r>
              <a:rPr lang="en-US" sz="2800" dirty="0">
                <a:latin typeface="Calibri" panose="020F0502020204030204" pitchFamily="34" charset="0"/>
              </a:rPr>
              <a:t>of net gains (producer and consumer surpluses</a:t>
            </a:r>
            <a:r>
              <a:rPr lang="en-US" sz="2800" dirty="0" smtClean="0">
                <a:latin typeface="Calibri" panose="020F0502020204030204" pitchFamily="34" charset="0"/>
              </a:rPr>
              <a:t>), seasonal </a:t>
            </a:r>
            <a:r>
              <a:rPr lang="en-US" sz="2800" dirty="0">
                <a:latin typeface="Calibri" panose="020F0502020204030204" pitchFamily="34" charset="0"/>
              </a:rPr>
              <a:t>or geographic variations in value </a:t>
            </a:r>
            <a:r>
              <a:rPr lang="en-US" sz="2800" dirty="0" smtClean="0">
                <a:latin typeface="Calibri" panose="020F0502020204030204" pitchFamily="34" charset="0"/>
              </a:rPr>
              <a:t>may be obscured through the use of aggregate market measures </a:t>
            </a:r>
            <a:endParaRPr lang="en-US" sz="2800" dirty="0">
              <a:latin typeface="Calibri" panose="020F0502020204030204" pitchFamily="34" charset="0"/>
            </a:endParaRPr>
          </a:p>
          <a:p>
            <a:pPr marL="0" indent="0">
              <a:spcBef>
                <a:spcPts val="0"/>
              </a:spcBef>
              <a:buNone/>
              <a:defRPr/>
            </a:pPr>
            <a:endParaRPr lang="en-US" dirty="0">
              <a:latin typeface="Calibri" panose="020F0502020204030204" pitchFamily="34" charset="0"/>
            </a:endParaRPr>
          </a:p>
          <a:p>
            <a:pPr marL="0" indent="0">
              <a:spcBef>
                <a:spcPts val="0"/>
              </a:spcBef>
              <a:buNone/>
              <a:defRPr/>
            </a:pPr>
            <a:endParaRPr lang="en-US" sz="2800" dirty="0" smtClean="0">
              <a:latin typeface="Calibri" panose="020F0502020204030204" pitchFamily="34" charset="0"/>
            </a:endParaRPr>
          </a:p>
        </p:txBody>
      </p:sp>
    </p:spTree>
    <p:extLst>
      <p:ext uri="{BB962C8B-B14F-4D97-AF65-F5344CB8AC3E}">
        <p14:creationId xmlns:p14="http://schemas.microsoft.com/office/powerpoint/2010/main" val="3411589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latin typeface="Calibri" panose="020F0502020204030204" pitchFamily="34" charset="0"/>
              </a:rPr>
              <a:t>Market-Based </a:t>
            </a:r>
            <a:r>
              <a:rPr lang="en-US" dirty="0" smtClean="0">
                <a:solidFill>
                  <a:schemeClr val="accent2"/>
                </a:solidFill>
                <a:latin typeface="Calibri" panose="020F0502020204030204" pitchFamily="34" charset="0"/>
              </a:rPr>
              <a:t>Methods:  </a:t>
            </a:r>
            <a:r>
              <a:rPr lang="en-US" dirty="0">
                <a:solidFill>
                  <a:schemeClr val="accent2"/>
                </a:solidFill>
                <a:latin typeface="Calibri" panose="020F0502020204030204" pitchFamily="34" charset="0"/>
              </a:rPr>
              <a:t>The Replacement </a:t>
            </a:r>
            <a:r>
              <a:rPr lang="en-US" dirty="0" smtClean="0">
                <a:solidFill>
                  <a:schemeClr val="accent2"/>
                </a:solidFill>
                <a:latin typeface="Calibri" panose="020F0502020204030204" pitchFamily="34" charset="0"/>
              </a:rPr>
              <a:t>Cost Approach</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spcBef>
                <a:spcPts val="0"/>
              </a:spcBef>
              <a:buNone/>
              <a:defRPr/>
            </a:pPr>
            <a:r>
              <a:rPr lang="en-US" dirty="0" smtClean="0">
                <a:latin typeface="Calibri" panose="020F0502020204030204" pitchFamily="34" charset="0"/>
              </a:rPr>
              <a:t>The basic idea:  Some </a:t>
            </a:r>
            <a:r>
              <a:rPr lang="en-US" dirty="0">
                <a:latin typeface="Calibri" panose="020F0502020204030204" pitchFamily="34" charset="0"/>
              </a:rPr>
              <a:t>goods and services provided by the natural environment can be replaced by manmade goods and </a:t>
            </a:r>
            <a:r>
              <a:rPr lang="en-US" dirty="0" smtClean="0">
                <a:latin typeface="Calibri" panose="020F0502020204030204" pitchFamily="34" charset="0"/>
              </a:rPr>
              <a:t>services.</a:t>
            </a:r>
          </a:p>
          <a:p>
            <a:pPr marL="0" indent="0">
              <a:spcBef>
                <a:spcPts val="0"/>
              </a:spcBef>
              <a:buNone/>
              <a:defRPr/>
            </a:pPr>
            <a:endParaRPr lang="en-US" dirty="0">
              <a:latin typeface="Calibri" panose="020F0502020204030204" pitchFamily="34" charset="0"/>
            </a:endParaRPr>
          </a:p>
          <a:p>
            <a:pPr marL="0" indent="0">
              <a:spcBef>
                <a:spcPts val="0"/>
              </a:spcBef>
              <a:buNone/>
              <a:defRPr/>
            </a:pPr>
            <a:r>
              <a:rPr lang="en-US" dirty="0" smtClean="0">
                <a:latin typeface="Calibri" panose="020F0502020204030204" pitchFamily="34" charset="0"/>
              </a:rPr>
              <a:t>Empirical approach</a:t>
            </a:r>
            <a:r>
              <a:rPr lang="en-US" dirty="0">
                <a:latin typeface="Calibri" panose="020F0502020204030204" pitchFamily="34" charset="0"/>
              </a:rPr>
              <a:t>:   </a:t>
            </a:r>
            <a:r>
              <a:rPr lang="en-US" dirty="0" smtClean="0">
                <a:latin typeface="Calibri" panose="020F0502020204030204" pitchFamily="34" charset="0"/>
              </a:rPr>
              <a:t>Use </a:t>
            </a:r>
            <a:r>
              <a:rPr lang="en-US" dirty="0" smtClean="0">
                <a:solidFill>
                  <a:srgbClr val="FFFF00"/>
                </a:solidFill>
                <a:latin typeface="Calibri" panose="020F0502020204030204" pitchFamily="34" charset="0"/>
              </a:rPr>
              <a:t>market-based estimates </a:t>
            </a:r>
            <a:r>
              <a:rPr lang="en-US" dirty="0">
                <a:solidFill>
                  <a:srgbClr val="FFFF00"/>
                </a:solidFill>
                <a:latin typeface="Calibri" panose="020F0502020204030204" pitchFamily="34" charset="0"/>
              </a:rPr>
              <a:t>of the costs of providing </a:t>
            </a:r>
            <a:r>
              <a:rPr lang="en-US" dirty="0" smtClean="0">
                <a:solidFill>
                  <a:srgbClr val="FFFF00"/>
                </a:solidFill>
                <a:latin typeface="Calibri" panose="020F0502020204030204" pitchFamily="34" charset="0"/>
              </a:rPr>
              <a:t>a replacement </a:t>
            </a:r>
            <a:r>
              <a:rPr lang="en-US" dirty="0">
                <a:solidFill>
                  <a:srgbClr val="FFFF00"/>
                </a:solidFill>
                <a:latin typeface="Calibri" panose="020F0502020204030204" pitchFamily="34" charset="0"/>
              </a:rPr>
              <a:t>services</a:t>
            </a:r>
            <a:r>
              <a:rPr lang="en-US" dirty="0">
                <a:latin typeface="Calibri" panose="020F0502020204030204" pitchFamily="34" charset="0"/>
              </a:rPr>
              <a:t> </a:t>
            </a:r>
            <a:r>
              <a:rPr lang="en-US" dirty="0" smtClean="0">
                <a:latin typeface="Calibri" panose="020F0502020204030204" pitchFamily="34" charset="0"/>
              </a:rPr>
              <a:t>as proxies for the value </a:t>
            </a:r>
            <a:r>
              <a:rPr lang="en-US" dirty="0">
                <a:latin typeface="Calibri" panose="020F0502020204030204" pitchFamily="34" charset="0"/>
              </a:rPr>
              <a:t>of the associated </a:t>
            </a:r>
            <a:r>
              <a:rPr lang="en-US" dirty="0" smtClean="0">
                <a:latin typeface="Calibri" panose="020F0502020204030204" pitchFamily="34" charset="0"/>
              </a:rPr>
              <a:t>naturally provided </a:t>
            </a:r>
            <a:r>
              <a:rPr lang="en-US" dirty="0">
                <a:latin typeface="Calibri" panose="020F0502020204030204" pitchFamily="34" charset="0"/>
              </a:rPr>
              <a:t>services. </a:t>
            </a:r>
            <a:endParaRPr lang="en-US" dirty="0" smtClean="0">
              <a:latin typeface="Calibri" panose="020F0502020204030204" pitchFamily="34" charset="0"/>
            </a:endParaRPr>
          </a:p>
          <a:p>
            <a:pPr marL="0" indent="0">
              <a:spcBef>
                <a:spcPts val="0"/>
              </a:spcBef>
              <a:buNone/>
              <a:defRPr/>
            </a:pPr>
            <a:endParaRPr lang="en-US" dirty="0" smtClean="0">
              <a:latin typeface="Calibri" panose="020F0502020204030204" pitchFamily="34" charset="0"/>
            </a:endParaRPr>
          </a:p>
          <a:p>
            <a:pPr marL="0" indent="0">
              <a:spcBef>
                <a:spcPts val="0"/>
              </a:spcBef>
              <a:buNone/>
              <a:defRPr/>
            </a:pPr>
            <a:r>
              <a:rPr lang="en-US" dirty="0" smtClean="0">
                <a:latin typeface="Calibri" panose="020F0502020204030204" pitchFamily="34" charset="0"/>
              </a:rPr>
              <a:t>Pros:  Relative ease of calculation (construction and engineering costs), easily understood.</a:t>
            </a:r>
          </a:p>
          <a:p>
            <a:pPr marL="0" indent="0">
              <a:spcBef>
                <a:spcPts val="0"/>
              </a:spcBef>
              <a:buNone/>
              <a:defRPr/>
            </a:pPr>
            <a:endParaRPr lang="en-US" dirty="0">
              <a:latin typeface="Calibri" panose="020F0502020204030204" pitchFamily="34" charset="0"/>
            </a:endParaRPr>
          </a:p>
          <a:p>
            <a:pPr marL="0" indent="0">
              <a:spcBef>
                <a:spcPts val="0"/>
              </a:spcBef>
              <a:buNone/>
              <a:defRPr/>
            </a:pPr>
            <a:r>
              <a:rPr lang="en-US" dirty="0" smtClean="0">
                <a:latin typeface="Calibri" panose="020F0502020204030204" pitchFamily="34" charset="0"/>
              </a:rPr>
              <a:t>Cons:  Not </a:t>
            </a:r>
            <a:r>
              <a:rPr lang="en-US" dirty="0">
                <a:latin typeface="Calibri" panose="020F0502020204030204" pitchFamily="34" charset="0"/>
              </a:rPr>
              <a:t>a true means of measuring the value of ecosystem goods and services in the sense of gross or net benefits to </a:t>
            </a:r>
            <a:r>
              <a:rPr lang="en-US" dirty="0" smtClean="0">
                <a:latin typeface="Calibri" panose="020F0502020204030204" pitchFamily="34" charset="0"/>
              </a:rPr>
              <a:t>people, man-made alternatives are unlikely to fully replace naturally provided goods and services. </a:t>
            </a:r>
          </a:p>
          <a:p>
            <a:endParaRPr lang="en-US" dirty="0">
              <a:latin typeface="Calibri" panose="020F0502020204030204" pitchFamily="34" charset="0"/>
            </a:endParaRPr>
          </a:p>
        </p:txBody>
      </p:sp>
    </p:spTree>
    <p:extLst>
      <p:ext uri="{BB962C8B-B14F-4D97-AF65-F5344CB8AC3E}">
        <p14:creationId xmlns:p14="http://schemas.microsoft.com/office/powerpoint/2010/main" val="2095476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latin typeface="Calibri" panose="020F0502020204030204" pitchFamily="34" charset="0"/>
              </a:rPr>
              <a:t>Market-Based </a:t>
            </a:r>
            <a:r>
              <a:rPr lang="en-US" dirty="0" smtClean="0">
                <a:solidFill>
                  <a:schemeClr val="accent2"/>
                </a:solidFill>
                <a:latin typeface="Calibri" panose="020F0502020204030204" pitchFamily="34" charset="0"/>
              </a:rPr>
              <a:t>Methods: The Damage Avoidance method</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pPr marL="0" indent="0">
              <a:spcBef>
                <a:spcPts val="0"/>
              </a:spcBef>
              <a:buNone/>
              <a:defRPr/>
            </a:pPr>
            <a:r>
              <a:rPr lang="en-US" sz="2800" dirty="0" smtClean="0">
                <a:latin typeface="Calibri" panose="020F0502020204030204" pitchFamily="34" charset="0"/>
              </a:rPr>
              <a:t>The basic idea: The benefits of maintaining natural resources includes not having to spend money on things that will occur when natural </a:t>
            </a:r>
            <a:r>
              <a:rPr lang="en-US" sz="2800" dirty="0">
                <a:latin typeface="Calibri" panose="020F0502020204030204" pitchFamily="34" charset="0"/>
              </a:rPr>
              <a:t>resources </a:t>
            </a:r>
            <a:r>
              <a:rPr lang="en-US" sz="2800" dirty="0" smtClean="0">
                <a:latin typeface="Calibri" panose="020F0502020204030204" pitchFamily="34" charset="0"/>
              </a:rPr>
              <a:t>are degraded</a:t>
            </a:r>
            <a:endParaRPr lang="en-US" sz="2800" dirty="0">
              <a:latin typeface="Calibri" panose="020F0502020204030204" pitchFamily="34" charset="0"/>
            </a:endParaRPr>
          </a:p>
          <a:p>
            <a:pPr marL="0" indent="0">
              <a:spcBef>
                <a:spcPts val="0"/>
              </a:spcBef>
              <a:buNone/>
              <a:defRPr/>
            </a:pPr>
            <a:endParaRPr lang="en-US" sz="2800" dirty="0">
              <a:latin typeface="Calibri" panose="020F0502020204030204" pitchFamily="34" charset="0"/>
            </a:endParaRPr>
          </a:p>
          <a:p>
            <a:pPr marL="0" indent="0">
              <a:spcBef>
                <a:spcPts val="0"/>
              </a:spcBef>
              <a:buNone/>
              <a:defRPr/>
            </a:pPr>
            <a:r>
              <a:rPr lang="en-US" sz="2800" dirty="0">
                <a:latin typeface="Calibri" panose="020F0502020204030204" pitchFamily="34" charset="0"/>
              </a:rPr>
              <a:t>Empirical approach: </a:t>
            </a:r>
            <a:r>
              <a:rPr lang="en-US" sz="2800" dirty="0" smtClean="0">
                <a:latin typeface="Calibri" panose="020F0502020204030204" pitchFamily="34" charset="0"/>
              </a:rPr>
              <a:t>Use estimates </a:t>
            </a:r>
            <a:r>
              <a:rPr lang="en-US" sz="2800" dirty="0">
                <a:latin typeface="Calibri" panose="020F0502020204030204" pitchFamily="34" charset="0"/>
              </a:rPr>
              <a:t>of the </a:t>
            </a:r>
            <a:r>
              <a:rPr lang="en-US" sz="2800" dirty="0" smtClean="0">
                <a:latin typeface="Calibri" panose="020F0502020204030204" pitchFamily="34" charset="0"/>
              </a:rPr>
              <a:t>(market) </a:t>
            </a:r>
            <a:r>
              <a:rPr lang="en-US" sz="2800" dirty="0" smtClean="0">
                <a:solidFill>
                  <a:srgbClr val="FFFF00"/>
                </a:solidFill>
                <a:latin typeface="Calibri" panose="020F0502020204030204" pitchFamily="34" charset="0"/>
              </a:rPr>
              <a:t>expenditures </a:t>
            </a:r>
            <a:r>
              <a:rPr lang="en-US" sz="2800" dirty="0">
                <a:solidFill>
                  <a:srgbClr val="FFFF00"/>
                </a:solidFill>
                <a:latin typeface="Calibri" panose="020F0502020204030204" pitchFamily="34" charset="0"/>
              </a:rPr>
              <a:t>that would </a:t>
            </a:r>
            <a:r>
              <a:rPr lang="en-US" sz="2800" dirty="0" smtClean="0">
                <a:solidFill>
                  <a:srgbClr val="FFFF00"/>
                </a:solidFill>
                <a:latin typeface="Calibri" panose="020F0502020204030204" pitchFamily="34" charset="0"/>
              </a:rPr>
              <a:t>have to be </a:t>
            </a:r>
            <a:r>
              <a:rPr lang="en-US" sz="2800" dirty="0">
                <a:solidFill>
                  <a:srgbClr val="FFFF00"/>
                </a:solidFill>
                <a:latin typeface="Calibri" panose="020F0502020204030204" pitchFamily="34" charset="0"/>
              </a:rPr>
              <a:t>incurred</a:t>
            </a:r>
            <a:r>
              <a:rPr lang="en-US" sz="2800" dirty="0">
                <a:latin typeface="Calibri" panose="020F0502020204030204" pitchFamily="34" charset="0"/>
              </a:rPr>
              <a:t> to prevent, </a:t>
            </a:r>
            <a:r>
              <a:rPr lang="en-US" sz="2800" dirty="0" smtClean="0">
                <a:latin typeface="Calibri" panose="020F0502020204030204" pitchFamily="34" charset="0"/>
              </a:rPr>
              <a:t>diminish, avoid, cure or repair harmful </a:t>
            </a:r>
            <a:r>
              <a:rPr lang="en-US" sz="2800" dirty="0">
                <a:latin typeface="Calibri" panose="020F0502020204030204" pitchFamily="34" charset="0"/>
              </a:rPr>
              <a:t>effects </a:t>
            </a:r>
            <a:r>
              <a:rPr lang="en-US" sz="2800" dirty="0" smtClean="0">
                <a:latin typeface="Calibri" panose="020F0502020204030204" pitchFamily="34" charset="0"/>
              </a:rPr>
              <a:t>to human and physical capital as estimates of the natural </a:t>
            </a:r>
            <a:r>
              <a:rPr lang="en-US" sz="2800" dirty="0">
                <a:latin typeface="Calibri" panose="020F0502020204030204" pitchFamily="34" charset="0"/>
              </a:rPr>
              <a:t>resources </a:t>
            </a:r>
            <a:r>
              <a:rPr lang="en-US" sz="2800" dirty="0" smtClean="0">
                <a:latin typeface="Calibri" panose="020F0502020204030204" pitchFamily="34" charset="0"/>
              </a:rPr>
              <a:t>that help us avoid those costs. </a:t>
            </a:r>
            <a:endParaRPr lang="en-US" sz="2800" dirty="0">
              <a:latin typeface="Calibri" panose="020F0502020204030204" pitchFamily="34" charset="0"/>
            </a:endParaRPr>
          </a:p>
          <a:p>
            <a:pPr marL="0" indent="0">
              <a:spcBef>
                <a:spcPts val="0"/>
              </a:spcBef>
              <a:buNone/>
              <a:defRPr/>
            </a:pPr>
            <a:endParaRPr lang="en-US" sz="2800" dirty="0">
              <a:latin typeface="Calibri" panose="020F0502020204030204" pitchFamily="34" charset="0"/>
            </a:endParaRPr>
          </a:p>
          <a:p>
            <a:pPr marL="0" indent="0">
              <a:spcBef>
                <a:spcPts val="0"/>
              </a:spcBef>
              <a:buNone/>
              <a:defRPr/>
            </a:pPr>
            <a:r>
              <a:rPr lang="en-US" dirty="0">
                <a:latin typeface="Calibri" panose="020F0502020204030204" pitchFamily="34" charset="0"/>
              </a:rPr>
              <a:t>Pros: </a:t>
            </a:r>
            <a:r>
              <a:rPr lang="en-US" dirty="0" smtClean="0">
                <a:latin typeface="Calibri" panose="020F0502020204030204" pitchFamily="34" charset="0"/>
              </a:rPr>
              <a:t>Relative </a:t>
            </a:r>
            <a:r>
              <a:rPr lang="en-US" dirty="0">
                <a:latin typeface="Calibri" panose="020F0502020204030204" pitchFamily="34" charset="0"/>
              </a:rPr>
              <a:t>ease of </a:t>
            </a:r>
            <a:r>
              <a:rPr lang="en-US" dirty="0" smtClean="0">
                <a:latin typeface="Calibri" panose="020F0502020204030204" pitchFamily="34" charset="0"/>
              </a:rPr>
              <a:t>calculation, </a:t>
            </a:r>
            <a:r>
              <a:rPr lang="en-US" dirty="0">
                <a:latin typeface="Calibri" panose="020F0502020204030204" pitchFamily="34" charset="0"/>
              </a:rPr>
              <a:t>easily understood</a:t>
            </a:r>
          </a:p>
          <a:p>
            <a:pPr marL="0" indent="0">
              <a:spcBef>
                <a:spcPts val="0"/>
              </a:spcBef>
              <a:buNone/>
              <a:defRPr/>
            </a:pPr>
            <a:endParaRPr lang="en-US" dirty="0">
              <a:latin typeface="Calibri" panose="020F0502020204030204" pitchFamily="34" charset="0"/>
            </a:endParaRPr>
          </a:p>
          <a:p>
            <a:pPr marL="0" indent="0">
              <a:spcBef>
                <a:spcPts val="0"/>
              </a:spcBef>
              <a:buNone/>
              <a:defRPr/>
            </a:pPr>
            <a:r>
              <a:rPr lang="en-US" dirty="0" smtClean="0">
                <a:latin typeface="Calibri" panose="020F0502020204030204" pitchFamily="34" charset="0"/>
              </a:rPr>
              <a:t>Cons: </a:t>
            </a:r>
            <a:r>
              <a:rPr lang="en-US" dirty="0">
                <a:latin typeface="Calibri" panose="020F0502020204030204" pitchFamily="34" charset="0"/>
              </a:rPr>
              <a:t>Not a true means of measuring the value of ecosystem goods and services in the sense of gross or net benefits to people</a:t>
            </a:r>
          </a:p>
          <a:p>
            <a:endParaRPr lang="en-US" dirty="0"/>
          </a:p>
        </p:txBody>
      </p:sp>
    </p:spTree>
    <p:extLst>
      <p:ext uri="{BB962C8B-B14F-4D97-AF65-F5344CB8AC3E}">
        <p14:creationId xmlns:p14="http://schemas.microsoft.com/office/powerpoint/2010/main" val="2223473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latin typeface="Calibri" panose="020F0502020204030204" pitchFamily="34" charset="0"/>
              </a:rPr>
              <a:t>Non-Market Valuation: Revealed Preference Techniques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a:defRPr/>
            </a:pPr>
            <a:r>
              <a:rPr lang="en-US" sz="3000" dirty="0" smtClean="0">
                <a:latin typeface="Calibri" panose="020F0502020204030204" pitchFamily="34" charset="0"/>
              </a:rPr>
              <a:t>The basic idea:  People’s </a:t>
            </a:r>
            <a:r>
              <a:rPr lang="en-US" sz="3000" dirty="0" smtClean="0">
                <a:solidFill>
                  <a:srgbClr val="FFFF00"/>
                </a:solidFill>
                <a:latin typeface="Calibri" panose="020F0502020204030204" pitchFamily="34" charset="0"/>
              </a:rPr>
              <a:t>behavior</a:t>
            </a:r>
            <a:r>
              <a:rPr lang="en-US" sz="3000" dirty="0" smtClean="0">
                <a:latin typeface="Calibri" panose="020F0502020204030204" pitchFamily="34" charset="0"/>
              </a:rPr>
              <a:t> in markets may help us understand the value of associated non-market goods. 	</a:t>
            </a:r>
          </a:p>
          <a:p>
            <a:pPr>
              <a:defRPr/>
            </a:pPr>
            <a:r>
              <a:rPr lang="en-US" sz="3000" dirty="0" smtClean="0">
                <a:latin typeface="Calibri" panose="020F0502020204030204" pitchFamily="34" charset="0"/>
              </a:rPr>
              <a:t>Empirical approach:  Establish a link </a:t>
            </a:r>
            <a:r>
              <a:rPr lang="en-US" sz="3000" dirty="0">
                <a:latin typeface="Calibri" panose="020F0502020204030204" pitchFamily="34" charset="0"/>
              </a:rPr>
              <a:t>be </a:t>
            </a:r>
            <a:r>
              <a:rPr lang="en-US" sz="3000" dirty="0" smtClean="0">
                <a:latin typeface="Calibri" panose="020F0502020204030204" pitchFamily="34" charset="0"/>
              </a:rPr>
              <a:t>between </a:t>
            </a:r>
            <a:r>
              <a:rPr lang="en-US" sz="3000" dirty="0">
                <a:latin typeface="Calibri" panose="020F0502020204030204" pitchFamily="34" charset="0"/>
              </a:rPr>
              <a:t>changes in </a:t>
            </a:r>
            <a:r>
              <a:rPr lang="en-US" sz="3000" dirty="0" smtClean="0">
                <a:latin typeface="Calibri" panose="020F0502020204030204" pitchFamily="34" charset="0"/>
              </a:rPr>
              <a:t>ecosystem goods and services and </a:t>
            </a:r>
            <a:r>
              <a:rPr lang="en-US" sz="3000" dirty="0">
                <a:latin typeface="Calibri" panose="020F0502020204030204" pitchFamily="34" charset="0"/>
              </a:rPr>
              <a:t>changes in </a:t>
            </a:r>
            <a:r>
              <a:rPr lang="en-US" sz="3000" dirty="0" smtClean="0">
                <a:latin typeface="Calibri" panose="020F0502020204030204" pitchFamily="34" charset="0"/>
              </a:rPr>
              <a:t>observable behaviors </a:t>
            </a:r>
            <a:r>
              <a:rPr lang="en-US" sz="3000" dirty="0">
                <a:latin typeface="Calibri" panose="020F0502020204030204" pitchFamily="34" charset="0"/>
              </a:rPr>
              <a:t>of people.</a:t>
            </a:r>
          </a:p>
          <a:p>
            <a:pPr>
              <a:defRPr/>
            </a:pPr>
            <a:endParaRPr lang="en-US" sz="3000" dirty="0" smtClean="0">
              <a:latin typeface="Calibri" panose="020F0502020204030204" pitchFamily="34" charset="0"/>
            </a:endParaRPr>
          </a:p>
          <a:p>
            <a:pPr lvl="1" eaLnBrk="1" hangingPunct="1">
              <a:defRPr/>
            </a:pPr>
            <a:r>
              <a:rPr lang="en-US" sz="3000" dirty="0">
                <a:latin typeface="Calibri" panose="020F0502020204030204" pitchFamily="34" charset="0"/>
              </a:rPr>
              <a:t>Travel Cost Methods</a:t>
            </a:r>
          </a:p>
          <a:p>
            <a:pPr lvl="1" eaLnBrk="1" hangingPunct="1">
              <a:defRPr/>
            </a:pPr>
            <a:r>
              <a:rPr lang="en-US" sz="3000" dirty="0">
                <a:latin typeface="Calibri" panose="020F0502020204030204" pitchFamily="34" charset="0"/>
              </a:rPr>
              <a:t>Hedonic Pricing  </a:t>
            </a:r>
          </a:p>
          <a:p>
            <a:pPr>
              <a:defRPr/>
            </a:pPr>
            <a:endParaRPr lang="en-US" dirty="0"/>
          </a:p>
        </p:txBody>
      </p:sp>
      <p:pic>
        <p:nvPicPr>
          <p:cNvPr id="4" name="Picture 5" descr="C:\Documents and Settings\schuhmannp\Local Settings\Temporary Internet Files\Content.IE5\QRD23YKL\MPj0437192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703447"/>
            <a:ext cx="4419600" cy="294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420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normAutofit fontScale="90000"/>
          </a:bodyPr>
          <a:lstStyle/>
          <a:p>
            <a:pPr>
              <a:defRPr/>
            </a:pPr>
            <a:r>
              <a:rPr lang="en-US" dirty="0" smtClean="0"/>
              <a:t>Revealed Preference Methods: The </a:t>
            </a:r>
            <a:r>
              <a:rPr lang="en-US" dirty="0" smtClean="0">
                <a:latin typeface="Calibri" panose="020F0502020204030204" pitchFamily="34" charset="0"/>
              </a:rPr>
              <a:t>Travel </a:t>
            </a:r>
            <a:r>
              <a:rPr lang="en-US" dirty="0">
                <a:latin typeface="Calibri" panose="020F0502020204030204" pitchFamily="34" charset="0"/>
              </a:rPr>
              <a:t>Cost Method </a:t>
            </a:r>
            <a:endParaRPr lang="en-US" dirty="0" smtClean="0"/>
          </a:p>
        </p:txBody>
      </p:sp>
      <p:sp>
        <p:nvSpPr>
          <p:cNvPr id="41987" name="Rectangle 3"/>
          <p:cNvSpPr>
            <a:spLocks noGrp="1" noChangeArrowheads="1"/>
          </p:cNvSpPr>
          <p:nvPr>
            <p:ph type="body" idx="1"/>
          </p:nvPr>
        </p:nvSpPr>
        <p:spPr>
          <a:xfrm>
            <a:off x="762000" y="1493520"/>
            <a:ext cx="10210800" cy="4678363"/>
          </a:xfrm>
        </p:spPr>
        <p:txBody>
          <a:bodyPr>
            <a:noAutofit/>
          </a:bodyPr>
          <a:lstStyle/>
          <a:p>
            <a:pPr>
              <a:defRPr/>
            </a:pPr>
            <a:r>
              <a:rPr lang="en-US" sz="2800" dirty="0" smtClean="0">
                <a:latin typeface="Calibri" panose="020F0502020204030204" pitchFamily="34" charset="0"/>
              </a:rPr>
              <a:t>The basic idea:  The </a:t>
            </a:r>
            <a:r>
              <a:rPr lang="en-US" sz="2800" dirty="0" smtClean="0">
                <a:solidFill>
                  <a:srgbClr val="FFFF00"/>
                </a:solidFill>
                <a:latin typeface="Calibri" panose="020F0502020204030204" pitchFamily="34" charset="0"/>
              </a:rPr>
              <a:t>costs </a:t>
            </a:r>
            <a:r>
              <a:rPr lang="en-US" sz="2800" dirty="0">
                <a:solidFill>
                  <a:srgbClr val="FFFF00"/>
                </a:solidFill>
                <a:latin typeface="Calibri" panose="020F0502020204030204" pitchFamily="34" charset="0"/>
              </a:rPr>
              <a:t>incurred in travel </a:t>
            </a:r>
            <a:r>
              <a:rPr lang="en-US" sz="2800" dirty="0">
                <a:latin typeface="Calibri" panose="020F0502020204030204" pitchFamily="34" charset="0"/>
              </a:rPr>
              <a:t>represent a lower bound on </a:t>
            </a:r>
            <a:r>
              <a:rPr lang="en-US" sz="2800" dirty="0">
                <a:solidFill>
                  <a:srgbClr val="FFFF00"/>
                </a:solidFill>
                <a:latin typeface="Calibri" panose="020F0502020204030204" pitchFamily="34" charset="0"/>
              </a:rPr>
              <a:t>willingness to pay </a:t>
            </a:r>
            <a:r>
              <a:rPr lang="en-US" sz="2800" dirty="0">
                <a:latin typeface="Calibri" panose="020F0502020204030204" pitchFamily="34" charset="0"/>
              </a:rPr>
              <a:t>for access to the natural resource.  </a:t>
            </a:r>
          </a:p>
          <a:p>
            <a:pPr>
              <a:defRPr/>
            </a:pPr>
            <a:r>
              <a:rPr lang="en-US" sz="2800" dirty="0" smtClean="0">
                <a:effectLst/>
                <a:latin typeface="Calibri" panose="020F0502020204030204" pitchFamily="34" charset="0"/>
              </a:rPr>
              <a:t>Empirical approach:  Use information on travel expenses and trip frequency to estimate a</a:t>
            </a:r>
            <a:r>
              <a:rPr lang="en-US" sz="2800" dirty="0" smtClean="0">
                <a:solidFill>
                  <a:srgbClr val="FFFF00"/>
                </a:solidFill>
                <a:effectLst/>
                <a:latin typeface="Calibri" panose="020F0502020204030204" pitchFamily="34" charset="0"/>
              </a:rPr>
              <a:t> trip demand </a:t>
            </a:r>
            <a:r>
              <a:rPr lang="en-US" sz="2800" dirty="0" smtClean="0">
                <a:effectLst/>
                <a:latin typeface="Calibri" panose="020F0502020204030204" pitchFamily="34" charset="0"/>
              </a:rPr>
              <a:t>function. </a:t>
            </a:r>
            <a:r>
              <a:rPr lang="en-US" sz="2800" dirty="0" smtClean="0">
                <a:latin typeface="Calibri" panose="020F0502020204030204" pitchFamily="34" charset="0"/>
              </a:rPr>
              <a:t>Use trip demand function to estimate net gains from the resource.</a:t>
            </a:r>
            <a:endParaRPr lang="en-US" sz="2800" dirty="0" smtClean="0">
              <a:effectLst/>
              <a:latin typeface="Calibri" panose="020F0502020204030204" pitchFamily="34" charset="0"/>
            </a:endParaRPr>
          </a:p>
          <a:p>
            <a:pPr>
              <a:defRPr/>
            </a:pPr>
            <a:r>
              <a:rPr lang="en-US" sz="2800" dirty="0" smtClean="0">
                <a:effectLst/>
                <a:latin typeface="Calibri" panose="020F0502020204030204" pitchFamily="34" charset="0"/>
              </a:rPr>
              <a:t>Typically applied to </a:t>
            </a:r>
            <a:r>
              <a:rPr lang="en-US" sz="2800" u="sng" dirty="0" smtClean="0">
                <a:effectLst/>
                <a:latin typeface="Calibri" panose="020F0502020204030204" pitchFamily="34" charset="0"/>
              </a:rPr>
              <a:t>recreation</a:t>
            </a:r>
          </a:p>
          <a:p>
            <a:pPr>
              <a:defRPr/>
            </a:pPr>
            <a:r>
              <a:rPr lang="en-US" sz="2800" dirty="0" smtClean="0">
                <a:effectLst/>
                <a:latin typeface="Calibri" panose="020F0502020204030204" pitchFamily="34" charset="0"/>
              </a:rPr>
              <a:t>Survey data should include:</a:t>
            </a:r>
          </a:p>
          <a:p>
            <a:pPr lvl="1">
              <a:defRPr/>
            </a:pPr>
            <a:r>
              <a:rPr lang="en-US" sz="2400" dirty="0" smtClean="0">
                <a:effectLst/>
                <a:latin typeface="Calibri" panose="020F0502020204030204" pitchFamily="34" charset="0"/>
              </a:rPr>
              <a:t>Individual visitation frequency data  </a:t>
            </a:r>
          </a:p>
          <a:p>
            <a:pPr lvl="1">
              <a:defRPr/>
            </a:pPr>
            <a:r>
              <a:rPr lang="en-US" sz="2400" dirty="0" smtClean="0">
                <a:effectLst/>
                <a:latin typeface="Calibri" panose="020F0502020204030204" pitchFamily="34" charset="0"/>
              </a:rPr>
              <a:t>Travel costs &amp; other expenditures</a:t>
            </a:r>
          </a:p>
          <a:p>
            <a:pPr lvl="1">
              <a:defRPr/>
            </a:pPr>
            <a:r>
              <a:rPr lang="en-US" sz="2400" dirty="0" smtClean="0">
                <a:effectLst/>
                <a:latin typeface="Calibri" panose="020F0502020204030204" pitchFamily="34" charset="0"/>
              </a:rPr>
              <a:t>Environmental quality measures </a:t>
            </a:r>
          </a:p>
          <a:p>
            <a:pPr lvl="1">
              <a:defRPr/>
            </a:pPr>
            <a:r>
              <a:rPr lang="en-US" sz="2400" dirty="0" smtClean="0">
                <a:effectLst/>
                <a:latin typeface="Calibri" panose="020F0502020204030204" pitchFamily="34" charset="0"/>
              </a:rPr>
              <a:t>Demographic information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3689446"/>
            <a:ext cx="4175760" cy="3131820"/>
          </a:xfrm>
          <a:prstGeom prst="rect">
            <a:avLst/>
          </a:prstGeom>
        </p:spPr>
      </p:pic>
    </p:spTree>
    <p:extLst>
      <p:ext uri="{BB962C8B-B14F-4D97-AF65-F5344CB8AC3E}">
        <p14:creationId xmlns:p14="http://schemas.microsoft.com/office/powerpoint/2010/main" val="2289645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rPr>
              <a:t>Revealed Preference Methods: </a:t>
            </a:r>
            <a:r>
              <a:rPr lang="en-US" dirty="0" smtClean="0">
                <a:latin typeface="Calibri" panose="020F0502020204030204" pitchFamily="34" charset="0"/>
              </a:rPr>
              <a:t>Random Utility Modeling </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800" dirty="0" smtClean="0"/>
              <a:t>A version of the travel cost method, RUM uses data on visitation at alternative recreation sites. </a:t>
            </a:r>
          </a:p>
          <a:p>
            <a:pPr lvl="1">
              <a:defRPr/>
            </a:pPr>
            <a:r>
              <a:rPr lang="en-US" sz="2800" dirty="0">
                <a:latin typeface="Calibri" panose="020F0502020204030204" pitchFamily="34" charset="0"/>
              </a:rPr>
              <a:t>Uses information on travel to estimate </a:t>
            </a:r>
            <a:r>
              <a:rPr lang="en-US" sz="2800" dirty="0" smtClean="0">
                <a:latin typeface="Calibri" panose="020F0502020204030204" pitchFamily="34" charset="0"/>
              </a:rPr>
              <a:t>a trip utility (satisfaction) function</a:t>
            </a:r>
            <a:r>
              <a:rPr lang="en-US" sz="2800" dirty="0">
                <a:latin typeface="Calibri" panose="020F0502020204030204" pitchFamily="34" charset="0"/>
              </a:rPr>
              <a:t>, based on the idea that </a:t>
            </a:r>
            <a:r>
              <a:rPr lang="en-US" sz="2800" dirty="0" smtClean="0">
                <a:latin typeface="Calibri" panose="020F0502020204030204" pitchFamily="34" charset="0"/>
              </a:rPr>
              <a:t>individuals will choose the site that gives them the most enjoyment.  </a:t>
            </a:r>
            <a:endParaRPr lang="en-US" sz="2800" dirty="0">
              <a:latin typeface="Calibri" panose="020F0502020204030204" pitchFamily="34" charset="0"/>
            </a:endParaRPr>
          </a:p>
          <a:p>
            <a:pPr lvl="1">
              <a:defRPr/>
            </a:pPr>
            <a:r>
              <a:rPr lang="en-US" sz="2800" dirty="0" smtClean="0">
                <a:latin typeface="Calibri" panose="020F0502020204030204" pitchFamily="34" charset="0"/>
              </a:rPr>
              <a:t>Survey </a:t>
            </a:r>
            <a:r>
              <a:rPr lang="en-US" sz="2800" dirty="0">
                <a:latin typeface="Calibri" panose="020F0502020204030204" pitchFamily="34" charset="0"/>
              </a:rPr>
              <a:t>data should include:</a:t>
            </a:r>
          </a:p>
          <a:p>
            <a:pPr lvl="2">
              <a:defRPr/>
            </a:pPr>
            <a:r>
              <a:rPr lang="en-US" sz="2400" dirty="0">
                <a:latin typeface="Calibri" panose="020F0502020204030204" pitchFamily="34" charset="0"/>
              </a:rPr>
              <a:t>Individual visitation </a:t>
            </a:r>
            <a:r>
              <a:rPr lang="en-US" sz="2400" dirty="0" smtClean="0">
                <a:latin typeface="Calibri" panose="020F0502020204030204" pitchFamily="34" charset="0"/>
              </a:rPr>
              <a:t>data from multiple alternative sites </a:t>
            </a:r>
            <a:endParaRPr lang="en-US" sz="2400" dirty="0">
              <a:latin typeface="Calibri" panose="020F0502020204030204" pitchFamily="34" charset="0"/>
            </a:endParaRPr>
          </a:p>
          <a:p>
            <a:pPr lvl="2">
              <a:defRPr/>
            </a:pPr>
            <a:r>
              <a:rPr lang="en-US" sz="2400" dirty="0">
                <a:latin typeface="Calibri" panose="020F0502020204030204" pitchFamily="34" charset="0"/>
              </a:rPr>
              <a:t>Travel costs &amp; other expenditures</a:t>
            </a:r>
          </a:p>
          <a:p>
            <a:pPr lvl="2">
              <a:defRPr/>
            </a:pPr>
            <a:r>
              <a:rPr lang="en-US" sz="2400" dirty="0">
                <a:latin typeface="Calibri" panose="020F0502020204030204" pitchFamily="34" charset="0"/>
              </a:rPr>
              <a:t>Environmental quality measures </a:t>
            </a:r>
            <a:r>
              <a:rPr lang="en-US" sz="2400" dirty="0" smtClean="0">
                <a:latin typeface="Calibri" panose="020F0502020204030204" pitchFamily="34" charset="0"/>
              </a:rPr>
              <a:t>at each site </a:t>
            </a:r>
            <a:endParaRPr lang="en-US" sz="2400" dirty="0">
              <a:latin typeface="Calibri" panose="020F0502020204030204" pitchFamily="34" charset="0"/>
            </a:endParaRPr>
          </a:p>
          <a:p>
            <a:pPr lvl="2">
              <a:defRPr/>
            </a:pPr>
            <a:r>
              <a:rPr lang="en-US" sz="2400" dirty="0">
                <a:latin typeface="Calibri" panose="020F0502020204030204" pitchFamily="34" charset="0"/>
              </a:rPr>
              <a:t>Demographic information</a:t>
            </a:r>
          </a:p>
          <a:p>
            <a:endParaRPr lang="en-US" dirty="0"/>
          </a:p>
        </p:txBody>
      </p:sp>
    </p:spTree>
    <p:extLst>
      <p:ext uri="{BB962C8B-B14F-4D97-AF65-F5344CB8AC3E}">
        <p14:creationId xmlns:p14="http://schemas.microsoft.com/office/powerpoint/2010/main" val="3198297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rPr>
              <a:t>Travel Cost Method </a:t>
            </a:r>
            <a:r>
              <a:rPr lang="en-US" dirty="0" smtClean="0">
                <a:latin typeface="Calibri" panose="020F0502020204030204" pitchFamily="34" charset="0"/>
              </a:rPr>
              <a:t>and Random Utility Models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None/>
              <a:defRPr/>
            </a:pPr>
            <a:r>
              <a:rPr lang="en-US" sz="2800" dirty="0">
                <a:latin typeface="Calibri" panose="020F0502020204030204" pitchFamily="34" charset="0"/>
              </a:rPr>
              <a:t>Values that can be derived from a </a:t>
            </a:r>
            <a:r>
              <a:rPr lang="en-US" sz="2800" dirty="0" smtClean="0">
                <a:latin typeface="Calibri" panose="020F0502020204030204" pitchFamily="34" charset="0"/>
              </a:rPr>
              <a:t>TCM or RUM study </a:t>
            </a:r>
            <a:r>
              <a:rPr lang="en-US" sz="2800" dirty="0">
                <a:latin typeface="Calibri" panose="020F0502020204030204" pitchFamily="34" charset="0"/>
              </a:rPr>
              <a:t>include:</a:t>
            </a:r>
          </a:p>
          <a:p>
            <a:pPr>
              <a:defRPr/>
            </a:pPr>
            <a:r>
              <a:rPr lang="en-US" sz="2800" dirty="0">
                <a:latin typeface="Calibri" panose="020F0502020204030204" pitchFamily="34" charset="0"/>
              </a:rPr>
              <a:t>The </a:t>
            </a:r>
            <a:r>
              <a:rPr lang="en-US" sz="2800" dirty="0">
                <a:solidFill>
                  <a:srgbClr val="FFFF00"/>
                </a:solidFill>
                <a:latin typeface="Calibri" panose="020F0502020204030204" pitchFamily="34" charset="0"/>
              </a:rPr>
              <a:t>value of a visit </a:t>
            </a:r>
            <a:r>
              <a:rPr lang="en-US" sz="2800" dirty="0">
                <a:latin typeface="Calibri" panose="020F0502020204030204" pitchFamily="34" charset="0"/>
              </a:rPr>
              <a:t>to the visitor over and above the price he already pays (consumer surplus). </a:t>
            </a:r>
          </a:p>
          <a:p>
            <a:pPr>
              <a:defRPr/>
            </a:pPr>
            <a:r>
              <a:rPr lang="en-US" sz="2800" dirty="0">
                <a:latin typeface="Calibri" panose="020F0502020204030204" pitchFamily="34" charset="0"/>
              </a:rPr>
              <a:t>The recreational </a:t>
            </a:r>
            <a:r>
              <a:rPr lang="en-US" sz="2800" dirty="0">
                <a:solidFill>
                  <a:srgbClr val="FFFF00"/>
                </a:solidFill>
                <a:latin typeface="Calibri" panose="020F0502020204030204" pitchFamily="34" charset="0"/>
              </a:rPr>
              <a:t>value of a natural area </a:t>
            </a:r>
            <a:r>
              <a:rPr lang="en-US" sz="2800" dirty="0">
                <a:latin typeface="Calibri" panose="020F0502020204030204" pitchFamily="34" charset="0"/>
              </a:rPr>
              <a:t>(deducted by aggregating the consumer surplus per visit per visitor over all visitors). This is what would be lost when the natural area disappears or is closed for recreation. </a:t>
            </a:r>
          </a:p>
          <a:p>
            <a:pPr>
              <a:defRPr/>
            </a:pPr>
            <a:r>
              <a:rPr lang="en-US" sz="2800" dirty="0">
                <a:latin typeface="Calibri" panose="020F0502020204030204" pitchFamily="34" charset="0"/>
              </a:rPr>
              <a:t>The </a:t>
            </a:r>
            <a:r>
              <a:rPr lang="en-US" sz="2800" dirty="0">
                <a:solidFill>
                  <a:srgbClr val="FFFF00"/>
                </a:solidFill>
                <a:latin typeface="Calibri" panose="020F0502020204030204" pitchFamily="34" charset="0"/>
              </a:rPr>
              <a:t>value of changes in the quality or </a:t>
            </a:r>
            <a:r>
              <a:rPr lang="en-US" sz="2800" dirty="0" smtClean="0">
                <a:solidFill>
                  <a:srgbClr val="FFFF00"/>
                </a:solidFill>
                <a:latin typeface="Calibri" panose="020F0502020204030204" pitchFamily="34" charset="0"/>
              </a:rPr>
              <a:t>characteristics </a:t>
            </a:r>
            <a:r>
              <a:rPr lang="en-US" sz="2800" dirty="0">
                <a:latin typeface="Calibri" panose="020F0502020204030204" pitchFamily="34" charset="0"/>
              </a:rPr>
              <a:t>of the recreation site or area. </a:t>
            </a:r>
          </a:p>
          <a:p>
            <a:endParaRPr lang="en-US" sz="2800" dirty="0"/>
          </a:p>
        </p:txBody>
      </p:sp>
    </p:spTree>
    <p:extLst>
      <p:ext uri="{BB962C8B-B14F-4D97-AF65-F5344CB8AC3E}">
        <p14:creationId xmlns:p14="http://schemas.microsoft.com/office/powerpoint/2010/main" val="1271291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571500" y="533400"/>
            <a:ext cx="10972800" cy="990600"/>
          </a:xfrm>
        </p:spPr>
        <p:txBody>
          <a:bodyPr>
            <a:normAutofit/>
          </a:bodyPr>
          <a:lstStyle/>
          <a:p>
            <a:pPr>
              <a:defRPr/>
            </a:pPr>
            <a:r>
              <a:rPr lang="en-US" dirty="0">
                <a:latin typeface="Calibri" panose="020F0502020204030204" pitchFamily="34" charset="0"/>
              </a:rPr>
              <a:t>Revealed Preference </a:t>
            </a:r>
            <a:r>
              <a:rPr lang="en-US" dirty="0" smtClean="0">
                <a:latin typeface="Calibri" panose="020F0502020204030204" pitchFamily="34" charset="0"/>
              </a:rPr>
              <a:t>Methods:  Hedonic </a:t>
            </a:r>
            <a:r>
              <a:rPr lang="en-US" dirty="0">
                <a:latin typeface="Calibri" panose="020F0502020204030204" pitchFamily="34" charset="0"/>
              </a:rPr>
              <a:t>Pricing </a:t>
            </a:r>
            <a:endParaRPr lang="en-US" dirty="0" smtClean="0">
              <a:latin typeface="Calibri" panose="020F0502020204030204" pitchFamily="34" charset="0"/>
            </a:endParaRPr>
          </a:p>
        </p:txBody>
      </p:sp>
      <p:sp>
        <p:nvSpPr>
          <p:cNvPr id="82947" name="Rectangle 3"/>
          <p:cNvSpPr>
            <a:spLocks noGrp="1" noChangeArrowheads="1"/>
          </p:cNvSpPr>
          <p:nvPr>
            <p:ph type="body" idx="1"/>
          </p:nvPr>
        </p:nvSpPr>
        <p:spPr>
          <a:xfrm>
            <a:off x="571500" y="1524000"/>
            <a:ext cx="10591800" cy="4724400"/>
          </a:xfrm>
        </p:spPr>
        <p:txBody>
          <a:bodyPr>
            <a:normAutofit/>
          </a:bodyPr>
          <a:lstStyle/>
          <a:p>
            <a:pPr>
              <a:defRPr/>
            </a:pPr>
            <a:r>
              <a:rPr lang="en-US" sz="2800" dirty="0" smtClean="0">
                <a:latin typeface="Calibri" panose="020F0502020204030204" pitchFamily="34" charset="0"/>
              </a:rPr>
              <a:t>The basic idea:  Demand for environmental attributes will be reflected in the prices people pay for associated goods such as housing. </a:t>
            </a:r>
          </a:p>
          <a:p>
            <a:pPr>
              <a:defRPr/>
            </a:pPr>
            <a:r>
              <a:rPr lang="en-US" sz="2800" dirty="0" smtClean="0">
                <a:latin typeface="Calibri" panose="020F0502020204030204" pitchFamily="34" charset="0"/>
              </a:rPr>
              <a:t>Empirical approach:  Estimate a function describing how market prices are related to environmental amenities.  </a:t>
            </a:r>
            <a:endParaRPr lang="en-US" sz="2800" dirty="0">
              <a:latin typeface="Calibri" panose="020F0502020204030204" pitchFamily="34" charset="0"/>
            </a:endParaRPr>
          </a:p>
          <a:p>
            <a:pPr lvl="1" eaLnBrk="1" hangingPunct="1">
              <a:defRPr/>
            </a:pPr>
            <a:r>
              <a:rPr lang="en-US" sz="2800" dirty="0">
                <a:latin typeface="Calibri" panose="020F0502020204030204" pitchFamily="34" charset="0"/>
              </a:rPr>
              <a:t>Real estate sales data should </a:t>
            </a:r>
            <a:r>
              <a:rPr lang="en-US" sz="2800" dirty="0" smtClean="0">
                <a:latin typeface="Calibri" panose="020F0502020204030204" pitchFamily="34" charset="0"/>
              </a:rPr>
              <a:t>include: </a:t>
            </a:r>
            <a:endParaRPr lang="en-US" sz="2800" dirty="0">
              <a:latin typeface="Calibri" panose="020F0502020204030204" pitchFamily="34" charset="0"/>
            </a:endParaRPr>
          </a:p>
          <a:p>
            <a:pPr lvl="2" eaLnBrk="1" hangingPunct="1">
              <a:defRPr/>
            </a:pPr>
            <a:r>
              <a:rPr lang="en-US" sz="2400" dirty="0">
                <a:latin typeface="Calibri" panose="020F0502020204030204" pitchFamily="34" charset="0"/>
              </a:rPr>
              <a:t>House sales prices</a:t>
            </a:r>
          </a:p>
          <a:p>
            <a:pPr lvl="2" eaLnBrk="1" hangingPunct="1">
              <a:defRPr/>
            </a:pPr>
            <a:r>
              <a:rPr lang="en-US" sz="2400" dirty="0">
                <a:latin typeface="Calibri" panose="020F0502020204030204" pitchFamily="34" charset="0"/>
              </a:rPr>
              <a:t>House characteristics </a:t>
            </a:r>
          </a:p>
          <a:p>
            <a:pPr lvl="2" eaLnBrk="1" hangingPunct="1">
              <a:defRPr/>
            </a:pPr>
            <a:r>
              <a:rPr lang="en-US" sz="2400" dirty="0">
                <a:latin typeface="Calibri" panose="020F0502020204030204" pitchFamily="34" charset="0"/>
              </a:rPr>
              <a:t>Associated environmental attributes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483" y="3048000"/>
            <a:ext cx="5428649" cy="3581400"/>
          </a:xfrm>
          <a:prstGeom prst="rect">
            <a:avLst/>
          </a:prstGeom>
        </p:spPr>
      </p:pic>
    </p:spTree>
    <p:extLst>
      <p:ext uri="{BB962C8B-B14F-4D97-AF65-F5344CB8AC3E}">
        <p14:creationId xmlns:p14="http://schemas.microsoft.com/office/powerpoint/2010/main" val="2804345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Revealed Preference Methods</a:t>
            </a:r>
            <a:endParaRPr lang="en-US" dirty="0"/>
          </a:p>
        </p:txBody>
      </p:sp>
      <p:sp>
        <p:nvSpPr>
          <p:cNvPr id="3" name="Content Placeholder 2"/>
          <p:cNvSpPr>
            <a:spLocks noGrp="1"/>
          </p:cNvSpPr>
          <p:nvPr>
            <p:ph idx="1"/>
          </p:nvPr>
        </p:nvSpPr>
        <p:spPr/>
        <p:txBody>
          <a:bodyPr/>
          <a:lstStyle/>
          <a:p>
            <a:r>
              <a:rPr lang="en-US" dirty="0" smtClean="0"/>
              <a:t>Pros:  Estimated values </a:t>
            </a:r>
            <a:r>
              <a:rPr lang="en-US" dirty="0"/>
              <a:t>are grounded in actual behavior and are therefore empirically defensible. </a:t>
            </a:r>
            <a:endParaRPr lang="en-US" dirty="0" smtClean="0"/>
          </a:p>
          <a:p>
            <a:endParaRPr lang="en-US" dirty="0"/>
          </a:p>
          <a:p>
            <a:r>
              <a:rPr lang="en-US" dirty="0" smtClean="0"/>
              <a:t>Cons:  Data requirements, technical knowledge, limited to easily measured environmental amenities, not </a:t>
            </a:r>
            <a:r>
              <a:rPr lang="en-US" dirty="0"/>
              <a:t>suitable for monetization of non-use values.</a:t>
            </a:r>
          </a:p>
        </p:txBody>
      </p:sp>
    </p:spTree>
    <p:extLst>
      <p:ext uri="{BB962C8B-B14F-4D97-AF65-F5344CB8AC3E}">
        <p14:creationId xmlns:p14="http://schemas.microsoft.com/office/powerpoint/2010/main" val="1830172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990600"/>
          </a:xfrm>
        </p:spPr>
        <p:txBody>
          <a:bodyPr/>
          <a:lstStyle/>
          <a:p>
            <a:pPr>
              <a:defRPr/>
            </a:pPr>
            <a:r>
              <a:rPr lang="en-US" dirty="0" smtClean="0">
                <a:latin typeface="Calibri" panose="020F0502020204030204" pitchFamily="34" charset="0"/>
              </a:rPr>
              <a:t>Stated Preference Techniques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a:defRPr/>
            </a:pPr>
            <a:r>
              <a:rPr lang="en-US" sz="3200" dirty="0" smtClean="0">
                <a:latin typeface="Calibri" panose="020F0502020204030204" pitchFamily="34" charset="0"/>
              </a:rPr>
              <a:t>The basic idea:  People can tell us what they value by answering questions.</a:t>
            </a:r>
          </a:p>
          <a:p>
            <a:pPr>
              <a:defRPr/>
            </a:pPr>
            <a:r>
              <a:rPr lang="en-US" sz="3200" dirty="0" smtClean="0">
                <a:latin typeface="Calibri" panose="020F0502020204030204" pitchFamily="34" charset="0"/>
              </a:rPr>
              <a:t>Empirical approach: Ask people what they are willing to pay or willing to accept or to make hypothetical choices between alternative goods or states of the world. </a:t>
            </a:r>
          </a:p>
          <a:p>
            <a:pPr lvl="1">
              <a:defRPr/>
            </a:pPr>
            <a:r>
              <a:rPr lang="en-US" sz="2600" dirty="0" smtClean="0">
                <a:latin typeface="Calibri" panose="020F0502020204030204" pitchFamily="34" charset="0"/>
              </a:rPr>
              <a:t>The Contingent </a:t>
            </a:r>
            <a:r>
              <a:rPr lang="en-US" sz="2600" dirty="0">
                <a:latin typeface="Calibri" panose="020F0502020204030204" pitchFamily="34" charset="0"/>
              </a:rPr>
              <a:t>Valuation Method </a:t>
            </a:r>
          </a:p>
          <a:p>
            <a:pPr lvl="1">
              <a:defRPr/>
            </a:pPr>
            <a:r>
              <a:rPr lang="en-US" sz="2600" dirty="0">
                <a:latin typeface="Calibri" panose="020F0502020204030204" pitchFamily="34" charset="0"/>
              </a:rPr>
              <a:t>Choice </a:t>
            </a:r>
            <a:r>
              <a:rPr lang="en-US" sz="2600" dirty="0" smtClean="0">
                <a:latin typeface="Calibri" panose="020F0502020204030204" pitchFamily="34" charset="0"/>
              </a:rPr>
              <a:t>Modeling</a:t>
            </a:r>
            <a:endParaRPr lang="en-US" sz="2600" dirty="0">
              <a:latin typeface="Calibri" panose="020F0502020204030204" pitchFamily="34" charset="0"/>
            </a:endParaRPr>
          </a:p>
          <a:p>
            <a:pPr lvl="2" eaLnBrk="1" hangingPunct="1">
              <a:buFont typeface="Wingdings" panose="05000000000000000000" pitchFamily="2" charset="2"/>
              <a:buNone/>
              <a:defRPr/>
            </a:pPr>
            <a:r>
              <a:rPr lang="en-US" sz="2200" dirty="0"/>
              <a:t> </a:t>
            </a:r>
          </a:p>
          <a:p>
            <a:pPr lvl="1">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3689822"/>
            <a:ext cx="3454400" cy="3168178"/>
          </a:xfrm>
          <a:prstGeom prst="rect">
            <a:avLst/>
          </a:prstGeom>
        </p:spPr>
      </p:pic>
    </p:spTree>
    <p:extLst>
      <p:ext uri="{BB962C8B-B14F-4D97-AF65-F5344CB8AC3E}">
        <p14:creationId xmlns:p14="http://schemas.microsoft.com/office/powerpoint/2010/main" val="1410137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latin typeface="Calibri" panose="020F0502020204030204" pitchFamily="34" charset="0"/>
              </a:rPr>
              <a:t>Economic Value</a:t>
            </a:r>
          </a:p>
        </p:txBody>
      </p:sp>
      <p:sp>
        <p:nvSpPr>
          <p:cNvPr id="3" name="Content Placeholder 2"/>
          <p:cNvSpPr>
            <a:spLocks noGrp="1"/>
          </p:cNvSpPr>
          <p:nvPr>
            <p:ph idx="1"/>
          </p:nvPr>
        </p:nvSpPr>
        <p:spPr>
          <a:xfrm>
            <a:off x="762000" y="1371600"/>
            <a:ext cx="10439400" cy="4754563"/>
          </a:xfrm>
        </p:spPr>
        <p:txBody>
          <a:bodyPr>
            <a:normAutofit/>
          </a:bodyPr>
          <a:lstStyle/>
          <a:p>
            <a:pPr eaLnBrk="1" hangingPunct="1">
              <a:defRPr/>
            </a:pPr>
            <a:r>
              <a:rPr lang="en-US" sz="3200" i="1" dirty="0">
                <a:latin typeface="Calibri" panose="020F0502020204030204" pitchFamily="34" charset="0"/>
              </a:rPr>
              <a:t>Value</a:t>
            </a:r>
            <a:r>
              <a:rPr lang="en-US" sz="3200" dirty="0">
                <a:latin typeface="Calibri" panose="020F0502020204030204" pitchFamily="34" charset="0"/>
              </a:rPr>
              <a:t> is </a:t>
            </a:r>
            <a:r>
              <a:rPr lang="en-US" sz="3200" dirty="0" smtClean="0">
                <a:latin typeface="Calibri" panose="020F0502020204030204" pitchFamily="34" charset="0"/>
              </a:rPr>
              <a:t>most meaningful and measurable in terms of what </a:t>
            </a:r>
            <a:r>
              <a:rPr lang="en-US" sz="3200" dirty="0">
                <a:latin typeface="Calibri" panose="020F0502020204030204" pitchFamily="34" charset="0"/>
              </a:rPr>
              <a:t>people are </a:t>
            </a:r>
            <a:r>
              <a:rPr lang="en-US" sz="3200" i="1" dirty="0">
                <a:latin typeface="Calibri" panose="020F0502020204030204" pitchFamily="34" charset="0"/>
              </a:rPr>
              <a:t>willing and able to give up </a:t>
            </a:r>
            <a:r>
              <a:rPr lang="en-US" sz="3200" dirty="0">
                <a:latin typeface="Calibri" panose="020F0502020204030204" pitchFamily="34" charset="0"/>
              </a:rPr>
              <a:t>for the good or service.  </a:t>
            </a:r>
          </a:p>
          <a:p>
            <a:pPr eaLnBrk="1" hangingPunct="1">
              <a:defRPr/>
            </a:pPr>
            <a:r>
              <a:rPr lang="en-US" sz="3200" dirty="0" smtClean="0">
                <a:latin typeface="Calibri" panose="020F0502020204030204" pitchFamily="34" charset="0"/>
              </a:rPr>
              <a:t>Value </a:t>
            </a:r>
            <a:r>
              <a:rPr lang="en-US" sz="3200" dirty="0">
                <a:latin typeface="Calibri" panose="020F0502020204030204" pitchFamily="34" charset="0"/>
              </a:rPr>
              <a:t>is </a:t>
            </a:r>
            <a:r>
              <a:rPr lang="en-US" sz="3200" i="1" dirty="0">
                <a:latin typeface="Calibri" panose="020F0502020204030204" pitchFamily="34" charset="0"/>
              </a:rPr>
              <a:t>anthropocentric</a:t>
            </a:r>
            <a:r>
              <a:rPr lang="en-US" sz="3200" dirty="0">
                <a:latin typeface="Calibri" panose="020F0502020204030204" pitchFamily="34" charset="0"/>
              </a:rPr>
              <a:t> (human-centered</a:t>
            </a:r>
            <a:r>
              <a:rPr lang="en-US" sz="3200" dirty="0" smtClean="0">
                <a:latin typeface="Calibri" panose="020F0502020204030204" pitchFamily="34" charset="0"/>
              </a:rPr>
              <a:t>), and the </a:t>
            </a:r>
            <a:r>
              <a:rPr lang="en-US" sz="3200" dirty="0">
                <a:latin typeface="Calibri" panose="020F0502020204030204" pitchFamily="34" charset="0"/>
              </a:rPr>
              <a:t>process of valuation is </a:t>
            </a:r>
            <a:r>
              <a:rPr lang="en-US" sz="3200" i="1" dirty="0" smtClean="0">
                <a:latin typeface="Calibri" panose="020F0502020204030204" pitchFamily="34" charset="0"/>
              </a:rPr>
              <a:t>utilitarian</a:t>
            </a:r>
            <a:r>
              <a:rPr lang="en-US" sz="3200" dirty="0" smtClean="0">
                <a:latin typeface="Calibri" panose="020F0502020204030204" pitchFamily="34" charset="0"/>
              </a:rPr>
              <a:t>:  Its </a:t>
            </a:r>
            <a:r>
              <a:rPr lang="en-US" sz="3200" dirty="0">
                <a:latin typeface="Calibri" panose="020F0502020204030204" pitchFamily="34" charset="0"/>
              </a:rPr>
              <a:t>purpose is to </a:t>
            </a:r>
            <a:r>
              <a:rPr lang="en-US" sz="3200" dirty="0" smtClean="0">
                <a:latin typeface="Calibri" panose="020F0502020204030204" pitchFamily="34" charset="0"/>
              </a:rPr>
              <a:t>understand (and hopefully improve) the well-being </a:t>
            </a:r>
            <a:r>
              <a:rPr lang="en-US" sz="3200" dirty="0">
                <a:latin typeface="Calibri" panose="020F0502020204030204" pitchFamily="34" charset="0"/>
              </a:rPr>
              <a:t>of </a:t>
            </a:r>
            <a:r>
              <a:rPr lang="en-US" sz="3200" u="sng" dirty="0">
                <a:latin typeface="Calibri" panose="020F0502020204030204" pitchFamily="34" charset="0"/>
              </a:rPr>
              <a:t>people</a:t>
            </a:r>
            <a:r>
              <a:rPr lang="en-US" sz="3200" dirty="0">
                <a:latin typeface="Calibri" panose="020F0502020204030204" pitchFamily="34" charset="0"/>
              </a:rPr>
              <a:t>.</a:t>
            </a:r>
          </a:p>
          <a:p>
            <a:pPr>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2421163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defRPr/>
            </a:pPr>
            <a:r>
              <a:rPr lang="en-US" dirty="0" smtClean="0">
                <a:latin typeface="Calibri" panose="020F0502020204030204" pitchFamily="34" charset="0"/>
              </a:rPr>
              <a:t>Stated Preference Methods: Contingent Valuation</a:t>
            </a:r>
          </a:p>
        </p:txBody>
      </p:sp>
      <p:sp>
        <p:nvSpPr>
          <p:cNvPr id="87043" name="Rectangle 3"/>
          <p:cNvSpPr>
            <a:spLocks noGrp="1" noChangeArrowheads="1"/>
          </p:cNvSpPr>
          <p:nvPr>
            <p:ph type="body" idx="1"/>
          </p:nvPr>
        </p:nvSpPr>
        <p:spPr/>
        <p:txBody>
          <a:bodyPr>
            <a:normAutofit/>
          </a:bodyPr>
          <a:lstStyle/>
          <a:p>
            <a:pPr>
              <a:defRPr/>
            </a:pPr>
            <a:r>
              <a:rPr lang="en-US" sz="3600" dirty="0" smtClean="0">
                <a:latin typeface="Calibri" panose="020F0502020204030204" pitchFamily="34" charset="0"/>
              </a:rPr>
              <a:t>Survey method whereby people indicate willingness to pay (or accept) for changes described in a hypothetical market. </a:t>
            </a:r>
          </a:p>
          <a:p>
            <a:pPr lvl="1" eaLnBrk="1" hangingPunct="1">
              <a:defRPr/>
            </a:pPr>
            <a:r>
              <a:rPr lang="en-US" sz="3200" dirty="0" smtClean="0">
                <a:latin typeface="Calibri" panose="020F0502020204030204" pitchFamily="34" charset="0"/>
              </a:rPr>
              <a:t>Survey data should include:</a:t>
            </a:r>
          </a:p>
          <a:p>
            <a:pPr lvl="2" eaLnBrk="1" hangingPunct="1">
              <a:defRPr/>
            </a:pPr>
            <a:r>
              <a:rPr lang="en-US" sz="2800" dirty="0" smtClean="0">
                <a:latin typeface="Calibri" panose="020F0502020204030204" pitchFamily="34" charset="0"/>
              </a:rPr>
              <a:t>Detailed description of a program or change</a:t>
            </a:r>
          </a:p>
          <a:p>
            <a:pPr lvl="2" eaLnBrk="1" hangingPunct="1">
              <a:defRPr/>
            </a:pPr>
            <a:r>
              <a:rPr lang="en-US" sz="2800" dirty="0" smtClean="0">
                <a:latin typeface="Calibri" panose="020F0502020204030204" pitchFamily="34" charset="0"/>
              </a:rPr>
              <a:t>Mechanism for eliciting value or choice  </a:t>
            </a:r>
          </a:p>
          <a:p>
            <a:pPr lvl="2" eaLnBrk="1" hangingPunct="1">
              <a:defRPr/>
            </a:pPr>
            <a:r>
              <a:rPr lang="en-US" sz="2800" dirty="0" smtClean="0">
                <a:latin typeface="Calibri" panose="020F0502020204030204" pitchFamily="34" charset="0"/>
              </a:rPr>
              <a:t>Payment vehicle</a:t>
            </a:r>
          </a:p>
          <a:p>
            <a:pPr lvl="2" eaLnBrk="1" hangingPunct="1">
              <a:defRPr/>
            </a:pPr>
            <a:r>
              <a:rPr lang="en-US" sz="2800" dirty="0" smtClean="0">
                <a:latin typeface="Calibri" panose="020F0502020204030204" pitchFamily="34" charset="0"/>
              </a:rPr>
              <a:t>Information on respondent attitudes and characteristics </a:t>
            </a:r>
          </a:p>
        </p:txBody>
      </p:sp>
    </p:spTree>
    <p:extLst>
      <p:ext uri="{BB962C8B-B14F-4D97-AF65-F5344CB8AC3E}">
        <p14:creationId xmlns:p14="http://schemas.microsoft.com/office/powerpoint/2010/main" val="3801633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n-US" dirty="0" smtClean="0">
                <a:latin typeface="Calibri" panose="020F0502020204030204" pitchFamily="34" charset="0"/>
              </a:rPr>
              <a:t>Stated Preference Methods: Choice Modeling </a:t>
            </a:r>
          </a:p>
        </p:txBody>
      </p:sp>
      <p:sp>
        <p:nvSpPr>
          <p:cNvPr id="91139" name="Rectangle 3"/>
          <p:cNvSpPr>
            <a:spLocks noGrp="1" noChangeArrowheads="1"/>
          </p:cNvSpPr>
          <p:nvPr>
            <p:ph type="body" idx="1"/>
          </p:nvPr>
        </p:nvSpPr>
        <p:spPr>
          <a:xfrm>
            <a:off x="838200" y="1524000"/>
            <a:ext cx="10515600" cy="4953000"/>
          </a:xfrm>
        </p:spPr>
        <p:txBody>
          <a:bodyPr>
            <a:normAutofit fontScale="92500"/>
          </a:bodyPr>
          <a:lstStyle/>
          <a:p>
            <a:pPr>
              <a:lnSpc>
                <a:spcPct val="90000"/>
              </a:lnSpc>
              <a:defRPr/>
            </a:pPr>
            <a:r>
              <a:rPr lang="en-US" sz="3600" dirty="0" smtClean="0">
                <a:latin typeface="Calibri" panose="020F0502020204030204" pitchFamily="34" charset="0"/>
              </a:rPr>
              <a:t>Survey </a:t>
            </a:r>
            <a:r>
              <a:rPr lang="en-US" sz="3600" dirty="0">
                <a:latin typeface="Calibri" panose="020F0502020204030204" pitchFamily="34" charset="0"/>
              </a:rPr>
              <a:t>method whereby </a:t>
            </a:r>
            <a:r>
              <a:rPr lang="en-US" sz="3600" dirty="0" smtClean="0">
                <a:latin typeface="Calibri" panose="020F0502020204030204" pitchFamily="34" charset="0"/>
              </a:rPr>
              <a:t>respondent preferences </a:t>
            </a:r>
            <a:r>
              <a:rPr lang="en-US" sz="3600" dirty="0">
                <a:latin typeface="Calibri" panose="020F0502020204030204" pitchFamily="34" charset="0"/>
              </a:rPr>
              <a:t>are elicited </a:t>
            </a:r>
            <a:r>
              <a:rPr lang="en-US" sz="3600" dirty="0" smtClean="0">
                <a:latin typeface="Calibri" panose="020F0502020204030204" pitchFamily="34" charset="0"/>
              </a:rPr>
              <a:t>through </a:t>
            </a:r>
            <a:r>
              <a:rPr lang="en-US" sz="3600" dirty="0">
                <a:latin typeface="Calibri" panose="020F0502020204030204" pitchFamily="34" charset="0"/>
              </a:rPr>
              <a:t>a series of </a:t>
            </a:r>
            <a:r>
              <a:rPr lang="en-US" sz="3600" dirty="0" smtClean="0">
                <a:latin typeface="Calibri" panose="020F0502020204030204" pitchFamily="34" charset="0"/>
              </a:rPr>
              <a:t>choices between </a:t>
            </a:r>
            <a:r>
              <a:rPr lang="en-US" sz="3600" dirty="0">
                <a:latin typeface="Calibri" panose="020F0502020204030204" pitchFamily="34" charset="0"/>
              </a:rPr>
              <a:t>alternatives. </a:t>
            </a:r>
            <a:endParaRPr lang="en-US" sz="3600" dirty="0" smtClean="0">
              <a:latin typeface="Calibri" panose="020F0502020204030204" pitchFamily="34" charset="0"/>
            </a:endParaRPr>
          </a:p>
          <a:p>
            <a:pPr>
              <a:lnSpc>
                <a:spcPct val="90000"/>
              </a:lnSpc>
              <a:defRPr/>
            </a:pPr>
            <a:r>
              <a:rPr lang="en-US" sz="3600" dirty="0" smtClean="0">
                <a:latin typeface="Calibri" panose="020F0502020204030204" pitchFamily="34" charset="0"/>
              </a:rPr>
              <a:t>Alternative “goods” are described </a:t>
            </a:r>
            <a:r>
              <a:rPr lang="en-US" sz="3600" dirty="0">
                <a:latin typeface="Calibri" panose="020F0502020204030204" pitchFamily="34" charset="0"/>
              </a:rPr>
              <a:t>in terms of different levels of </a:t>
            </a:r>
            <a:r>
              <a:rPr lang="en-US" sz="3600" dirty="0" smtClean="0">
                <a:latin typeface="Calibri" panose="020F0502020204030204" pitchFamily="34" charset="0"/>
              </a:rPr>
              <a:t>attributes.</a:t>
            </a:r>
          </a:p>
          <a:p>
            <a:pPr lvl="1">
              <a:lnSpc>
                <a:spcPct val="90000"/>
              </a:lnSpc>
              <a:defRPr/>
            </a:pPr>
            <a:r>
              <a:rPr lang="en-US" sz="2800" dirty="0" smtClean="0">
                <a:latin typeface="Calibri" panose="020F0502020204030204" pitchFamily="34" charset="0"/>
              </a:rPr>
              <a:t>Survey data should include: </a:t>
            </a:r>
            <a:endParaRPr lang="en-US" sz="2800" dirty="0">
              <a:latin typeface="Calibri" panose="020F0502020204030204" pitchFamily="34" charset="0"/>
            </a:endParaRPr>
          </a:p>
          <a:p>
            <a:pPr lvl="2" eaLnBrk="1" hangingPunct="1">
              <a:lnSpc>
                <a:spcPct val="90000"/>
              </a:lnSpc>
              <a:defRPr/>
            </a:pPr>
            <a:r>
              <a:rPr lang="en-US" sz="2800" dirty="0">
                <a:latin typeface="Calibri" panose="020F0502020204030204" pitchFamily="34" charset="0"/>
              </a:rPr>
              <a:t>Description of 2 </a:t>
            </a:r>
            <a:r>
              <a:rPr lang="en-US" sz="2800" dirty="0" smtClean="0">
                <a:latin typeface="Calibri" panose="020F0502020204030204" pitchFamily="34" charset="0"/>
              </a:rPr>
              <a:t>or more options </a:t>
            </a:r>
            <a:r>
              <a:rPr lang="en-US" sz="2800" dirty="0">
                <a:latin typeface="Calibri" panose="020F0502020204030204" pitchFamily="34" charset="0"/>
              </a:rPr>
              <a:t>for a </a:t>
            </a:r>
            <a:r>
              <a:rPr lang="en-US" sz="2800" dirty="0" smtClean="0">
                <a:latin typeface="Calibri" panose="020F0502020204030204" pitchFamily="34" charset="0"/>
              </a:rPr>
              <a:t>“good” </a:t>
            </a:r>
            <a:r>
              <a:rPr lang="en-US" sz="2800" dirty="0">
                <a:latin typeface="Calibri" panose="020F0502020204030204" pitchFamily="34" charset="0"/>
              </a:rPr>
              <a:t>specified with levels of attributes that make up the product.</a:t>
            </a:r>
          </a:p>
          <a:p>
            <a:pPr lvl="2" eaLnBrk="1" hangingPunct="1">
              <a:lnSpc>
                <a:spcPct val="90000"/>
              </a:lnSpc>
              <a:defRPr/>
            </a:pPr>
            <a:r>
              <a:rPr lang="en-US" sz="2800" dirty="0">
                <a:latin typeface="Calibri" panose="020F0502020204030204" pitchFamily="34" charset="0"/>
              </a:rPr>
              <a:t>Respondent attitudes and characteristics  </a:t>
            </a:r>
            <a:endParaRPr lang="en-US" sz="2800" dirty="0" smtClean="0">
              <a:latin typeface="Calibri" panose="020F0502020204030204" pitchFamily="34" charset="0"/>
            </a:endParaRPr>
          </a:p>
          <a:p>
            <a:pPr lvl="1">
              <a:lnSpc>
                <a:spcPct val="90000"/>
              </a:lnSpc>
              <a:defRPr/>
            </a:pPr>
            <a:r>
              <a:rPr lang="en-US" altLang="en-US" sz="3000" dirty="0">
                <a:latin typeface="Calibri" panose="020F0502020204030204" pitchFamily="34" charset="0"/>
              </a:rPr>
              <a:t>Regression estimates for each attribute (and level) represent the part-worth utility (value) for the attribute level compared to a baseline level.</a:t>
            </a:r>
          </a:p>
          <a:p>
            <a:pPr lvl="2" eaLnBrk="1" hangingPunct="1">
              <a:lnSpc>
                <a:spcPct val="90000"/>
              </a:lnSpc>
              <a:defRPr/>
            </a:pPr>
            <a:endParaRPr lang="en-US" sz="2800" dirty="0">
              <a:latin typeface="Calibri" panose="020F0502020204030204" pitchFamily="34" charset="0"/>
            </a:endParaRPr>
          </a:p>
        </p:txBody>
      </p:sp>
    </p:spTree>
    <p:extLst>
      <p:ext uri="{BB962C8B-B14F-4D97-AF65-F5344CB8AC3E}">
        <p14:creationId xmlns:p14="http://schemas.microsoft.com/office/powerpoint/2010/main" val="622148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869868" y="457200"/>
            <a:ext cx="10483932" cy="1143000"/>
          </a:xfrm>
        </p:spPr>
        <p:txBody>
          <a:bodyPr>
            <a:normAutofit/>
          </a:bodyPr>
          <a:lstStyle/>
          <a:p>
            <a:pPr marL="54864">
              <a:defRPr/>
            </a:pPr>
            <a:r>
              <a:rPr lang="en-US" dirty="0">
                <a:latin typeface="Calibri" panose="020F0502020204030204" pitchFamily="34" charset="0"/>
              </a:rPr>
              <a:t>Stated Preference Methods: Choice Modeling </a:t>
            </a:r>
            <a:endParaRPr lang="en-US" dirty="0" smtClean="0">
              <a:solidFill>
                <a:schemeClr val="tx2">
                  <a:tint val="100000"/>
                  <a:shade val="90000"/>
                  <a:satMod val="250000"/>
                  <a:alpha val="100000"/>
                </a:schemeClr>
              </a:solidFill>
              <a:latin typeface="Calibri" panose="020F0502020204030204" pitchFamily="34" charset="0"/>
            </a:endParaRPr>
          </a:p>
        </p:txBody>
      </p:sp>
      <p:sp>
        <p:nvSpPr>
          <p:cNvPr id="91139" name="Rectangle 3"/>
          <p:cNvSpPr>
            <a:spLocks noGrp="1" noChangeArrowheads="1"/>
          </p:cNvSpPr>
          <p:nvPr>
            <p:ph idx="1"/>
          </p:nvPr>
        </p:nvSpPr>
        <p:spPr>
          <a:xfrm>
            <a:off x="838200" y="1752600"/>
            <a:ext cx="10515600" cy="4337050"/>
          </a:xfrm>
        </p:spPr>
        <p:txBody>
          <a:bodyPr>
            <a:normAutofit/>
          </a:bodyPr>
          <a:lstStyle/>
          <a:p>
            <a:pPr>
              <a:lnSpc>
                <a:spcPct val="90000"/>
              </a:lnSpc>
              <a:spcBef>
                <a:spcPts val="0"/>
              </a:spcBef>
              <a:defRPr/>
            </a:pPr>
            <a:r>
              <a:rPr lang="en-US" sz="3600" dirty="0">
                <a:latin typeface="Calibri" panose="020F0502020204030204" pitchFamily="34" charset="0"/>
              </a:rPr>
              <a:t>Choice Modeling (CM)</a:t>
            </a:r>
          </a:p>
          <a:p>
            <a:pPr marL="708660" lvl="1" indent="-342900">
              <a:lnSpc>
                <a:spcPct val="90000"/>
              </a:lnSpc>
              <a:defRPr/>
            </a:pPr>
            <a:r>
              <a:rPr lang="en-US" sz="2800" dirty="0" smtClean="0">
                <a:latin typeface="Calibri" panose="020F0502020204030204" pitchFamily="34" charset="0"/>
              </a:rPr>
              <a:t>Recognizes that most environmental goods are </a:t>
            </a:r>
            <a:r>
              <a:rPr lang="en-US" sz="2800" i="1" dirty="0" smtClean="0">
                <a:latin typeface="Calibri" panose="020F0502020204030204" pitchFamily="34" charset="0"/>
              </a:rPr>
              <a:t>composite</a:t>
            </a:r>
            <a:r>
              <a:rPr lang="en-US" sz="2800" dirty="0" smtClean="0">
                <a:latin typeface="Calibri" panose="020F0502020204030204" pitchFamily="34" charset="0"/>
              </a:rPr>
              <a:t> goods, made up of a variety of attributes that can take on various levels.</a:t>
            </a:r>
          </a:p>
          <a:p>
            <a:pPr marL="708660" lvl="1" indent="-342900">
              <a:lnSpc>
                <a:spcPct val="90000"/>
              </a:lnSpc>
              <a:defRPr/>
            </a:pPr>
            <a:r>
              <a:rPr lang="en-US" sz="2800" dirty="0" smtClean="0">
                <a:latin typeface="Calibri" panose="020F0502020204030204" pitchFamily="34" charset="0"/>
              </a:rPr>
              <a:t>Allows estimation of the relative importance of multiple environmental attributes and their levels. </a:t>
            </a:r>
          </a:p>
          <a:p>
            <a:pPr marL="708660" lvl="1" indent="-342900">
              <a:lnSpc>
                <a:spcPct val="90000"/>
              </a:lnSpc>
              <a:defRPr/>
            </a:pPr>
            <a:r>
              <a:rPr lang="en-US" sz="2800" dirty="0" smtClean="0">
                <a:latin typeface="Calibri" panose="020F0502020204030204" pitchFamily="34" charset="0"/>
              </a:rPr>
              <a:t>Generates </a:t>
            </a:r>
            <a:r>
              <a:rPr lang="en-US" sz="2800" dirty="0">
                <a:latin typeface="Calibri" panose="020F0502020204030204" pitchFamily="34" charset="0"/>
              </a:rPr>
              <a:t>large quantities of data in a single application</a:t>
            </a:r>
            <a:r>
              <a:rPr lang="en-US" sz="2800" dirty="0" smtClean="0">
                <a:latin typeface="Calibri" panose="020F0502020204030204" pitchFamily="34" charset="0"/>
              </a:rPr>
              <a:t>.</a:t>
            </a:r>
          </a:p>
          <a:p>
            <a:pPr marL="708660" lvl="1" indent="-342900">
              <a:lnSpc>
                <a:spcPct val="90000"/>
              </a:lnSpc>
              <a:defRPr/>
            </a:pPr>
            <a:r>
              <a:rPr lang="en-US" sz="2800" dirty="0">
                <a:latin typeface="Calibri" panose="020F0502020204030204" pitchFamily="34" charset="0"/>
              </a:rPr>
              <a:t>Alternative model specifications can be used to explore p</a:t>
            </a:r>
            <a:r>
              <a:rPr lang="en-US" altLang="en-US" sz="2800" dirty="0">
                <a:latin typeface="Calibri" panose="020F0502020204030204" pitchFamily="34" charset="0"/>
              </a:rPr>
              <a:t>reference </a:t>
            </a:r>
            <a:r>
              <a:rPr lang="en-US" altLang="en-US" sz="2800" dirty="0" smtClean="0">
                <a:latin typeface="Calibri" panose="020F0502020204030204" pitchFamily="34" charset="0"/>
              </a:rPr>
              <a:t>heterogeneity. </a:t>
            </a:r>
            <a:endParaRPr lang="en-US" sz="2800" dirty="0" smtClean="0">
              <a:latin typeface="Calibri" panose="020F0502020204030204" pitchFamily="34" charset="0"/>
            </a:endParaRPr>
          </a:p>
          <a:p>
            <a:pPr marL="708660" lvl="1" indent="-342900">
              <a:lnSpc>
                <a:spcPct val="90000"/>
              </a:lnSpc>
              <a:defRPr/>
            </a:pPr>
            <a:endParaRPr lang="en-US" sz="2800" dirty="0">
              <a:latin typeface="Calibri" panose="020F0502020204030204" pitchFamily="34" charset="0"/>
            </a:endParaRPr>
          </a:p>
          <a:p>
            <a:pPr marL="708660" lvl="1" indent="-342900">
              <a:lnSpc>
                <a:spcPct val="90000"/>
              </a:lnSpc>
              <a:defRPr/>
            </a:pPr>
            <a:endParaRPr lang="en-US" sz="2800" dirty="0" smtClean="0">
              <a:latin typeface="Calibri" panose="020F0502020204030204" pitchFamily="34" charset="0"/>
            </a:endParaRPr>
          </a:p>
        </p:txBody>
      </p:sp>
    </p:spTree>
    <p:extLst>
      <p:ext uri="{BB962C8B-B14F-4D97-AF65-F5344CB8AC3E}">
        <p14:creationId xmlns:p14="http://schemas.microsoft.com/office/powerpoint/2010/main" val="229759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09600" y="381000"/>
            <a:ext cx="8229600" cy="1143000"/>
          </a:xfrm>
        </p:spPr>
        <p:txBody>
          <a:bodyPr/>
          <a:lstStyle/>
          <a:p>
            <a:pPr marL="54864">
              <a:defRPr/>
            </a:pPr>
            <a:r>
              <a:rPr lang="en-US" dirty="0" smtClean="0">
                <a:solidFill>
                  <a:schemeClr val="tx2">
                    <a:tint val="100000"/>
                    <a:shade val="90000"/>
                    <a:satMod val="250000"/>
                    <a:alpha val="100000"/>
                  </a:schemeClr>
                </a:solidFill>
              </a:rPr>
              <a:t>Choice Model example</a:t>
            </a:r>
          </a:p>
        </p:txBody>
      </p:sp>
      <p:sp>
        <p:nvSpPr>
          <p:cNvPr id="3" name="Content Placeholder 2"/>
          <p:cNvSpPr>
            <a:spLocks noGrp="1"/>
          </p:cNvSpPr>
          <p:nvPr>
            <p:ph idx="1"/>
          </p:nvPr>
        </p:nvSpPr>
        <p:spPr>
          <a:xfrm>
            <a:off x="838200" y="1524000"/>
            <a:ext cx="10515600" cy="4525963"/>
          </a:xfrm>
        </p:spPr>
        <p:txBody>
          <a:bodyPr>
            <a:normAutofit lnSpcReduction="10000"/>
          </a:bodyPr>
          <a:lstStyle/>
          <a:p>
            <a:pPr marL="320040" indent="-320040">
              <a:spcBef>
                <a:spcPts val="0"/>
              </a:spcBef>
              <a:buNone/>
              <a:defRPr/>
            </a:pPr>
            <a:r>
              <a:rPr lang="en-US" u="sng" dirty="0">
                <a:latin typeface="+mj-lt"/>
                <a:ea typeface="Batang"/>
              </a:rPr>
              <a:t>Attributes</a:t>
            </a:r>
            <a:r>
              <a:rPr lang="en-US" dirty="0">
                <a:latin typeface="+mj-lt"/>
                <a:ea typeface="Batang"/>
              </a:rPr>
              <a:t>			</a:t>
            </a:r>
            <a:r>
              <a:rPr lang="en-US" dirty="0" smtClean="0">
                <a:latin typeface="+mj-lt"/>
                <a:ea typeface="Batang"/>
              </a:rPr>
              <a:t>	</a:t>
            </a:r>
            <a:r>
              <a:rPr lang="en-US" u="sng" dirty="0" smtClean="0">
                <a:latin typeface="+mj-lt"/>
                <a:ea typeface="Batang"/>
              </a:rPr>
              <a:t>Levels</a:t>
            </a:r>
            <a:endParaRPr lang="en-US" u="sng" dirty="0">
              <a:latin typeface="+mj-lt"/>
              <a:ea typeface="Batang"/>
            </a:endParaRPr>
          </a:p>
          <a:p>
            <a:pPr marL="320040" indent="-320040">
              <a:spcBef>
                <a:spcPts val="0"/>
              </a:spcBef>
              <a:buNone/>
              <a:defRPr/>
            </a:pPr>
            <a:endParaRPr lang="en-US" u="sng" dirty="0">
              <a:latin typeface="+mj-lt"/>
              <a:ea typeface="Batang"/>
            </a:endParaRPr>
          </a:p>
          <a:p>
            <a:pPr marL="0" indent="-320040" fontAlgn="t">
              <a:spcBef>
                <a:spcPts val="0"/>
              </a:spcBef>
              <a:buNone/>
              <a:defRPr/>
            </a:pPr>
            <a:r>
              <a:rPr lang="en-US" dirty="0">
                <a:latin typeface="+mj-lt"/>
                <a:ea typeface="Batang"/>
                <a:cs typeface="Arial" pitchFamily="34" charset="0"/>
              </a:rPr>
              <a:t>Price ($US/night)		</a:t>
            </a:r>
            <a:r>
              <a:rPr lang="en-US" dirty="0" smtClean="0">
                <a:latin typeface="+mj-lt"/>
                <a:ea typeface="Batang"/>
                <a:cs typeface="Arial" pitchFamily="34" charset="0"/>
              </a:rPr>
              <a:t>	$</a:t>
            </a:r>
            <a:r>
              <a:rPr lang="en-US" dirty="0">
                <a:latin typeface="+mj-lt"/>
                <a:ea typeface="Batang"/>
                <a:cs typeface="Arial" pitchFamily="34" charset="0"/>
              </a:rPr>
              <a:t>75, $150, $225, $300</a:t>
            </a:r>
          </a:p>
          <a:p>
            <a:pPr marL="0" indent="-320040" fontAlgn="t">
              <a:spcBef>
                <a:spcPts val="0"/>
              </a:spcBef>
              <a:buNone/>
              <a:defRPr/>
            </a:pPr>
            <a:endParaRPr lang="en-US" dirty="0">
              <a:latin typeface="+mj-lt"/>
              <a:ea typeface="Batang"/>
              <a:cs typeface="Arial" pitchFamily="34" charset="0"/>
            </a:endParaRPr>
          </a:p>
          <a:p>
            <a:pPr marL="0" indent="-320040" fontAlgn="t">
              <a:spcBef>
                <a:spcPts val="0"/>
              </a:spcBef>
              <a:buNone/>
              <a:defRPr/>
            </a:pPr>
            <a:r>
              <a:rPr lang="en-US" dirty="0">
                <a:latin typeface="+mj-lt"/>
                <a:ea typeface="Batang"/>
                <a:cs typeface="Arial" pitchFamily="34" charset="0"/>
              </a:rPr>
              <a:t>Lodging Type			</a:t>
            </a:r>
            <a:r>
              <a:rPr lang="en-US" dirty="0" smtClean="0">
                <a:latin typeface="+mj-lt"/>
                <a:ea typeface="Batang"/>
                <a:cs typeface="Arial" pitchFamily="34" charset="0"/>
              </a:rPr>
              <a:t>	SMALL </a:t>
            </a:r>
            <a:r>
              <a:rPr lang="en-US" dirty="0">
                <a:latin typeface="+mj-lt"/>
                <a:ea typeface="Batang"/>
                <a:cs typeface="Arial" pitchFamily="34" charset="0"/>
              </a:rPr>
              <a:t>HOTEL, LARGE HOTEL, 				</a:t>
            </a:r>
            <a:r>
              <a:rPr lang="en-US" dirty="0" smtClean="0">
                <a:latin typeface="+mj-lt"/>
                <a:ea typeface="Batang"/>
                <a:cs typeface="Arial" pitchFamily="34" charset="0"/>
              </a:rPr>
              <a:t>			APT </a:t>
            </a:r>
            <a:r>
              <a:rPr lang="en-US" dirty="0">
                <a:latin typeface="+mj-lt"/>
                <a:ea typeface="Batang"/>
                <a:cs typeface="Arial" pitchFamily="34" charset="0"/>
              </a:rPr>
              <a:t>HOTEL, VILLA </a:t>
            </a:r>
          </a:p>
          <a:p>
            <a:pPr marL="0" indent="-320040" fontAlgn="t">
              <a:spcBef>
                <a:spcPts val="0"/>
              </a:spcBef>
              <a:buNone/>
              <a:defRPr/>
            </a:pPr>
            <a:endParaRPr lang="en-US" dirty="0">
              <a:latin typeface="+mj-lt"/>
              <a:ea typeface="Batang"/>
              <a:cs typeface="Arial" pitchFamily="34" charset="0"/>
            </a:endParaRPr>
          </a:p>
          <a:p>
            <a:pPr marL="0" indent="-320040" fontAlgn="t">
              <a:spcBef>
                <a:spcPts val="0"/>
              </a:spcBef>
              <a:buNone/>
              <a:defRPr/>
            </a:pPr>
            <a:r>
              <a:rPr lang="en-US" dirty="0">
                <a:latin typeface="+mj-lt"/>
                <a:ea typeface="Batang"/>
                <a:cs typeface="Arial" pitchFamily="34" charset="0"/>
              </a:rPr>
              <a:t>Beach Width (meters)		3-5 m, 8-10 m, 13-15 m, 18-20 m</a:t>
            </a:r>
          </a:p>
          <a:p>
            <a:pPr marL="0" indent="-320040" fontAlgn="t">
              <a:spcBef>
                <a:spcPts val="0"/>
              </a:spcBef>
              <a:buNone/>
              <a:defRPr/>
            </a:pPr>
            <a:endParaRPr lang="en-US" dirty="0">
              <a:latin typeface="+mj-lt"/>
              <a:ea typeface="Batang"/>
              <a:cs typeface="Arial" pitchFamily="34" charset="0"/>
            </a:endParaRPr>
          </a:p>
          <a:p>
            <a:pPr marL="0" indent="-320040" fontAlgn="t">
              <a:spcBef>
                <a:spcPts val="0"/>
              </a:spcBef>
              <a:buNone/>
              <a:defRPr/>
            </a:pPr>
            <a:r>
              <a:rPr lang="en-US" dirty="0">
                <a:latin typeface="+mj-lt"/>
                <a:ea typeface="Batang"/>
                <a:cs typeface="Arial" pitchFamily="34" charset="0"/>
              </a:rPr>
              <a:t>Distance to Beach		</a:t>
            </a:r>
            <a:r>
              <a:rPr lang="en-US" dirty="0" smtClean="0">
                <a:latin typeface="+mj-lt"/>
                <a:ea typeface="Batang"/>
                <a:cs typeface="Arial" pitchFamily="34" charset="0"/>
              </a:rPr>
              <a:t>	</a:t>
            </a:r>
            <a:r>
              <a:rPr lang="en-US" dirty="0" smtClean="0">
                <a:latin typeface="+mj-lt"/>
              </a:rPr>
              <a:t>BEACHFRONT</a:t>
            </a:r>
            <a:r>
              <a:rPr lang="en-US" dirty="0">
                <a:latin typeface="+mj-lt"/>
              </a:rPr>
              <a:t>, 2-3 Min Walk, </a:t>
            </a:r>
          </a:p>
          <a:p>
            <a:pPr marL="0" indent="-320040" fontAlgn="t">
              <a:spcBef>
                <a:spcPts val="0"/>
              </a:spcBef>
              <a:buNone/>
              <a:defRPr/>
            </a:pPr>
            <a:r>
              <a:rPr lang="en-US" dirty="0">
                <a:latin typeface="+mj-lt"/>
              </a:rPr>
              <a:t>				</a:t>
            </a:r>
            <a:r>
              <a:rPr lang="en-US" dirty="0" smtClean="0">
                <a:latin typeface="+mj-lt"/>
              </a:rPr>
              <a:t>	6-8 </a:t>
            </a:r>
            <a:r>
              <a:rPr lang="en-US" dirty="0">
                <a:latin typeface="+mj-lt"/>
              </a:rPr>
              <a:t>Min Walk, 18-20 Min Walk</a:t>
            </a:r>
            <a:endParaRPr lang="en-US" dirty="0">
              <a:latin typeface="+mj-lt"/>
              <a:ea typeface="Batang"/>
              <a:cs typeface="Arial" pitchFamily="34" charset="0"/>
            </a:endParaRPr>
          </a:p>
          <a:p>
            <a:pPr marL="0" indent="-320040" fontAlgn="t">
              <a:spcBef>
                <a:spcPts val="0"/>
              </a:spcBef>
              <a:buNone/>
              <a:defRPr/>
            </a:pPr>
            <a:endParaRPr lang="en-US" dirty="0">
              <a:latin typeface="+mj-lt"/>
              <a:ea typeface="Batang"/>
              <a:cs typeface="Arial" pitchFamily="34" charset="0"/>
            </a:endParaRPr>
          </a:p>
          <a:p>
            <a:pPr marL="0" indent="-320040" fontAlgn="t">
              <a:spcBef>
                <a:spcPts val="0"/>
              </a:spcBef>
              <a:buNone/>
              <a:defRPr/>
            </a:pPr>
            <a:r>
              <a:rPr lang="en-US" dirty="0">
                <a:latin typeface="+mj-lt"/>
                <a:ea typeface="Batang"/>
                <a:cs typeface="Arial" pitchFamily="34" charset="0"/>
              </a:rPr>
              <a:t>Beach Litter (per 25 m)	</a:t>
            </a:r>
            <a:r>
              <a:rPr lang="en-US" dirty="0" smtClean="0">
                <a:latin typeface="+mj-lt"/>
                <a:ea typeface="Batang"/>
                <a:cs typeface="Arial" pitchFamily="34" charset="0"/>
              </a:rPr>
              <a:t>	0</a:t>
            </a:r>
            <a:r>
              <a:rPr lang="en-US" dirty="0">
                <a:latin typeface="+mj-lt"/>
                <a:ea typeface="Batang"/>
                <a:cs typeface="Arial" pitchFamily="34" charset="0"/>
              </a:rPr>
              <a:t>, 5, 10, 15	</a:t>
            </a:r>
            <a:r>
              <a:rPr lang="en-US" sz="2000" dirty="0">
                <a:latin typeface="+mj-lt"/>
                <a:ea typeface="Batang"/>
                <a:cs typeface="Arial" pitchFamily="34" charset="0"/>
              </a:rPr>
              <a:t>	</a:t>
            </a:r>
          </a:p>
        </p:txBody>
      </p:sp>
    </p:spTree>
    <p:extLst>
      <p:ext uri="{BB962C8B-B14F-4D97-AF65-F5344CB8AC3E}">
        <p14:creationId xmlns:p14="http://schemas.microsoft.com/office/powerpoint/2010/main" val="3597160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marL="54864">
              <a:defRPr/>
            </a:pPr>
            <a:r>
              <a:rPr lang="en-US" dirty="0" smtClean="0">
                <a:solidFill>
                  <a:schemeClr val="tx2">
                    <a:tint val="100000"/>
                    <a:shade val="90000"/>
                    <a:satMod val="250000"/>
                    <a:alpha val="100000"/>
                  </a:schemeClr>
                </a:solidFill>
              </a:rPr>
              <a:t>Choice Modeling example</a:t>
            </a:r>
          </a:p>
        </p:txBody>
      </p:sp>
      <p:sp>
        <p:nvSpPr>
          <p:cNvPr id="92230" name="Rectangle 70"/>
          <p:cNvSpPr>
            <a:spLocks noGrp="1" noChangeArrowheads="1"/>
          </p:cNvSpPr>
          <p:nvPr>
            <p:ph type="body" sz="half" idx="1"/>
          </p:nvPr>
        </p:nvSpPr>
        <p:spPr>
          <a:xfrm>
            <a:off x="1981200" y="1274196"/>
            <a:ext cx="8229600" cy="552450"/>
          </a:xfrm>
        </p:spPr>
        <p:txBody>
          <a:bodyPr>
            <a:noAutofit/>
          </a:bodyPr>
          <a:lstStyle/>
          <a:p>
            <a:pPr marL="320040" indent="-320040" algn="ctr">
              <a:lnSpc>
                <a:spcPct val="80000"/>
              </a:lnSpc>
              <a:spcBef>
                <a:spcPts val="0"/>
              </a:spcBef>
              <a:buNone/>
              <a:defRPr/>
            </a:pPr>
            <a:r>
              <a:rPr lang="en-US" dirty="0">
                <a:latin typeface="Calibri" panose="020F0502020204030204" pitchFamily="34" charset="0"/>
              </a:rPr>
              <a:t>Suppose that you could only choose from the lodging options below (Trip A, Trip B or neither trip). </a:t>
            </a:r>
          </a:p>
          <a:p>
            <a:pPr marL="320040" indent="-320040" algn="ctr">
              <a:lnSpc>
                <a:spcPct val="80000"/>
              </a:lnSpc>
              <a:spcBef>
                <a:spcPts val="0"/>
              </a:spcBef>
              <a:buNone/>
              <a:defRPr/>
            </a:pPr>
            <a:r>
              <a:rPr lang="en-US" dirty="0" smtClean="0">
                <a:latin typeface="Calibri" panose="020F0502020204030204" pitchFamily="34" charset="0"/>
              </a:rPr>
              <a:t>If </a:t>
            </a:r>
            <a:r>
              <a:rPr lang="en-US" dirty="0">
                <a:latin typeface="Calibri" panose="020F0502020204030204" pitchFamily="34" charset="0"/>
              </a:rPr>
              <a:t>all other factors were equal, which would you prefer? </a:t>
            </a:r>
          </a:p>
        </p:txBody>
      </p:sp>
      <p:graphicFrame>
        <p:nvGraphicFramePr>
          <p:cNvPr id="92243" name="Group 83"/>
          <p:cNvGraphicFramePr>
            <a:graphicFrameLocks noGrp="1"/>
          </p:cNvGraphicFramePr>
          <p:nvPr>
            <p:ph sz="half" idx="2"/>
            <p:extLst>
              <p:ext uri="{D42A27DB-BD31-4B8C-83A1-F6EECF244321}">
                <p14:modId xmlns:p14="http://schemas.microsoft.com/office/powerpoint/2010/main" val="3019356563"/>
              </p:ext>
            </p:extLst>
          </p:nvPr>
        </p:nvGraphicFramePr>
        <p:xfrm>
          <a:off x="1981200" y="2235654"/>
          <a:ext cx="7711284" cy="4393746"/>
        </p:xfrm>
        <a:graphic>
          <a:graphicData uri="http://schemas.openxmlformats.org/drawingml/2006/table">
            <a:tbl>
              <a:tblPr/>
              <a:tblGrid>
                <a:gridCol w="1927821"/>
                <a:gridCol w="1927821"/>
                <a:gridCol w="1927821"/>
                <a:gridCol w="1927821"/>
              </a:tblGrid>
              <a:tr h="612575">
                <a:tc>
                  <a:txBody>
                    <a:bodyPr/>
                    <a:lstStyle/>
                    <a:p>
                      <a:pPr marL="0" marR="0" algn="ctr">
                        <a:spcBef>
                          <a:spcPts val="0"/>
                        </a:spcBef>
                        <a:spcAft>
                          <a:spcPts val="0"/>
                        </a:spcAft>
                      </a:pPr>
                      <a:endParaRPr lang="en-US" sz="1600" b="1" dirty="0" smtClean="0">
                        <a:solidFill>
                          <a:schemeClr val="tx1"/>
                        </a:solidFill>
                        <a:latin typeface="Arial"/>
                        <a:ea typeface="Batang"/>
                      </a:endParaRPr>
                    </a:p>
                    <a:p>
                      <a:pPr marL="0" marR="0" algn="ctr">
                        <a:spcBef>
                          <a:spcPts val="0"/>
                        </a:spcBef>
                        <a:spcAft>
                          <a:spcPts val="0"/>
                        </a:spcAft>
                      </a:pPr>
                      <a:r>
                        <a:rPr lang="en-US" sz="1600" b="1" dirty="0" smtClean="0">
                          <a:solidFill>
                            <a:schemeClr val="tx1"/>
                          </a:solidFill>
                          <a:latin typeface="Arial"/>
                          <a:ea typeface="Batang"/>
                        </a:rPr>
                        <a:t>ATTRIBUTES</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1600" b="1" dirty="0" smtClean="0">
                        <a:solidFill>
                          <a:schemeClr val="tx1"/>
                        </a:solidFill>
                        <a:latin typeface="Arial"/>
                        <a:ea typeface="Batang"/>
                      </a:endParaRPr>
                    </a:p>
                    <a:p>
                      <a:pPr marL="0" marR="0" algn="ctr">
                        <a:spcBef>
                          <a:spcPts val="0"/>
                        </a:spcBef>
                        <a:spcAft>
                          <a:spcPts val="0"/>
                        </a:spcAft>
                      </a:pPr>
                      <a:r>
                        <a:rPr lang="en-US" sz="1600" b="1" dirty="0" smtClean="0">
                          <a:solidFill>
                            <a:schemeClr val="tx1"/>
                          </a:solidFill>
                          <a:latin typeface="Arial"/>
                          <a:ea typeface="Batang"/>
                        </a:rPr>
                        <a:t>OPTION </a:t>
                      </a:r>
                      <a:r>
                        <a:rPr lang="en-US" sz="1600" b="1" dirty="0">
                          <a:solidFill>
                            <a:schemeClr val="tx1"/>
                          </a:solidFill>
                          <a:latin typeface="Arial"/>
                          <a:ea typeface="Batang"/>
                        </a:rPr>
                        <a:t>A</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1600" b="1" dirty="0" smtClean="0">
                        <a:solidFill>
                          <a:schemeClr val="tx1"/>
                        </a:solidFill>
                        <a:latin typeface="Arial"/>
                        <a:ea typeface="Batang"/>
                      </a:endParaRPr>
                    </a:p>
                    <a:p>
                      <a:pPr marL="0" marR="0" algn="ctr">
                        <a:spcBef>
                          <a:spcPts val="0"/>
                        </a:spcBef>
                        <a:spcAft>
                          <a:spcPts val="0"/>
                        </a:spcAft>
                      </a:pPr>
                      <a:r>
                        <a:rPr lang="en-US" sz="1600" b="1" dirty="0" smtClean="0">
                          <a:solidFill>
                            <a:schemeClr val="tx1"/>
                          </a:solidFill>
                          <a:latin typeface="Arial"/>
                          <a:ea typeface="Batang"/>
                        </a:rPr>
                        <a:t>OPTION </a:t>
                      </a:r>
                      <a:r>
                        <a:rPr lang="en-US" sz="1600" b="1" dirty="0">
                          <a:solidFill>
                            <a:schemeClr val="tx1"/>
                          </a:solidFill>
                          <a:latin typeface="Arial"/>
                          <a:ea typeface="Batang"/>
                        </a:rPr>
                        <a:t>B</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1600" b="1" dirty="0" smtClean="0">
                        <a:solidFill>
                          <a:schemeClr val="tx1"/>
                        </a:solidFill>
                        <a:latin typeface="Arial"/>
                        <a:ea typeface="Batang"/>
                      </a:endParaRPr>
                    </a:p>
                    <a:p>
                      <a:pPr marL="0" marR="0" algn="ctr">
                        <a:spcBef>
                          <a:spcPts val="0"/>
                        </a:spcBef>
                        <a:spcAft>
                          <a:spcPts val="0"/>
                        </a:spcAft>
                      </a:pPr>
                      <a:r>
                        <a:rPr lang="en-US" sz="1600" b="1" dirty="0" smtClean="0">
                          <a:solidFill>
                            <a:schemeClr val="tx1"/>
                          </a:solidFill>
                          <a:latin typeface="Arial"/>
                          <a:ea typeface="Batang"/>
                        </a:rPr>
                        <a:t>OPTION </a:t>
                      </a:r>
                      <a:r>
                        <a:rPr lang="en-US" sz="1600" b="1" dirty="0">
                          <a:solidFill>
                            <a:schemeClr val="tx1"/>
                          </a:solidFill>
                          <a:latin typeface="Arial"/>
                          <a:ea typeface="Batang"/>
                        </a:rPr>
                        <a:t>C</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315">
                <a:tc>
                  <a:txBody>
                    <a:bodyPr/>
                    <a:lstStyle/>
                    <a:p>
                      <a:pPr marL="0" marR="0" algn="ctr">
                        <a:spcBef>
                          <a:spcPts val="0"/>
                        </a:spcBef>
                        <a:spcAft>
                          <a:spcPts val="0"/>
                        </a:spcAft>
                      </a:pPr>
                      <a:r>
                        <a:rPr lang="en-US" sz="1600" dirty="0">
                          <a:solidFill>
                            <a:schemeClr val="tx1"/>
                          </a:solidFill>
                          <a:latin typeface="Arial"/>
                          <a:ea typeface="Batang"/>
                        </a:rPr>
                        <a:t>Price</a:t>
                      </a:r>
                      <a:endParaRPr lang="en-US" sz="1600" dirty="0">
                        <a:solidFill>
                          <a:schemeClr val="tx1"/>
                        </a:solidFill>
                        <a:latin typeface="Times New Roman"/>
                        <a:ea typeface="Batang"/>
                      </a:endParaRPr>
                    </a:p>
                    <a:p>
                      <a:pPr marL="0" marR="0" algn="ctr">
                        <a:spcBef>
                          <a:spcPts val="0"/>
                        </a:spcBef>
                        <a:spcAft>
                          <a:spcPts val="0"/>
                        </a:spcAft>
                      </a:pPr>
                      <a:r>
                        <a:rPr lang="en-US" sz="1600" dirty="0">
                          <a:solidFill>
                            <a:schemeClr val="tx1"/>
                          </a:solidFill>
                          <a:latin typeface="Arial"/>
                          <a:ea typeface="Batang"/>
                        </a:rPr>
                        <a:t>($US)</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dirty="0">
                          <a:solidFill>
                            <a:schemeClr val="tx1"/>
                          </a:solidFill>
                          <a:latin typeface="Arial"/>
                          <a:ea typeface="Batang"/>
                        </a:rPr>
                        <a:t>$75</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dirty="0">
                          <a:solidFill>
                            <a:schemeClr val="tx1"/>
                          </a:solidFill>
                          <a:latin typeface="Arial"/>
                          <a:ea typeface="Batang"/>
                        </a:rPr>
                        <a:t>$225</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algn="ctr">
                        <a:lnSpc>
                          <a:spcPct val="300000"/>
                        </a:lnSpc>
                        <a:spcBef>
                          <a:spcPts val="0"/>
                        </a:spcBef>
                        <a:spcAft>
                          <a:spcPts val="0"/>
                        </a:spcAft>
                      </a:pPr>
                      <a:r>
                        <a:rPr lang="en-US" sz="1600" dirty="0" smtClean="0">
                          <a:solidFill>
                            <a:schemeClr val="tx1"/>
                          </a:solidFill>
                          <a:latin typeface="Arial"/>
                          <a:ea typeface="Batang"/>
                        </a:rPr>
                        <a:t>I </a:t>
                      </a:r>
                      <a:r>
                        <a:rPr lang="en-US" sz="1600" dirty="0">
                          <a:solidFill>
                            <a:schemeClr val="tx1"/>
                          </a:solidFill>
                          <a:latin typeface="Arial"/>
                          <a:ea typeface="Batang"/>
                        </a:rPr>
                        <a:t>WOULD NOT </a:t>
                      </a:r>
                      <a:endParaRPr lang="en-US" sz="1600" dirty="0">
                        <a:solidFill>
                          <a:schemeClr val="tx1"/>
                        </a:solidFill>
                        <a:latin typeface="Times New Roman"/>
                        <a:ea typeface="Batang"/>
                      </a:endParaRPr>
                    </a:p>
                    <a:p>
                      <a:pPr marL="0" marR="0" algn="ctr">
                        <a:lnSpc>
                          <a:spcPct val="300000"/>
                        </a:lnSpc>
                        <a:spcBef>
                          <a:spcPts val="0"/>
                        </a:spcBef>
                        <a:spcAft>
                          <a:spcPts val="0"/>
                        </a:spcAft>
                      </a:pPr>
                      <a:r>
                        <a:rPr lang="en-US" sz="1600" dirty="0">
                          <a:solidFill>
                            <a:schemeClr val="tx1"/>
                          </a:solidFill>
                          <a:latin typeface="Arial"/>
                          <a:ea typeface="Batang"/>
                        </a:rPr>
                        <a:t>CHOOSE EITHER </a:t>
                      </a:r>
                      <a:endParaRPr lang="en-US" sz="1600" dirty="0">
                        <a:solidFill>
                          <a:schemeClr val="tx1"/>
                        </a:solidFill>
                        <a:latin typeface="Times New Roman"/>
                        <a:ea typeface="Batang"/>
                      </a:endParaRPr>
                    </a:p>
                    <a:p>
                      <a:pPr marL="0" marR="0" algn="ctr">
                        <a:lnSpc>
                          <a:spcPct val="300000"/>
                        </a:lnSpc>
                        <a:spcBef>
                          <a:spcPts val="0"/>
                        </a:spcBef>
                        <a:spcAft>
                          <a:spcPts val="0"/>
                        </a:spcAft>
                      </a:pPr>
                      <a:r>
                        <a:rPr lang="en-US" sz="1600" dirty="0">
                          <a:solidFill>
                            <a:schemeClr val="tx1"/>
                          </a:solidFill>
                          <a:latin typeface="Arial"/>
                          <a:ea typeface="Batang"/>
                        </a:rPr>
                        <a:t>OF THESE OPTIONS </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471">
                <a:tc>
                  <a:txBody>
                    <a:bodyPr/>
                    <a:lstStyle/>
                    <a:p>
                      <a:pPr marL="0" marR="0" algn="ctr">
                        <a:spcBef>
                          <a:spcPts val="0"/>
                        </a:spcBef>
                        <a:spcAft>
                          <a:spcPts val="0"/>
                        </a:spcAft>
                      </a:pPr>
                      <a:endParaRPr lang="en-US" sz="1600" dirty="0" smtClean="0">
                        <a:solidFill>
                          <a:schemeClr val="tx1"/>
                        </a:solidFill>
                        <a:latin typeface="Arial"/>
                        <a:ea typeface="Batang"/>
                      </a:endParaRPr>
                    </a:p>
                    <a:p>
                      <a:pPr marL="0" marR="0" algn="ctr">
                        <a:spcBef>
                          <a:spcPts val="0"/>
                        </a:spcBef>
                        <a:spcAft>
                          <a:spcPts val="0"/>
                        </a:spcAft>
                      </a:pPr>
                      <a:r>
                        <a:rPr lang="en-US" sz="1600" dirty="0" smtClean="0">
                          <a:solidFill>
                            <a:schemeClr val="tx1"/>
                          </a:solidFill>
                          <a:latin typeface="Arial"/>
                          <a:ea typeface="Batang"/>
                        </a:rPr>
                        <a:t>Lodging </a:t>
                      </a:r>
                      <a:r>
                        <a:rPr lang="en-US" sz="1600" dirty="0">
                          <a:solidFill>
                            <a:schemeClr val="tx1"/>
                          </a:solidFill>
                          <a:latin typeface="Arial"/>
                          <a:ea typeface="Batang"/>
                        </a:rPr>
                        <a:t>Type</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1600" dirty="0" smtClean="0">
                        <a:solidFill>
                          <a:schemeClr val="tx1"/>
                        </a:solidFill>
                        <a:latin typeface="Arial"/>
                        <a:ea typeface="Batang"/>
                      </a:endParaRPr>
                    </a:p>
                    <a:p>
                      <a:pPr marL="0" marR="0" algn="ctr">
                        <a:spcBef>
                          <a:spcPts val="0"/>
                        </a:spcBef>
                        <a:spcAft>
                          <a:spcPts val="0"/>
                        </a:spcAft>
                      </a:pPr>
                      <a:r>
                        <a:rPr lang="en-US" sz="1600" dirty="0" smtClean="0">
                          <a:solidFill>
                            <a:schemeClr val="tx1"/>
                          </a:solidFill>
                          <a:latin typeface="Arial"/>
                          <a:ea typeface="Batang"/>
                        </a:rPr>
                        <a:t>Small </a:t>
                      </a:r>
                      <a:r>
                        <a:rPr lang="en-US" sz="1600" dirty="0">
                          <a:solidFill>
                            <a:schemeClr val="tx1"/>
                          </a:solidFill>
                          <a:latin typeface="Arial"/>
                          <a:ea typeface="Batang"/>
                        </a:rPr>
                        <a:t>Hotel</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1600" dirty="0" smtClean="0">
                        <a:solidFill>
                          <a:schemeClr val="tx1"/>
                        </a:solidFill>
                        <a:latin typeface="Arial"/>
                        <a:ea typeface="Batang"/>
                      </a:endParaRPr>
                    </a:p>
                    <a:p>
                      <a:pPr marL="0" marR="0" algn="ctr">
                        <a:spcBef>
                          <a:spcPts val="0"/>
                        </a:spcBef>
                        <a:spcAft>
                          <a:spcPts val="0"/>
                        </a:spcAft>
                      </a:pPr>
                      <a:r>
                        <a:rPr lang="en-US" sz="1600" dirty="0" smtClean="0">
                          <a:solidFill>
                            <a:schemeClr val="tx1"/>
                          </a:solidFill>
                          <a:latin typeface="Arial"/>
                          <a:ea typeface="Batang"/>
                        </a:rPr>
                        <a:t>Apartment/</a:t>
                      </a:r>
                    </a:p>
                    <a:p>
                      <a:pPr marL="0" marR="0" algn="ctr">
                        <a:spcBef>
                          <a:spcPts val="0"/>
                        </a:spcBef>
                        <a:spcAft>
                          <a:spcPts val="0"/>
                        </a:spcAft>
                      </a:pPr>
                      <a:r>
                        <a:rPr lang="en-US" sz="1600" dirty="0" smtClean="0">
                          <a:solidFill>
                            <a:schemeClr val="tx1"/>
                          </a:solidFill>
                          <a:latin typeface="Arial"/>
                          <a:ea typeface="Batang"/>
                        </a:rPr>
                        <a:t>Apt </a:t>
                      </a:r>
                      <a:r>
                        <a:rPr lang="en-US" sz="1600" dirty="0">
                          <a:solidFill>
                            <a:schemeClr val="tx1"/>
                          </a:solidFill>
                          <a:latin typeface="Arial"/>
                          <a:ea typeface="Batang"/>
                        </a:rPr>
                        <a:t>Hotel</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820">
                <a:tc>
                  <a:txBody>
                    <a:bodyPr/>
                    <a:lstStyle/>
                    <a:p>
                      <a:pPr marL="0" marR="0" algn="ctr">
                        <a:spcBef>
                          <a:spcPts val="0"/>
                        </a:spcBef>
                        <a:spcAft>
                          <a:spcPts val="0"/>
                        </a:spcAft>
                      </a:pPr>
                      <a:endParaRPr lang="en-US" sz="1600" dirty="0" smtClean="0">
                        <a:solidFill>
                          <a:schemeClr val="tx1"/>
                        </a:solidFill>
                        <a:latin typeface="Arial"/>
                        <a:ea typeface="Batang"/>
                      </a:endParaRPr>
                    </a:p>
                    <a:p>
                      <a:pPr marL="0" marR="0" algn="ctr">
                        <a:spcBef>
                          <a:spcPts val="0"/>
                        </a:spcBef>
                        <a:spcAft>
                          <a:spcPts val="0"/>
                        </a:spcAft>
                      </a:pPr>
                      <a:r>
                        <a:rPr lang="en-US" sz="1600" dirty="0" smtClean="0">
                          <a:solidFill>
                            <a:schemeClr val="tx1"/>
                          </a:solidFill>
                          <a:latin typeface="Arial"/>
                          <a:ea typeface="Batang"/>
                        </a:rPr>
                        <a:t>Beach </a:t>
                      </a:r>
                      <a:r>
                        <a:rPr lang="en-US" sz="1600" dirty="0">
                          <a:solidFill>
                            <a:schemeClr val="tx1"/>
                          </a:solidFill>
                          <a:latin typeface="Arial"/>
                          <a:ea typeface="Batang"/>
                        </a:rPr>
                        <a:t>Width</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1600" dirty="0" smtClean="0">
                        <a:solidFill>
                          <a:schemeClr val="tx1"/>
                        </a:solidFill>
                        <a:latin typeface="Arial"/>
                        <a:ea typeface="Batang"/>
                      </a:endParaRPr>
                    </a:p>
                    <a:p>
                      <a:pPr marL="0" marR="0" algn="ctr">
                        <a:spcBef>
                          <a:spcPts val="0"/>
                        </a:spcBef>
                        <a:spcAft>
                          <a:spcPts val="0"/>
                        </a:spcAft>
                      </a:pPr>
                      <a:r>
                        <a:rPr lang="en-US" sz="1600" dirty="0" smtClean="0">
                          <a:solidFill>
                            <a:schemeClr val="tx1"/>
                          </a:solidFill>
                          <a:latin typeface="Arial"/>
                          <a:ea typeface="Batang"/>
                        </a:rPr>
                        <a:t>3-5 </a:t>
                      </a:r>
                      <a:r>
                        <a:rPr lang="en-US" sz="1600" dirty="0">
                          <a:solidFill>
                            <a:schemeClr val="tx1"/>
                          </a:solidFill>
                          <a:latin typeface="Arial"/>
                          <a:ea typeface="Batang"/>
                        </a:rPr>
                        <a:t>Meters Wide</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1600" dirty="0" smtClean="0">
                        <a:solidFill>
                          <a:schemeClr val="tx1"/>
                        </a:solidFill>
                        <a:latin typeface="Arial"/>
                        <a:ea typeface="Batang"/>
                      </a:endParaRPr>
                    </a:p>
                    <a:p>
                      <a:pPr marL="0" marR="0" algn="ctr">
                        <a:spcBef>
                          <a:spcPts val="0"/>
                        </a:spcBef>
                        <a:spcAft>
                          <a:spcPts val="0"/>
                        </a:spcAft>
                      </a:pPr>
                      <a:r>
                        <a:rPr lang="en-US" sz="1600" dirty="0" smtClean="0">
                          <a:solidFill>
                            <a:schemeClr val="tx1"/>
                          </a:solidFill>
                          <a:latin typeface="Arial"/>
                          <a:ea typeface="Batang"/>
                        </a:rPr>
                        <a:t>13-15 </a:t>
                      </a:r>
                      <a:r>
                        <a:rPr lang="en-US" sz="1600" dirty="0">
                          <a:solidFill>
                            <a:schemeClr val="tx1"/>
                          </a:solidFill>
                          <a:latin typeface="Arial"/>
                          <a:ea typeface="Batang"/>
                        </a:rPr>
                        <a:t>Meters Wide</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206">
                <a:tc>
                  <a:txBody>
                    <a:bodyPr/>
                    <a:lstStyle/>
                    <a:p>
                      <a:pPr marL="0" marR="0" algn="ctr">
                        <a:spcBef>
                          <a:spcPts val="0"/>
                        </a:spcBef>
                        <a:spcAft>
                          <a:spcPts val="0"/>
                        </a:spcAft>
                      </a:pPr>
                      <a:endParaRPr lang="en-US" sz="1600" dirty="0" smtClean="0">
                        <a:solidFill>
                          <a:schemeClr val="tx1"/>
                        </a:solidFill>
                        <a:latin typeface="Arial"/>
                        <a:ea typeface="Batang"/>
                      </a:endParaRPr>
                    </a:p>
                    <a:p>
                      <a:pPr marL="0" marR="0" algn="ctr">
                        <a:spcBef>
                          <a:spcPts val="0"/>
                        </a:spcBef>
                        <a:spcAft>
                          <a:spcPts val="0"/>
                        </a:spcAft>
                      </a:pPr>
                      <a:r>
                        <a:rPr lang="en-US" sz="1600" dirty="0" smtClean="0">
                          <a:solidFill>
                            <a:schemeClr val="tx1"/>
                          </a:solidFill>
                          <a:latin typeface="Arial"/>
                          <a:ea typeface="Batang"/>
                        </a:rPr>
                        <a:t>Distance </a:t>
                      </a:r>
                      <a:r>
                        <a:rPr lang="en-US" sz="1600" dirty="0">
                          <a:solidFill>
                            <a:schemeClr val="tx1"/>
                          </a:solidFill>
                          <a:latin typeface="Arial"/>
                          <a:ea typeface="Batang"/>
                        </a:rPr>
                        <a:t>to Beach</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1600" dirty="0" smtClean="0">
                        <a:solidFill>
                          <a:schemeClr val="tx1"/>
                        </a:solidFill>
                        <a:latin typeface="Arial"/>
                        <a:ea typeface="Batang"/>
                      </a:endParaRPr>
                    </a:p>
                    <a:p>
                      <a:pPr marL="0" marR="0" algn="ctr">
                        <a:spcBef>
                          <a:spcPts val="0"/>
                        </a:spcBef>
                        <a:spcAft>
                          <a:spcPts val="0"/>
                        </a:spcAft>
                      </a:pPr>
                      <a:r>
                        <a:rPr lang="en-US" sz="1600" dirty="0" smtClean="0">
                          <a:solidFill>
                            <a:schemeClr val="tx1"/>
                          </a:solidFill>
                          <a:latin typeface="Arial"/>
                          <a:ea typeface="Batang"/>
                        </a:rPr>
                        <a:t>12-15 </a:t>
                      </a:r>
                      <a:r>
                        <a:rPr lang="en-US" sz="1600" dirty="0">
                          <a:solidFill>
                            <a:schemeClr val="tx1"/>
                          </a:solidFill>
                          <a:latin typeface="Arial"/>
                          <a:ea typeface="Batang"/>
                        </a:rPr>
                        <a:t>Minute Walk</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1600" dirty="0" smtClean="0">
                        <a:solidFill>
                          <a:schemeClr val="tx1"/>
                        </a:solidFill>
                        <a:latin typeface="Arial"/>
                        <a:ea typeface="Batang"/>
                      </a:endParaRPr>
                    </a:p>
                    <a:p>
                      <a:pPr marL="0" marR="0" algn="ctr">
                        <a:spcBef>
                          <a:spcPts val="0"/>
                        </a:spcBef>
                        <a:spcAft>
                          <a:spcPts val="0"/>
                        </a:spcAft>
                      </a:pPr>
                      <a:r>
                        <a:rPr lang="en-US" sz="1600" dirty="0" smtClean="0">
                          <a:solidFill>
                            <a:schemeClr val="tx1"/>
                          </a:solidFill>
                          <a:latin typeface="Arial"/>
                          <a:ea typeface="Batang"/>
                        </a:rPr>
                        <a:t>6-8 </a:t>
                      </a:r>
                      <a:r>
                        <a:rPr lang="en-US" sz="1600" dirty="0">
                          <a:solidFill>
                            <a:schemeClr val="tx1"/>
                          </a:solidFill>
                          <a:latin typeface="Arial"/>
                          <a:ea typeface="Batang"/>
                        </a:rPr>
                        <a:t>Minute Walk</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575">
                <a:tc>
                  <a:txBody>
                    <a:bodyPr/>
                    <a:lstStyle/>
                    <a:p>
                      <a:pPr marL="0" marR="0" algn="ctr">
                        <a:spcBef>
                          <a:spcPts val="0"/>
                        </a:spcBef>
                        <a:spcAft>
                          <a:spcPts val="0"/>
                        </a:spcAft>
                      </a:pPr>
                      <a:endParaRPr lang="en-US" sz="1600" dirty="0" smtClean="0">
                        <a:solidFill>
                          <a:schemeClr val="tx1"/>
                        </a:solidFill>
                        <a:latin typeface="Arial"/>
                        <a:ea typeface="Batang"/>
                      </a:endParaRPr>
                    </a:p>
                    <a:p>
                      <a:pPr marL="0" marR="0" algn="ctr">
                        <a:spcBef>
                          <a:spcPts val="0"/>
                        </a:spcBef>
                        <a:spcAft>
                          <a:spcPts val="0"/>
                        </a:spcAft>
                      </a:pPr>
                      <a:r>
                        <a:rPr lang="en-US" sz="1600" dirty="0" smtClean="0">
                          <a:solidFill>
                            <a:schemeClr val="tx1"/>
                          </a:solidFill>
                          <a:latin typeface="Arial"/>
                          <a:ea typeface="Batang"/>
                        </a:rPr>
                        <a:t>Beach </a:t>
                      </a:r>
                      <a:r>
                        <a:rPr lang="en-US" sz="1600" dirty="0">
                          <a:solidFill>
                            <a:schemeClr val="tx1"/>
                          </a:solidFill>
                          <a:latin typeface="Arial"/>
                          <a:ea typeface="Batang"/>
                        </a:rPr>
                        <a:t>Litter</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dirty="0">
                          <a:solidFill>
                            <a:schemeClr val="tx1"/>
                          </a:solidFill>
                          <a:latin typeface="Arial"/>
                          <a:ea typeface="Batang"/>
                        </a:rPr>
                        <a:t>0 Pieces Litter per 25 Meters</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dirty="0">
                          <a:solidFill>
                            <a:schemeClr val="tx1"/>
                          </a:solidFill>
                          <a:latin typeface="Arial"/>
                          <a:ea typeface="Batang"/>
                        </a:rPr>
                        <a:t>10 Pieces Litter per 25 Meters</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370">
                <a:tc>
                  <a:txBody>
                    <a:bodyPr/>
                    <a:lstStyle/>
                    <a:p>
                      <a:pPr marL="0" marR="0" algn="ctr">
                        <a:spcBef>
                          <a:spcPts val="0"/>
                        </a:spcBef>
                        <a:spcAft>
                          <a:spcPts val="0"/>
                        </a:spcAft>
                      </a:pPr>
                      <a:r>
                        <a:rPr lang="en-US" sz="1600" b="1" dirty="0">
                          <a:solidFill>
                            <a:schemeClr val="tx1"/>
                          </a:solidFill>
                          <a:latin typeface="Arial"/>
                          <a:ea typeface="Batang"/>
                        </a:rPr>
                        <a:t>I prefer…</a:t>
                      </a:r>
                      <a:r>
                        <a:rPr lang="en-US" sz="1600" dirty="0">
                          <a:solidFill>
                            <a:schemeClr val="tx1"/>
                          </a:solidFill>
                          <a:latin typeface="Arial"/>
                          <a:ea typeface="Batang"/>
                        </a:rPr>
                        <a:t>(check </a:t>
                      </a:r>
                      <a:r>
                        <a:rPr lang="en-US" sz="1600" b="1" u="sng" dirty="0">
                          <a:solidFill>
                            <a:schemeClr val="tx1"/>
                          </a:solidFill>
                          <a:latin typeface="Arial"/>
                          <a:ea typeface="Batang"/>
                        </a:rPr>
                        <a:t>one </a:t>
                      </a:r>
                      <a:r>
                        <a:rPr lang="en-US" sz="1600" dirty="0">
                          <a:solidFill>
                            <a:schemeClr val="tx1"/>
                          </a:solidFill>
                          <a:latin typeface="Arial"/>
                          <a:ea typeface="Batang"/>
                        </a:rPr>
                        <a:t>box)</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chemeClr val="tx1"/>
                          </a:solidFill>
                          <a:latin typeface="Map Symbols"/>
                          <a:ea typeface="Batang"/>
                          <a:cs typeface="Arial"/>
                          <a:sym typeface="Map Symbols"/>
                        </a:rPr>
                        <a:t></a:t>
                      </a:r>
                      <a:r>
                        <a:rPr lang="en-US" sz="1600" dirty="0" smtClean="0">
                          <a:solidFill>
                            <a:schemeClr val="tx1"/>
                          </a:solidFill>
                          <a:latin typeface="Arial"/>
                          <a:ea typeface="Batang"/>
                        </a:rPr>
                        <a:t> </a:t>
                      </a:r>
                      <a:r>
                        <a:rPr lang="en-US" sz="1600" b="1" dirty="0">
                          <a:solidFill>
                            <a:schemeClr val="tx1"/>
                          </a:solidFill>
                          <a:latin typeface="Arial"/>
                          <a:ea typeface="Batang"/>
                        </a:rPr>
                        <a:t>OPTION A</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spcBef>
                          <a:spcPts val="0"/>
                        </a:spcBef>
                        <a:spcAft>
                          <a:spcPts val="0"/>
                        </a:spcAft>
                      </a:pPr>
                      <a:r>
                        <a:rPr lang="en-US" sz="1600" dirty="0" smtClean="0">
                          <a:solidFill>
                            <a:schemeClr val="tx1"/>
                          </a:solidFill>
                          <a:latin typeface="Map Symbols"/>
                          <a:ea typeface="Batang"/>
                          <a:cs typeface="Arial"/>
                          <a:sym typeface="Map Symbols"/>
                        </a:rPr>
                        <a:t></a:t>
                      </a:r>
                      <a:r>
                        <a:rPr lang="en-US" sz="1600" dirty="0" smtClean="0">
                          <a:solidFill>
                            <a:schemeClr val="tx1"/>
                          </a:solidFill>
                          <a:latin typeface="Arial"/>
                          <a:ea typeface="Batang"/>
                        </a:rPr>
                        <a:t> </a:t>
                      </a:r>
                      <a:r>
                        <a:rPr lang="en-US" sz="1600" b="1" dirty="0">
                          <a:solidFill>
                            <a:schemeClr val="tx1"/>
                          </a:solidFill>
                          <a:latin typeface="Arial"/>
                          <a:ea typeface="Batang"/>
                        </a:rPr>
                        <a:t>OPTION B</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chemeClr val="tx1"/>
                          </a:solidFill>
                          <a:latin typeface="Map Symbols"/>
                          <a:ea typeface="Batang"/>
                          <a:cs typeface="Arial"/>
                          <a:sym typeface="Map Symbols"/>
                        </a:rPr>
                        <a:t></a:t>
                      </a:r>
                      <a:r>
                        <a:rPr lang="en-US" sz="1600" dirty="0" smtClean="0">
                          <a:solidFill>
                            <a:schemeClr val="tx1"/>
                          </a:solidFill>
                          <a:latin typeface="Arial"/>
                          <a:ea typeface="Batang"/>
                        </a:rPr>
                        <a:t> </a:t>
                      </a:r>
                      <a:r>
                        <a:rPr lang="en-US" sz="1600" b="1" dirty="0">
                          <a:solidFill>
                            <a:schemeClr val="tx1"/>
                          </a:solidFill>
                          <a:latin typeface="Arial"/>
                          <a:ea typeface="Batang"/>
                        </a:rPr>
                        <a:t>NEITHER </a:t>
                      </a:r>
                      <a:endParaRPr lang="en-US" sz="1600" dirty="0">
                        <a:solidFill>
                          <a:schemeClr val="tx1"/>
                        </a:solidFill>
                        <a:latin typeface="Times New Roman"/>
                        <a:ea typeface="Batang"/>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6352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Stated Preference </a:t>
            </a:r>
            <a:r>
              <a:rPr lang="en-US" dirty="0">
                <a:latin typeface="Calibri" panose="020F0502020204030204" pitchFamily="34" charset="0"/>
              </a:rPr>
              <a:t>Methods</a:t>
            </a:r>
            <a:endParaRPr lang="en-US" dirty="0"/>
          </a:p>
        </p:txBody>
      </p:sp>
      <p:sp>
        <p:nvSpPr>
          <p:cNvPr id="3" name="Content Placeholder 2"/>
          <p:cNvSpPr>
            <a:spLocks noGrp="1"/>
          </p:cNvSpPr>
          <p:nvPr>
            <p:ph idx="1"/>
          </p:nvPr>
        </p:nvSpPr>
        <p:spPr/>
        <p:txBody>
          <a:bodyPr>
            <a:normAutofit/>
          </a:bodyPr>
          <a:lstStyle/>
          <a:p>
            <a:r>
              <a:rPr lang="en-US" sz="2800" dirty="0" smtClean="0"/>
              <a:t>Pros:  Allow for the estimation of values associated with use as well as non-use values, flexible. </a:t>
            </a:r>
          </a:p>
          <a:p>
            <a:r>
              <a:rPr lang="en-US" sz="2800" dirty="0" smtClean="0"/>
              <a:t>Cons:  Survey data are costly to acquire, high degree of technical knowledge needed for design and estimation, results may be subject to a variety of biases. </a:t>
            </a:r>
            <a:endParaRPr lang="en-US" sz="2800" dirty="0"/>
          </a:p>
        </p:txBody>
      </p:sp>
    </p:spTree>
    <p:extLst>
      <p:ext uri="{BB962C8B-B14F-4D97-AF65-F5344CB8AC3E}">
        <p14:creationId xmlns:p14="http://schemas.microsoft.com/office/powerpoint/2010/main" val="1704438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method is appropriate?</a:t>
            </a:r>
            <a:endParaRPr lang="en-US" dirty="0"/>
          </a:p>
        </p:txBody>
      </p:sp>
      <p:sp>
        <p:nvSpPr>
          <p:cNvPr id="3" name="Content Placeholder 2"/>
          <p:cNvSpPr>
            <a:spLocks noGrp="1"/>
          </p:cNvSpPr>
          <p:nvPr>
            <p:ph idx="1"/>
          </p:nvPr>
        </p:nvSpPr>
        <p:spPr/>
        <p:txBody>
          <a:bodyPr>
            <a:normAutofit/>
          </a:bodyPr>
          <a:lstStyle/>
          <a:p>
            <a:r>
              <a:rPr lang="en-US" sz="3600" dirty="0" smtClean="0">
                <a:latin typeface="Calibri" panose="020F0502020204030204" pitchFamily="34" charset="0"/>
              </a:rPr>
              <a:t>Choice of </a:t>
            </a:r>
            <a:r>
              <a:rPr lang="en-US" sz="3600" dirty="0">
                <a:latin typeface="Calibri" panose="020F0502020204030204" pitchFamily="34" charset="0"/>
              </a:rPr>
              <a:t>valuation method </a:t>
            </a:r>
            <a:r>
              <a:rPr lang="en-US" sz="3600" dirty="0" smtClean="0">
                <a:latin typeface="Calibri" panose="020F0502020204030204" pitchFamily="34" charset="0"/>
              </a:rPr>
              <a:t>depends </a:t>
            </a:r>
            <a:r>
              <a:rPr lang="en-US" sz="3600" dirty="0">
                <a:latin typeface="Calibri" panose="020F0502020204030204" pitchFamily="34" charset="0"/>
              </a:rPr>
              <a:t>on what is being valued </a:t>
            </a:r>
            <a:r>
              <a:rPr lang="en-US" sz="3600" dirty="0" smtClean="0">
                <a:latin typeface="Calibri" panose="020F0502020204030204" pitchFamily="34" charset="0"/>
              </a:rPr>
              <a:t>and </a:t>
            </a:r>
            <a:r>
              <a:rPr lang="en-US" sz="3600" dirty="0">
                <a:latin typeface="Calibri" panose="020F0502020204030204" pitchFamily="34" charset="0"/>
              </a:rPr>
              <a:t>the intended purpose of value </a:t>
            </a:r>
            <a:r>
              <a:rPr lang="en-US" sz="3600" dirty="0" smtClean="0">
                <a:latin typeface="Calibri" panose="020F0502020204030204" pitchFamily="34" charset="0"/>
              </a:rPr>
              <a:t>estimates.</a:t>
            </a:r>
          </a:p>
          <a:p>
            <a:pPr lvl="1"/>
            <a:r>
              <a:rPr lang="en-US" sz="3200" dirty="0" smtClean="0">
                <a:latin typeface="Calibri" panose="020F0502020204030204" pitchFamily="34" charset="0"/>
              </a:rPr>
              <a:t>Policy formation?</a:t>
            </a:r>
          </a:p>
          <a:p>
            <a:pPr lvl="1"/>
            <a:r>
              <a:rPr lang="en-US" sz="3200" dirty="0" smtClean="0">
                <a:latin typeface="Calibri" panose="020F0502020204030204" pitchFamily="34" charset="0"/>
              </a:rPr>
              <a:t>Building awareness?  </a:t>
            </a:r>
          </a:p>
          <a:p>
            <a:pPr lvl="1"/>
            <a:endParaRPr lang="en-US" sz="3200" dirty="0" smtClean="0">
              <a:latin typeface="Calibri" panose="020F0502020204030204" pitchFamily="34" charset="0"/>
            </a:endParaRPr>
          </a:p>
          <a:p>
            <a:r>
              <a:rPr lang="en-US" sz="3600" dirty="0" smtClean="0">
                <a:latin typeface="Calibri" panose="020F0502020204030204" pitchFamily="34" charset="0"/>
              </a:rPr>
              <a:t>The </a:t>
            </a:r>
            <a:r>
              <a:rPr lang="en-US" sz="3600" dirty="0">
                <a:latin typeface="Calibri" panose="020F0502020204030204" pitchFamily="34" charset="0"/>
              </a:rPr>
              <a:t>benefits </a:t>
            </a:r>
            <a:r>
              <a:rPr lang="en-US" sz="3600" dirty="0" smtClean="0">
                <a:latin typeface="Calibri" panose="020F0502020204030204" pitchFamily="34" charset="0"/>
              </a:rPr>
              <a:t>derived from </a:t>
            </a:r>
            <a:r>
              <a:rPr lang="en-US" sz="3600" dirty="0">
                <a:latin typeface="Calibri" panose="020F0502020204030204" pitchFamily="34" charset="0"/>
              </a:rPr>
              <a:t>a particular ecosystem service may be amenable to valuation using different </a:t>
            </a:r>
            <a:r>
              <a:rPr lang="en-US" sz="3600" dirty="0" smtClean="0">
                <a:latin typeface="Calibri" panose="020F0502020204030204" pitchFamily="34" charset="0"/>
              </a:rPr>
              <a:t>procedures.</a:t>
            </a:r>
            <a:endParaRPr lang="en-US" sz="3600" dirty="0">
              <a:latin typeface="Calibri" panose="020F0502020204030204" pitchFamily="34" charset="0"/>
            </a:endParaRPr>
          </a:p>
        </p:txBody>
      </p:sp>
    </p:spTree>
    <p:extLst>
      <p:ext uri="{BB962C8B-B14F-4D97-AF65-F5344CB8AC3E}">
        <p14:creationId xmlns:p14="http://schemas.microsoft.com/office/powerpoint/2010/main" val="2698665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381003"/>
            <a:ext cx="8229600" cy="1143000"/>
          </a:xfrm>
        </p:spPr>
        <p:txBody>
          <a:bodyPr>
            <a:normAutofit fontScale="90000"/>
          </a:bodyPr>
          <a:lstStyle/>
          <a:p>
            <a:pPr marL="54864">
              <a:defRPr/>
            </a:pPr>
            <a:r>
              <a:rPr lang="en-US" dirty="0" smtClean="0">
                <a:solidFill>
                  <a:schemeClr val="tx2">
                    <a:tint val="100000"/>
                    <a:shade val="90000"/>
                    <a:satMod val="250000"/>
                    <a:alpha val="100000"/>
                  </a:schemeClr>
                </a:solidFill>
              </a:rPr>
              <a:t>All of this sounds expensive. Is it worth it?</a:t>
            </a:r>
          </a:p>
        </p:txBody>
      </p:sp>
      <p:sp>
        <p:nvSpPr>
          <p:cNvPr id="72707" name="Content Placeholder 2"/>
          <p:cNvSpPr>
            <a:spLocks noGrp="1"/>
          </p:cNvSpPr>
          <p:nvPr>
            <p:ph idx="1"/>
          </p:nvPr>
        </p:nvSpPr>
        <p:spPr>
          <a:xfrm>
            <a:off x="838200" y="1371600"/>
            <a:ext cx="10287000" cy="4906963"/>
          </a:xfrm>
        </p:spPr>
        <p:txBody>
          <a:bodyPr>
            <a:noAutofit/>
          </a:bodyPr>
          <a:lstStyle/>
          <a:p>
            <a:pPr marL="0" indent="0">
              <a:spcBef>
                <a:spcPts val="0"/>
              </a:spcBef>
              <a:buNone/>
              <a:defRPr/>
            </a:pPr>
            <a:r>
              <a:rPr lang="en-US" altLang="en-US" sz="2800" dirty="0" smtClean="0">
                <a:latin typeface="Calibri" panose="020F0502020204030204" pitchFamily="34" charset="0"/>
              </a:rPr>
              <a:t>“The </a:t>
            </a:r>
            <a:r>
              <a:rPr lang="en-US" altLang="en-US" sz="2800" dirty="0">
                <a:latin typeface="Calibri" panose="020F0502020204030204" pitchFamily="34" charset="0"/>
              </a:rPr>
              <a:t>value of valuation lies in providing </a:t>
            </a:r>
            <a:r>
              <a:rPr lang="en-US" altLang="en-US" sz="2800" dirty="0">
                <a:solidFill>
                  <a:srgbClr val="FFFF00"/>
                </a:solidFill>
                <a:latin typeface="Calibri" panose="020F0502020204030204" pitchFamily="34" charset="0"/>
              </a:rPr>
              <a:t>a more complete accounting of the benefits and costs</a:t>
            </a:r>
            <a:r>
              <a:rPr lang="en-US" altLang="en-US" sz="2800" dirty="0">
                <a:latin typeface="Calibri" panose="020F0502020204030204" pitchFamily="34" charset="0"/>
              </a:rPr>
              <a:t> to society</a:t>
            </a:r>
            <a:r>
              <a:rPr lang="en-US" altLang="en-US" sz="2800" dirty="0" smtClean="0">
                <a:latin typeface="Calibri" panose="020F0502020204030204" pitchFamily="34" charset="0"/>
              </a:rPr>
              <a:t>.” (Loomis, </a:t>
            </a:r>
            <a:r>
              <a:rPr lang="en-US" altLang="en-US" sz="2800" i="1" dirty="0" smtClean="0">
                <a:latin typeface="Calibri" panose="020F0502020204030204" pitchFamily="34" charset="0"/>
              </a:rPr>
              <a:t>Choices)</a:t>
            </a:r>
            <a:r>
              <a:rPr lang="en-US" altLang="en-US" sz="2800" dirty="0" smtClean="0">
                <a:latin typeface="Calibri" panose="020F0502020204030204" pitchFamily="34" charset="0"/>
              </a:rPr>
              <a:t>  </a:t>
            </a:r>
            <a:endParaRPr lang="en-US" altLang="en-US" sz="2800" dirty="0">
              <a:latin typeface="Calibri" panose="020F0502020204030204" pitchFamily="34" charset="0"/>
            </a:endParaRPr>
          </a:p>
          <a:p>
            <a:pPr marL="0" indent="0">
              <a:spcBef>
                <a:spcPts val="0"/>
              </a:spcBef>
              <a:buNone/>
              <a:defRPr/>
            </a:pPr>
            <a:endParaRPr lang="en-US" sz="2800" dirty="0">
              <a:latin typeface="Calibri" panose="020F0502020204030204" pitchFamily="34" charset="0"/>
            </a:endParaRPr>
          </a:p>
          <a:p>
            <a:pPr>
              <a:spcBef>
                <a:spcPts val="0"/>
              </a:spcBef>
              <a:defRPr/>
            </a:pPr>
            <a:r>
              <a:rPr lang="en-US" sz="2800" dirty="0" smtClean="0">
                <a:latin typeface="Calibri" panose="020F0502020204030204" pitchFamily="34" charset="0"/>
              </a:rPr>
              <a:t>Well designed valuation studies allow for the costs and benefits of resource change to be estimated </a:t>
            </a:r>
            <a:r>
              <a:rPr lang="en-US" sz="2800" i="1" dirty="0" smtClean="0">
                <a:solidFill>
                  <a:srgbClr val="FFFF00"/>
                </a:solidFill>
                <a:latin typeface="Calibri" panose="020F0502020204030204" pitchFamily="34" charset="0"/>
              </a:rPr>
              <a:t>ex ante</a:t>
            </a:r>
            <a:r>
              <a:rPr lang="en-US" sz="2800" dirty="0" smtClean="0">
                <a:latin typeface="Calibri" panose="020F0502020204030204" pitchFamily="34" charset="0"/>
              </a:rPr>
              <a:t>. </a:t>
            </a:r>
          </a:p>
          <a:p>
            <a:pPr>
              <a:spcBef>
                <a:spcPts val="0"/>
              </a:spcBef>
              <a:defRPr/>
            </a:pPr>
            <a:endParaRPr lang="en-US" sz="2800" dirty="0">
              <a:latin typeface="Calibri" panose="020F0502020204030204" pitchFamily="34" charset="0"/>
            </a:endParaRPr>
          </a:p>
          <a:p>
            <a:pPr>
              <a:spcBef>
                <a:spcPts val="0"/>
              </a:spcBef>
              <a:defRPr/>
            </a:pPr>
            <a:r>
              <a:rPr lang="en-US" sz="2800" dirty="0" smtClean="0">
                <a:latin typeface="Calibri" panose="020F0502020204030204" pitchFamily="34" charset="0"/>
              </a:rPr>
              <a:t>Full appraisal of economic costs and benefits will not be the only metric for evaluating policy decisions, but expensive and potentially irreversible decisions should involve a careful consideration of </a:t>
            </a:r>
            <a:r>
              <a:rPr lang="en-US" sz="2800" dirty="0">
                <a:latin typeface="Calibri" panose="020F0502020204030204" pitchFamily="34" charset="0"/>
              </a:rPr>
              <a:t>the full range of benefits and </a:t>
            </a:r>
            <a:r>
              <a:rPr lang="en-US" sz="2800" dirty="0" smtClean="0">
                <a:latin typeface="Calibri" panose="020F0502020204030204" pitchFamily="34" charset="0"/>
              </a:rPr>
              <a:t>costs.</a:t>
            </a:r>
          </a:p>
          <a:p>
            <a:pPr>
              <a:spcBef>
                <a:spcPts val="0"/>
              </a:spcBef>
              <a:buFont typeface="Wingdings 2"/>
              <a:buChar char=""/>
              <a:defRPr/>
            </a:pPr>
            <a:endParaRPr lang="en-US" sz="3200" dirty="0">
              <a:latin typeface="Calibri" panose="020F0502020204030204" pitchFamily="34" charset="0"/>
            </a:endParaRPr>
          </a:p>
        </p:txBody>
      </p:sp>
    </p:spTree>
    <p:extLst>
      <p:ext uri="{BB962C8B-B14F-4D97-AF65-F5344CB8AC3E}">
        <p14:creationId xmlns:p14="http://schemas.microsoft.com/office/powerpoint/2010/main" val="2234810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381000"/>
            <a:ext cx="8229600" cy="1143000"/>
          </a:xfrm>
        </p:spPr>
        <p:txBody>
          <a:bodyPr/>
          <a:lstStyle/>
          <a:p>
            <a:pPr marL="54864">
              <a:defRPr/>
            </a:pPr>
            <a:r>
              <a:rPr lang="en-US" dirty="0" smtClean="0">
                <a:solidFill>
                  <a:schemeClr val="tx2">
                    <a:tint val="100000"/>
                    <a:shade val="90000"/>
                    <a:satMod val="250000"/>
                    <a:alpha val="100000"/>
                  </a:schemeClr>
                </a:solidFill>
              </a:rPr>
              <a:t>Is valuation worth it?</a:t>
            </a:r>
          </a:p>
        </p:txBody>
      </p:sp>
      <p:sp>
        <p:nvSpPr>
          <p:cNvPr id="73731" name="Content Placeholder 2"/>
          <p:cNvSpPr>
            <a:spLocks noGrp="1"/>
          </p:cNvSpPr>
          <p:nvPr>
            <p:ph idx="1"/>
          </p:nvPr>
        </p:nvSpPr>
        <p:spPr>
          <a:xfrm>
            <a:off x="838200" y="1396732"/>
            <a:ext cx="10210800" cy="4983163"/>
          </a:xfrm>
        </p:spPr>
        <p:txBody>
          <a:bodyPr>
            <a:noAutofit/>
          </a:bodyPr>
          <a:lstStyle/>
          <a:p>
            <a:pPr>
              <a:spcBef>
                <a:spcPts val="0"/>
              </a:spcBef>
              <a:defRPr/>
            </a:pPr>
            <a:r>
              <a:rPr lang="en-US" sz="3200" dirty="0">
                <a:latin typeface="Calibri" panose="020F0502020204030204" pitchFamily="34" charset="0"/>
              </a:rPr>
              <a:t>Valuation can also </a:t>
            </a:r>
            <a:r>
              <a:rPr lang="en-US" sz="3200" dirty="0">
                <a:solidFill>
                  <a:srgbClr val="FFFF00"/>
                </a:solidFill>
                <a:latin typeface="Calibri" panose="020F0502020204030204" pitchFamily="34" charset="0"/>
              </a:rPr>
              <a:t>call attention to </a:t>
            </a:r>
            <a:r>
              <a:rPr lang="en-US" sz="3200" dirty="0">
                <a:latin typeface="Calibri" panose="020F0502020204030204" pitchFamily="34" charset="0"/>
              </a:rPr>
              <a:t>otherwise undervalued </a:t>
            </a:r>
            <a:r>
              <a:rPr lang="en-US" sz="3200" dirty="0">
                <a:solidFill>
                  <a:srgbClr val="FFFF00"/>
                </a:solidFill>
                <a:latin typeface="Calibri" panose="020F0502020204030204" pitchFamily="34" charset="0"/>
              </a:rPr>
              <a:t>resources</a:t>
            </a:r>
            <a:r>
              <a:rPr lang="en-US" sz="3200" dirty="0">
                <a:latin typeface="Calibri" panose="020F0502020204030204" pitchFamily="34" charset="0"/>
              </a:rPr>
              <a:t>. </a:t>
            </a:r>
            <a:endParaRPr lang="en-US" sz="3200" dirty="0" smtClean="0">
              <a:latin typeface="Calibri" panose="020F0502020204030204" pitchFamily="34" charset="0"/>
            </a:endParaRPr>
          </a:p>
          <a:p>
            <a:pPr>
              <a:spcBef>
                <a:spcPts val="0"/>
              </a:spcBef>
              <a:defRPr/>
            </a:pPr>
            <a:r>
              <a:rPr lang="en-US" sz="3200" dirty="0" smtClean="0">
                <a:latin typeface="Calibri" panose="020F0502020204030204" pitchFamily="34" charset="0"/>
              </a:rPr>
              <a:t>Valuation </a:t>
            </a:r>
            <a:r>
              <a:rPr lang="en-US" sz="3200" dirty="0">
                <a:latin typeface="Calibri" panose="020F0502020204030204" pitchFamily="34" charset="0"/>
              </a:rPr>
              <a:t>studies can </a:t>
            </a:r>
            <a:r>
              <a:rPr lang="en-US" sz="3200" dirty="0" smtClean="0">
                <a:latin typeface="Calibri" panose="020F0502020204030204" pitchFamily="34" charset="0"/>
              </a:rPr>
              <a:t>help policy makers </a:t>
            </a:r>
            <a:r>
              <a:rPr lang="en-US" sz="3200" dirty="0" smtClean="0">
                <a:solidFill>
                  <a:srgbClr val="FFFF00"/>
                </a:solidFill>
                <a:latin typeface="Calibri" panose="020F0502020204030204" pitchFamily="34" charset="0"/>
              </a:rPr>
              <a:t>understand the economic costs </a:t>
            </a:r>
            <a:r>
              <a:rPr lang="en-US" sz="3200" dirty="0">
                <a:solidFill>
                  <a:srgbClr val="FFFF00"/>
                </a:solidFill>
                <a:latin typeface="Calibri" panose="020F0502020204030204" pitchFamily="34" charset="0"/>
              </a:rPr>
              <a:t>associated with </a:t>
            </a:r>
            <a:r>
              <a:rPr lang="en-US" sz="3200" dirty="0" smtClean="0">
                <a:solidFill>
                  <a:srgbClr val="FFFF00"/>
                </a:solidFill>
                <a:latin typeface="Calibri" panose="020F0502020204030204" pitchFamily="34" charset="0"/>
              </a:rPr>
              <a:t>loss of species </a:t>
            </a:r>
            <a:r>
              <a:rPr lang="en-US" sz="3200" dirty="0">
                <a:solidFill>
                  <a:srgbClr val="FFFF00"/>
                </a:solidFill>
                <a:latin typeface="Calibri" panose="020F0502020204030204" pitchFamily="34" charset="0"/>
              </a:rPr>
              <a:t>and </a:t>
            </a:r>
            <a:r>
              <a:rPr lang="en-US" sz="3200" dirty="0" smtClean="0">
                <a:solidFill>
                  <a:srgbClr val="FFFF00"/>
                </a:solidFill>
                <a:latin typeface="Calibri" panose="020F0502020204030204" pitchFamily="34" charset="0"/>
              </a:rPr>
              <a:t>habitats</a:t>
            </a:r>
            <a:r>
              <a:rPr lang="en-US" sz="3200" dirty="0" smtClean="0">
                <a:latin typeface="Calibri" panose="020F0502020204030204" pitchFamily="34" charset="0"/>
              </a:rPr>
              <a:t>, </a:t>
            </a:r>
            <a:r>
              <a:rPr lang="en-US" sz="3200" dirty="0">
                <a:latin typeface="Calibri" panose="020F0502020204030204" pitchFamily="34" charset="0"/>
              </a:rPr>
              <a:t>the benefits of conservation and restoration efforts, or economic dependence on natural systems</a:t>
            </a:r>
            <a:r>
              <a:rPr lang="en-US" sz="3200" dirty="0" smtClean="0">
                <a:latin typeface="Calibri" panose="020F0502020204030204" pitchFamily="34" charset="0"/>
              </a:rPr>
              <a:t>.</a:t>
            </a:r>
            <a:r>
              <a:rPr lang="en-US" sz="3200" dirty="0">
                <a:latin typeface="Calibri" panose="020F0502020204030204" pitchFamily="34" charset="0"/>
              </a:rPr>
              <a:t> </a:t>
            </a:r>
            <a:endParaRPr lang="en-US" sz="3200" dirty="0" smtClean="0">
              <a:latin typeface="Calibri" panose="020F0502020204030204" pitchFamily="34" charset="0"/>
            </a:endParaRPr>
          </a:p>
          <a:p>
            <a:pPr>
              <a:spcBef>
                <a:spcPts val="0"/>
              </a:spcBef>
              <a:defRPr/>
            </a:pPr>
            <a:endParaRPr lang="en-US" sz="2800" dirty="0">
              <a:latin typeface="Calibri" panose="020F0502020204030204" pitchFamily="34" charset="0"/>
            </a:endParaRPr>
          </a:p>
          <a:p>
            <a:pPr>
              <a:spcBef>
                <a:spcPts val="0"/>
              </a:spcBef>
              <a:defRPr/>
            </a:pPr>
            <a:endParaRPr lang="en-US" sz="2800" dirty="0">
              <a:latin typeface="Calibri" panose="020F0502020204030204" pitchFamily="34" charset="0"/>
            </a:endParaRPr>
          </a:p>
          <a:p>
            <a:pPr>
              <a:spcBef>
                <a:spcPts val="0"/>
              </a:spcBef>
              <a:buNone/>
              <a:defRPr/>
            </a:pPr>
            <a:endParaRPr lang="en-US" sz="3200" dirty="0">
              <a:latin typeface="Calibri" panose="020F0502020204030204" pitchFamily="34" charset="0"/>
            </a:endParaRPr>
          </a:p>
        </p:txBody>
      </p:sp>
    </p:spTree>
    <p:extLst>
      <p:ext uri="{BB962C8B-B14F-4D97-AF65-F5344CB8AC3E}">
        <p14:creationId xmlns:p14="http://schemas.microsoft.com/office/powerpoint/2010/main" val="2074910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tint val="100000"/>
                    <a:shade val="90000"/>
                    <a:satMod val="250000"/>
                    <a:alpha val="100000"/>
                  </a:schemeClr>
                </a:solidFill>
              </a:rPr>
              <a:t>Is valuation worth it?</a:t>
            </a:r>
            <a:endParaRPr lang="en-US" dirty="0"/>
          </a:p>
        </p:txBody>
      </p:sp>
      <p:sp>
        <p:nvSpPr>
          <p:cNvPr id="3" name="Content Placeholder 2"/>
          <p:cNvSpPr>
            <a:spLocks noGrp="1"/>
          </p:cNvSpPr>
          <p:nvPr>
            <p:ph idx="1"/>
          </p:nvPr>
        </p:nvSpPr>
        <p:spPr/>
        <p:txBody>
          <a:bodyPr/>
          <a:lstStyle/>
          <a:p>
            <a:pPr>
              <a:spcBef>
                <a:spcPts val="0"/>
              </a:spcBef>
              <a:defRPr/>
            </a:pPr>
            <a:r>
              <a:rPr lang="en-US" sz="3200" dirty="0">
                <a:latin typeface="Calibri" panose="020F0502020204030204" pitchFamily="34" charset="0"/>
              </a:rPr>
              <a:t>Valuation can help us </a:t>
            </a:r>
            <a:r>
              <a:rPr lang="en-US" sz="3200" dirty="0">
                <a:solidFill>
                  <a:srgbClr val="FFFF00"/>
                </a:solidFill>
                <a:latin typeface="Calibri" panose="020F0502020204030204" pitchFamily="34" charset="0"/>
              </a:rPr>
              <a:t>understand the economic consequences of </a:t>
            </a:r>
            <a:r>
              <a:rPr lang="en-US" sz="3200" dirty="0" smtClean="0">
                <a:solidFill>
                  <a:srgbClr val="FFFF00"/>
                </a:solidFill>
                <a:latin typeface="Calibri" panose="020F0502020204030204" pitchFamily="34" charset="0"/>
              </a:rPr>
              <a:t>mismanagement</a:t>
            </a:r>
            <a:r>
              <a:rPr lang="en-US" sz="3200" dirty="0" smtClean="0">
                <a:latin typeface="Calibri" panose="020F0502020204030204" pitchFamily="34" charset="0"/>
              </a:rPr>
              <a:t>. </a:t>
            </a:r>
            <a:endParaRPr lang="en-US" sz="3200" dirty="0">
              <a:latin typeface="Calibri" panose="020F0502020204030204" pitchFamily="34" charset="0"/>
            </a:endParaRPr>
          </a:p>
          <a:p>
            <a:pPr>
              <a:spcBef>
                <a:spcPts val="0"/>
              </a:spcBef>
              <a:defRPr/>
            </a:pPr>
            <a:r>
              <a:rPr lang="en-US" sz="3200" dirty="0">
                <a:latin typeface="Calibri" panose="020F0502020204030204" pitchFamily="34" charset="0"/>
              </a:rPr>
              <a:t>Resource value estimates can be used to </a:t>
            </a:r>
            <a:r>
              <a:rPr lang="en-US" sz="3200" dirty="0">
                <a:solidFill>
                  <a:srgbClr val="FFFF00"/>
                </a:solidFill>
                <a:latin typeface="Calibri" panose="020F0502020204030204" pitchFamily="34" charset="0"/>
              </a:rPr>
              <a:t>guide policy </a:t>
            </a:r>
            <a:r>
              <a:rPr lang="en-US" sz="3200" dirty="0">
                <a:latin typeface="Calibri" panose="020F0502020204030204" pitchFamily="34" charset="0"/>
              </a:rPr>
              <a:t>in the direction of efficient and equitable use, and to </a:t>
            </a:r>
            <a:r>
              <a:rPr lang="en-US" sz="3200" dirty="0">
                <a:solidFill>
                  <a:srgbClr val="FFFF00"/>
                </a:solidFill>
                <a:latin typeface="Calibri" panose="020F0502020204030204" pitchFamily="34" charset="0"/>
              </a:rPr>
              <a:t>create incentives </a:t>
            </a:r>
            <a:r>
              <a:rPr lang="en-US" sz="3200" dirty="0">
                <a:latin typeface="Calibri" panose="020F0502020204030204" pitchFamily="34" charset="0"/>
              </a:rPr>
              <a:t>that encourage sustainable use.</a:t>
            </a:r>
          </a:p>
          <a:p>
            <a:endParaRPr lang="en-US" dirty="0"/>
          </a:p>
        </p:txBody>
      </p:sp>
    </p:spTree>
    <p:extLst>
      <p:ext uri="{BB962C8B-B14F-4D97-AF65-F5344CB8AC3E}">
        <p14:creationId xmlns:p14="http://schemas.microsoft.com/office/powerpoint/2010/main" val="2381418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Economic Value and Willingness to Accept</a:t>
            </a:r>
          </a:p>
        </p:txBody>
      </p:sp>
      <p:sp>
        <p:nvSpPr>
          <p:cNvPr id="3" name="Content Placeholder 2"/>
          <p:cNvSpPr>
            <a:spLocks noGrp="1"/>
          </p:cNvSpPr>
          <p:nvPr>
            <p:ph idx="1"/>
          </p:nvPr>
        </p:nvSpPr>
        <p:spPr/>
        <p:txBody>
          <a:bodyPr>
            <a:normAutofit/>
          </a:bodyPr>
          <a:lstStyle/>
          <a:p>
            <a:pPr>
              <a:defRPr/>
            </a:pPr>
            <a:r>
              <a:rPr lang="en-US" sz="3200" dirty="0" smtClean="0">
                <a:latin typeface="Calibri" panose="020F0502020204030204" pitchFamily="34" charset="0"/>
              </a:rPr>
              <a:t>Oftentimes we </a:t>
            </a:r>
            <a:r>
              <a:rPr lang="en-US" sz="3200" i="1" dirty="0" smtClean="0">
                <a:latin typeface="Calibri" panose="020F0502020204030204" pitchFamily="34" charset="0"/>
              </a:rPr>
              <a:t>lose</a:t>
            </a:r>
            <a:r>
              <a:rPr lang="en-US" sz="3200" dirty="0" smtClean="0">
                <a:latin typeface="Calibri" panose="020F0502020204030204" pitchFamily="34" charset="0"/>
              </a:rPr>
              <a:t> something of value</a:t>
            </a:r>
          </a:p>
          <a:p>
            <a:pPr>
              <a:defRPr/>
            </a:pPr>
            <a:r>
              <a:rPr lang="en-US" sz="3200" dirty="0" smtClean="0">
                <a:latin typeface="Calibri" panose="020F0502020204030204" pitchFamily="34" charset="0"/>
              </a:rPr>
              <a:t>In these cases, we can look at value as willingness to pay to avoid loss, or </a:t>
            </a:r>
            <a:r>
              <a:rPr lang="en-US" sz="3200" i="1" dirty="0" smtClean="0">
                <a:solidFill>
                  <a:srgbClr val="FFFF00"/>
                </a:solidFill>
                <a:latin typeface="Calibri" panose="020F0502020204030204" pitchFamily="34" charset="0"/>
              </a:rPr>
              <a:t>willingness to accept</a:t>
            </a:r>
            <a:r>
              <a:rPr lang="en-US" sz="3200" dirty="0" smtClean="0">
                <a:solidFill>
                  <a:srgbClr val="FFFF00"/>
                </a:solidFill>
                <a:latin typeface="Calibri" panose="020F0502020204030204" pitchFamily="34" charset="0"/>
              </a:rPr>
              <a:t> </a:t>
            </a:r>
            <a:r>
              <a:rPr lang="en-US" sz="3200" dirty="0" smtClean="0">
                <a:latin typeface="Calibri" panose="020F0502020204030204" pitchFamily="34" charset="0"/>
              </a:rPr>
              <a:t>compensation for loss.</a:t>
            </a:r>
          </a:p>
          <a:p>
            <a:pPr lvl="1">
              <a:defRPr/>
            </a:pPr>
            <a:r>
              <a:rPr lang="en-US" sz="2800" dirty="0" smtClean="0">
                <a:latin typeface="Calibri" panose="020F0502020204030204" pitchFamily="34" charset="0"/>
              </a:rPr>
              <a:t>Example: Coastal development may infringe upon society’s “windows to the sea”.   The </a:t>
            </a:r>
            <a:r>
              <a:rPr lang="en-US" sz="2800" dirty="0" smtClean="0">
                <a:solidFill>
                  <a:srgbClr val="FFFF00"/>
                </a:solidFill>
                <a:latin typeface="Calibri" panose="020F0502020204030204" pitchFamily="34" charset="0"/>
              </a:rPr>
              <a:t>economic value of this loss </a:t>
            </a:r>
            <a:r>
              <a:rPr lang="en-US" sz="2800" dirty="0" smtClean="0">
                <a:latin typeface="Calibri" panose="020F0502020204030204" pitchFamily="34" charset="0"/>
              </a:rPr>
              <a:t>can be measured as society’s willingness to pay to avoid that loss, or the amount of compensation they would be willing to accept to be just as well off with the loss. </a:t>
            </a:r>
            <a:endParaRPr lang="en-US" sz="2800" dirty="0">
              <a:latin typeface="Calibri" panose="020F0502020204030204" pitchFamily="34" charset="0"/>
            </a:endParaRPr>
          </a:p>
        </p:txBody>
      </p:sp>
    </p:spTree>
    <p:extLst>
      <p:ext uri="{BB962C8B-B14F-4D97-AF65-F5344CB8AC3E}">
        <p14:creationId xmlns:p14="http://schemas.microsoft.com/office/powerpoint/2010/main" val="3230857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tint val="100000"/>
                    <a:shade val="90000"/>
                    <a:satMod val="250000"/>
                    <a:alpha val="100000"/>
                  </a:schemeClr>
                </a:solidFill>
              </a:rPr>
              <a:t>Is valuation worth it?</a:t>
            </a:r>
            <a:endParaRPr lang="en-US" dirty="0"/>
          </a:p>
        </p:txBody>
      </p:sp>
      <p:sp>
        <p:nvSpPr>
          <p:cNvPr id="3" name="Content Placeholder 2"/>
          <p:cNvSpPr>
            <a:spLocks noGrp="1"/>
          </p:cNvSpPr>
          <p:nvPr>
            <p:ph idx="1"/>
          </p:nvPr>
        </p:nvSpPr>
        <p:spPr/>
        <p:txBody>
          <a:bodyPr/>
          <a:lstStyle/>
          <a:p>
            <a:r>
              <a:rPr lang="en-US" sz="3200" dirty="0">
                <a:latin typeface="Calibri" panose="020F0502020204030204" pitchFamily="34" charset="0"/>
              </a:rPr>
              <a:t>Without an understanding of the economic value of natural resources, </a:t>
            </a:r>
            <a:r>
              <a:rPr lang="en-US" sz="3200" dirty="0">
                <a:solidFill>
                  <a:srgbClr val="FFFF00"/>
                </a:solidFill>
                <a:latin typeface="Calibri" panose="020F0502020204030204" pitchFamily="34" charset="0"/>
              </a:rPr>
              <a:t>conservation efforts may be stymied </a:t>
            </a:r>
            <a:r>
              <a:rPr lang="en-US" sz="3200" dirty="0">
                <a:latin typeface="Calibri" panose="020F0502020204030204" pitchFamily="34" charset="0"/>
              </a:rPr>
              <a:t>because they are </a:t>
            </a:r>
            <a:r>
              <a:rPr lang="en-US" sz="3200" dirty="0">
                <a:solidFill>
                  <a:srgbClr val="FFFF00"/>
                </a:solidFill>
                <a:latin typeface="Calibri" panose="020F0502020204030204" pitchFamily="34" charset="0"/>
              </a:rPr>
              <a:t>viewed as costly </a:t>
            </a:r>
            <a:r>
              <a:rPr lang="en-US" sz="3200" dirty="0">
                <a:latin typeface="Calibri" panose="020F0502020204030204" pitchFamily="34" charset="0"/>
              </a:rPr>
              <a:t>in terms of precluding activities that have large immediate and easily measurable financial rewards. </a:t>
            </a:r>
          </a:p>
          <a:p>
            <a:endParaRPr lang="en-US" dirty="0"/>
          </a:p>
        </p:txBody>
      </p:sp>
    </p:spTree>
    <p:extLst>
      <p:ext uri="{BB962C8B-B14F-4D97-AF65-F5344CB8AC3E}">
        <p14:creationId xmlns:p14="http://schemas.microsoft.com/office/powerpoint/2010/main" val="3942257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role of valuation: Signals</a:t>
            </a:r>
            <a:endParaRPr lang="en-US" dirty="0"/>
          </a:p>
        </p:txBody>
      </p:sp>
      <p:sp>
        <p:nvSpPr>
          <p:cNvPr id="3" name="Content Placeholder 2"/>
          <p:cNvSpPr>
            <a:spLocks noGrp="1"/>
          </p:cNvSpPr>
          <p:nvPr>
            <p:ph idx="1"/>
          </p:nvPr>
        </p:nvSpPr>
        <p:spPr/>
        <p:txBody>
          <a:bodyPr>
            <a:normAutofit/>
          </a:bodyPr>
          <a:lstStyle/>
          <a:p>
            <a:pPr>
              <a:buSzPts val="2700"/>
            </a:pPr>
            <a:r>
              <a:rPr lang="en-US" sz="3200" dirty="0">
                <a:solidFill>
                  <a:srgbClr val="FFFFFF"/>
                </a:solidFill>
                <a:latin typeface="Calibri" panose="020F0502020204030204" pitchFamily="34" charset="0"/>
              </a:rPr>
              <a:t>Market prices </a:t>
            </a:r>
            <a:r>
              <a:rPr lang="en-US" sz="3200" i="1" dirty="0">
                <a:solidFill>
                  <a:srgbClr val="FFFFFF"/>
                </a:solidFill>
                <a:latin typeface="Calibri" panose="020F0502020204030204" pitchFamily="34" charset="0"/>
              </a:rPr>
              <a:t>should</a:t>
            </a:r>
            <a:r>
              <a:rPr lang="en-US" sz="3200" dirty="0">
                <a:solidFill>
                  <a:srgbClr val="FFFFFF"/>
                </a:solidFill>
                <a:latin typeface="Calibri" panose="020F0502020204030204" pitchFamily="34" charset="0"/>
              </a:rPr>
              <a:t> incorporate economic costs that are external to the market.</a:t>
            </a:r>
          </a:p>
          <a:p>
            <a:pPr>
              <a:buSzPts val="2700"/>
            </a:pPr>
            <a:r>
              <a:rPr lang="en-US" sz="3200" dirty="0" smtClean="0">
                <a:solidFill>
                  <a:srgbClr val="FFFFFF"/>
                </a:solidFill>
                <a:latin typeface="Calibri" panose="020F0502020204030204" pitchFamily="34" charset="0"/>
              </a:rPr>
              <a:t>Public </a:t>
            </a:r>
            <a:r>
              <a:rPr lang="en-US" sz="3200" dirty="0">
                <a:solidFill>
                  <a:srgbClr val="FFFFFF"/>
                </a:solidFill>
                <a:latin typeface="Calibri" panose="020F0502020204030204" pitchFamily="34" charset="0"/>
              </a:rPr>
              <a:t>accounts </a:t>
            </a:r>
            <a:r>
              <a:rPr lang="en-US" sz="3200" i="1" dirty="0">
                <a:solidFill>
                  <a:srgbClr val="FFFFFF"/>
                </a:solidFill>
                <a:latin typeface="Calibri" panose="020F0502020204030204" pitchFamily="34" charset="0"/>
              </a:rPr>
              <a:t>should</a:t>
            </a:r>
            <a:r>
              <a:rPr lang="en-US" sz="3200" dirty="0">
                <a:solidFill>
                  <a:srgbClr val="FFFFFF"/>
                </a:solidFill>
                <a:latin typeface="Calibri" panose="020F0502020204030204" pitchFamily="34" charset="0"/>
              </a:rPr>
              <a:t> include stocks and flows of natural capital and their associated values</a:t>
            </a:r>
            <a:r>
              <a:rPr lang="en-US" sz="3200" dirty="0" smtClean="0">
                <a:solidFill>
                  <a:srgbClr val="FFFFFF"/>
                </a:solidFill>
                <a:latin typeface="Calibri" panose="020F0502020204030204" pitchFamily="34" charset="0"/>
              </a:rPr>
              <a:t>.</a:t>
            </a:r>
          </a:p>
          <a:p>
            <a:pPr>
              <a:buSzPts val="2700"/>
            </a:pPr>
            <a:r>
              <a:rPr lang="en-US" sz="3200" dirty="0" smtClean="0">
                <a:solidFill>
                  <a:srgbClr val="FFFFFF"/>
                </a:solidFill>
                <a:latin typeface="Calibri" panose="020F0502020204030204" pitchFamily="34" charset="0"/>
              </a:rPr>
              <a:t>Public policy </a:t>
            </a:r>
            <a:r>
              <a:rPr lang="en-US" sz="3200" i="1" dirty="0" smtClean="0">
                <a:solidFill>
                  <a:srgbClr val="FFFFFF"/>
                </a:solidFill>
                <a:latin typeface="Calibri" panose="020F0502020204030204" pitchFamily="34" charset="0"/>
              </a:rPr>
              <a:t>should</a:t>
            </a:r>
            <a:r>
              <a:rPr lang="en-US" sz="3200" dirty="0" smtClean="0">
                <a:solidFill>
                  <a:srgbClr val="FFFFFF"/>
                </a:solidFill>
                <a:latin typeface="Calibri" panose="020F0502020204030204" pitchFamily="34" charset="0"/>
              </a:rPr>
              <a:t> reflect the values of the public. </a:t>
            </a:r>
            <a:endParaRPr lang="en-US" sz="3200" dirty="0">
              <a:solidFill>
                <a:srgbClr val="FFFFFF"/>
              </a:solidFill>
              <a:latin typeface="Calibri" panose="020F0502020204030204" pitchFamily="34" charset="0"/>
            </a:endParaRPr>
          </a:p>
          <a:p>
            <a:pPr marL="0" indent="0">
              <a:buNone/>
              <a:defRPr/>
            </a:pPr>
            <a:endParaRPr lang="en-US" sz="3200" dirty="0" smtClean="0">
              <a:latin typeface="Calibri" panose="020F0502020204030204" pitchFamily="34" charset="0"/>
            </a:endParaRPr>
          </a:p>
          <a:p>
            <a:pPr>
              <a:defRPr/>
            </a:pPr>
            <a:endParaRPr lang="en-US" sz="3200" dirty="0" smtClean="0">
              <a:latin typeface="Calibri" panose="020F0502020204030204" pitchFamily="34" charset="0"/>
            </a:endParaRPr>
          </a:p>
          <a:p>
            <a:pPr>
              <a:defRPr/>
            </a:pPr>
            <a:endParaRPr lang="en-US" sz="3200" dirty="0">
              <a:latin typeface="Calibri" panose="020F0502020204030204" pitchFamily="34" charset="0"/>
            </a:endParaRPr>
          </a:p>
        </p:txBody>
      </p:sp>
    </p:spTree>
    <p:extLst>
      <p:ext uri="{BB962C8B-B14F-4D97-AF65-F5344CB8AC3E}">
        <p14:creationId xmlns:p14="http://schemas.microsoft.com/office/powerpoint/2010/main" val="6049979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dirty="0" smtClean="0">
                <a:latin typeface="Calibri" panose="020F0502020204030204" pitchFamily="34" charset="0"/>
              </a:rPr>
              <a:t>Budget and Time Constraints</a:t>
            </a:r>
          </a:p>
        </p:txBody>
      </p:sp>
      <p:sp>
        <p:nvSpPr>
          <p:cNvPr id="53251" name="Content Placeholder 2"/>
          <p:cNvSpPr>
            <a:spLocks noGrp="1"/>
          </p:cNvSpPr>
          <p:nvPr>
            <p:ph sz="quarter" idx="1"/>
          </p:nvPr>
        </p:nvSpPr>
        <p:spPr>
          <a:xfrm>
            <a:off x="762000" y="1524000"/>
            <a:ext cx="10134600" cy="4572000"/>
          </a:xfrm>
        </p:spPr>
        <p:txBody>
          <a:bodyPr>
            <a:normAutofit/>
          </a:bodyPr>
          <a:lstStyle/>
          <a:p>
            <a:pPr eaLnBrk="1" hangingPunct="1"/>
            <a:r>
              <a:rPr lang="en-US" sz="3200" dirty="0" smtClean="0">
                <a:latin typeface="Calibri" panose="020F0502020204030204" pitchFamily="34" charset="0"/>
              </a:rPr>
              <a:t>Relatively </a:t>
            </a:r>
            <a:r>
              <a:rPr lang="en-US" sz="3200" dirty="0">
                <a:latin typeface="Calibri" panose="020F0502020204030204" pitchFamily="34" charset="0"/>
              </a:rPr>
              <a:t>low-cost approaches are available that may be applicable in some situations where time and/or money are limited</a:t>
            </a:r>
            <a:r>
              <a:rPr lang="en-US" sz="3200" dirty="0" smtClean="0">
                <a:latin typeface="Calibri" panose="020F0502020204030204" pitchFamily="34" charset="0"/>
              </a:rPr>
              <a:t>.</a:t>
            </a:r>
          </a:p>
          <a:p>
            <a:pPr lvl="1"/>
            <a:r>
              <a:rPr lang="en-US" sz="2800" dirty="0" smtClean="0">
                <a:latin typeface="Calibri" panose="020F0502020204030204" pitchFamily="34" charset="0"/>
              </a:rPr>
              <a:t>Benefits (Value) transfer</a:t>
            </a:r>
          </a:p>
          <a:p>
            <a:pPr lvl="1"/>
            <a:r>
              <a:rPr lang="en-US" sz="2800" dirty="0" smtClean="0">
                <a:latin typeface="Calibri" panose="020F0502020204030204" pitchFamily="34" charset="0"/>
              </a:rPr>
              <a:t>Meta analysis  </a:t>
            </a:r>
            <a:endParaRPr lang="en-US" sz="2800" dirty="0">
              <a:latin typeface="Calibri" panose="020F0502020204030204" pitchFamily="34" charset="0"/>
            </a:endParaRPr>
          </a:p>
        </p:txBody>
      </p:sp>
    </p:spTree>
    <p:extLst>
      <p:ext uri="{BB962C8B-B14F-4D97-AF65-F5344CB8AC3E}">
        <p14:creationId xmlns:p14="http://schemas.microsoft.com/office/powerpoint/2010/main" val="377048157"/>
      </p:ext>
    </p:extLst>
  </p:cSld>
  <p:clrMapOvr>
    <a:masterClrMapping/>
  </p:clrMapOvr>
  <p:transition advTm="113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Obstacles </a:t>
            </a:r>
            <a:endParaRPr lang="en-US" dirty="0"/>
          </a:p>
        </p:txBody>
      </p:sp>
      <p:sp>
        <p:nvSpPr>
          <p:cNvPr id="3" name="Content Placeholder 2"/>
          <p:cNvSpPr>
            <a:spLocks noGrp="1"/>
          </p:cNvSpPr>
          <p:nvPr>
            <p:ph idx="1"/>
          </p:nvPr>
        </p:nvSpPr>
        <p:spPr>
          <a:xfrm>
            <a:off x="838200" y="1531917"/>
            <a:ext cx="10363200" cy="4602163"/>
          </a:xfrm>
        </p:spPr>
        <p:txBody>
          <a:bodyPr>
            <a:normAutofit/>
          </a:bodyPr>
          <a:lstStyle/>
          <a:p>
            <a:pPr>
              <a:defRPr/>
            </a:pPr>
            <a:r>
              <a:rPr lang="en-US" sz="2800" dirty="0" smtClean="0">
                <a:latin typeface="Calibri" panose="020F0502020204030204" pitchFamily="34" charset="0"/>
              </a:rPr>
              <a:t>Lack of technical capacity </a:t>
            </a:r>
          </a:p>
          <a:p>
            <a:pPr>
              <a:defRPr/>
            </a:pPr>
            <a:r>
              <a:rPr lang="en-US" sz="2800" dirty="0" smtClean="0">
                <a:latin typeface="Calibri" panose="020F0502020204030204" pitchFamily="34" charset="0"/>
              </a:rPr>
              <a:t>Lack of financial resources </a:t>
            </a:r>
            <a:endParaRPr lang="en-US" sz="2800" dirty="0">
              <a:latin typeface="Calibri" panose="020F0502020204030204" pitchFamily="34" charset="0"/>
            </a:endParaRPr>
          </a:p>
          <a:p>
            <a:pPr>
              <a:defRPr/>
            </a:pPr>
            <a:r>
              <a:rPr lang="en-US" sz="2800" dirty="0" smtClean="0">
                <a:latin typeface="Calibri" panose="020F0502020204030204" pitchFamily="34" charset="0"/>
              </a:rPr>
              <a:t>Legal </a:t>
            </a:r>
            <a:r>
              <a:rPr lang="en-US" sz="2800" dirty="0">
                <a:latin typeface="Calibri" panose="020F0502020204030204" pitchFamily="34" charset="0"/>
              </a:rPr>
              <a:t>impediments </a:t>
            </a:r>
          </a:p>
          <a:p>
            <a:pPr>
              <a:defRPr/>
            </a:pPr>
            <a:r>
              <a:rPr lang="en-US" sz="2800" dirty="0" smtClean="0">
                <a:latin typeface="Calibri" panose="020F0502020204030204" pitchFamily="34" charset="0"/>
              </a:rPr>
              <a:t>Politics </a:t>
            </a:r>
          </a:p>
          <a:p>
            <a:pPr>
              <a:defRPr/>
            </a:pPr>
            <a:r>
              <a:rPr lang="en-US" sz="2800" dirty="0" smtClean="0">
                <a:latin typeface="Calibri" panose="020F0502020204030204" pitchFamily="34" charset="0"/>
              </a:rPr>
              <a:t>Moral opposition </a:t>
            </a:r>
          </a:p>
          <a:p>
            <a:pPr marL="0" indent="0">
              <a:buNone/>
              <a:defRPr/>
            </a:pPr>
            <a:endParaRPr lang="en-US" sz="1400" dirty="0">
              <a:latin typeface="Calibri" panose="020F0502020204030204" pitchFamily="34" charset="0"/>
            </a:endParaRPr>
          </a:p>
          <a:p>
            <a:pPr marL="0" indent="0">
              <a:buNone/>
              <a:defRPr/>
            </a:pPr>
            <a:endParaRPr lang="en-US" sz="1400" dirty="0">
              <a:latin typeface="Calibri" panose="020F0502020204030204" pitchFamily="34" charset="0"/>
            </a:endParaRPr>
          </a:p>
          <a:p>
            <a:pPr>
              <a:buFont typeface="Wingdings" panose="05000000000000000000" pitchFamily="2" charset="2"/>
              <a:buNone/>
              <a:defRPr/>
            </a:pPr>
            <a:r>
              <a:rPr lang="en-US" sz="2000" dirty="0">
                <a:latin typeface="Calibri" panose="020F0502020204030204" pitchFamily="34" charset="0"/>
              </a:rPr>
              <a:t>(Adapted from Moons, </a:t>
            </a:r>
            <a:r>
              <a:rPr lang="en-US" sz="2000" dirty="0" smtClean="0">
                <a:latin typeface="Calibri" panose="020F0502020204030204" pitchFamily="34" charset="0"/>
              </a:rPr>
              <a:t>2003) </a:t>
            </a:r>
            <a:endParaRPr lang="en-US" sz="2000" dirty="0">
              <a:latin typeface="Calibri" panose="020F0502020204030204" pitchFamily="34" charset="0"/>
            </a:endParaRPr>
          </a:p>
          <a:p>
            <a:pPr>
              <a:buFont typeface="Wingdings" panose="05000000000000000000" pitchFamily="2" charset="2"/>
              <a:buNone/>
              <a:defRPr/>
            </a:pPr>
            <a:endParaRPr lang="en-US" sz="1400" dirty="0"/>
          </a:p>
          <a:p>
            <a:pPr>
              <a:buFont typeface="Wingdings" panose="05000000000000000000" pitchFamily="2" charset="2"/>
              <a:buNone/>
              <a:defRPr/>
            </a:pPr>
            <a:endParaRPr lang="en-US" sz="1400" dirty="0"/>
          </a:p>
        </p:txBody>
      </p:sp>
    </p:spTree>
    <p:extLst>
      <p:ext uri="{BB962C8B-B14F-4D97-AF65-F5344CB8AC3E}">
        <p14:creationId xmlns:p14="http://schemas.microsoft.com/office/powerpoint/2010/main" val="10090633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Gaps &amp; Unknowns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200" dirty="0">
                <a:latin typeface="Calibri" panose="020F0502020204030204" pitchFamily="34" charset="0"/>
              </a:rPr>
              <a:t>Despite the breadth of </a:t>
            </a:r>
            <a:r>
              <a:rPr lang="en-US" sz="3200" dirty="0" smtClean="0">
                <a:latin typeface="Calibri" panose="020F0502020204030204" pitchFamily="34" charset="0"/>
              </a:rPr>
              <a:t>environmental valuation research efforts across the globe, </a:t>
            </a:r>
            <a:r>
              <a:rPr lang="en-US" sz="3200" dirty="0">
                <a:latin typeface="Calibri" panose="020F0502020204030204" pitchFamily="34" charset="0"/>
              </a:rPr>
              <a:t>the </a:t>
            </a:r>
            <a:r>
              <a:rPr lang="en-US" sz="3200" i="1" dirty="0">
                <a:latin typeface="Calibri" panose="020F0502020204030204" pitchFamily="34" charset="0"/>
              </a:rPr>
              <a:t>current approach </a:t>
            </a:r>
            <a:r>
              <a:rPr lang="en-US" sz="3200" i="1" dirty="0" smtClean="0">
                <a:latin typeface="Calibri" panose="020F0502020204030204" pitchFamily="34" charset="0"/>
              </a:rPr>
              <a:t>is largely </a:t>
            </a:r>
            <a:r>
              <a:rPr lang="en-US" sz="3200" i="1" dirty="0" smtClean="0">
                <a:solidFill>
                  <a:srgbClr val="FFFF00"/>
                </a:solidFill>
                <a:latin typeface="Calibri" panose="020F0502020204030204" pitchFamily="34" charset="0"/>
              </a:rPr>
              <a:t>piecemeal</a:t>
            </a:r>
            <a:r>
              <a:rPr lang="en-US" sz="3200" i="1" dirty="0" smtClean="0">
                <a:latin typeface="Calibri" panose="020F0502020204030204" pitchFamily="34" charset="0"/>
              </a:rPr>
              <a:t>, </a:t>
            </a:r>
            <a:r>
              <a:rPr lang="en-US" sz="3200" dirty="0" smtClean="0">
                <a:latin typeface="Calibri" panose="020F0502020204030204" pitchFamily="34" charset="0"/>
              </a:rPr>
              <a:t>uncoordinated </a:t>
            </a:r>
            <a:r>
              <a:rPr lang="en-US" sz="3200" dirty="0">
                <a:latin typeface="Calibri" panose="020F0502020204030204" pitchFamily="34" charset="0"/>
              </a:rPr>
              <a:t>and </a:t>
            </a:r>
            <a:r>
              <a:rPr lang="en-US" sz="3200" dirty="0" smtClean="0">
                <a:solidFill>
                  <a:srgbClr val="FFFF00"/>
                </a:solidFill>
                <a:latin typeface="Calibri" panose="020F0502020204030204" pitchFamily="34" charset="0"/>
              </a:rPr>
              <a:t>lacking </a:t>
            </a:r>
            <a:r>
              <a:rPr lang="en-US" sz="3200" dirty="0">
                <a:solidFill>
                  <a:srgbClr val="FFFF00"/>
                </a:solidFill>
                <a:latin typeface="Calibri" panose="020F0502020204030204" pitchFamily="34" charset="0"/>
              </a:rPr>
              <a:t>a common unit of measure</a:t>
            </a:r>
            <a:r>
              <a:rPr lang="en-US" sz="3200" dirty="0">
                <a:latin typeface="Calibri" panose="020F0502020204030204" pitchFamily="34" charset="0"/>
              </a:rPr>
              <a:t>. </a:t>
            </a:r>
            <a:endParaRPr lang="en-US" sz="3200" dirty="0" smtClean="0">
              <a:latin typeface="Calibri" panose="020F0502020204030204" pitchFamily="34" charset="0"/>
            </a:endParaRPr>
          </a:p>
          <a:p>
            <a:r>
              <a:rPr lang="en-US" sz="3200" dirty="0" smtClean="0">
                <a:latin typeface="Calibri" panose="020F0502020204030204" pitchFamily="34" charset="0"/>
              </a:rPr>
              <a:t>As </a:t>
            </a:r>
            <a:r>
              <a:rPr lang="en-US" sz="3200" dirty="0">
                <a:latin typeface="Calibri" panose="020F0502020204030204" pitchFamily="34" charset="0"/>
              </a:rPr>
              <a:t>a result, resource value comparisons across or within nations may be cumbersome for policy makers. </a:t>
            </a:r>
          </a:p>
        </p:txBody>
      </p:sp>
    </p:spTree>
    <p:extLst>
      <p:ext uri="{BB962C8B-B14F-4D97-AF65-F5344CB8AC3E}">
        <p14:creationId xmlns:p14="http://schemas.microsoft.com/office/powerpoint/2010/main" val="19871885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anose="020F0502020204030204" pitchFamily="34" charset="0"/>
              </a:rPr>
              <a:t>An integrated, multidisciplinary approach to valuation </a:t>
            </a:r>
          </a:p>
        </p:txBody>
      </p:sp>
      <p:sp>
        <p:nvSpPr>
          <p:cNvPr id="3" name="Content Placeholder 2"/>
          <p:cNvSpPr>
            <a:spLocks noGrp="1"/>
          </p:cNvSpPr>
          <p:nvPr>
            <p:ph idx="1"/>
          </p:nvPr>
        </p:nvSpPr>
        <p:spPr>
          <a:xfrm>
            <a:off x="609600" y="1475232"/>
            <a:ext cx="10972800" cy="4876800"/>
          </a:xfrm>
        </p:spPr>
        <p:txBody>
          <a:bodyPr>
            <a:noAutofit/>
          </a:bodyPr>
          <a:lstStyle/>
          <a:p>
            <a:pPr marL="385763" indent="-385763">
              <a:buFont typeface="+mj-lt"/>
              <a:buAutoNum type="arabicPeriod"/>
            </a:pPr>
            <a:r>
              <a:rPr lang="en-US" sz="3200" dirty="0" smtClean="0">
                <a:latin typeface="Calibri" panose="020F0502020204030204" pitchFamily="34" charset="0"/>
              </a:rPr>
              <a:t>Identify </a:t>
            </a:r>
            <a:r>
              <a:rPr lang="en-US" sz="3200" dirty="0">
                <a:latin typeface="Calibri" panose="020F0502020204030204" pitchFamily="34" charset="0"/>
              </a:rPr>
              <a:t>of ecological processes that affect human </a:t>
            </a:r>
            <a:r>
              <a:rPr lang="en-US" sz="3200" dirty="0" smtClean="0">
                <a:latin typeface="Calibri" panose="020F0502020204030204" pitchFamily="34" charset="0"/>
              </a:rPr>
              <a:t>well-being</a:t>
            </a:r>
          </a:p>
          <a:p>
            <a:pPr marL="385763" indent="-385763">
              <a:buFont typeface="+mj-lt"/>
              <a:buAutoNum type="arabicPeriod"/>
            </a:pPr>
            <a:r>
              <a:rPr lang="en-US" sz="3200" dirty="0" smtClean="0">
                <a:latin typeface="Calibri" panose="020F0502020204030204" pitchFamily="34" charset="0"/>
              </a:rPr>
              <a:t>Construct ecological and/or </a:t>
            </a:r>
            <a:r>
              <a:rPr lang="en-US" sz="3200" dirty="0">
                <a:latin typeface="Calibri" panose="020F0502020204030204" pitchFamily="34" charset="0"/>
              </a:rPr>
              <a:t>bio-physical models that transform natural or anthropogenic changes in ecosystem services into </a:t>
            </a:r>
            <a:r>
              <a:rPr lang="en-US" sz="3200" i="1" dirty="0">
                <a:latin typeface="Calibri" panose="020F0502020204030204" pitchFamily="34" charset="0"/>
              </a:rPr>
              <a:t>measurable</a:t>
            </a:r>
            <a:r>
              <a:rPr lang="en-US" sz="3200" dirty="0">
                <a:latin typeface="Calibri" panose="020F0502020204030204" pitchFamily="34" charset="0"/>
              </a:rPr>
              <a:t> indicators of benefits that are amenable to </a:t>
            </a:r>
            <a:r>
              <a:rPr lang="en-US" sz="3200" dirty="0" smtClean="0">
                <a:latin typeface="Calibri" panose="020F0502020204030204" pitchFamily="34" charset="0"/>
              </a:rPr>
              <a:t>valuation</a:t>
            </a:r>
          </a:p>
          <a:p>
            <a:pPr lvl="1"/>
            <a:r>
              <a:rPr lang="en-US" sz="2800" dirty="0" smtClean="0">
                <a:latin typeface="Calibri" panose="020F0502020204030204" pitchFamily="34" charset="0"/>
              </a:rPr>
              <a:t>How does policy (</a:t>
            </a:r>
            <a:r>
              <a:rPr lang="en-US" sz="2800" dirty="0">
                <a:latin typeface="Calibri" panose="020F0502020204030204" pitchFamily="34" charset="0"/>
              </a:rPr>
              <a:t>or </a:t>
            </a:r>
            <a:r>
              <a:rPr lang="en-US" sz="2800" dirty="0" smtClean="0">
                <a:latin typeface="Calibri" panose="020F0502020204030204" pitchFamily="34" charset="0"/>
              </a:rPr>
              <a:t>BAU) affect </a:t>
            </a:r>
            <a:r>
              <a:rPr lang="en-US" sz="2800" dirty="0">
                <a:latin typeface="Calibri" panose="020F0502020204030204" pitchFamily="34" charset="0"/>
              </a:rPr>
              <a:t>ecosystem structure and </a:t>
            </a:r>
            <a:r>
              <a:rPr lang="en-US" sz="2800" dirty="0" smtClean="0">
                <a:latin typeface="Calibri" panose="020F0502020204030204" pitchFamily="34" charset="0"/>
              </a:rPr>
              <a:t>function</a:t>
            </a:r>
            <a:r>
              <a:rPr lang="en-US" sz="2800" dirty="0">
                <a:latin typeface="Calibri" panose="020F0502020204030204" pitchFamily="34" charset="0"/>
              </a:rPr>
              <a:t>?</a:t>
            </a:r>
          </a:p>
          <a:p>
            <a:pPr lvl="1"/>
            <a:r>
              <a:rPr lang="en-US" sz="2800" dirty="0">
                <a:latin typeface="Calibri" panose="020F0502020204030204" pitchFamily="34" charset="0"/>
              </a:rPr>
              <a:t>How </a:t>
            </a:r>
            <a:r>
              <a:rPr lang="en-US" sz="2800" dirty="0" smtClean="0">
                <a:latin typeface="Calibri" panose="020F0502020204030204" pitchFamily="34" charset="0"/>
              </a:rPr>
              <a:t>do these </a:t>
            </a:r>
            <a:r>
              <a:rPr lang="en-US" sz="2800" dirty="0">
                <a:latin typeface="Calibri" panose="020F0502020204030204" pitchFamily="34" charset="0"/>
              </a:rPr>
              <a:t>effects </a:t>
            </a:r>
            <a:r>
              <a:rPr lang="en-US" sz="2800" dirty="0" smtClean="0">
                <a:latin typeface="Calibri" panose="020F0502020204030204" pitchFamily="34" charset="0"/>
              </a:rPr>
              <a:t>translate </a:t>
            </a:r>
            <a:r>
              <a:rPr lang="en-US" sz="2800" dirty="0">
                <a:latin typeface="Calibri" panose="020F0502020204030204" pitchFamily="34" charset="0"/>
              </a:rPr>
              <a:t>into changes in ecosystem </a:t>
            </a:r>
            <a:r>
              <a:rPr lang="en-US" sz="2800" dirty="0" smtClean="0">
                <a:latin typeface="Calibri" panose="020F0502020204030204" pitchFamily="34" charset="0"/>
              </a:rPr>
              <a:t>services</a:t>
            </a:r>
            <a:r>
              <a:rPr lang="en-US" sz="2800" dirty="0">
                <a:latin typeface="Calibri" panose="020F0502020204030204" pitchFamily="34" charset="0"/>
              </a:rPr>
              <a:t>?</a:t>
            </a:r>
          </a:p>
          <a:p>
            <a:pPr lvl="1"/>
            <a:r>
              <a:rPr lang="en-US" sz="2800" dirty="0">
                <a:latin typeface="Calibri" panose="020F0502020204030204" pitchFamily="34" charset="0"/>
              </a:rPr>
              <a:t>How </a:t>
            </a:r>
            <a:r>
              <a:rPr lang="en-US" sz="2800" dirty="0" smtClean="0">
                <a:latin typeface="Calibri" panose="020F0502020204030204" pitchFamily="34" charset="0"/>
              </a:rPr>
              <a:t>do changes </a:t>
            </a:r>
            <a:r>
              <a:rPr lang="en-US" sz="2800" dirty="0">
                <a:latin typeface="Calibri" panose="020F0502020204030204" pitchFamily="34" charset="0"/>
              </a:rPr>
              <a:t>in ecosystem services affect measurable benefits to </a:t>
            </a:r>
            <a:r>
              <a:rPr lang="en-US" sz="2800" dirty="0" smtClean="0">
                <a:latin typeface="Calibri" panose="020F0502020204030204" pitchFamily="34" charset="0"/>
              </a:rPr>
              <a:t>people?</a:t>
            </a:r>
            <a:endParaRPr lang="en-US" sz="2400" dirty="0">
              <a:latin typeface="Calibri" panose="020F0502020204030204" pitchFamily="34" charset="0"/>
            </a:endParaRPr>
          </a:p>
        </p:txBody>
      </p:sp>
    </p:spTree>
    <p:extLst>
      <p:ext uri="{BB962C8B-B14F-4D97-AF65-F5344CB8AC3E}">
        <p14:creationId xmlns:p14="http://schemas.microsoft.com/office/powerpoint/2010/main" val="6178963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integrated, multidisciplinary approach to valuation </a:t>
            </a:r>
            <a:endParaRPr lang="en-US" dirty="0"/>
          </a:p>
        </p:txBody>
      </p:sp>
      <p:sp>
        <p:nvSpPr>
          <p:cNvPr id="3" name="Content Placeholder 2"/>
          <p:cNvSpPr>
            <a:spLocks noGrp="1"/>
          </p:cNvSpPr>
          <p:nvPr>
            <p:ph idx="1"/>
          </p:nvPr>
        </p:nvSpPr>
        <p:spPr>
          <a:xfrm>
            <a:off x="762000" y="1524000"/>
            <a:ext cx="10972800" cy="4876800"/>
          </a:xfrm>
        </p:spPr>
        <p:txBody>
          <a:bodyPr>
            <a:normAutofit/>
          </a:bodyPr>
          <a:lstStyle/>
          <a:p>
            <a:pPr marL="0" indent="0">
              <a:buNone/>
            </a:pPr>
            <a:r>
              <a:rPr lang="en-US" sz="3600" dirty="0">
                <a:latin typeface="Calibri" panose="020F0502020204030204" pitchFamily="34" charset="0"/>
              </a:rPr>
              <a:t>Examples of measurable benefits </a:t>
            </a:r>
            <a:r>
              <a:rPr lang="en-US" sz="3600" dirty="0" smtClean="0">
                <a:latin typeface="Calibri" panose="020F0502020204030204" pitchFamily="34" charset="0"/>
              </a:rPr>
              <a:t>indicators: </a:t>
            </a:r>
          </a:p>
          <a:p>
            <a:pPr lvl="1"/>
            <a:r>
              <a:rPr lang="en-US" sz="3200" dirty="0" smtClean="0">
                <a:latin typeface="Calibri" panose="020F0502020204030204" pitchFamily="34" charset="0"/>
              </a:rPr>
              <a:t>Fisheries productivity and output</a:t>
            </a:r>
          </a:p>
          <a:p>
            <a:pPr lvl="1"/>
            <a:r>
              <a:rPr lang="en-US" sz="3200" dirty="0" smtClean="0">
                <a:latin typeface="Calibri" panose="020F0502020204030204" pitchFamily="34" charset="0"/>
              </a:rPr>
              <a:t>Incidence </a:t>
            </a:r>
            <a:r>
              <a:rPr lang="en-US" sz="3200" dirty="0">
                <a:latin typeface="Calibri" panose="020F0502020204030204" pitchFamily="34" charset="0"/>
              </a:rPr>
              <a:t>of health </a:t>
            </a:r>
            <a:r>
              <a:rPr lang="en-US" sz="3200" dirty="0" smtClean="0">
                <a:latin typeface="Calibri" panose="020F0502020204030204" pitchFamily="34" charset="0"/>
              </a:rPr>
              <a:t>effects</a:t>
            </a:r>
          </a:p>
          <a:p>
            <a:pPr lvl="1"/>
            <a:r>
              <a:rPr lang="en-US" sz="3200" dirty="0" smtClean="0">
                <a:latin typeface="Calibri" panose="020F0502020204030204" pitchFamily="34" charset="0"/>
              </a:rPr>
              <a:t>Beach width</a:t>
            </a:r>
          </a:p>
          <a:p>
            <a:pPr lvl="1"/>
            <a:r>
              <a:rPr lang="en-US" sz="3200" dirty="0" smtClean="0">
                <a:latin typeface="Calibri" panose="020F0502020204030204" pitchFamily="34" charset="0"/>
              </a:rPr>
              <a:t>Likelihood </a:t>
            </a:r>
            <a:r>
              <a:rPr lang="en-US" sz="3200" dirty="0">
                <a:latin typeface="Calibri" panose="020F0502020204030204" pitchFamily="34" charset="0"/>
              </a:rPr>
              <a:t>of storm </a:t>
            </a:r>
            <a:r>
              <a:rPr lang="en-US" sz="3200" dirty="0" smtClean="0">
                <a:latin typeface="Calibri" panose="020F0502020204030204" pitchFamily="34" charset="0"/>
              </a:rPr>
              <a:t>damage</a:t>
            </a:r>
          </a:p>
          <a:p>
            <a:pPr lvl="1"/>
            <a:r>
              <a:rPr lang="en-US" sz="3200" dirty="0" smtClean="0">
                <a:latin typeface="Calibri" panose="020F0502020204030204" pitchFamily="34" charset="0"/>
              </a:rPr>
              <a:t>Encounters </a:t>
            </a:r>
            <a:r>
              <a:rPr lang="en-US" sz="3200" dirty="0">
                <a:latin typeface="Calibri" panose="020F0502020204030204" pitchFamily="34" charset="0"/>
              </a:rPr>
              <a:t>with </a:t>
            </a:r>
            <a:r>
              <a:rPr lang="en-US" sz="3200" dirty="0" smtClean="0">
                <a:latin typeface="Calibri" panose="020F0502020204030204" pitchFamily="34" charset="0"/>
              </a:rPr>
              <a:t>habitats and species</a:t>
            </a:r>
          </a:p>
          <a:p>
            <a:pPr lvl="1"/>
            <a:r>
              <a:rPr lang="en-US" sz="3200" dirty="0" smtClean="0">
                <a:latin typeface="Calibri" panose="020F0502020204030204" pitchFamily="34" charset="0"/>
              </a:rPr>
              <a:t>Tourism </a:t>
            </a:r>
            <a:r>
              <a:rPr lang="en-US" sz="3200" dirty="0">
                <a:latin typeface="Calibri" panose="020F0502020204030204" pitchFamily="34" charset="0"/>
              </a:rPr>
              <a:t>visits </a:t>
            </a:r>
            <a:endParaRPr lang="en-US" sz="3200" dirty="0" smtClean="0">
              <a:latin typeface="Calibri" panose="020F0502020204030204" pitchFamily="34" charset="0"/>
            </a:endParaRPr>
          </a:p>
          <a:p>
            <a:pPr lvl="1"/>
            <a:r>
              <a:rPr lang="en-US" sz="3200" dirty="0" smtClean="0">
                <a:latin typeface="Calibri" panose="020F0502020204030204" pitchFamily="34" charset="0"/>
              </a:rPr>
              <a:t>Probability </a:t>
            </a:r>
            <a:r>
              <a:rPr lang="en-US" sz="3200" dirty="0">
                <a:latin typeface="Calibri" panose="020F0502020204030204" pitchFamily="34" charset="0"/>
              </a:rPr>
              <a:t>of pharmaceutical </a:t>
            </a:r>
            <a:r>
              <a:rPr lang="en-US" sz="3200" dirty="0" smtClean="0">
                <a:latin typeface="Calibri" panose="020F0502020204030204" pitchFamily="34" charset="0"/>
              </a:rPr>
              <a:t>discovery</a:t>
            </a:r>
            <a:endParaRPr lang="en-US" sz="3200" dirty="0">
              <a:latin typeface="Calibri" panose="020F0502020204030204" pitchFamily="34" charset="0"/>
            </a:endParaRPr>
          </a:p>
          <a:p>
            <a:endParaRPr lang="en-US" dirty="0"/>
          </a:p>
        </p:txBody>
      </p:sp>
    </p:spTree>
    <p:extLst>
      <p:ext uri="{BB962C8B-B14F-4D97-AF65-F5344CB8AC3E}">
        <p14:creationId xmlns:p14="http://schemas.microsoft.com/office/powerpoint/2010/main" val="17529562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381002"/>
            <a:ext cx="8153400" cy="990600"/>
          </a:xfrm>
        </p:spPr>
        <p:txBody>
          <a:bodyPr/>
          <a:lstStyle/>
          <a:p>
            <a:r>
              <a:rPr lang="en-US" altLang="en-US" smtClean="0"/>
              <a:t>Prerequisites</a:t>
            </a:r>
          </a:p>
        </p:txBody>
      </p:sp>
      <p:sp>
        <p:nvSpPr>
          <p:cNvPr id="28675" name="Content Placeholder 2"/>
          <p:cNvSpPr>
            <a:spLocks noGrp="1"/>
          </p:cNvSpPr>
          <p:nvPr>
            <p:ph idx="1"/>
          </p:nvPr>
        </p:nvSpPr>
        <p:spPr>
          <a:xfrm>
            <a:off x="914400" y="1143003"/>
            <a:ext cx="10210800" cy="4754563"/>
          </a:xfrm>
        </p:spPr>
        <p:txBody>
          <a:bodyPr/>
          <a:lstStyle/>
          <a:p>
            <a:r>
              <a:rPr lang="en-US" sz="2800" dirty="0">
                <a:latin typeface="Calibri" panose="020F0502020204030204" pitchFamily="34" charset="0"/>
              </a:rPr>
              <a:t>Consistent and accurate </a:t>
            </a:r>
            <a:r>
              <a:rPr lang="en-US" sz="2800" dirty="0" smtClean="0">
                <a:latin typeface="Calibri" panose="020F0502020204030204" pitchFamily="34" charset="0"/>
              </a:rPr>
              <a:t>measurement of </a:t>
            </a:r>
            <a:r>
              <a:rPr lang="en-US" sz="2800" dirty="0">
                <a:latin typeface="Calibri" panose="020F0502020204030204" pitchFamily="34" charset="0"/>
              </a:rPr>
              <a:t>environmental </a:t>
            </a:r>
            <a:r>
              <a:rPr lang="en-US" sz="2800" dirty="0" smtClean="0">
                <a:latin typeface="Calibri" panose="020F0502020204030204" pitchFamily="34" charset="0"/>
              </a:rPr>
              <a:t>conditions.</a:t>
            </a:r>
            <a:endParaRPr lang="en-US" altLang="en-US" sz="2800" dirty="0">
              <a:latin typeface="Calibri" panose="020F0502020204030204" pitchFamily="34" charset="0"/>
            </a:endParaRPr>
          </a:p>
          <a:p>
            <a:r>
              <a:rPr lang="en-US" altLang="en-US" sz="2800" dirty="0" smtClean="0">
                <a:latin typeface="Calibri" panose="020F0502020204030204" pitchFamily="34" charset="0"/>
              </a:rPr>
              <a:t>A </a:t>
            </a:r>
            <a:r>
              <a:rPr lang="en-US" altLang="en-US" sz="2800" dirty="0">
                <a:latin typeface="Calibri" panose="020F0502020204030204" pitchFamily="34" charset="0"/>
              </a:rPr>
              <a:t>sound understanding of the biophysical relationships between resource use decisions and the ecological </a:t>
            </a:r>
            <a:r>
              <a:rPr lang="en-US" altLang="en-US" sz="2800" dirty="0" smtClean="0">
                <a:latin typeface="Calibri" panose="020F0502020204030204" pitchFamily="34" charset="0"/>
              </a:rPr>
              <a:t>system. </a:t>
            </a:r>
            <a:r>
              <a:rPr lang="en-US" altLang="en-US" sz="1800" dirty="0">
                <a:latin typeface="Calibri" panose="020F0502020204030204" pitchFamily="34" charset="0"/>
              </a:rPr>
              <a:t>(Bennett, 2003</a:t>
            </a:r>
            <a:r>
              <a:rPr lang="en-US" altLang="en-US" sz="1800" dirty="0" smtClean="0">
                <a:latin typeface="Calibri" panose="020F0502020204030204" pitchFamily="34" charset="0"/>
              </a:rPr>
              <a:t>)</a:t>
            </a:r>
          </a:p>
          <a:p>
            <a:pPr>
              <a:buFont typeface="Wingdings" panose="05000000000000000000" pitchFamily="2" charset="2"/>
              <a:buNone/>
            </a:pPr>
            <a:r>
              <a:rPr lang="en-US" altLang="en-US" sz="1400" i="1" dirty="0"/>
              <a:t/>
            </a:r>
            <a:br>
              <a:rPr lang="en-US" altLang="en-US" sz="1400" i="1" dirty="0"/>
            </a:br>
            <a:endParaRPr lang="en-US" altLang="en-US" sz="2000" dirty="0"/>
          </a:p>
          <a:p>
            <a:endParaRPr lang="en-US" altLang="en-US" sz="2000" dirty="0"/>
          </a:p>
        </p:txBody>
      </p:sp>
      <p:graphicFrame>
        <p:nvGraphicFramePr>
          <p:cNvPr id="5" name="Diagram 4"/>
          <p:cNvGraphicFramePr/>
          <p:nvPr/>
        </p:nvGraphicFramePr>
        <p:xfrm>
          <a:off x="1257300" y="2127507"/>
          <a:ext cx="9525000" cy="4952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219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An integrated, multidisciplinary approach to valuation </a:t>
            </a:r>
            <a:endParaRPr lang="en-US" dirty="0">
              <a:latin typeface="Calibri" panose="020F0502020204030204" pitchFamily="34" charset="0"/>
            </a:endParaRPr>
          </a:p>
        </p:txBody>
      </p:sp>
      <p:sp>
        <p:nvSpPr>
          <p:cNvPr id="3" name="Content Placeholder 2"/>
          <p:cNvSpPr>
            <a:spLocks noGrp="1"/>
          </p:cNvSpPr>
          <p:nvPr>
            <p:ph idx="1"/>
          </p:nvPr>
        </p:nvSpPr>
        <p:spPr/>
        <p:txBody>
          <a:bodyPr>
            <a:noAutofit/>
          </a:bodyPr>
          <a:lstStyle/>
          <a:p>
            <a:r>
              <a:rPr lang="en-US" sz="3600" dirty="0">
                <a:latin typeface="Calibri" panose="020F0502020204030204" pitchFamily="34" charset="0"/>
              </a:rPr>
              <a:t>Education of the general public regarding the </a:t>
            </a:r>
            <a:r>
              <a:rPr lang="en-US" sz="3600" dirty="0" smtClean="0">
                <a:latin typeface="Calibri" panose="020F0502020204030204" pitchFamily="34" charset="0"/>
              </a:rPr>
              <a:t>costs and benefits of </a:t>
            </a:r>
            <a:r>
              <a:rPr lang="en-US" sz="3600" dirty="0">
                <a:latin typeface="Calibri" panose="020F0502020204030204" pitchFamily="34" charset="0"/>
              </a:rPr>
              <a:t>ecological change is </a:t>
            </a:r>
            <a:r>
              <a:rPr lang="en-US" sz="3600" dirty="0" smtClean="0">
                <a:latin typeface="Calibri" panose="020F0502020204030204" pitchFamily="34" charset="0"/>
              </a:rPr>
              <a:t>a critical co-requisite </a:t>
            </a:r>
            <a:r>
              <a:rPr lang="en-US" sz="3600" dirty="0">
                <a:latin typeface="Calibri" panose="020F0502020204030204" pitchFamily="34" charset="0"/>
              </a:rPr>
              <a:t>to efforts aimed at expanding the scope of valuation of </a:t>
            </a:r>
            <a:r>
              <a:rPr lang="en-US" sz="3600" dirty="0" smtClean="0">
                <a:latin typeface="Calibri" panose="020F0502020204030204" pitchFamily="34" charset="0"/>
              </a:rPr>
              <a:t>ecosystem services. </a:t>
            </a:r>
          </a:p>
          <a:p>
            <a:r>
              <a:rPr lang="en-US" sz="3600" dirty="0" smtClean="0">
                <a:latin typeface="Calibri" panose="020F0502020204030204" pitchFamily="34" charset="0"/>
              </a:rPr>
              <a:t>In </a:t>
            </a:r>
            <a:r>
              <a:rPr lang="en-US" sz="3600" dirty="0">
                <a:latin typeface="Calibri" panose="020F0502020204030204" pitchFamily="34" charset="0"/>
              </a:rPr>
              <a:t>order to make appraisals of acceptable tradeoffs, the public must be accurately informed of the human, social and ecological consequences at </a:t>
            </a:r>
            <a:r>
              <a:rPr lang="en-US" sz="3600" dirty="0" smtClean="0">
                <a:latin typeface="Calibri" panose="020F0502020204030204" pitchFamily="34" charset="0"/>
              </a:rPr>
              <a:t>hand (EPA</a:t>
            </a:r>
            <a:r>
              <a:rPr lang="en-US" sz="3600" dirty="0">
                <a:latin typeface="Calibri" panose="020F0502020204030204" pitchFamily="34" charset="0"/>
              </a:rPr>
              <a:t>, 2009). </a:t>
            </a:r>
          </a:p>
        </p:txBody>
      </p:sp>
    </p:spTree>
    <p:extLst>
      <p:ext uri="{BB962C8B-B14F-4D97-AF65-F5344CB8AC3E}">
        <p14:creationId xmlns:p14="http://schemas.microsoft.com/office/powerpoint/2010/main" val="37661385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a:p>
          <a:p>
            <a:pPr marL="0" indent="0" algn="ctr">
              <a:buNone/>
            </a:pPr>
            <a:r>
              <a:rPr lang="en-US" sz="3200" dirty="0"/>
              <a:t>Thank you for your time and attention</a:t>
            </a:r>
          </a:p>
        </p:txBody>
      </p:sp>
    </p:spTree>
    <p:extLst>
      <p:ext uri="{BB962C8B-B14F-4D97-AF65-F5344CB8AC3E}">
        <p14:creationId xmlns:p14="http://schemas.microsoft.com/office/powerpoint/2010/main" val="3976494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685800" y="283194"/>
            <a:ext cx="8610600" cy="1384300"/>
          </a:xfrm>
        </p:spPr>
        <p:txBody>
          <a:bodyPr/>
          <a:lstStyle/>
          <a:p>
            <a:pPr eaLnBrk="1" hangingPunct="1">
              <a:defRPr/>
            </a:pPr>
            <a:r>
              <a:rPr lang="en-US" dirty="0" smtClean="0"/>
              <a:t>Common Misconceptions</a:t>
            </a:r>
            <a:endParaRPr lang="en-US" dirty="0" smtClean="0">
              <a:effectLst/>
            </a:endParaRPr>
          </a:p>
        </p:txBody>
      </p:sp>
      <p:sp>
        <p:nvSpPr>
          <p:cNvPr id="9219" name="Rectangle 3"/>
          <p:cNvSpPr>
            <a:spLocks noGrp="1" noChangeArrowheads="1"/>
          </p:cNvSpPr>
          <p:nvPr>
            <p:ph type="body" idx="1"/>
          </p:nvPr>
        </p:nvSpPr>
        <p:spPr>
          <a:xfrm>
            <a:off x="876300" y="1524000"/>
            <a:ext cx="10172700" cy="4678363"/>
          </a:xfrm>
        </p:spPr>
        <p:txBody>
          <a:bodyPr>
            <a:normAutofit lnSpcReduction="10000"/>
          </a:bodyPr>
          <a:lstStyle/>
          <a:p>
            <a:pPr marL="514350" indent="-514350">
              <a:lnSpc>
                <a:spcPct val="90000"/>
              </a:lnSpc>
              <a:buNone/>
              <a:defRPr/>
            </a:pPr>
            <a:r>
              <a:rPr lang="en-US" dirty="0" smtClean="0">
                <a:effectLst>
                  <a:outerShdw blurRad="38100" dist="38100" dir="2700000" algn="tl">
                    <a:srgbClr val="000000">
                      <a:alpha val="43137"/>
                    </a:srgbClr>
                  </a:outerShdw>
                </a:effectLst>
                <a:latin typeface="+mj-lt"/>
              </a:rPr>
              <a:t>1.  </a:t>
            </a:r>
            <a:r>
              <a:rPr lang="en-US" sz="2800" dirty="0" smtClean="0">
                <a:effectLst>
                  <a:outerShdw blurRad="38100" dist="38100" dir="2700000" algn="tl">
                    <a:srgbClr val="000000">
                      <a:alpha val="43137"/>
                    </a:srgbClr>
                  </a:outerShdw>
                </a:effectLst>
                <a:latin typeface="Calibri" panose="020F0502020204030204" pitchFamily="34" charset="0"/>
              </a:rPr>
              <a:t>Economic Value vs. Economic Activity:</a:t>
            </a:r>
          </a:p>
          <a:p>
            <a:pPr eaLnBrk="1" hangingPunct="1">
              <a:lnSpc>
                <a:spcPct val="90000"/>
              </a:lnSpc>
              <a:defRPr/>
            </a:pPr>
            <a:endParaRPr lang="en-US" sz="3200" dirty="0">
              <a:latin typeface="Calibri" panose="020F0502020204030204" pitchFamily="34" charset="0"/>
            </a:endParaRPr>
          </a:p>
          <a:p>
            <a:pPr lvl="1" eaLnBrk="1" hangingPunct="1">
              <a:lnSpc>
                <a:spcPct val="90000"/>
              </a:lnSpc>
              <a:defRPr/>
            </a:pPr>
            <a:r>
              <a:rPr lang="en-US" sz="2800" dirty="0">
                <a:latin typeface="Calibri" panose="020F0502020204030204" pitchFamily="34" charset="0"/>
              </a:rPr>
              <a:t>Economic </a:t>
            </a:r>
            <a:r>
              <a:rPr lang="en-US" sz="2800" i="1" dirty="0">
                <a:latin typeface="Calibri" panose="020F0502020204030204" pitchFamily="34" charset="0"/>
              </a:rPr>
              <a:t>activity</a:t>
            </a:r>
            <a:r>
              <a:rPr lang="en-US" sz="2800" dirty="0">
                <a:latin typeface="Calibri" panose="020F0502020204030204" pitchFamily="34" charset="0"/>
              </a:rPr>
              <a:t> (sales, jobs) is often confused with economic </a:t>
            </a:r>
            <a:r>
              <a:rPr lang="en-US" sz="2800" i="1" dirty="0">
                <a:latin typeface="Calibri" panose="020F0502020204030204" pitchFamily="34" charset="0"/>
              </a:rPr>
              <a:t>value</a:t>
            </a:r>
            <a:r>
              <a:rPr lang="en-US" sz="2800" dirty="0">
                <a:latin typeface="Calibri" panose="020F0502020204030204" pitchFamily="34" charset="0"/>
              </a:rPr>
              <a:t>.</a:t>
            </a:r>
          </a:p>
          <a:p>
            <a:pPr lvl="1" eaLnBrk="1" hangingPunct="1">
              <a:lnSpc>
                <a:spcPct val="90000"/>
              </a:lnSpc>
              <a:defRPr/>
            </a:pPr>
            <a:endParaRPr lang="en-US" sz="2800" dirty="0">
              <a:latin typeface="Calibri" panose="020F0502020204030204" pitchFamily="34" charset="0"/>
            </a:endParaRPr>
          </a:p>
          <a:p>
            <a:pPr lvl="1" eaLnBrk="1" hangingPunct="1">
              <a:lnSpc>
                <a:spcPct val="90000"/>
              </a:lnSpc>
              <a:defRPr/>
            </a:pPr>
            <a:r>
              <a:rPr lang="en-US" sz="2800" dirty="0" smtClean="0">
                <a:latin typeface="Calibri" panose="020F0502020204030204" pitchFamily="34" charset="0"/>
              </a:rPr>
              <a:t>The amount of </a:t>
            </a:r>
            <a:r>
              <a:rPr lang="en-US" sz="2800" dirty="0">
                <a:latin typeface="Calibri" panose="020F0502020204030204" pitchFamily="34" charset="0"/>
              </a:rPr>
              <a:t>money that changes hands may not reflect the benefits or worth to society. </a:t>
            </a:r>
          </a:p>
          <a:p>
            <a:pPr lvl="1" eaLnBrk="1" hangingPunct="1">
              <a:lnSpc>
                <a:spcPct val="90000"/>
              </a:lnSpc>
              <a:buFont typeface="Wingdings" panose="05000000000000000000" pitchFamily="2" charset="2"/>
              <a:buNone/>
              <a:defRPr/>
            </a:pPr>
            <a:endParaRPr lang="en-US" sz="2800" dirty="0">
              <a:latin typeface="Calibri" panose="020F0502020204030204" pitchFamily="34" charset="0"/>
            </a:endParaRPr>
          </a:p>
          <a:p>
            <a:pPr lvl="1" eaLnBrk="1" hangingPunct="1">
              <a:lnSpc>
                <a:spcPct val="90000"/>
              </a:lnSpc>
              <a:defRPr/>
            </a:pPr>
            <a:r>
              <a:rPr lang="en-US" sz="2800" dirty="0" smtClean="0">
                <a:latin typeface="Calibri" panose="020F0502020204030204" pitchFamily="34" charset="0"/>
              </a:rPr>
              <a:t>Measures of economic activity often do </a:t>
            </a:r>
            <a:r>
              <a:rPr lang="en-US" sz="2800" dirty="0">
                <a:latin typeface="Calibri" panose="020F0502020204030204" pitchFamily="34" charset="0"/>
              </a:rPr>
              <a:t>not account for alternatives that are foregone, and do not take into account goods and services that are not traded in markets</a:t>
            </a:r>
            <a:r>
              <a:rPr lang="en-US" sz="2400" dirty="0">
                <a:latin typeface="Calibri" panose="020F0502020204030204" pitchFamily="34" charset="0"/>
              </a:rPr>
              <a:t>.</a:t>
            </a:r>
          </a:p>
        </p:txBody>
      </p:sp>
    </p:spTree>
    <p:extLst>
      <p:ext uri="{BB962C8B-B14F-4D97-AF65-F5344CB8AC3E}">
        <p14:creationId xmlns:p14="http://schemas.microsoft.com/office/powerpoint/2010/main" val="2906120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latin typeface="Calibri" panose="020F0502020204030204" pitchFamily="34" charset="0"/>
              </a:rPr>
              <a:t>Common Misconceptions</a:t>
            </a:r>
          </a:p>
        </p:txBody>
      </p:sp>
      <p:sp>
        <p:nvSpPr>
          <p:cNvPr id="3" name="Content Placeholder 2"/>
          <p:cNvSpPr>
            <a:spLocks noGrp="1"/>
          </p:cNvSpPr>
          <p:nvPr>
            <p:ph idx="1"/>
          </p:nvPr>
        </p:nvSpPr>
        <p:spPr/>
        <p:txBody>
          <a:bodyPr>
            <a:normAutofit/>
          </a:bodyPr>
          <a:lstStyle/>
          <a:p>
            <a:pPr marL="514350" indent="-514350">
              <a:buClr>
                <a:schemeClr val="tx1"/>
              </a:buClr>
              <a:buFont typeface="Wingdings" panose="05000000000000000000" pitchFamily="2" charset="2"/>
              <a:buAutoNum type="arabicPeriod" startAt="2"/>
              <a:defRPr/>
            </a:pPr>
            <a:r>
              <a:rPr lang="en-US" sz="2800" dirty="0" smtClean="0">
                <a:latin typeface="Calibri" panose="020F0502020204030204" pitchFamily="34" charset="0"/>
              </a:rPr>
              <a:t>Economic </a:t>
            </a:r>
            <a:r>
              <a:rPr lang="en-US" sz="2800" i="1" dirty="0" smtClean="0">
                <a:latin typeface="Calibri" panose="020F0502020204030204" pitchFamily="34" charset="0"/>
              </a:rPr>
              <a:t>Value</a:t>
            </a:r>
            <a:r>
              <a:rPr lang="en-US" sz="2800" dirty="0" smtClean="0">
                <a:latin typeface="Calibri" panose="020F0502020204030204" pitchFamily="34" charset="0"/>
              </a:rPr>
              <a:t> vs. Economic </a:t>
            </a:r>
            <a:r>
              <a:rPr lang="en-US" sz="2800" i="1" dirty="0" smtClean="0">
                <a:latin typeface="Calibri" panose="020F0502020204030204" pitchFamily="34" charset="0"/>
              </a:rPr>
              <a:t>Cost</a:t>
            </a:r>
          </a:p>
          <a:p>
            <a:pPr marL="514350" indent="-514350">
              <a:buFont typeface="Wingdings" panose="05000000000000000000" pitchFamily="2" charset="2"/>
              <a:buAutoNum type="arabicPeriod" startAt="2"/>
              <a:defRPr/>
            </a:pPr>
            <a:endParaRPr lang="en-US" sz="2800" dirty="0" smtClean="0">
              <a:latin typeface="Calibri" panose="020F0502020204030204" pitchFamily="34" charset="0"/>
            </a:endParaRPr>
          </a:p>
          <a:p>
            <a:pPr lvl="1">
              <a:defRPr/>
            </a:pPr>
            <a:r>
              <a:rPr lang="en-US" sz="2800" dirty="0" smtClean="0">
                <a:latin typeface="Calibri" panose="020F0502020204030204" pitchFamily="34" charset="0"/>
              </a:rPr>
              <a:t>The cost of an item or “price paid” is not always a good reflection of value.</a:t>
            </a:r>
          </a:p>
          <a:p>
            <a:pPr lvl="2">
              <a:defRPr/>
            </a:pPr>
            <a:r>
              <a:rPr lang="en-US" sz="2800" dirty="0" smtClean="0">
                <a:latin typeface="Calibri" panose="020F0502020204030204" pitchFamily="34" charset="0"/>
              </a:rPr>
              <a:t>For example, it would </a:t>
            </a:r>
            <a:r>
              <a:rPr lang="en-US" sz="2800" i="1" dirty="0" smtClean="0">
                <a:latin typeface="Calibri" panose="020F0502020204030204" pitchFamily="34" charset="0"/>
              </a:rPr>
              <a:t>cost</a:t>
            </a:r>
            <a:r>
              <a:rPr lang="en-US" sz="2800" dirty="0" smtClean="0">
                <a:latin typeface="Calibri" panose="020F0502020204030204" pitchFamily="34" charset="0"/>
              </a:rPr>
              <a:t> a great deal to transfer 10 tons of sand from Colorado to the Sahara, but the </a:t>
            </a:r>
            <a:r>
              <a:rPr lang="en-US" sz="2800" i="1" dirty="0" smtClean="0">
                <a:latin typeface="Calibri" panose="020F0502020204030204" pitchFamily="34" charset="0"/>
              </a:rPr>
              <a:t>value</a:t>
            </a:r>
            <a:r>
              <a:rPr lang="en-US" sz="2800" dirty="0" smtClean="0">
                <a:latin typeface="Calibri" panose="020F0502020204030204" pitchFamily="34" charset="0"/>
              </a:rPr>
              <a:t> would be quite low.</a:t>
            </a:r>
          </a:p>
          <a:p>
            <a:pPr lvl="2">
              <a:defRPr/>
            </a:pPr>
            <a:r>
              <a:rPr lang="en-US" sz="2800" dirty="0" smtClean="0">
                <a:latin typeface="Calibri" panose="020F0502020204030204" pitchFamily="34" charset="0"/>
              </a:rPr>
              <a:t>Similarly, you may pay $20 for a pair of shoes that yields considerably more than $20 in value.</a:t>
            </a:r>
          </a:p>
        </p:txBody>
      </p:sp>
    </p:spTree>
    <p:extLst>
      <p:ext uri="{BB962C8B-B14F-4D97-AF65-F5344CB8AC3E}">
        <p14:creationId xmlns:p14="http://schemas.microsoft.com/office/powerpoint/2010/main" val="65803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latin typeface="Calibri" panose="020F0502020204030204" pitchFamily="34" charset="0"/>
              </a:rPr>
              <a:t>Common Misconceptions</a:t>
            </a:r>
          </a:p>
        </p:txBody>
      </p:sp>
      <p:sp>
        <p:nvSpPr>
          <p:cNvPr id="3" name="Content Placeholder 2"/>
          <p:cNvSpPr>
            <a:spLocks noGrp="1"/>
          </p:cNvSpPr>
          <p:nvPr>
            <p:ph idx="1"/>
          </p:nvPr>
        </p:nvSpPr>
        <p:spPr/>
        <p:txBody>
          <a:bodyPr>
            <a:normAutofit/>
          </a:bodyPr>
          <a:lstStyle/>
          <a:p>
            <a:pPr eaLnBrk="1" hangingPunct="1">
              <a:buFont typeface="Wingdings" panose="05000000000000000000" pitchFamily="2" charset="2"/>
              <a:buNone/>
              <a:defRPr/>
            </a:pPr>
            <a:r>
              <a:rPr lang="en-US" sz="2800" dirty="0" smtClean="0">
                <a:latin typeface="Calibri" panose="020F0502020204030204" pitchFamily="34" charset="0"/>
              </a:rPr>
              <a:t>3. Value is only revealed in markets.</a:t>
            </a:r>
          </a:p>
          <a:p>
            <a:pPr eaLnBrk="1" hangingPunct="1">
              <a:buFont typeface="Wingdings" panose="05000000000000000000" pitchFamily="2" charset="2"/>
              <a:buNone/>
              <a:defRPr/>
            </a:pPr>
            <a:endParaRPr lang="en-US" sz="2800" dirty="0" smtClean="0">
              <a:latin typeface="Calibri" panose="020F0502020204030204" pitchFamily="34" charset="0"/>
            </a:endParaRPr>
          </a:p>
          <a:p>
            <a:pPr eaLnBrk="1" hangingPunct="1">
              <a:defRPr/>
            </a:pPr>
            <a:r>
              <a:rPr lang="en-US" sz="2800" dirty="0" smtClean="0">
                <a:latin typeface="Calibri" panose="020F0502020204030204" pitchFamily="34" charset="0"/>
              </a:rPr>
              <a:t>Goods that are not traded in the marketplace (“nonmarket goods” such as clean air, clean water, and healthy ecosystems) have real economic value.  </a:t>
            </a:r>
          </a:p>
          <a:p>
            <a:pPr eaLnBrk="1" hangingPunct="1">
              <a:defRPr/>
            </a:pPr>
            <a:r>
              <a:rPr lang="en-US" sz="2800" dirty="0" smtClean="0">
                <a:latin typeface="Calibri" panose="020F0502020204030204" pitchFamily="34" charset="0"/>
              </a:rPr>
              <a:t>Non-market values are more difficult to measure than market values.</a:t>
            </a:r>
          </a:p>
        </p:txBody>
      </p:sp>
    </p:spTree>
    <p:extLst>
      <p:ext uri="{BB962C8B-B14F-4D97-AF65-F5344CB8AC3E}">
        <p14:creationId xmlns:p14="http://schemas.microsoft.com/office/powerpoint/2010/main" val="549301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bri" panose="020F0502020204030204" pitchFamily="34" charset="0"/>
              </a:rPr>
              <a:t>Common Misconceptions</a:t>
            </a:r>
            <a:endParaRPr lang="en-US" dirty="0">
              <a:latin typeface="Calibri" panose="020F0502020204030204" pitchFamily="34" charset="0"/>
            </a:endParaRPr>
          </a:p>
        </p:txBody>
      </p:sp>
      <p:sp>
        <p:nvSpPr>
          <p:cNvPr id="3" name="Content Placeholder 2"/>
          <p:cNvSpPr>
            <a:spLocks noGrp="1"/>
          </p:cNvSpPr>
          <p:nvPr>
            <p:ph idx="1"/>
          </p:nvPr>
        </p:nvSpPr>
        <p:spPr>
          <a:xfrm>
            <a:off x="838200" y="1371600"/>
            <a:ext cx="10363200" cy="4525963"/>
          </a:xfrm>
        </p:spPr>
        <p:txBody>
          <a:bodyPr>
            <a:normAutofit/>
          </a:bodyPr>
          <a:lstStyle/>
          <a:p>
            <a:pPr>
              <a:buFont typeface="Wingdings" panose="05000000000000000000" pitchFamily="2" charset="2"/>
              <a:buNone/>
              <a:defRPr/>
            </a:pPr>
            <a:r>
              <a:rPr lang="en-US" sz="2800" dirty="0" smtClean="0">
                <a:latin typeface="Calibri" panose="020F0502020204030204" pitchFamily="34" charset="0"/>
              </a:rPr>
              <a:t>4. </a:t>
            </a:r>
            <a:r>
              <a:rPr lang="en-US" sz="2800" dirty="0">
                <a:latin typeface="Calibri" panose="020F0502020204030204" pitchFamily="34" charset="0"/>
              </a:rPr>
              <a:t>The Broken Window Fallacy </a:t>
            </a:r>
            <a:endParaRPr lang="en-US" sz="2800" dirty="0" smtClean="0">
              <a:latin typeface="Calibri" panose="020F0502020204030204" pitchFamily="34" charset="0"/>
            </a:endParaRPr>
          </a:p>
          <a:p>
            <a:pPr>
              <a:defRPr/>
            </a:pPr>
            <a:r>
              <a:rPr lang="en-US" sz="2800" dirty="0" smtClean="0">
                <a:latin typeface="Calibri" panose="020F0502020204030204" pitchFamily="34" charset="0"/>
              </a:rPr>
              <a:t>The idea that wars </a:t>
            </a:r>
            <a:r>
              <a:rPr lang="en-US" sz="2800" dirty="0">
                <a:latin typeface="Calibri" panose="020F0502020204030204" pitchFamily="34" charset="0"/>
              </a:rPr>
              <a:t>or natural disasters </a:t>
            </a:r>
            <a:r>
              <a:rPr lang="en-US" sz="2800" dirty="0" smtClean="0">
                <a:latin typeface="Calibri" panose="020F0502020204030204" pitchFamily="34" charset="0"/>
              </a:rPr>
              <a:t>are “good</a:t>
            </a:r>
            <a:r>
              <a:rPr lang="en-US" sz="2800" dirty="0">
                <a:latin typeface="Calibri" panose="020F0502020204030204" pitchFamily="34" charset="0"/>
              </a:rPr>
              <a:t>” for an </a:t>
            </a:r>
            <a:r>
              <a:rPr lang="en-US" sz="2800" dirty="0" smtClean="0">
                <a:latin typeface="Calibri" panose="020F0502020204030204" pitchFamily="34" charset="0"/>
              </a:rPr>
              <a:t>economy due to the ensuing upswing in economic activity</a:t>
            </a:r>
            <a:r>
              <a:rPr lang="en-US" sz="2800" dirty="0">
                <a:latin typeface="Calibri" panose="020F0502020204030204" pitchFamily="34" charset="0"/>
              </a:rPr>
              <a:t> </a:t>
            </a:r>
            <a:r>
              <a:rPr lang="en-US" sz="2800" dirty="0" smtClean="0">
                <a:latin typeface="Calibri" panose="020F0502020204030204" pitchFamily="34" charset="0"/>
              </a:rPr>
              <a:t>fails </a:t>
            </a:r>
            <a:r>
              <a:rPr lang="en-US" sz="2800" dirty="0">
                <a:latin typeface="Calibri" panose="020F0502020204030204" pitchFamily="34" charset="0"/>
              </a:rPr>
              <a:t>to recognize </a:t>
            </a:r>
            <a:r>
              <a:rPr lang="en-US" sz="2800" i="1" dirty="0">
                <a:latin typeface="Calibri" panose="020F0502020204030204" pitchFamily="34" charset="0"/>
              </a:rPr>
              <a:t>opportunity cost</a:t>
            </a:r>
            <a:r>
              <a:rPr lang="en-US" sz="2800" dirty="0">
                <a:latin typeface="Calibri" panose="020F0502020204030204" pitchFamily="34" charset="0"/>
              </a:rPr>
              <a:t>.  </a:t>
            </a:r>
            <a:endParaRPr lang="en-US" sz="2800" dirty="0" smtClean="0">
              <a:latin typeface="Calibri" panose="020F0502020204030204" pitchFamily="34" charset="0"/>
            </a:endParaRPr>
          </a:p>
          <a:p>
            <a:pPr>
              <a:defRPr/>
            </a:pPr>
            <a:r>
              <a:rPr lang="en-US" sz="2800" dirty="0" smtClean="0">
                <a:latin typeface="Calibri" panose="020F0502020204030204" pitchFamily="34" charset="0"/>
              </a:rPr>
              <a:t>Money </a:t>
            </a:r>
            <a:r>
              <a:rPr lang="en-US" sz="2800" dirty="0">
                <a:latin typeface="Calibri" panose="020F0502020204030204" pitchFamily="34" charset="0"/>
              </a:rPr>
              <a:t>that is spent recovering from disaster (replacing the </a:t>
            </a:r>
            <a:r>
              <a:rPr lang="en-US" sz="2800" dirty="0" smtClean="0">
                <a:latin typeface="Calibri" panose="020F0502020204030204" pitchFamily="34" charset="0"/>
              </a:rPr>
              <a:t>“broken window”) could </a:t>
            </a:r>
            <a:r>
              <a:rPr lang="en-US" sz="2800" dirty="0">
                <a:latin typeface="Calibri" panose="020F0502020204030204" pitchFamily="34" charset="0"/>
              </a:rPr>
              <a:t>have been spent on something else. </a:t>
            </a:r>
          </a:p>
          <a:p>
            <a:pPr lvl="1">
              <a:defRPr/>
            </a:pPr>
            <a:r>
              <a:rPr lang="en-US" sz="2800" dirty="0" smtClean="0">
                <a:latin typeface="Calibri" panose="020F0502020204030204" pitchFamily="34" charset="0"/>
              </a:rPr>
              <a:t>E.g. Jobs </a:t>
            </a:r>
            <a:r>
              <a:rPr lang="en-US" sz="2800" dirty="0">
                <a:latin typeface="Calibri" panose="020F0502020204030204" pitchFamily="34" charset="0"/>
              </a:rPr>
              <a:t>that are created in the wake of something bad are not necessarily “new jobs”, as that labor could have been used for something else. </a:t>
            </a:r>
          </a:p>
        </p:txBody>
      </p:sp>
    </p:spTree>
    <p:extLst>
      <p:ext uri="{BB962C8B-B14F-4D97-AF65-F5344CB8AC3E}">
        <p14:creationId xmlns:p14="http://schemas.microsoft.com/office/powerpoint/2010/main" val="3485801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5126FA6B5443876895313B620D85" ma:contentTypeVersion="0" ma:contentTypeDescription="Create a new document." ma:contentTypeScope="" ma:versionID="8a49b8f6b3cfda6a0d3cc7eb08a497ed">
  <xsd:schema xmlns:xsd="http://www.w3.org/2001/XMLSchema" xmlns:xs="http://www.w3.org/2001/XMLSchema" xmlns:p="http://schemas.microsoft.com/office/2006/metadata/properties" targetNamespace="http://schemas.microsoft.com/office/2006/metadata/properties" ma:root="true" ma:fieldsID="45a2e929300db408051e746d895acd4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B1718F-AAAE-4A00-8871-FA9EAB55A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91F02E4-E467-45A6-A95D-462E0D68C26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794CB53-7F20-4669-9824-919DF9D0A3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5766</TotalTime>
  <Words>6506</Words>
  <Application>Microsoft Office PowerPoint</Application>
  <PresentationFormat>Widescreen</PresentationFormat>
  <Paragraphs>720</Paragraphs>
  <Slides>59</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Batang</vt:lpstr>
      <vt:lpstr>Arial</vt:lpstr>
      <vt:lpstr>Calibri</vt:lpstr>
      <vt:lpstr>Garamond</vt:lpstr>
      <vt:lpstr>Map Symbols</vt:lpstr>
      <vt:lpstr>Times New Roman</vt:lpstr>
      <vt:lpstr>Wingdings</vt:lpstr>
      <vt:lpstr>Wingdings 2</vt:lpstr>
      <vt:lpstr>Clarity</vt:lpstr>
      <vt:lpstr>Non-market valuation: methods and data</vt:lpstr>
      <vt:lpstr>Outline</vt:lpstr>
      <vt:lpstr>“Value” and “Valuation”</vt:lpstr>
      <vt:lpstr>Economic Value</vt:lpstr>
      <vt:lpstr>Economic Value and Willingness to Accept</vt:lpstr>
      <vt:lpstr>Common Misconceptions</vt:lpstr>
      <vt:lpstr>Common Misconceptions</vt:lpstr>
      <vt:lpstr>Common Misconceptions</vt:lpstr>
      <vt:lpstr>Common Misconceptions</vt:lpstr>
      <vt:lpstr>Summary of Value</vt:lpstr>
      <vt:lpstr>Economic Value &amp; Tradeoffs</vt:lpstr>
      <vt:lpstr>Ecosystem Services </vt:lpstr>
      <vt:lpstr>Ecosystem service values  </vt:lpstr>
      <vt:lpstr>Market Failure</vt:lpstr>
      <vt:lpstr>Ecosystem values  </vt:lpstr>
      <vt:lpstr>Components of Economic Value</vt:lpstr>
      <vt:lpstr>Non-Use Value / Passive Use Values</vt:lpstr>
      <vt:lpstr>Ecosystem valuation  </vt:lpstr>
      <vt:lpstr>What are the benefits of conducting a valuation exercise? </vt:lpstr>
      <vt:lpstr>What are the benefits of conducting a valuation exercise? </vt:lpstr>
      <vt:lpstr>What are the benefits of conducting a valuation exercise? </vt:lpstr>
      <vt:lpstr>Benefit-Cost Analysis</vt:lpstr>
      <vt:lpstr>What are the benefits of conducting a valuation exercise? </vt:lpstr>
      <vt:lpstr>What are the benefits of conducting a valuation exercise? </vt:lpstr>
      <vt:lpstr>Non-Market Valuation: How does it work?</vt:lpstr>
      <vt:lpstr>Valuation Methods</vt:lpstr>
      <vt:lpstr>Valuation Methods</vt:lpstr>
      <vt:lpstr>Valuation Methods</vt:lpstr>
      <vt:lpstr>Valuation Scenarios &amp; Examples</vt:lpstr>
      <vt:lpstr>Market-Based Valuation</vt:lpstr>
      <vt:lpstr>Market-Based Methods:  The Replacement Cost Approach</vt:lpstr>
      <vt:lpstr>Market-Based Methods: The Damage Avoidance method</vt:lpstr>
      <vt:lpstr>Non-Market Valuation: Revealed Preference Techniques</vt:lpstr>
      <vt:lpstr>Revealed Preference Methods: The Travel Cost Method </vt:lpstr>
      <vt:lpstr>Revealed Preference Methods: Random Utility Modeling </vt:lpstr>
      <vt:lpstr>Travel Cost Method and Random Utility Models</vt:lpstr>
      <vt:lpstr>Revealed Preference Methods:  Hedonic Pricing </vt:lpstr>
      <vt:lpstr>Revealed Preference Methods</vt:lpstr>
      <vt:lpstr>Stated Preference Techniques</vt:lpstr>
      <vt:lpstr>Stated Preference Methods: Contingent Valuation</vt:lpstr>
      <vt:lpstr>Stated Preference Methods: Choice Modeling </vt:lpstr>
      <vt:lpstr>Stated Preference Methods: Choice Modeling </vt:lpstr>
      <vt:lpstr>Choice Model example</vt:lpstr>
      <vt:lpstr>Choice Modeling example</vt:lpstr>
      <vt:lpstr>Stated Preference Methods</vt:lpstr>
      <vt:lpstr>Which method is appropriate?</vt:lpstr>
      <vt:lpstr>All of this sounds expensive. Is it worth it?</vt:lpstr>
      <vt:lpstr>Is valuation worth it?</vt:lpstr>
      <vt:lpstr>Is valuation worth it?</vt:lpstr>
      <vt:lpstr>Is valuation worth it?</vt:lpstr>
      <vt:lpstr>The role of valuation: Signals</vt:lpstr>
      <vt:lpstr>Budget and Time Constraints</vt:lpstr>
      <vt:lpstr>Obstacles </vt:lpstr>
      <vt:lpstr>Gaps &amp; Unknowns</vt:lpstr>
      <vt:lpstr>An integrated, multidisciplinary approach to valuation </vt:lpstr>
      <vt:lpstr>An integrated, multidisciplinary approach to valuation </vt:lpstr>
      <vt:lpstr>Prerequisites</vt:lpstr>
      <vt:lpstr>An integrated, multidisciplinary approach to valuation </vt:lpstr>
      <vt:lpstr>PowerPoint Presentation</vt:lpstr>
    </vt:vector>
  </TitlesOfParts>
  <Company>UNCW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UNCW</dc:creator>
  <cp:lastModifiedBy>Kristal Jones</cp:lastModifiedBy>
  <cp:revision>217</cp:revision>
  <dcterms:created xsi:type="dcterms:W3CDTF">2013-04-14T02:41:12Z</dcterms:created>
  <dcterms:modified xsi:type="dcterms:W3CDTF">2016-02-04T02:13:15Z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0x0101007CD35126FA6B5443876895313B620D85</vt:lpwstr>
  </property>
  <property fmtid="{D5CDD505-2E9C-101B-9397-08002B2CF9AE}" pid="3" name="IsMyDocuments">
    <vt:bool>true</vt:bool>
  </property>
</Properties>
</file>