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4" r:id="rId2"/>
    <p:sldId id="257" r:id="rId3"/>
    <p:sldId id="258" r:id="rId4"/>
    <p:sldId id="302" r:id="rId5"/>
    <p:sldId id="298" r:id="rId6"/>
    <p:sldId id="295" r:id="rId7"/>
    <p:sldId id="292" r:id="rId8"/>
    <p:sldId id="291" r:id="rId9"/>
    <p:sldId id="306" r:id="rId10"/>
    <p:sldId id="260" r:id="rId11"/>
    <p:sldId id="299" r:id="rId12"/>
    <p:sldId id="293" r:id="rId13"/>
    <p:sldId id="296" r:id="rId14"/>
    <p:sldId id="294" r:id="rId15"/>
    <p:sldId id="297" r:id="rId16"/>
    <p:sldId id="275" r:id="rId17"/>
    <p:sldId id="261" r:id="rId18"/>
    <p:sldId id="279" r:id="rId19"/>
    <p:sldId id="303" r:id="rId20"/>
    <p:sldId id="304" r:id="rId21"/>
    <p:sldId id="307" r:id="rId22"/>
    <p:sldId id="305" r:id="rId23"/>
    <p:sldId id="300" r:id="rId24"/>
    <p:sldId id="30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E0F82-0C6A-4683-9807-84F8AB5394F9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2465F-2B6F-4896-8906-038678CA3F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7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27139-B85F-4ED6-B6E2-E96FFA3211E4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28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971961-709F-4AE4-B2D3-152E8497EE7E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14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2465F-2B6F-4896-8906-038678CA3F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62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144E553-E0B7-457E-A167-BC11E5D04C19}" type="slidenum">
              <a:rPr lang="en-US" altLang="en-US">
                <a:latin typeface="Arial" panose="020B0604020202020204" pitchFamily="34" charset="0"/>
              </a:rPr>
              <a:pPr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15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2F8E3-95BF-426D-B67F-36523BB3A377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756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53328-AA00-403D-953C-DC8EF0C758AE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430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53328-AA00-403D-953C-DC8EF0C758AE}" type="slidenum">
              <a:rPr lang="en-US" smtClean="0">
                <a:latin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41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2641173-35B6-4E52-A331-00E8A54D88F2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3020B-C356-4955-9295-959032C34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Peter W. Schuhmann</a:t>
            </a:r>
          </a:p>
          <a:p>
            <a:r>
              <a:rPr lang="en-US" sz="1800" dirty="0" smtClean="0"/>
              <a:t>UNC Wilmington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economics? </a:t>
            </a:r>
            <a:br>
              <a:rPr lang="en-US" dirty="0" smtClean="0"/>
            </a:br>
            <a:r>
              <a:rPr lang="en-US" dirty="0" smtClean="0"/>
              <a:t>What do economists do?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76200"/>
            <a:ext cx="8153400" cy="99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can economists study?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Anything that involves decision-making.</a:t>
            </a:r>
          </a:p>
          <a:p>
            <a:r>
              <a:rPr lang="en-US" dirty="0" smtClean="0"/>
              <a:t>Anything that involves choices and tradeoffs.</a:t>
            </a:r>
          </a:p>
          <a:p>
            <a:r>
              <a:rPr lang="en-US" dirty="0" smtClean="0"/>
              <a:t>Anything.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667000"/>
            <a:ext cx="5524500" cy="3638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225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Journal of Economic Literature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Classification </a:t>
            </a:r>
            <a:r>
              <a:rPr lang="en-US" dirty="0"/>
              <a:t>of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6992" y="1447800"/>
            <a:ext cx="850392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	General Economics and Teaching</a:t>
            </a:r>
          </a:p>
          <a:p>
            <a:pPr marL="0" indent="0">
              <a:buNone/>
            </a:pPr>
            <a:r>
              <a:rPr lang="en-US" dirty="0"/>
              <a:t>B	History of Economic Thought, Methodology, and Heterodox Approaches</a:t>
            </a:r>
          </a:p>
          <a:p>
            <a:pPr marL="0" indent="0">
              <a:buNone/>
            </a:pPr>
            <a:r>
              <a:rPr lang="en-US" dirty="0"/>
              <a:t>C	Mathematical and Quantitative Methods</a:t>
            </a:r>
          </a:p>
          <a:p>
            <a:pPr marL="0" indent="0">
              <a:buNone/>
            </a:pPr>
            <a:r>
              <a:rPr lang="en-US" dirty="0"/>
              <a:t>D	Microeconomics</a:t>
            </a:r>
          </a:p>
          <a:p>
            <a:pPr marL="0" indent="0">
              <a:buNone/>
            </a:pPr>
            <a:r>
              <a:rPr lang="en-US" dirty="0"/>
              <a:t>E	Macroeconomics and Monetary Economics</a:t>
            </a:r>
          </a:p>
          <a:p>
            <a:pPr marL="0" indent="0">
              <a:buNone/>
            </a:pPr>
            <a:r>
              <a:rPr lang="en-US" dirty="0"/>
              <a:t>F	International Economics</a:t>
            </a:r>
          </a:p>
          <a:p>
            <a:pPr marL="0" indent="0">
              <a:buNone/>
            </a:pPr>
            <a:r>
              <a:rPr lang="en-US" dirty="0"/>
              <a:t>G	Financial Economics</a:t>
            </a:r>
          </a:p>
          <a:p>
            <a:pPr marL="0" indent="0">
              <a:buNone/>
            </a:pPr>
            <a:r>
              <a:rPr lang="en-US" dirty="0"/>
              <a:t>H	Public Economics</a:t>
            </a:r>
          </a:p>
          <a:p>
            <a:pPr marL="0" indent="0">
              <a:buNone/>
            </a:pPr>
            <a:r>
              <a:rPr lang="en-US" dirty="0"/>
              <a:t>I	Health, Education, and Welfare</a:t>
            </a:r>
          </a:p>
          <a:p>
            <a:pPr marL="0" indent="0">
              <a:buNone/>
            </a:pPr>
            <a:r>
              <a:rPr lang="en-US" dirty="0"/>
              <a:t>J	Labor and Demographic Economics</a:t>
            </a:r>
          </a:p>
          <a:p>
            <a:pPr marL="0" indent="0">
              <a:buNone/>
            </a:pPr>
            <a:r>
              <a:rPr lang="en-US" dirty="0"/>
              <a:t>K	Law and Economics</a:t>
            </a:r>
          </a:p>
          <a:p>
            <a:pPr marL="0" indent="0">
              <a:buNone/>
            </a:pPr>
            <a:r>
              <a:rPr lang="en-US" dirty="0"/>
              <a:t>L	Industrial Organization</a:t>
            </a:r>
          </a:p>
          <a:p>
            <a:pPr marL="0" indent="0">
              <a:buNone/>
            </a:pPr>
            <a:r>
              <a:rPr lang="en-US" dirty="0"/>
              <a:t>M	Business Administration </a:t>
            </a:r>
            <a:r>
              <a:rPr lang="en-US" dirty="0" smtClean="0"/>
              <a:t>&amp; Business </a:t>
            </a:r>
            <a:r>
              <a:rPr lang="en-US" dirty="0"/>
              <a:t>Economics • Marketing • Accounting • Personnel </a:t>
            </a:r>
          </a:p>
          <a:p>
            <a:pPr marL="0" indent="0">
              <a:buNone/>
            </a:pPr>
            <a:r>
              <a:rPr lang="en-US" dirty="0"/>
              <a:t>N	Economic History</a:t>
            </a:r>
          </a:p>
          <a:p>
            <a:pPr marL="0" indent="0">
              <a:buNone/>
            </a:pPr>
            <a:r>
              <a:rPr lang="en-US" dirty="0"/>
              <a:t>O	Economic Development, Innovation, Technological Change, and Growth</a:t>
            </a:r>
          </a:p>
          <a:p>
            <a:pPr marL="0" indent="0">
              <a:buNone/>
            </a:pPr>
            <a:r>
              <a:rPr lang="en-US" dirty="0"/>
              <a:t>P	Economic Systems</a:t>
            </a:r>
          </a:p>
          <a:p>
            <a:pPr marL="0" indent="0">
              <a:buNone/>
            </a:pPr>
            <a:r>
              <a:rPr lang="en-US" dirty="0"/>
              <a:t>Q	Agricultural </a:t>
            </a:r>
            <a:r>
              <a:rPr lang="en-US" dirty="0" smtClean="0"/>
              <a:t>&amp; Natural </a:t>
            </a:r>
            <a:r>
              <a:rPr lang="en-US" dirty="0"/>
              <a:t>Resource Economics • Environmental </a:t>
            </a:r>
            <a:r>
              <a:rPr lang="en-US" dirty="0" smtClean="0"/>
              <a:t>&amp; Ecological </a:t>
            </a:r>
            <a:r>
              <a:rPr lang="en-US" dirty="0"/>
              <a:t>Economics</a:t>
            </a:r>
          </a:p>
          <a:p>
            <a:pPr marL="0" indent="0">
              <a:buNone/>
            </a:pPr>
            <a:r>
              <a:rPr lang="en-US" dirty="0"/>
              <a:t>R	Urban, Rural, Regional, Real Estate, and Transportation Economics</a:t>
            </a:r>
          </a:p>
          <a:p>
            <a:pPr marL="0" indent="0">
              <a:buNone/>
            </a:pPr>
            <a:r>
              <a:rPr lang="en-US" dirty="0"/>
              <a:t>Y	Miscellaneous Categories</a:t>
            </a:r>
          </a:p>
          <a:p>
            <a:pPr marL="0" indent="0">
              <a:buNone/>
            </a:pPr>
            <a:r>
              <a:rPr lang="en-US" dirty="0"/>
              <a:t>Z	Other Special Topics</a:t>
            </a:r>
          </a:p>
        </p:txBody>
      </p:sp>
    </p:spTree>
    <p:extLst>
      <p:ext uri="{BB962C8B-B14F-4D97-AF65-F5344CB8AC3E}">
        <p14:creationId xmlns:p14="http://schemas.microsoft.com/office/powerpoint/2010/main" val="36534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and Macro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Macro</a:t>
            </a:r>
            <a:r>
              <a:rPr lang="en-US" dirty="0" smtClean="0"/>
              <a:t>economics </a:t>
            </a:r>
            <a:r>
              <a:rPr lang="en-US" dirty="0"/>
              <a:t>is the study of the entire </a:t>
            </a:r>
            <a:r>
              <a:rPr lang="en-US" dirty="0" smtClean="0"/>
              <a:t>economy.</a:t>
            </a:r>
          </a:p>
          <a:p>
            <a:r>
              <a:rPr lang="en-US" dirty="0" smtClean="0"/>
              <a:t>Macroeconomists are concerned </a:t>
            </a:r>
            <a:r>
              <a:rPr lang="en-US" dirty="0"/>
              <a:t>with relationships between broadly defined economic </a:t>
            </a:r>
            <a:r>
              <a:rPr lang="en-US" dirty="0" smtClean="0"/>
              <a:t>variables such as the </a:t>
            </a:r>
            <a:r>
              <a:rPr lang="en-US" dirty="0"/>
              <a:t>overall price level, total output </a:t>
            </a:r>
            <a:r>
              <a:rPr lang="en-US" dirty="0" smtClean="0"/>
              <a:t>and </a:t>
            </a:r>
            <a:r>
              <a:rPr lang="en-US" dirty="0"/>
              <a:t>unemployment. </a:t>
            </a:r>
            <a:endParaRPr lang="en-US" dirty="0" smtClean="0"/>
          </a:p>
          <a:p>
            <a:pPr lvl="1"/>
            <a:r>
              <a:rPr lang="en-US" dirty="0"/>
              <a:t>Macroeconomists </a:t>
            </a:r>
            <a:r>
              <a:rPr lang="en-US" dirty="0" smtClean="0"/>
              <a:t>might attempt </a:t>
            </a:r>
            <a:r>
              <a:rPr lang="en-US" dirty="0"/>
              <a:t>to forecast the effects of large scale unemployment, economic growth, inflation, productivity, and investments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What is the economy going to do next...?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7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of Macroeconomics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Monetary economics </a:t>
            </a:r>
          </a:p>
          <a:p>
            <a:pPr lvl="1"/>
            <a:r>
              <a:rPr lang="en-US" dirty="0" smtClean="0"/>
              <a:t>Money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entral banking and policy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nterest rates</a:t>
            </a:r>
          </a:p>
          <a:p>
            <a:pPr lvl="1"/>
            <a:r>
              <a:rPr lang="en-US" dirty="0" smtClean="0"/>
              <a:t>Credit markets</a:t>
            </a:r>
          </a:p>
          <a:p>
            <a:r>
              <a:rPr lang="en-US" dirty="0" smtClean="0"/>
              <a:t>International economics</a:t>
            </a:r>
          </a:p>
          <a:p>
            <a:pPr lvl="1"/>
            <a:r>
              <a:rPr lang="en-US" dirty="0" smtClean="0"/>
              <a:t>Trade</a:t>
            </a:r>
          </a:p>
          <a:p>
            <a:pPr lvl="1"/>
            <a:r>
              <a:rPr lang="en-US" dirty="0" smtClean="0"/>
              <a:t>Exchange rates</a:t>
            </a:r>
          </a:p>
          <a:p>
            <a:pPr lvl="1"/>
            <a:r>
              <a:rPr lang="en-US" dirty="0" smtClean="0"/>
              <a:t>International investment</a:t>
            </a:r>
          </a:p>
          <a:p>
            <a:pPr lvl="1"/>
            <a:r>
              <a:rPr lang="en-US" dirty="0" smtClean="0"/>
              <a:t>Growth and development</a:t>
            </a:r>
          </a:p>
          <a:p>
            <a:pPr lvl="1"/>
            <a:r>
              <a:rPr lang="en-US" dirty="0" smtClean="0"/>
              <a:t>Foreign aid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 and Macro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Micro</a:t>
            </a:r>
            <a:r>
              <a:rPr lang="en-US" dirty="0" smtClean="0"/>
              <a:t>economics </a:t>
            </a:r>
            <a:r>
              <a:rPr lang="en-US" dirty="0"/>
              <a:t>is the study of the choices and behaviors of individual consumers, businesses and governments. </a:t>
            </a:r>
            <a:endParaRPr lang="en-US" dirty="0" smtClean="0"/>
          </a:p>
          <a:p>
            <a:pPr lvl="1"/>
            <a:r>
              <a:rPr lang="en-US" dirty="0"/>
              <a:t>Private sector </a:t>
            </a:r>
            <a:r>
              <a:rPr lang="en-US" dirty="0" err="1" smtClean="0"/>
              <a:t>microeconomists</a:t>
            </a:r>
            <a:r>
              <a:rPr lang="en-US" dirty="0" smtClean="0"/>
              <a:t> might help businesses maximize </a:t>
            </a:r>
            <a:r>
              <a:rPr lang="en-US" dirty="0"/>
              <a:t>profits, reduce </a:t>
            </a:r>
            <a:r>
              <a:rPr lang="en-US" dirty="0" smtClean="0"/>
              <a:t>costs or establish prices. </a:t>
            </a:r>
            <a:endParaRPr lang="en-US" dirty="0"/>
          </a:p>
          <a:p>
            <a:pPr lvl="1"/>
            <a:r>
              <a:rPr lang="en-US" dirty="0" smtClean="0"/>
              <a:t>Public sector </a:t>
            </a:r>
            <a:r>
              <a:rPr lang="en-US" dirty="0" err="1" smtClean="0"/>
              <a:t>microeconomists</a:t>
            </a:r>
            <a:r>
              <a:rPr lang="en-US" dirty="0" smtClean="0"/>
              <a:t> might analyze the costs </a:t>
            </a:r>
            <a:r>
              <a:rPr lang="en-US" dirty="0"/>
              <a:t>and benefits of government programs </a:t>
            </a:r>
            <a:r>
              <a:rPr lang="en-US" dirty="0" smtClean="0"/>
              <a:t>or policies </a:t>
            </a:r>
            <a:r>
              <a:rPr lang="en-US" dirty="0"/>
              <a:t>(e.g. </a:t>
            </a:r>
            <a:r>
              <a:rPr lang="en-US" dirty="0" smtClean="0"/>
              <a:t>transportation</a:t>
            </a:r>
            <a:r>
              <a:rPr lang="en-US" dirty="0"/>
              <a:t>, health care, environment).</a:t>
            </a:r>
          </a:p>
        </p:txBody>
      </p:sp>
    </p:spTree>
    <p:extLst>
      <p:ext uri="{BB962C8B-B14F-4D97-AF65-F5344CB8AC3E}">
        <p14:creationId xmlns:p14="http://schemas.microsoft.com/office/powerpoint/2010/main" val="21713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of Microeconomics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Health economics</a:t>
            </a:r>
          </a:p>
          <a:p>
            <a:r>
              <a:rPr lang="en-US" dirty="0" smtClean="0"/>
              <a:t>Economics of education</a:t>
            </a:r>
          </a:p>
          <a:p>
            <a:r>
              <a:rPr lang="en-US" dirty="0" smtClean="0"/>
              <a:t>Environmental and natural resource economics</a:t>
            </a:r>
          </a:p>
          <a:p>
            <a:r>
              <a:rPr lang="en-US" dirty="0" smtClean="0"/>
              <a:t>Industrial organization </a:t>
            </a:r>
          </a:p>
          <a:p>
            <a:r>
              <a:rPr lang="en-US" dirty="0" smtClean="0"/>
              <a:t>Urban/regional economics</a:t>
            </a:r>
          </a:p>
          <a:p>
            <a:r>
              <a:rPr lang="en-US" dirty="0" smtClean="0"/>
              <a:t>Labor and demographics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22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kind of skills do economists use?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Critical thinking</a:t>
            </a:r>
          </a:p>
          <a:p>
            <a:r>
              <a:rPr lang="en-US" dirty="0" smtClean="0"/>
              <a:t>Mathematics</a:t>
            </a:r>
          </a:p>
          <a:p>
            <a:r>
              <a:rPr lang="en-US" dirty="0" smtClean="0"/>
              <a:t>Statistics</a:t>
            </a:r>
          </a:p>
          <a:p>
            <a:r>
              <a:rPr lang="en-US" dirty="0" smtClean="0"/>
              <a:t>Data acquisition &amp; analysis</a:t>
            </a:r>
          </a:p>
          <a:p>
            <a:r>
              <a:rPr lang="en-US" dirty="0"/>
              <a:t>Technical software</a:t>
            </a:r>
          </a:p>
          <a:p>
            <a:r>
              <a:rPr lang="en-US" dirty="0" smtClean="0"/>
              <a:t>Writing, reporting &amp; communication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990600"/>
          </a:xfrm>
        </p:spPr>
        <p:txBody>
          <a:bodyPr/>
          <a:lstStyle/>
          <a:p>
            <a:r>
              <a:rPr lang="en-US" dirty="0" smtClean="0"/>
              <a:t>Where do economists work?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Roughly </a:t>
            </a:r>
            <a:r>
              <a:rPr lang="en-US" i="1" dirty="0" smtClean="0"/>
              <a:t>half</a:t>
            </a:r>
            <a:r>
              <a:rPr lang="en-US" dirty="0" smtClean="0"/>
              <a:t> of all economists work for local, state or federal governments.</a:t>
            </a:r>
          </a:p>
          <a:p>
            <a:r>
              <a:rPr lang="en-US" dirty="0" smtClean="0"/>
              <a:t>Other areas:</a:t>
            </a:r>
          </a:p>
          <a:p>
            <a:pPr lvl="1"/>
            <a:r>
              <a:rPr lang="en-US" dirty="0" smtClean="0"/>
              <a:t>Banking &amp; Investments</a:t>
            </a:r>
          </a:p>
          <a:p>
            <a:pPr lvl="1"/>
            <a:r>
              <a:rPr lang="en-US" dirty="0" smtClean="0"/>
              <a:t>Consulting (public or private)</a:t>
            </a:r>
          </a:p>
          <a:p>
            <a:pPr lvl="1"/>
            <a:r>
              <a:rPr lang="en-US" dirty="0" smtClean="0"/>
              <a:t>Manufacturing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Nonprofit organizations/NGOs </a:t>
            </a:r>
          </a:p>
          <a:p>
            <a:pPr lvl="1"/>
            <a:r>
              <a:rPr lang="en-US" dirty="0" smtClean="0"/>
              <a:t>International organizations (World Bank, IMF etc)</a:t>
            </a:r>
          </a:p>
          <a:p>
            <a:pPr lvl="1"/>
            <a:r>
              <a:rPr lang="en-US" dirty="0" smtClean="0"/>
              <a:t>Academics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84718" y="0"/>
            <a:ext cx="81534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 everyone that studies economics an economist?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Potential job titles for those with an economics background:</a:t>
            </a:r>
          </a:p>
          <a:p>
            <a:pPr lvl="1"/>
            <a:r>
              <a:rPr lang="en-US" dirty="0" smtClean="0"/>
              <a:t>Financial analyst</a:t>
            </a:r>
          </a:p>
          <a:p>
            <a:pPr lvl="1"/>
            <a:r>
              <a:rPr lang="en-US" dirty="0" smtClean="0"/>
              <a:t>Market/pricing analyst</a:t>
            </a:r>
          </a:p>
          <a:p>
            <a:pPr lvl="1"/>
            <a:r>
              <a:rPr lang="en-US" dirty="0" smtClean="0"/>
              <a:t>Public policy consultant</a:t>
            </a:r>
          </a:p>
          <a:p>
            <a:pPr lvl="1"/>
            <a:r>
              <a:rPr lang="en-US" dirty="0" smtClean="0"/>
              <a:t>Researcher /research assistant</a:t>
            </a:r>
          </a:p>
          <a:p>
            <a:pPr lvl="1"/>
            <a:r>
              <a:rPr lang="en-US" dirty="0" smtClean="0"/>
              <a:t>Purchasing manager</a:t>
            </a:r>
          </a:p>
          <a:p>
            <a:pPr lvl="1"/>
            <a:r>
              <a:rPr lang="en-US" dirty="0" smtClean="0"/>
              <a:t>Journalist </a:t>
            </a:r>
          </a:p>
          <a:p>
            <a:pPr lvl="1"/>
            <a:r>
              <a:rPr lang="en-US" dirty="0" smtClean="0"/>
              <a:t>Lawyer</a:t>
            </a:r>
          </a:p>
          <a:p>
            <a:pPr lvl="1"/>
            <a:r>
              <a:rPr lang="en-US" dirty="0" smtClean="0"/>
              <a:t>Urban/regional planner</a:t>
            </a:r>
          </a:p>
          <a:p>
            <a:pPr lvl="1"/>
            <a:r>
              <a:rPr lang="en-US" dirty="0" smtClean="0"/>
              <a:t>Private sector upper manager</a:t>
            </a:r>
          </a:p>
          <a:p>
            <a:pPr lvl="1"/>
            <a:r>
              <a:rPr lang="en-US" dirty="0" smtClean="0"/>
              <a:t>Data analyst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economists agree on everything?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85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990600"/>
          </a:xfrm>
        </p:spPr>
        <p:txBody>
          <a:bodyPr/>
          <a:lstStyle/>
          <a:p>
            <a:r>
              <a:rPr lang="en-US" dirty="0" smtClean="0"/>
              <a:t>What is economics all about?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ECON 101 definition:</a:t>
            </a:r>
          </a:p>
          <a:p>
            <a:pPr lvl="1"/>
            <a:r>
              <a:rPr lang="en-US" dirty="0" smtClean="0"/>
              <a:t>Economics is “the study of how people , businesses,  societies, or nations deal with </a:t>
            </a:r>
            <a:r>
              <a:rPr lang="en-US" i="1" u="sng" dirty="0" smtClean="0"/>
              <a:t>scarcity</a:t>
            </a:r>
            <a:r>
              <a:rPr lang="en-US" dirty="0" smtClean="0"/>
              <a:t>”. </a:t>
            </a:r>
          </a:p>
          <a:p>
            <a:r>
              <a:rPr lang="en-US" dirty="0" smtClean="0"/>
              <a:t>Economics </a:t>
            </a:r>
            <a:r>
              <a:rPr lang="en-US" dirty="0" smtClean="0"/>
              <a:t>is “what economists do”.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economists agree 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goal of public policy should be to improve the well-being of the public.</a:t>
            </a:r>
          </a:p>
          <a:p>
            <a:r>
              <a:rPr lang="en-US" dirty="0" smtClean="0"/>
              <a:t>People respond to </a:t>
            </a:r>
            <a:r>
              <a:rPr lang="en-US" i="1" dirty="0" smtClean="0"/>
              <a:t>incentives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Voluntary transactions are good.</a:t>
            </a:r>
          </a:p>
          <a:p>
            <a:r>
              <a:rPr lang="en-US" dirty="0" smtClean="0"/>
              <a:t>Analyzing costs and benefits provides a lot of insight into the way the world works.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most important concepts in econ?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Opportunity costs (“</a:t>
            </a:r>
            <a:r>
              <a:rPr lang="en-US" dirty="0" err="1" smtClean="0"/>
              <a:t>TiNSTaaFL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Thinking at “the margin”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0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</a:t>
            </a:r>
            <a:r>
              <a:rPr lang="en-US" dirty="0" smtClean="0"/>
              <a:t>you!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1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Econ. Vs. Ecological Econ.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are concerned with how socio-economic systems interact with natural systems.</a:t>
            </a:r>
          </a:p>
          <a:p>
            <a:r>
              <a:rPr lang="en-US" dirty="0" smtClean="0"/>
              <a:t>Environmental </a:t>
            </a:r>
            <a:r>
              <a:rPr lang="en-US" dirty="0" smtClean="0"/>
              <a:t>economics tends to operate within the mainstream neoclassical methodology (basic tenets of behavior).</a:t>
            </a:r>
          </a:p>
          <a:p>
            <a:r>
              <a:rPr lang="en-US" dirty="0" smtClean="0"/>
              <a:t>Jim’s </a:t>
            </a:r>
            <a:r>
              <a:rPr lang="en-US" dirty="0" smtClean="0"/>
              <a:t>talk will cover the basics and you’ll get lots more info during the week!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Econ. Vs. Ecological Econ.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Ecological Economics” started in the </a:t>
            </a:r>
            <a:r>
              <a:rPr lang="en-US" dirty="0" smtClean="0"/>
              <a:t>80s (</a:t>
            </a:r>
            <a:r>
              <a:rPr lang="en-US" dirty="0" err="1" smtClean="0"/>
              <a:t>Costanza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Views the economy as a subset of the biosphere rather than viewing the environment as an input into the economy.</a:t>
            </a:r>
          </a:p>
          <a:p>
            <a:r>
              <a:rPr lang="en-US" dirty="0"/>
              <a:t>Focus on systems rather than resources.</a:t>
            </a:r>
          </a:p>
          <a:p>
            <a:r>
              <a:rPr lang="en-US" dirty="0"/>
              <a:t>Given the constraints of a closed system, focus on development rather than </a:t>
            </a:r>
            <a:r>
              <a:rPr lang="en-US" dirty="0" smtClean="0"/>
              <a:t>growth.</a:t>
            </a:r>
            <a:endParaRPr lang="en-US" dirty="0"/>
          </a:p>
          <a:p>
            <a:r>
              <a:rPr lang="en-US" dirty="0"/>
              <a:t>(Initially) rejected the market mechanism as an approach to understanding and solving environmental problems.</a:t>
            </a:r>
          </a:p>
          <a:p>
            <a:r>
              <a:rPr lang="en-US" dirty="0"/>
              <a:t>Asks </a:t>
            </a:r>
            <a:r>
              <a:rPr lang="en-US" dirty="0" smtClean="0"/>
              <a:t>“</a:t>
            </a:r>
            <a:r>
              <a:rPr lang="en-US" dirty="0"/>
              <a:t>big picture” questions (e.g. how to change the economic system so that it achieves economic and </a:t>
            </a:r>
            <a:r>
              <a:rPr lang="en-US"/>
              <a:t>environmental </a:t>
            </a:r>
            <a:r>
              <a:rPr lang="en-US" smtClean="0"/>
              <a:t>sustainability).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990600"/>
          </a:xfrm>
        </p:spPr>
        <p:txBody>
          <a:bodyPr/>
          <a:lstStyle/>
          <a:p>
            <a:r>
              <a:rPr lang="en-US" dirty="0" smtClean="0"/>
              <a:t>What do economists do?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i="1" dirty="0" smtClean="0"/>
              <a:t>Economists</a:t>
            </a:r>
            <a:r>
              <a:rPr lang="en-US" dirty="0" smtClean="0"/>
              <a:t> study </a:t>
            </a:r>
            <a:r>
              <a:rPr lang="en-US" i="1" dirty="0" smtClean="0"/>
              <a:t>how</a:t>
            </a:r>
            <a:r>
              <a:rPr lang="en-US" dirty="0" smtClean="0"/>
              <a:t> &amp; </a:t>
            </a:r>
            <a:r>
              <a:rPr lang="en-US" i="1" dirty="0" smtClean="0"/>
              <a:t>why</a:t>
            </a:r>
            <a:r>
              <a:rPr lang="en-US" dirty="0" smtClean="0"/>
              <a:t> societies, nations, business and people distribute resources, and the associated implications</a:t>
            </a:r>
            <a:r>
              <a:rPr lang="en-US" dirty="0"/>
              <a:t> </a:t>
            </a:r>
            <a:r>
              <a:rPr lang="en-US" dirty="0" smtClean="0"/>
              <a:t>for human wellbeing. 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808" y="3505200"/>
            <a:ext cx="3529541" cy="2209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04" y="2968957"/>
            <a:ext cx="2381425" cy="33556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287" y="2968957"/>
            <a:ext cx="2513494" cy="3355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"/>
            <a:ext cx="8382000" cy="58049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419600"/>
            <a:ext cx="1605139" cy="1981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33" y="2441910"/>
            <a:ext cx="1243012" cy="195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020" y="2407560"/>
            <a:ext cx="2003864" cy="1405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</a:t>
            </a:r>
            <a:r>
              <a:rPr lang="en-US" dirty="0" smtClean="0"/>
              <a:t>economists study that stuff?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3605" y="1600200"/>
            <a:ext cx="8503920" cy="45720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Depict </a:t>
            </a:r>
            <a:r>
              <a:rPr lang="en-US" dirty="0" smtClean="0"/>
              <a:t>economic relationships with mathematics-based </a:t>
            </a:r>
            <a:r>
              <a:rPr lang="en-US" dirty="0" smtClean="0"/>
              <a:t>theory... Reasoning. </a:t>
            </a:r>
            <a:endParaRPr lang="en-US" dirty="0" smtClean="0"/>
          </a:p>
          <a:p>
            <a:r>
              <a:rPr lang="en-US" dirty="0" smtClean="0"/>
              <a:t>Economists also collect, compile </a:t>
            </a:r>
            <a:r>
              <a:rPr lang="en-US" dirty="0"/>
              <a:t>and analyze </a:t>
            </a:r>
            <a:r>
              <a:rPr lang="en-US" dirty="0" smtClean="0"/>
              <a:t>data.  </a:t>
            </a:r>
            <a:r>
              <a:rPr lang="en-US" dirty="0" smtClean="0"/>
              <a:t>…Reasoning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311" y="3971203"/>
            <a:ext cx="2408056" cy="1804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18" y="3929339"/>
            <a:ext cx="2695951" cy="16480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506" y="2997378"/>
            <a:ext cx="3800836" cy="238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4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what?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Economists try to provide information that will be useful for decision-makers. </a:t>
            </a:r>
            <a:endParaRPr lang="en-US" dirty="0"/>
          </a:p>
          <a:p>
            <a:pPr lvl="1"/>
            <a:r>
              <a:rPr lang="en-US" dirty="0" smtClean="0"/>
              <a:t>What is the nature and magnitude of </a:t>
            </a:r>
            <a:r>
              <a:rPr lang="en-US" i="1" dirty="0" smtClean="0"/>
              <a:t>cause-and-effect</a:t>
            </a:r>
            <a:r>
              <a:rPr lang="en-US" dirty="0" smtClean="0"/>
              <a:t>? </a:t>
            </a:r>
          </a:p>
          <a:p>
            <a:pPr lvl="2"/>
            <a:r>
              <a:rPr lang="en-US" dirty="0" smtClean="0"/>
              <a:t>How did we get here? </a:t>
            </a:r>
            <a:endParaRPr lang="en-US" dirty="0"/>
          </a:p>
          <a:p>
            <a:pPr lvl="2"/>
            <a:r>
              <a:rPr lang="en-US" dirty="0" smtClean="0"/>
              <a:t>What </a:t>
            </a:r>
            <a:r>
              <a:rPr lang="en-US" dirty="0"/>
              <a:t>would happen if…?</a:t>
            </a:r>
          </a:p>
          <a:p>
            <a:pPr lvl="1"/>
            <a:r>
              <a:rPr lang="en-US" dirty="0" smtClean="0"/>
              <a:t>What are the </a:t>
            </a:r>
            <a:r>
              <a:rPr lang="en-US" dirty="0"/>
              <a:t>costs and benefits of </a:t>
            </a:r>
            <a:r>
              <a:rPr lang="en-US" dirty="0" smtClean="0"/>
              <a:t>an action </a:t>
            </a:r>
            <a:r>
              <a:rPr lang="en-US" dirty="0"/>
              <a:t>(or inaction</a:t>
            </a:r>
            <a:r>
              <a:rPr lang="en-US" dirty="0" smtClean="0"/>
              <a:t>)?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</a:t>
            </a:r>
            <a:r>
              <a:rPr lang="en-US" u="sng" dirty="0"/>
              <a:t>best</a:t>
            </a:r>
            <a:r>
              <a:rPr lang="en-US" dirty="0"/>
              <a:t> way </a:t>
            </a:r>
            <a:r>
              <a:rPr lang="en-US" dirty="0" smtClean="0"/>
              <a:t>to accomplish a particular goal?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Economists </a:t>
            </a:r>
            <a:r>
              <a:rPr lang="en-US" dirty="0"/>
              <a:t>use theory, data, math and statistics to help solve real-world problems.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is (supposed to be)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economists analyze a situation, they tend to do so without personal opinion.</a:t>
            </a:r>
          </a:p>
          <a:p>
            <a:endParaRPr lang="en-US" dirty="0" smtClean="0"/>
          </a:p>
          <a:p>
            <a:r>
              <a:rPr lang="en-US" dirty="0" smtClean="0"/>
              <a:t>A cold-hearted search for the truth…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Is economics a science?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Yes and no.</a:t>
            </a:r>
          </a:p>
          <a:p>
            <a:pPr eaLnBrk="1" hangingPunct="1"/>
            <a:r>
              <a:rPr lang="en-US" altLang="en-US" dirty="0" smtClean="0"/>
              <a:t>Science can viewed as the study of </a:t>
            </a:r>
            <a:r>
              <a:rPr lang="en-US" altLang="en-US" i="1" dirty="0" smtClean="0"/>
              <a:t>things that can be proven false</a:t>
            </a:r>
            <a:r>
              <a:rPr lang="en-US" altLang="en-US" dirty="0" smtClean="0"/>
              <a:t> (even if the likelihood is very small).</a:t>
            </a:r>
          </a:p>
          <a:p>
            <a:pPr lvl="1"/>
            <a:r>
              <a:rPr lang="en-US" dirty="0"/>
              <a:t>Karl </a:t>
            </a:r>
            <a:r>
              <a:rPr lang="en-US" dirty="0" smtClean="0"/>
              <a:t>Popper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Economists use theory to examine how facts fit together. </a:t>
            </a:r>
          </a:p>
          <a:p>
            <a:pPr eaLnBrk="1" hangingPunct="1"/>
            <a:r>
              <a:rPr lang="en-US" altLang="en-US" dirty="0" smtClean="0"/>
              <a:t>Economists empirically test theory to see whether the facts support what theory predicts.</a:t>
            </a:r>
          </a:p>
          <a:p>
            <a:pPr eaLnBrk="1" hangingPunct="1"/>
            <a:r>
              <a:rPr lang="en-US" altLang="en-US" dirty="0" smtClean="0"/>
              <a:t>But, unlike some </a:t>
            </a:r>
            <a:r>
              <a:rPr lang="en-US" altLang="en-US" i="1" dirty="0" smtClean="0"/>
              <a:t>physical</a:t>
            </a:r>
            <a:r>
              <a:rPr lang="en-US" altLang="en-US" dirty="0" smtClean="0"/>
              <a:t> scientists, economists rarely use controlled experiments to test theories. </a:t>
            </a:r>
          </a:p>
          <a:p>
            <a:pPr eaLnBrk="1" hangingPunct="1"/>
            <a:r>
              <a:rPr lang="en-US" altLang="en-US" dirty="0" smtClean="0"/>
              <a:t>We must use whatever facts are available and rely on statistical analysis to draw conclusions.</a:t>
            </a:r>
          </a:p>
        </p:txBody>
      </p:sp>
    </p:spTree>
    <p:extLst>
      <p:ext uri="{BB962C8B-B14F-4D97-AF65-F5344CB8AC3E}">
        <p14:creationId xmlns:p14="http://schemas.microsoft.com/office/powerpoint/2010/main" val="8629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economics a ‘science’?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“</a:t>
            </a:r>
            <a:r>
              <a:rPr lang="en-US" i="1" dirty="0" smtClean="0"/>
              <a:t>The problems that we want economists to help solve are more like predicting how leaves will fall on a windy day than predicting how objects will fall in a vacuum</a:t>
            </a:r>
            <a:r>
              <a:rPr lang="en-US" dirty="0" smtClean="0"/>
              <a:t>.” </a:t>
            </a:r>
          </a:p>
          <a:p>
            <a:pPr lvl="1"/>
            <a:r>
              <a:rPr lang="en-US" dirty="0" smtClean="0"/>
              <a:t>Daniel </a:t>
            </a:r>
            <a:r>
              <a:rPr lang="en-US" dirty="0" err="1" smtClean="0"/>
              <a:t>Hausman</a:t>
            </a:r>
            <a:r>
              <a:rPr lang="en-US" dirty="0" smtClean="0"/>
              <a:t>, NYT,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726897"/>
            <a:ext cx="2381250" cy="2381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36" y="3048000"/>
            <a:ext cx="4144736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D35126FA6B5443876895313B620D85" ma:contentTypeVersion="0" ma:contentTypeDescription="Create a new document." ma:contentTypeScope="" ma:versionID="8a49b8f6b3cfda6a0d3cc7eb08a497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5a2e929300db408051e746d895acd4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9BD987-2F9C-481E-AEE4-BB6A6B8E5348}"/>
</file>

<file path=customXml/itemProps2.xml><?xml version="1.0" encoding="utf-8"?>
<ds:datastoreItem xmlns:ds="http://schemas.openxmlformats.org/officeDocument/2006/customXml" ds:itemID="{D046B6E7-97E9-4339-889C-FB689F9495D7}"/>
</file>

<file path=customXml/itemProps3.xml><?xml version="1.0" encoding="utf-8"?>
<ds:datastoreItem xmlns:ds="http://schemas.openxmlformats.org/officeDocument/2006/customXml" ds:itemID="{9C36CBD7-1563-4F86-BA23-DF3D465EA157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2493</TotalTime>
  <Words>878</Words>
  <Application>Microsoft Office PowerPoint</Application>
  <PresentationFormat>On-screen Show (4:3)</PresentationFormat>
  <Paragraphs>151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Georgia</vt:lpstr>
      <vt:lpstr>Wingdings</vt:lpstr>
      <vt:lpstr>Wingdings 2</vt:lpstr>
      <vt:lpstr>Civic</vt:lpstr>
      <vt:lpstr>       What is economics?  What do economists do?</vt:lpstr>
      <vt:lpstr>What is economics all about?</vt:lpstr>
      <vt:lpstr>What do economists do?</vt:lpstr>
      <vt:lpstr>PowerPoint Presentation</vt:lpstr>
      <vt:lpstr>How do economists study that stuff? </vt:lpstr>
      <vt:lpstr>Then what? </vt:lpstr>
      <vt:lpstr>Economics is (supposed to be) objective</vt:lpstr>
      <vt:lpstr>Is economics a science?</vt:lpstr>
      <vt:lpstr>Is economics a ‘science’?</vt:lpstr>
      <vt:lpstr>What can economists study? </vt:lpstr>
      <vt:lpstr>Journal of Economic Literature  Classification of Fields</vt:lpstr>
      <vt:lpstr>Micro and Macro </vt:lpstr>
      <vt:lpstr>Fields of Macroeconomics</vt:lpstr>
      <vt:lpstr>Micro and Macro </vt:lpstr>
      <vt:lpstr>Fields of Microeconomics</vt:lpstr>
      <vt:lpstr>What kind of skills do economists use? </vt:lpstr>
      <vt:lpstr>Where do economists work?</vt:lpstr>
      <vt:lpstr>Is everyone that studies economics an economist? </vt:lpstr>
      <vt:lpstr>Do economists agree on everything?</vt:lpstr>
      <vt:lpstr>What do economists agree on? </vt:lpstr>
      <vt:lpstr>What are the most important concepts in econ?</vt:lpstr>
      <vt:lpstr>PowerPoint Presentation</vt:lpstr>
      <vt:lpstr>Environmental Econ. Vs. Ecological Econ.</vt:lpstr>
      <vt:lpstr>Environmental Econ. Vs. Ecological Econ.</vt:lpstr>
    </vt:vector>
  </TitlesOfParts>
  <Company>UNCW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economics all about?</dc:title>
  <dc:creator>UNCW</dc:creator>
  <cp:lastModifiedBy>Schuhmann</cp:lastModifiedBy>
  <cp:revision>127</cp:revision>
  <dcterms:created xsi:type="dcterms:W3CDTF">2009-11-09T21:25:22Z</dcterms:created>
  <dcterms:modified xsi:type="dcterms:W3CDTF">2015-11-02T12:30:49Z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0x0101007CD35126FA6B5443876895313B620D85</vt:lpwstr>
  </property>
  <property fmtid="{D5CDD505-2E9C-101B-9397-08002B2CF9AE}" pid="3" name="IsMyDocuments">
    <vt:bool>true</vt:bool>
  </property>
</Properties>
</file>