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20875" cy="9134475"/>
  <p:notesSz cx="6858000" cy="9144000"/>
  <p:embeddedFontLs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
      <p:font typeface="Bitter"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77">
          <p15:clr>
            <a:srgbClr val="A4A3A4"/>
          </p15:clr>
        </p15:guide>
        <p15:guide id="2" pos="460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1OyeyEdX4eQJxYJMFVH9UtH8h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52" d="100"/>
          <a:sy n="52" d="100"/>
        </p:scale>
        <p:origin x="812" y="52"/>
      </p:cViewPr>
      <p:guideLst>
        <p:guide orient="horz" pos="2877"/>
        <p:guide pos="46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T5K68902CM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aj81nfyj8pA&amp;t=7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sesync.avatarnewyork.site/news-events/human-dimensions-natural-resource-management-what-role-mixed-methods-approach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a:t>Ask the students what they see in the photo. </a:t>
            </a:r>
            <a:endParaRPr/>
          </a:p>
          <a:p>
            <a:pPr marL="0" lvl="0" indent="0" algn="l" rtl="0">
              <a:spcBef>
                <a:spcPts val="0"/>
              </a:spcBef>
              <a:spcAft>
                <a:spcPts val="0"/>
              </a:spcAft>
              <a:buNone/>
            </a:pPr>
            <a:endParaRPr/>
          </a:p>
        </p:txBody>
      </p:sp>
      <p:sp>
        <p:nvSpPr>
          <p:cNvPr id="35" name="Google Shape;3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During this time period and even up until today many believe that the ecology has been lost from political ecology. (See article by Turner et al 2016 who argues that there is still an important role for political ecology as a mode for engaging with ecologists and ecological science. </a:t>
            </a:r>
            <a:r>
              <a:rPr lang="en-US" sz="1800" i="0" u="none" strike="noStrike"/>
              <a:t>DOI: 10.1177/0309132515577025)</a:t>
            </a:r>
            <a:endParaRPr/>
          </a:p>
          <a:p>
            <a:pPr marL="0" lvl="0" indent="0" algn="l" rtl="0">
              <a:spcBef>
                <a:spcPts val="0"/>
              </a:spcBef>
              <a:spcAft>
                <a:spcPts val="0"/>
              </a:spcAft>
              <a:buNone/>
            </a:pPr>
            <a:endParaRPr/>
          </a:p>
          <a:p>
            <a:pPr marL="0" lvl="0" indent="0" algn="l" rtl="0">
              <a:spcBef>
                <a:spcPts val="0"/>
              </a:spcBef>
              <a:spcAft>
                <a:spcPts val="0"/>
              </a:spcAft>
              <a:buNone/>
            </a:pPr>
            <a:r>
              <a:rPr lang="en-US"/>
              <a:t>Have students think about power, what it is and how it plays out: </a:t>
            </a:r>
            <a:endParaRPr/>
          </a:p>
          <a:p>
            <a:pPr marL="0" lvl="0" indent="0" algn="l" rtl="0">
              <a:spcBef>
                <a:spcPts val="0"/>
              </a:spcBef>
              <a:spcAft>
                <a:spcPts val="0"/>
              </a:spcAft>
              <a:buNone/>
            </a:pPr>
            <a:r>
              <a:rPr lang="en-US"/>
              <a:t>*SOURCES of POWER:  gender, income, sexuality identify, geographic region of origin, family status, etc. </a:t>
            </a:r>
            <a:endParaRPr/>
          </a:p>
          <a:p>
            <a:pPr marL="0" lvl="0" indent="0" algn="l" rtl="0">
              <a:spcBef>
                <a:spcPts val="0"/>
              </a:spcBef>
              <a:spcAft>
                <a:spcPts val="0"/>
              </a:spcAft>
              <a:buNone/>
            </a:pPr>
            <a:endParaRPr/>
          </a:p>
          <a:p>
            <a:pPr marL="0" lvl="0" indent="0" algn="l" rtl="0">
              <a:spcBef>
                <a:spcPts val="0"/>
              </a:spcBef>
              <a:spcAft>
                <a:spcPts val="0"/>
              </a:spcAft>
              <a:buNone/>
            </a:pPr>
            <a:r>
              <a:rPr lang="en-US"/>
              <a:t>*Theaters in which power differentials play out: Push them to go beyond income status, e.g., power plays out in terms of being </a:t>
            </a:r>
            <a:endParaRPr/>
          </a:p>
          <a:p>
            <a:pPr marL="0" lvl="0" indent="0" algn="l" rtl="0">
              <a:spcBef>
                <a:spcPts val="0"/>
              </a:spcBef>
              <a:spcAft>
                <a:spcPts val="0"/>
              </a:spcAft>
              <a:buNone/>
            </a:pPr>
            <a:r>
              <a:rPr lang="en-US"/>
              <a:t>a) able to afford something (like a home in and uncontaminated areas). Others might include:</a:t>
            </a:r>
            <a:endParaRPr/>
          </a:p>
          <a:p>
            <a:pPr marL="0" lvl="0" indent="0" algn="l" rtl="0">
              <a:spcBef>
                <a:spcPts val="0"/>
              </a:spcBef>
              <a:spcAft>
                <a:spcPts val="0"/>
              </a:spcAft>
              <a:buNone/>
            </a:pPr>
            <a:r>
              <a:rPr lang="en-US"/>
              <a:t>b) who is at the “table” when zoning laws are set, who provides input into new legislation, into where environmental remediation and restoration projects are completed, etc </a:t>
            </a:r>
            <a:endParaRPr/>
          </a:p>
          <a:p>
            <a:pPr marL="0" lvl="0" indent="0" algn="l" rtl="0">
              <a:spcBef>
                <a:spcPts val="0"/>
              </a:spcBef>
              <a:spcAft>
                <a:spcPts val="0"/>
              </a:spcAft>
              <a:buNone/>
            </a:pPr>
            <a:r>
              <a:rPr lang="en-US"/>
              <a:t>c) who has a voice, i.e., you may be at the table but your input is rarely acknowledged or acted upon - have learners brainstorm examples, ideally from their own experience </a:t>
            </a:r>
            <a:endParaRPr/>
          </a:p>
          <a:p>
            <a:pPr marL="0" lvl="0" indent="0" algn="l" rtl="0">
              <a:spcBef>
                <a:spcPts val="0"/>
              </a:spcBef>
              <a:spcAft>
                <a:spcPts val="0"/>
              </a:spcAft>
              <a:buNone/>
            </a:pPr>
            <a:r>
              <a:rPr lang="en-US"/>
              <a:t>d) in relationships (especially gender is important here) </a:t>
            </a:r>
            <a:endParaRPr/>
          </a:p>
          <a:p>
            <a:pPr marL="0" lvl="0" indent="0" algn="l" rtl="0">
              <a:spcBef>
                <a:spcPts val="0"/>
              </a:spcBef>
              <a:spcAft>
                <a:spcPts val="0"/>
              </a:spcAft>
              <a:buNone/>
            </a:pPr>
            <a:r>
              <a:rPr lang="en-US"/>
              <a:t>c) in jobs (director vs. staff, owner vs. maid, etc)</a:t>
            </a:r>
            <a:endParaRPr/>
          </a:p>
          <a:p>
            <a:pPr marL="0" lvl="0" indent="0" algn="l" rtl="0">
              <a:spcBef>
                <a:spcPts val="0"/>
              </a:spcBef>
              <a:spcAft>
                <a:spcPts val="0"/>
              </a:spcAft>
              <a:buNone/>
            </a:pPr>
            <a:r>
              <a:rPr lang="en-US"/>
              <a:t>d) in setting in which ‘prestige’ is an issue (doctor vs. patient, clergy vs. parishioner, police vs. citizen, etc.) </a:t>
            </a:r>
            <a:endParaRPr b="0"/>
          </a:p>
        </p:txBody>
      </p:sp>
      <p:sp>
        <p:nvSpPr>
          <p:cNvPr id="128" name="Google Shape;12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This is often a very difficult topic for natural scientists – i.e., to think about their own positionality.  Do they bring western, U.S. assumptions to the table? What is accepted in the U.S. may be very different in other cultures, e.g., what we see as unacceptable use of natural resources may be very different in other cultures.  Ask the participants to challenge one another on their assumptions</a:t>
            </a:r>
            <a:r>
              <a:rPr lang="en-US"/>
              <a:t>.</a:t>
            </a:r>
            <a:r>
              <a:rPr lang="en-US" b="0"/>
              <a:t>  </a:t>
            </a:r>
            <a:endParaRPr/>
          </a:p>
        </p:txBody>
      </p:sp>
      <p:sp>
        <p:nvSpPr>
          <p:cNvPr id="137" name="Google Shape;13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Instructor may want to show clip from </a:t>
            </a:r>
            <a:r>
              <a:rPr lang="en-US" u="sng">
                <a:solidFill>
                  <a:schemeClr val="hlink"/>
                </a:solidFill>
                <a:hlinkClick r:id="rId3"/>
              </a:rPr>
              <a:t>Christina Hicks video</a:t>
            </a:r>
            <a:r>
              <a:rPr lang="en-US"/>
              <a:t> where she talks about this.  Have the students reflect on this.  Allied topics include how they define advocacy?  Is this the same as actionable science (see SESYNC materials on this)?  Is there basic and applied research…a clear demarcation?</a:t>
            </a:r>
            <a:endParaRPr/>
          </a:p>
        </p:txBody>
      </p:sp>
      <p:sp>
        <p:nvSpPr>
          <p:cNvPr id="146" name="Google Shape;14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few useful texts </a:t>
            </a:r>
            <a:endParaRPr/>
          </a:p>
        </p:txBody>
      </p:sp>
      <p:sp>
        <p:nvSpPr>
          <p:cNvPr id="42" name="Google Shape;4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on Perreault’s quote: “research topic” here is referring to things like deforestation, resource governance, etc. </a:t>
            </a:r>
            <a:endParaRPr/>
          </a:p>
          <a:p>
            <a:pPr marL="0" lvl="0" indent="0" algn="l" rtl="0">
              <a:spcBef>
                <a:spcPts val="0"/>
              </a:spcBef>
              <a:spcAft>
                <a:spcPts val="0"/>
              </a:spcAft>
              <a:buNone/>
            </a:pPr>
            <a:endParaRPr/>
          </a:p>
          <a:p>
            <a:pPr marL="0" lvl="0" indent="0" algn="l" rtl="0">
              <a:spcBef>
                <a:spcPts val="0"/>
              </a:spcBef>
              <a:spcAft>
                <a:spcPts val="0"/>
              </a:spcAft>
              <a:buNone/>
            </a:pPr>
            <a:r>
              <a:rPr lang="en-US"/>
              <a:t>Have students first write down or say what they think critical social theory is THEN present them with a scholarly definition (to clear up misconceptions) as in the next slide </a:t>
            </a:r>
            <a:endParaRPr/>
          </a:p>
        </p:txBody>
      </p:sp>
      <p:sp>
        <p:nvSpPr>
          <p:cNvPr id="61" name="Google Shape;6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three descriptions by different scholars invite a rich discussion by participants in the group.  </a:t>
            </a:r>
            <a:endParaRPr/>
          </a:p>
        </p:txBody>
      </p:sp>
      <p:sp>
        <p:nvSpPr>
          <p:cNvPr id="73" name="Google Shape;7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a:t>Instructor: have the learners first write down a definition and example in reasons to the two questions then open the floor for sharing. </a:t>
            </a:r>
            <a:endParaRPr/>
          </a:p>
          <a:p>
            <a:pPr marL="0" lvl="0" indent="0" algn="l" rtl="0">
              <a:spcBef>
                <a:spcPts val="0"/>
              </a:spcBef>
              <a:spcAft>
                <a:spcPts val="0"/>
              </a:spcAft>
              <a:buNone/>
            </a:pPr>
            <a:endParaRPr/>
          </a:p>
        </p:txBody>
      </p:sp>
      <p:sp>
        <p:nvSpPr>
          <p:cNvPr id="84" name="Google Shape;8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The first question posed to the learners: </a:t>
            </a:r>
            <a:r>
              <a:rPr lang="en-US"/>
              <a:t>could be answered by them directly or have them do quick 3-minute searches. Another option is to have them watch SESYNC’s short video on “</a:t>
            </a:r>
            <a:r>
              <a:rPr lang="en-US" u="sng">
                <a:solidFill>
                  <a:schemeClr val="hlink"/>
                </a:solidFill>
                <a:hlinkClick r:id="rId3"/>
              </a:rPr>
              <a:t>Qualitative Data</a:t>
            </a:r>
            <a:r>
              <a:rPr lang="en-US"/>
              <a:t>”.  Examples might be: interviews/ethnographic approaches, surveys, etc.</a:t>
            </a:r>
            <a:endParaRPr/>
          </a:p>
          <a:p>
            <a:pPr marL="0" lvl="0" indent="0" algn="l" rtl="0">
              <a:spcBef>
                <a:spcPts val="0"/>
              </a:spcBef>
              <a:spcAft>
                <a:spcPts val="0"/>
              </a:spcAft>
              <a:buNone/>
            </a:pPr>
            <a:endParaRPr/>
          </a:p>
          <a:p>
            <a:pPr marL="0" lvl="0" indent="0" algn="l" rtl="0">
              <a:spcBef>
                <a:spcPts val="0"/>
              </a:spcBef>
              <a:spcAft>
                <a:spcPts val="0"/>
              </a:spcAft>
              <a:buNone/>
            </a:pPr>
            <a:r>
              <a:rPr lang="en-US" b="1"/>
              <a:t>For the second question,</a:t>
            </a:r>
            <a:r>
              <a:rPr lang="en-US"/>
              <a:t> the instructor could discuss how survey data can be converted to quantitative data if the survey responses are associated with a Likert scale (e.g., ‘agree’ [with this statement], ‘agree a little’ etc.) or you could mention the use of Qualitative Comparative Analysis (which combines qual and quant research). But, qualitative data is also excellent when used in a Mixed Methods design in which, for example, the qualitative data helps explain/interpret quantitative results, provides context, etc.. Especially because as Perreault points out: “</a:t>
            </a:r>
            <a:r>
              <a:rPr lang="en-US" sz="1800" i="0" u="none" strike="noStrike"/>
              <a:t>Some understanding of the place-based, historically sedimented social relations of production and exchange, and environmental practices is crucial for political ecological analysis.</a:t>
            </a:r>
            <a:r>
              <a:rPr lang="en-US" sz="1800" b="0" i="0" u="none" strike="noStrike">
                <a:latin typeface="Arial"/>
                <a:ea typeface="Arial"/>
                <a:cs typeface="Arial"/>
                <a:sym typeface="Arial"/>
              </a:rPr>
              <a:t>” </a:t>
            </a:r>
            <a:r>
              <a:rPr lang="en-US" sz="1800" i="0" u="none" strike="noStrike"/>
              <a:t>The</a:t>
            </a:r>
            <a:r>
              <a:rPr lang="en-US" sz="1800" b="0" i="0" u="none" strike="noStrike">
                <a:latin typeface="Arial"/>
                <a:ea typeface="Arial"/>
                <a:cs typeface="Arial"/>
                <a:sym typeface="Arial"/>
              </a:rPr>
              <a:t> i</a:t>
            </a:r>
            <a:r>
              <a:rPr lang="en-US"/>
              <a:t>nstructor could also refer to Mysha Clark’s SESYNC lecture on the use of mixed methods titled</a:t>
            </a:r>
            <a:r>
              <a:rPr lang="en-US" u="none">
                <a:solidFill>
                  <a:schemeClr val="dk1"/>
                </a:solidFill>
              </a:rPr>
              <a:t>: </a:t>
            </a:r>
            <a:r>
              <a:rPr lang="en-US" u="sng">
                <a:solidFill>
                  <a:schemeClr val="hlink"/>
                </a:solidFill>
                <a:hlinkClick r:id="rId4"/>
              </a:rPr>
              <a:t>“The Human Dimensions of Natural Resource Management: What is the Role of Mixed Methods Approaches”</a:t>
            </a:r>
            <a:r>
              <a:rPr lang="en-US" u="none">
                <a:solidFill>
                  <a:schemeClr val="dk1"/>
                </a:solidFill>
              </a:rPr>
              <a:t> </a:t>
            </a:r>
            <a:endParaRPr/>
          </a:p>
          <a:p>
            <a:pPr marL="0" lvl="0" indent="0" algn="l" rtl="0">
              <a:spcBef>
                <a:spcPts val="0"/>
              </a:spcBef>
              <a:spcAft>
                <a:spcPts val="0"/>
              </a:spcAft>
              <a:buNone/>
            </a:pPr>
            <a:endParaRPr/>
          </a:p>
        </p:txBody>
      </p:sp>
      <p:sp>
        <p:nvSpPr>
          <p:cNvPr id="96" name="Google Shape;9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strike="noStrike"/>
              <a:t>Have the students think about the following </a:t>
            </a:r>
            <a:r>
              <a:rPr lang="en-US"/>
              <a:t>statement:</a:t>
            </a:r>
            <a:r>
              <a:rPr lang="en-US" i="0" strike="noStrike"/>
              <a:t>  </a:t>
            </a:r>
            <a:r>
              <a:rPr lang="en-US"/>
              <a:t>O</a:t>
            </a:r>
            <a:r>
              <a:rPr lang="en-US" i="0" strike="noStrike"/>
              <a:t>ften ecologists have normative views on </a:t>
            </a:r>
            <a:r>
              <a:rPr lang="en-US"/>
              <a:t>b</a:t>
            </a:r>
            <a:r>
              <a:rPr lang="en-US" i="0" strike="noStrike"/>
              <a:t>iodiversity but never question them, e.g., biodiversity is always a good thing</a:t>
            </a:r>
            <a:r>
              <a:rPr lang="en-US"/>
              <a:t>. </a:t>
            </a:r>
            <a:endParaRPr/>
          </a:p>
          <a:p>
            <a:pPr marL="0" lvl="0" indent="0" algn="l" rtl="0">
              <a:spcBef>
                <a:spcPts val="0"/>
              </a:spcBef>
              <a:spcAft>
                <a:spcPts val="0"/>
              </a:spcAft>
              <a:buNone/>
            </a:pPr>
            <a:endParaRPr i="0" strike="noStrike"/>
          </a:p>
          <a:p>
            <a:pPr marL="0" lvl="0" indent="0" algn="l" rtl="0">
              <a:spcBef>
                <a:spcPts val="0"/>
              </a:spcBef>
              <a:spcAft>
                <a:spcPts val="0"/>
              </a:spcAft>
              <a:buNone/>
            </a:pPr>
            <a:r>
              <a:rPr lang="en-US" i="0" strike="noStrike"/>
              <a:t>Instructor follow up: Perreault expands on this commitment as follows:</a:t>
            </a:r>
            <a:r>
              <a:rPr lang="en-US" b="0" i="0" strike="noStrike">
                <a:latin typeface="Bitter"/>
                <a:ea typeface="Bitter"/>
                <a:cs typeface="Bitter"/>
                <a:sym typeface="Bitter"/>
              </a:rPr>
              <a:t> </a:t>
            </a:r>
            <a:endParaRPr/>
          </a:p>
          <a:p>
            <a:pPr marL="0" lvl="0" indent="0" algn="l" rtl="0">
              <a:spcBef>
                <a:spcPts val="0"/>
              </a:spcBef>
              <a:spcAft>
                <a:spcPts val="0"/>
              </a:spcAft>
              <a:buNone/>
            </a:pPr>
            <a:r>
              <a:rPr lang="en-US" sz="1800" i="0" u="none" strike="noStrike"/>
              <a:t>“Political ecology is an explicitly normative intellectual project, which has from its beginning highlighted the struggles, interests, and plight of marginalized populations: peasants, indigenous peoples, ethnic and religious minorities, women, the  poor. In this sense, and in contrast to many other approaches to social and environmental analysis (e.g. cultural ecology, land use/land cover change analyses, etc.), political ecology is explicitly normative in its approach. Political ecologists thus seek not just to explain social and environmental processes, but to construct an alternative understanding of them, with an orientation toward social justice and radical politics.</a:t>
            </a:r>
            <a:r>
              <a:rPr lang="en-US" sz="1800" i="0" strike="noStrike"/>
              <a:t>”</a:t>
            </a:r>
            <a:endParaRPr/>
          </a:p>
        </p:txBody>
      </p:sp>
      <p:sp>
        <p:nvSpPr>
          <p:cNvPr id="108" name="Google Shape;10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Guide the students from historical to recent times.  Ask them “who wins, who loses from environmental externalities?”</a:t>
            </a:r>
            <a:endParaRPr/>
          </a:p>
        </p:txBody>
      </p:sp>
      <p:sp>
        <p:nvSpPr>
          <p:cNvPr id="119" name="Google Shape;11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6"/>
          <p:cNvSpPr txBox="1">
            <a:spLocks noGrp="1"/>
          </p:cNvSpPr>
          <p:nvPr>
            <p:ph type="body" idx="1"/>
          </p:nvPr>
        </p:nvSpPr>
        <p:spPr>
          <a:xfrm>
            <a:off x="2730500" y="2387600"/>
            <a:ext cx="11159332" cy="5292626"/>
          </a:xfrm>
          <a:prstGeom prst="rect">
            <a:avLst/>
          </a:prstGeom>
          <a:noFill/>
          <a:ln>
            <a:noFill/>
          </a:ln>
        </p:spPr>
        <p:txBody>
          <a:bodyPr spcFirstLastPara="1" wrap="square" lIns="135725" tIns="67850" rIns="135725" bIns="6785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16"/>
          <p:cNvSpPr txBox="1">
            <a:spLocks noGrp="1"/>
          </p:cNvSpPr>
          <p:nvPr>
            <p:ph type="title"/>
          </p:nvPr>
        </p:nvSpPr>
        <p:spPr>
          <a:xfrm>
            <a:off x="2730500" y="360231"/>
            <a:ext cx="11159332" cy="184956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2730500" y="360231"/>
            <a:ext cx="11159332" cy="140829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pic>
        <p:nvPicPr>
          <p:cNvPr id="23" name="Google Shape;23;p18" descr="background-master.jpg"/>
          <p:cNvPicPr preferRelativeResize="0"/>
          <p:nvPr/>
        </p:nvPicPr>
        <p:blipFill rotWithShape="1">
          <a:blip r:embed="rId2">
            <a:alphaModFix/>
          </a:blip>
          <a:srcRect/>
          <a:stretch/>
        </p:blipFill>
        <p:spPr>
          <a:xfrm>
            <a:off x="3175" y="-1946031"/>
            <a:ext cx="14617700" cy="9131300"/>
          </a:xfrm>
          <a:prstGeom prst="rect">
            <a:avLst/>
          </a:prstGeom>
          <a:noFill/>
          <a:ln>
            <a:noFill/>
          </a:ln>
        </p:spPr>
      </p:pic>
      <p:sp>
        <p:nvSpPr>
          <p:cNvPr id="24" name="Google Shape;24;p18"/>
          <p:cNvSpPr txBox="1"/>
          <p:nvPr/>
        </p:nvSpPr>
        <p:spPr>
          <a:xfrm>
            <a:off x="5474677" y="5029200"/>
            <a:ext cx="4192173"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00">
                <a:solidFill>
                  <a:schemeClr val="dk1"/>
                </a:solidFill>
                <a:latin typeface="Twentieth Century"/>
                <a:ea typeface="Twentieth Century"/>
                <a:cs typeface="Twentieth Century"/>
                <a:sym typeface="Twentieth Century"/>
              </a:rPr>
              <a:t>4</a:t>
            </a:r>
            <a:r>
              <a:rPr lang="en-US" sz="4200" baseline="30000">
                <a:solidFill>
                  <a:schemeClr val="dk1"/>
                </a:solidFill>
                <a:latin typeface="Twentieth Century"/>
                <a:ea typeface="Twentieth Century"/>
                <a:cs typeface="Twentieth Century"/>
                <a:sym typeface="Twentieth Century"/>
              </a:rPr>
              <a:t>TH</a:t>
            </a:r>
            <a:r>
              <a:rPr lang="en-US" sz="4200">
                <a:solidFill>
                  <a:schemeClr val="dk1"/>
                </a:solidFill>
                <a:latin typeface="Twentieth Century"/>
                <a:ea typeface="Twentieth Century"/>
                <a:cs typeface="Twentieth Century"/>
                <a:sym typeface="Twentieth Century"/>
              </a:rPr>
              <a:t> Year Review</a:t>
            </a:r>
            <a:endParaRPr/>
          </a:p>
          <a:p>
            <a:pPr marL="0" marR="0" lvl="0" indent="0" algn="ctr" rtl="0">
              <a:spcBef>
                <a:spcPts val="0"/>
              </a:spcBef>
              <a:spcAft>
                <a:spcPts val="0"/>
              </a:spcAft>
              <a:buNone/>
            </a:pPr>
            <a:r>
              <a:rPr lang="en-US" sz="4200">
                <a:solidFill>
                  <a:schemeClr val="dk1"/>
                </a:solidFill>
                <a:latin typeface="Twentieth Century"/>
                <a:ea typeface="Twentieth Century"/>
                <a:cs typeface="Twentieth Century"/>
                <a:sym typeface="Twentieth Century"/>
              </a:rPr>
              <a:t>April 13-14, 2015</a:t>
            </a:r>
            <a:endParaRPr sz="4200">
              <a:solidFill>
                <a:schemeClr val="dk1"/>
              </a:solidFill>
              <a:latin typeface="Twentieth Century"/>
              <a:ea typeface="Twentieth Century"/>
              <a:cs typeface="Twentieth Century"/>
              <a:sym typeface="Twentieth Centur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9"/>
          <p:cNvSpPr txBox="1">
            <a:spLocks noGrp="1"/>
          </p:cNvSpPr>
          <p:nvPr>
            <p:ph type="body" idx="1"/>
          </p:nvPr>
        </p:nvSpPr>
        <p:spPr>
          <a:xfrm>
            <a:off x="2730500" y="1946324"/>
            <a:ext cx="11159332" cy="5733902"/>
          </a:xfrm>
          <a:prstGeom prst="rect">
            <a:avLst/>
          </a:prstGeom>
          <a:noFill/>
          <a:ln>
            <a:noFill/>
          </a:ln>
        </p:spPr>
        <p:txBody>
          <a:bodyPr spcFirstLastPara="1" wrap="square" lIns="135725" tIns="67850" rIns="135725" bIns="67850" anchor="t" anchorCtr="0">
            <a:normAutofit/>
          </a:bodyPr>
          <a:lstStyle>
            <a:lvl1pPr marL="457200" lvl="0" indent="-495300" algn="l">
              <a:spcBef>
                <a:spcPts val="840"/>
              </a:spcBef>
              <a:spcAft>
                <a:spcPts val="0"/>
              </a:spcAft>
              <a:buClr>
                <a:srgbClr val="7F7F7F"/>
              </a:buClr>
              <a:buSzPts val="4200"/>
              <a:buChar char="•"/>
              <a:defRPr sz="4200">
                <a:latin typeface="Twentieth Century"/>
                <a:ea typeface="Twentieth Century"/>
                <a:cs typeface="Twentieth Century"/>
                <a:sym typeface="Twentieth Century"/>
              </a:defRPr>
            </a:lvl1pPr>
            <a:lvl2pPr marL="914400" lvl="1" indent="-495300" algn="l">
              <a:spcBef>
                <a:spcPts val="840"/>
              </a:spcBef>
              <a:spcAft>
                <a:spcPts val="0"/>
              </a:spcAft>
              <a:buClr>
                <a:srgbClr val="7F7F7F"/>
              </a:buClr>
              <a:buSzPts val="4200"/>
              <a:buChar char="–"/>
              <a:defRPr sz="4200">
                <a:latin typeface="Twentieth Century"/>
                <a:ea typeface="Twentieth Century"/>
                <a:cs typeface="Twentieth Century"/>
                <a:sym typeface="Twentieth Century"/>
              </a:defRPr>
            </a:lvl2pPr>
            <a:lvl3pPr marL="1371600" lvl="2" indent="-495300" algn="l">
              <a:spcBef>
                <a:spcPts val="840"/>
              </a:spcBef>
              <a:spcAft>
                <a:spcPts val="0"/>
              </a:spcAft>
              <a:buClr>
                <a:srgbClr val="7F7F7F"/>
              </a:buClr>
              <a:buSzPts val="4200"/>
              <a:buChar char="•"/>
              <a:defRPr sz="4200">
                <a:latin typeface="Twentieth Century"/>
                <a:ea typeface="Twentieth Century"/>
                <a:cs typeface="Twentieth Century"/>
                <a:sym typeface="Twentieth Century"/>
              </a:defRPr>
            </a:lvl3pPr>
            <a:lvl4pPr marL="1828800" lvl="3" indent="-495300" algn="l">
              <a:spcBef>
                <a:spcPts val="840"/>
              </a:spcBef>
              <a:spcAft>
                <a:spcPts val="0"/>
              </a:spcAft>
              <a:buClr>
                <a:srgbClr val="7F7F7F"/>
              </a:buClr>
              <a:buSzPts val="4200"/>
              <a:buChar char="–"/>
              <a:defRPr sz="4200">
                <a:latin typeface="Twentieth Century"/>
                <a:ea typeface="Twentieth Century"/>
                <a:cs typeface="Twentieth Century"/>
                <a:sym typeface="Twentieth Century"/>
              </a:defRPr>
            </a:lvl4pPr>
            <a:lvl5pPr marL="2286000" lvl="4" indent="-495300" algn="l">
              <a:spcBef>
                <a:spcPts val="840"/>
              </a:spcBef>
              <a:spcAft>
                <a:spcPts val="0"/>
              </a:spcAft>
              <a:buClr>
                <a:srgbClr val="7F7F7F"/>
              </a:buClr>
              <a:buSzPts val="4200"/>
              <a:buChar char="»"/>
              <a:defRPr sz="4200">
                <a:latin typeface="Twentieth Century"/>
                <a:ea typeface="Twentieth Century"/>
                <a:cs typeface="Twentieth Century"/>
                <a:sym typeface="Twentieth Century"/>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9"/>
          <p:cNvSpPr txBox="1">
            <a:spLocks noGrp="1"/>
          </p:cNvSpPr>
          <p:nvPr>
            <p:ph type="title"/>
          </p:nvPr>
        </p:nvSpPr>
        <p:spPr>
          <a:xfrm>
            <a:off x="2730500" y="360231"/>
            <a:ext cx="11159332" cy="140829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5000"/>
              <a:buFont typeface="Twentieth Century"/>
              <a:buNone/>
              <a:defRPr>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20"/>
          <p:cNvSpPr txBox="1">
            <a:spLocks noGrp="1"/>
          </p:cNvSpPr>
          <p:nvPr>
            <p:ph type="body" idx="1"/>
          </p:nvPr>
        </p:nvSpPr>
        <p:spPr>
          <a:xfrm>
            <a:off x="2730500" y="2141856"/>
            <a:ext cx="5499100" cy="6028331"/>
          </a:xfrm>
          <a:prstGeom prst="rect">
            <a:avLst/>
          </a:prstGeom>
          <a:noFill/>
          <a:ln>
            <a:noFill/>
          </a:ln>
        </p:spPr>
        <p:txBody>
          <a:bodyPr spcFirstLastPara="1" wrap="square" lIns="135725" tIns="67850" rIns="135725" bIns="67850" anchor="t" anchorCtr="0">
            <a:normAutofit/>
          </a:bodyPr>
          <a:lstStyle>
            <a:lvl1pPr marL="457200" lvl="0" indent="-495300" algn="l">
              <a:spcBef>
                <a:spcPts val="840"/>
              </a:spcBef>
              <a:spcAft>
                <a:spcPts val="0"/>
              </a:spcAft>
              <a:buClr>
                <a:srgbClr val="7F7F7F"/>
              </a:buClr>
              <a:buSzPts val="4200"/>
              <a:buChar char="•"/>
              <a:defRPr sz="4200"/>
            </a:lvl1pPr>
            <a:lvl2pPr marL="914400" lvl="1" indent="-457200" algn="l">
              <a:spcBef>
                <a:spcPts val="720"/>
              </a:spcBef>
              <a:spcAft>
                <a:spcPts val="0"/>
              </a:spcAft>
              <a:buClr>
                <a:srgbClr val="7F7F7F"/>
              </a:buClr>
              <a:buSzPts val="3600"/>
              <a:buChar char="–"/>
              <a:defRPr sz="3600"/>
            </a:lvl2pPr>
            <a:lvl3pPr marL="1371600" lvl="2" indent="-419100" algn="l">
              <a:spcBef>
                <a:spcPts val="600"/>
              </a:spcBef>
              <a:spcAft>
                <a:spcPts val="0"/>
              </a:spcAft>
              <a:buClr>
                <a:srgbClr val="7F7F7F"/>
              </a:buClr>
              <a:buSzPts val="3000"/>
              <a:buChar char="•"/>
              <a:defRPr sz="3000"/>
            </a:lvl3pPr>
            <a:lvl4pPr marL="1828800" lvl="3" indent="-400050" algn="l">
              <a:spcBef>
                <a:spcPts val="540"/>
              </a:spcBef>
              <a:spcAft>
                <a:spcPts val="0"/>
              </a:spcAft>
              <a:buClr>
                <a:srgbClr val="7F7F7F"/>
              </a:buClr>
              <a:buSzPts val="2700"/>
              <a:buChar char="–"/>
              <a:defRPr sz="2700"/>
            </a:lvl4pPr>
            <a:lvl5pPr marL="2286000" lvl="4" indent="-400050" algn="l">
              <a:spcBef>
                <a:spcPts val="540"/>
              </a:spcBef>
              <a:spcAft>
                <a:spcPts val="0"/>
              </a:spcAft>
              <a:buClr>
                <a:srgbClr val="7F7F7F"/>
              </a:buClr>
              <a:buSzPts val="2700"/>
              <a:buChar char="»"/>
              <a:defRPr sz="2700"/>
            </a:lvl5pPr>
            <a:lvl6pPr marL="2743200" lvl="5" indent="-400050" algn="l">
              <a:spcBef>
                <a:spcPts val="540"/>
              </a:spcBef>
              <a:spcAft>
                <a:spcPts val="0"/>
              </a:spcAft>
              <a:buClr>
                <a:schemeClr val="dk1"/>
              </a:buClr>
              <a:buSzPts val="2700"/>
              <a:buChar char="•"/>
              <a:defRPr sz="2700"/>
            </a:lvl6pPr>
            <a:lvl7pPr marL="3200400" lvl="6" indent="-400050" algn="l">
              <a:spcBef>
                <a:spcPts val="540"/>
              </a:spcBef>
              <a:spcAft>
                <a:spcPts val="0"/>
              </a:spcAft>
              <a:buClr>
                <a:schemeClr val="dk1"/>
              </a:buClr>
              <a:buSzPts val="2700"/>
              <a:buChar char="•"/>
              <a:defRPr sz="2700"/>
            </a:lvl7pPr>
            <a:lvl8pPr marL="3657600" lvl="7" indent="-400050" algn="l">
              <a:spcBef>
                <a:spcPts val="540"/>
              </a:spcBef>
              <a:spcAft>
                <a:spcPts val="0"/>
              </a:spcAft>
              <a:buClr>
                <a:schemeClr val="dk1"/>
              </a:buClr>
              <a:buSzPts val="2700"/>
              <a:buChar char="•"/>
              <a:defRPr sz="2700"/>
            </a:lvl8pPr>
            <a:lvl9pPr marL="4114800" lvl="8" indent="-400050" algn="l">
              <a:spcBef>
                <a:spcPts val="540"/>
              </a:spcBef>
              <a:spcAft>
                <a:spcPts val="0"/>
              </a:spcAft>
              <a:buClr>
                <a:schemeClr val="dk1"/>
              </a:buClr>
              <a:buSzPts val="2700"/>
              <a:buChar char="•"/>
              <a:defRPr sz="2700"/>
            </a:lvl9pPr>
          </a:lstStyle>
          <a:p>
            <a:endParaRPr/>
          </a:p>
        </p:txBody>
      </p:sp>
      <p:sp>
        <p:nvSpPr>
          <p:cNvPr id="30" name="Google Shape;30;p20"/>
          <p:cNvSpPr txBox="1">
            <a:spLocks noGrp="1"/>
          </p:cNvSpPr>
          <p:nvPr>
            <p:ph type="body" idx="2"/>
          </p:nvPr>
        </p:nvSpPr>
        <p:spPr>
          <a:xfrm>
            <a:off x="8382000" y="2131378"/>
            <a:ext cx="5507831" cy="6028331"/>
          </a:xfrm>
          <a:prstGeom prst="rect">
            <a:avLst/>
          </a:prstGeom>
          <a:noFill/>
          <a:ln>
            <a:noFill/>
          </a:ln>
        </p:spPr>
        <p:txBody>
          <a:bodyPr spcFirstLastPara="1" wrap="square" lIns="135725" tIns="67850" rIns="135725" bIns="67850" anchor="t" anchorCtr="0">
            <a:normAutofit/>
          </a:bodyPr>
          <a:lstStyle>
            <a:lvl1pPr marL="457200" lvl="0" indent="-495300" algn="l">
              <a:spcBef>
                <a:spcPts val="840"/>
              </a:spcBef>
              <a:spcAft>
                <a:spcPts val="0"/>
              </a:spcAft>
              <a:buClr>
                <a:srgbClr val="7F7F7F"/>
              </a:buClr>
              <a:buSzPts val="4200"/>
              <a:buChar char="•"/>
              <a:defRPr sz="4200"/>
            </a:lvl1pPr>
            <a:lvl2pPr marL="914400" lvl="1" indent="-457200" algn="l">
              <a:spcBef>
                <a:spcPts val="720"/>
              </a:spcBef>
              <a:spcAft>
                <a:spcPts val="0"/>
              </a:spcAft>
              <a:buClr>
                <a:srgbClr val="7F7F7F"/>
              </a:buClr>
              <a:buSzPts val="3600"/>
              <a:buChar char="–"/>
              <a:defRPr sz="3600"/>
            </a:lvl2pPr>
            <a:lvl3pPr marL="1371600" lvl="2" indent="-419100" algn="l">
              <a:spcBef>
                <a:spcPts val="600"/>
              </a:spcBef>
              <a:spcAft>
                <a:spcPts val="0"/>
              </a:spcAft>
              <a:buClr>
                <a:srgbClr val="7F7F7F"/>
              </a:buClr>
              <a:buSzPts val="3000"/>
              <a:buChar char="•"/>
              <a:defRPr sz="3000"/>
            </a:lvl3pPr>
            <a:lvl4pPr marL="1828800" lvl="3" indent="-400050" algn="l">
              <a:spcBef>
                <a:spcPts val="540"/>
              </a:spcBef>
              <a:spcAft>
                <a:spcPts val="0"/>
              </a:spcAft>
              <a:buClr>
                <a:srgbClr val="7F7F7F"/>
              </a:buClr>
              <a:buSzPts val="2700"/>
              <a:buChar char="–"/>
              <a:defRPr sz="2700"/>
            </a:lvl4pPr>
            <a:lvl5pPr marL="2286000" lvl="4" indent="-400050" algn="l">
              <a:spcBef>
                <a:spcPts val="540"/>
              </a:spcBef>
              <a:spcAft>
                <a:spcPts val="0"/>
              </a:spcAft>
              <a:buClr>
                <a:srgbClr val="7F7F7F"/>
              </a:buClr>
              <a:buSzPts val="2700"/>
              <a:buChar char="»"/>
              <a:defRPr sz="2700"/>
            </a:lvl5pPr>
            <a:lvl6pPr marL="2743200" lvl="5" indent="-400050" algn="l">
              <a:spcBef>
                <a:spcPts val="540"/>
              </a:spcBef>
              <a:spcAft>
                <a:spcPts val="0"/>
              </a:spcAft>
              <a:buClr>
                <a:schemeClr val="dk1"/>
              </a:buClr>
              <a:buSzPts val="2700"/>
              <a:buChar char="•"/>
              <a:defRPr sz="2700"/>
            </a:lvl6pPr>
            <a:lvl7pPr marL="3200400" lvl="6" indent="-400050" algn="l">
              <a:spcBef>
                <a:spcPts val="540"/>
              </a:spcBef>
              <a:spcAft>
                <a:spcPts val="0"/>
              </a:spcAft>
              <a:buClr>
                <a:schemeClr val="dk1"/>
              </a:buClr>
              <a:buSzPts val="2700"/>
              <a:buChar char="•"/>
              <a:defRPr sz="2700"/>
            </a:lvl7pPr>
            <a:lvl8pPr marL="3657600" lvl="7" indent="-400050" algn="l">
              <a:spcBef>
                <a:spcPts val="540"/>
              </a:spcBef>
              <a:spcAft>
                <a:spcPts val="0"/>
              </a:spcAft>
              <a:buClr>
                <a:schemeClr val="dk1"/>
              </a:buClr>
              <a:buSzPts val="2700"/>
              <a:buChar char="•"/>
              <a:defRPr sz="2700"/>
            </a:lvl8pPr>
            <a:lvl9pPr marL="4114800" lvl="8" indent="-400050" algn="l">
              <a:spcBef>
                <a:spcPts val="540"/>
              </a:spcBef>
              <a:spcAft>
                <a:spcPts val="0"/>
              </a:spcAft>
              <a:buClr>
                <a:schemeClr val="dk1"/>
              </a:buClr>
              <a:buSzPts val="2700"/>
              <a:buChar char="•"/>
              <a:defRPr sz="2700"/>
            </a:lvl9pPr>
          </a:lstStyle>
          <a:p>
            <a:endParaRPr/>
          </a:p>
        </p:txBody>
      </p:sp>
      <p:sp>
        <p:nvSpPr>
          <p:cNvPr id="31" name="Google Shape;31;p20"/>
          <p:cNvSpPr txBox="1">
            <a:spLocks noGrp="1"/>
          </p:cNvSpPr>
          <p:nvPr>
            <p:ph type="title"/>
          </p:nvPr>
        </p:nvSpPr>
        <p:spPr>
          <a:xfrm>
            <a:off x="2730500" y="360231"/>
            <a:ext cx="11159332" cy="140829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14" descr="background-content.jpg"/>
          <p:cNvPicPr preferRelativeResize="0"/>
          <p:nvPr/>
        </p:nvPicPr>
        <p:blipFill rotWithShape="1">
          <a:blip r:embed="rId8">
            <a:alphaModFix/>
          </a:blip>
          <a:srcRect/>
          <a:stretch/>
        </p:blipFill>
        <p:spPr>
          <a:xfrm>
            <a:off x="0" y="0"/>
            <a:ext cx="14617700" cy="9131300"/>
          </a:xfrm>
          <a:prstGeom prst="rect">
            <a:avLst/>
          </a:prstGeom>
          <a:noFill/>
          <a:ln>
            <a:noFill/>
          </a:ln>
        </p:spPr>
      </p:pic>
      <p:sp>
        <p:nvSpPr>
          <p:cNvPr id="11" name="Google Shape;11;p14"/>
          <p:cNvSpPr txBox="1">
            <a:spLocks noGrp="1"/>
          </p:cNvSpPr>
          <p:nvPr>
            <p:ph type="title"/>
          </p:nvPr>
        </p:nvSpPr>
        <p:spPr>
          <a:xfrm>
            <a:off x="2730500" y="360231"/>
            <a:ext cx="11159332" cy="140829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5000"/>
              <a:buFont typeface="Arial"/>
              <a:buNone/>
              <a:defRPr sz="5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4"/>
          <p:cNvSpPr txBox="1">
            <a:spLocks noGrp="1"/>
          </p:cNvSpPr>
          <p:nvPr>
            <p:ph type="body" idx="1"/>
          </p:nvPr>
        </p:nvSpPr>
        <p:spPr>
          <a:xfrm>
            <a:off x="2730500" y="1946324"/>
            <a:ext cx="11159332" cy="5733902"/>
          </a:xfrm>
          <a:prstGeom prst="rect">
            <a:avLst/>
          </a:prstGeom>
          <a:noFill/>
          <a:ln>
            <a:noFill/>
          </a:ln>
        </p:spPr>
        <p:txBody>
          <a:bodyPr spcFirstLastPara="1" wrap="square" lIns="135725" tIns="67850" rIns="135725" bIns="67850" anchor="t" anchorCtr="0">
            <a:normAutofit/>
          </a:bodyPr>
          <a:lstStyle>
            <a:lvl1pPr marL="457200" marR="0" lvl="0" indent="-495300" algn="l" rtl="0">
              <a:spcBef>
                <a:spcPts val="840"/>
              </a:spcBef>
              <a:spcAft>
                <a:spcPts val="0"/>
              </a:spcAft>
              <a:buClr>
                <a:srgbClr val="7F7F7F"/>
              </a:buClr>
              <a:buSzPts val="4200"/>
              <a:buFont typeface="Arial"/>
              <a:buChar char="•"/>
              <a:defRPr sz="4200" b="1" i="0" u="none" strike="noStrike" cap="none">
                <a:solidFill>
                  <a:srgbClr val="7F7F7F"/>
                </a:solidFill>
                <a:latin typeface="Arial"/>
                <a:ea typeface="Arial"/>
                <a:cs typeface="Arial"/>
                <a:sym typeface="Arial"/>
              </a:defRPr>
            </a:lvl1pPr>
            <a:lvl2pPr marL="914400" marR="0" lvl="1" indent="-495300" algn="l" rtl="0">
              <a:spcBef>
                <a:spcPts val="840"/>
              </a:spcBef>
              <a:spcAft>
                <a:spcPts val="0"/>
              </a:spcAft>
              <a:buClr>
                <a:srgbClr val="7F7F7F"/>
              </a:buClr>
              <a:buSzPts val="4200"/>
              <a:buFont typeface="Arial"/>
              <a:buChar char="–"/>
              <a:defRPr sz="4200" b="0" i="0" u="none" strike="noStrike" cap="none">
                <a:solidFill>
                  <a:srgbClr val="7F7F7F"/>
                </a:solidFill>
                <a:latin typeface="Arial"/>
                <a:ea typeface="Arial"/>
                <a:cs typeface="Arial"/>
                <a:sym typeface="Arial"/>
              </a:defRPr>
            </a:lvl2pPr>
            <a:lvl3pPr marL="1371600" marR="0" lvl="2" indent="-457200" algn="l" rtl="0">
              <a:spcBef>
                <a:spcPts val="720"/>
              </a:spcBef>
              <a:spcAft>
                <a:spcPts val="0"/>
              </a:spcAft>
              <a:buClr>
                <a:srgbClr val="7F7F7F"/>
              </a:buClr>
              <a:buSzPts val="3600"/>
              <a:buFont typeface="Arial"/>
              <a:buChar char="•"/>
              <a:defRPr sz="3600" b="0" i="0" u="none" strike="noStrike" cap="none">
                <a:solidFill>
                  <a:srgbClr val="7F7F7F"/>
                </a:solidFill>
                <a:latin typeface="Arial"/>
                <a:ea typeface="Arial"/>
                <a:cs typeface="Arial"/>
                <a:sym typeface="Arial"/>
              </a:defRPr>
            </a:lvl3pPr>
            <a:lvl4pPr marL="1828800" marR="0" lvl="3" indent="-419100" algn="l" rtl="0">
              <a:spcBef>
                <a:spcPts val="600"/>
              </a:spcBef>
              <a:spcAft>
                <a:spcPts val="0"/>
              </a:spcAft>
              <a:buClr>
                <a:srgbClr val="7F7F7F"/>
              </a:buClr>
              <a:buSzPts val="3000"/>
              <a:buFont typeface="Arial"/>
              <a:buChar char="–"/>
              <a:defRPr sz="3000" b="0" i="0" u="none" strike="noStrike" cap="none">
                <a:solidFill>
                  <a:srgbClr val="7F7F7F"/>
                </a:solidFill>
                <a:latin typeface="Arial"/>
                <a:ea typeface="Arial"/>
                <a:cs typeface="Arial"/>
                <a:sym typeface="Arial"/>
              </a:defRPr>
            </a:lvl4pPr>
            <a:lvl5pPr marL="2286000" marR="0" lvl="4" indent="-419100" algn="l" rtl="0">
              <a:spcBef>
                <a:spcPts val="600"/>
              </a:spcBef>
              <a:spcAft>
                <a:spcPts val="0"/>
              </a:spcAft>
              <a:buClr>
                <a:srgbClr val="7F7F7F"/>
              </a:buClr>
              <a:buSzPts val="3000"/>
              <a:buFont typeface="Arial"/>
              <a:buChar char="»"/>
              <a:defRPr sz="3000" b="0" i="0" u="none" strike="noStrike" cap="none">
                <a:solidFill>
                  <a:srgbClr val="7F7F7F"/>
                </a:solidFill>
                <a:latin typeface="Arial"/>
                <a:ea typeface="Arial"/>
                <a:cs typeface="Arial"/>
                <a:sym typeface="Arial"/>
              </a:defRPr>
            </a:lvl5pPr>
            <a:lvl6pPr marL="2743200" marR="0" lvl="5" indent="-419100" algn="l" rtl="0">
              <a:spcBef>
                <a:spcPts val="600"/>
              </a:spcBef>
              <a:spcAft>
                <a:spcPts val="0"/>
              </a:spcAft>
              <a:buClr>
                <a:schemeClr val="dk1"/>
              </a:buClr>
              <a:buSzPts val="3000"/>
              <a:buFont typeface="Arial"/>
              <a:buChar char="•"/>
              <a:defRPr sz="3000" b="0" i="0" u="none" strike="noStrike" cap="none">
                <a:solidFill>
                  <a:schemeClr val="dk1"/>
                </a:solidFill>
                <a:latin typeface="Twentieth Century"/>
                <a:ea typeface="Twentieth Century"/>
                <a:cs typeface="Twentieth Century"/>
                <a:sym typeface="Twentieth Century"/>
              </a:defRPr>
            </a:lvl6pPr>
            <a:lvl7pPr marL="3200400" marR="0" lvl="6" indent="-419100" algn="l" rtl="0">
              <a:spcBef>
                <a:spcPts val="600"/>
              </a:spcBef>
              <a:spcAft>
                <a:spcPts val="0"/>
              </a:spcAft>
              <a:buClr>
                <a:schemeClr val="dk1"/>
              </a:buClr>
              <a:buSzPts val="3000"/>
              <a:buFont typeface="Arial"/>
              <a:buChar char="•"/>
              <a:defRPr sz="3000" b="0" i="0" u="none" strike="noStrike" cap="none">
                <a:solidFill>
                  <a:schemeClr val="dk1"/>
                </a:solidFill>
                <a:latin typeface="Twentieth Century"/>
                <a:ea typeface="Twentieth Century"/>
                <a:cs typeface="Twentieth Century"/>
                <a:sym typeface="Twentieth Century"/>
              </a:defRPr>
            </a:lvl7pPr>
            <a:lvl8pPr marL="3657600" marR="0" lvl="7" indent="-419100" algn="l" rtl="0">
              <a:spcBef>
                <a:spcPts val="600"/>
              </a:spcBef>
              <a:spcAft>
                <a:spcPts val="0"/>
              </a:spcAft>
              <a:buClr>
                <a:schemeClr val="dk1"/>
              </a:buClr>
              <a:buSzPts val="3000"/>
              <a:buFont typeface="Arial"/>
              <a:buChar char="•"/>
              <a:defRPr sz="3000" b="0" i="0" u="none" strike="noStrike" cap="none">
                <a:solidFill>
                  <a:schemeClr val="dk1"/>
                </a:solidFill>
                <a:latin typeface="Twentieth Century"/>
                <a:ea typeface="Twentieth Century"/>
                <a:cs typeface="Twentieth Century"/>
                <a:sym typeface="Twentieth Century"/>
              </a:defRPr>
            </a:lvl8pPr>
            <a:lvl9pPr marL="4114800" marR="0" lvl="8" indent="-419100" algn="l" rtl="0">
              <a:spcBef>
                <a:spcPts val="600"/>
              </a:spcBef>
              <a:spcAft>
                <a:spcPts val="0"/>
              </a:spcAft>
              <a:buClr>
                <a:schemeClr val="dk1"/>
              </a:buClr>
              <a:buSzPts val="3000"/>
              <a:buFont typeface="Arial"/>
              <a:buChar char="•"/>
              <a:defRPr sz="3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14"/>
          <p:cNvSpPr txBox="1"/>
          <p:nvPr/>
        </p:nvSpPr>
        <p:spPr>
          <a:xfrm>
            <a:off x="2730500" y="8668088"/>
            <a:ext cx="533400" cy="261610"/>
          </a:xfrm>
          <a:prstGeom prst="rect">
            <a:avLst/>
          </a:prstGeom>
          <a:noFill/>
          <a:ln>
            <a:noFill/>
          </a:ln>
        </p:spPr>
        <p:txBody>
          <a:bodyPr spcFirstLastPara="1" wrap="square" lIns="0" tIns="45700" rIns="0" bIns="0" anchor="t" anchorCtr="0">
            <a:spAutoFit/>
          </a:bodyPr>
          <a:lstStyle/>
          <a:p>
            <a:pPr marL="0" marR="0" lvl="0" indent="0" algn="l" rtl="0">
              <a:spcBef>
                <a:spcPts val="0"/>
              </a:spcBef>
              <a:spcAft>
                <a:spcPts val="0"/>
              </a:spcAft>
              <a:buNone/>
            </a:pPr>
            <a:fld id="{00000000-1234-1234-1234-123412341234}" type="slidenum">
              <a:rPr lang="en-US" sz="1400" b="1" i="0" u="none" strike="noStrike" cap="none">
                <a:solidFill>
                  <a:srgbClr val="6BBB42"/>
                </a:solidFill>
                <a:latin typeface="Twentieth Century"/>
                <a:ea typeface="Twentieth Century"/>
                <a:cs typeface="Twentieth Century"/>
                <a:sym typeface="Twentieth Century"/>
              </a:rPr>
              <a:t>‹#›</a:t>
            </a:fld>
            <a:endParaRPr sz="1400" b="1" i="0" u="none" strike="noStrike" cap="none">
              <a:solidFill>
                <a:srgbClr val="6BBB42"/>
              </a:solidFill>
              <a:latin typeface="Twentieth Century"/>
              <a:ea typeface="Twentieth Century"/>
              <a:cs typeface="Twentieth Century"/>
              <a:sym typeface="Twentieth Century"/>
            </a:endParaRPr>
          </a:p>
        </p:txBody>
      </p:sp>
      <p:sp>
        <p:nvSpPr>
          <p:cNvPr id="14" name="Google Shape;14;p14"/>
          <p:cNvSpPr txBox="1"/>
          <p:nvPr/>
        </p:nvSpPr>
        <p:spPr>
          <a:xfrm>
            <a:off x="9271000" y="8691475"/>
            <a:ext cx="4618832" cy="276999"/>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1200" b="0" i="0" u="none" strike="noStrike" cap="none">
                <a:solidFill>
                  <a:srgbClr val="A5A5A5"/>
                </a:solidFill>
                <a:latin typeface="Twentieth Century"/>
                <a:ea typeface="Twentieth Century"/>
                <a:cs typeface="Twentieth Century"/>
                <a:sym typeface="Twentieth Century"/>
              </a:rPr>
              <a:t>NATIONAL SOCIO-ENVIRONMENTAL SYNTHESIS CENTER</a:t>
            </a:r>
            <a:endParaRPr/>
          </a:p>
        </p:txBody>
      </p:sp>
      <p:cxnSp>
        <p:nvCxnSpPr>
          <p:cNvPr id="15" name="Google Shape;15;p14"/>
          <p:cNvCxnSpPr/>
          <p:nvPr/>
        </p:nvCxnSpPr>
        <p:spPr>
          <a:xfrm>
            <a:off x="2730500" y="8664814"/>
            <a:ext cx="11159332" cy="0"/>
          </a:xfrm>
          <a:prstGeom prst="straightConnector1">
            <a:avLst/>
          </a:prstGeom>
          <a:noFill/>
          <a:ln w="9525" cap="flat" cmpd="sng">
            <a:solidFill>
              <a:srgbClr val="BFBFB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p:nvPr/>
        </p:nvSpPr>
        <p:spPr>
          <a:xfrm>
            <a:off x="2011027" y="433028"/>
            <a:ext cx="12770269"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0" i="0" u="none" strike="noStrike" cap="none">
                <a:solidFill>
                  <a:srgbClr val="0070C0"/>
                </a:solidFill>
                <a:latin typeface="Helvetica Neue"/>
                <a:ea typeface="Helvetica Neue"/>
                <a:cs typeface="Helvetica Neue"/>
                <a:sym typeface="Helvetica Neue"/>
              </a:rPr>
              <a:t>What is Political Ecology </a:t>
            </a:r>
            <a:r>
              <a:rPr lang="en-US" sz="6600" b="0" i="1" u="none" strike="noStrike" cap="none">
                <a:solidFill>
                  <a:srgbClr val="000000"/>
                </a:solidFill>
                <a:latin typeface="Helvetica Neue"/>
                <a:ea typeface="Helvetica Neue"/>
                <a:cs typeface="Helvetica Neue"/>
                <a:sym typeface="Helvetica Neue"/>
              </a:rPr>
              <a:t> </a:t>
            </a:r>
            <a:endParaRPr sz="6600" b="0" i="1" u="none" strike="noStrike" cap="none">
              <a:solidFill>
                <a:schemeClr val="dk1"/>
              </a:solidFill>
              <a:latin typeface="Twentieth Century"/>
              <a:ea typeface="Twentieth Century"/>
              <a:cs typeface="Twentieth Century"/>
              <a:sym typeface="Twentieth Century"/>
            </a:endParaRPr>
          </a:p>
        </p:txBody>
      </p:sp>
      <p:pic>
        <p:nvPicPr>
          <p:cNvPr id="38" name="Google Shape;38;p1" descr="Aerial view of a city&#10;&#10;Description automatically generated with low confidence"/>
          <p:cNvPicPr preferRelativeResize="0"/>
          <p:nvPr/>
        </p:nvPicPr>
        <p:blipFill rotWithShape="1">
          <a:blip r:embed="rId3">
            <a:alphaModFix/>
          </a:blip>
          <a:srcRect/>
          <a:stretch/>
        </p:blipFill>
        <p:spPr>
          <a:xfrm>
            <a:off x="2951015" y="1541024"/>
            <a:ext cx="10408049" cy="69380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p:nvPr/>
        </p:nvSpPr>
        <p:spPr>
          <a:xfrm>
            <a:off x="1180639" y="1450027"/>
            <a:ext cx="130938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Helvetica Neue"/>
                <a:ea typeface="Helvetica Neue"/>
                <a:cs typeface="Helvetica Neue"/>
                <a:sym typeface="Helvetica Neue"/>
              </a:rPr>
              <a:t>Later Focus: shifts away from a focus on biophysical degradation toward the “politics” side </a:t>
            </a:r>
            <a:endParaRPr/>
          </a:p>
        </p:txBody>
      </p:sp>
      <p:sp>
        <p:nvSpPr>
          <p:cNvPr id="131" name="Google Shape;131;p10"/>
          <p:cNvSpPr txBox="1"/>
          <p:nvPr/>
        </p:nvSpPr>
        <p:spPr>
          <a:xfrm>
            <a:off x="2176862" y="6636956"/>
            <a:ext cx="11846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a:solidFill>
                  <a:srgbClr val="0070C0"/>
                </a:solidFill>
                <a:latin typeface="Helvetica Neue"/>
                <a:ea typeface="Helvetica Neue"/>
                <a:cs typeface="Helvetica Neue"/>
                <a:sym typeface="Helvetica Neue"/>
              </a:rPr>
              <a:t>Where do power differentials play out? provide examples</a:t>
            </a:r>
            <a:endParaRPr/>
          </a:p>
        </p:txBody>
      </p:sp>
      <p:sp>
        <p:nvSpPr>
          <p:cNvPr id="132" name="Google Shape;132;p10"/>
          <p:cNvSpPr txBox="1"/>
          <p:nvPr/>
        </p:nvSpPr>
        <p:spPr>
          <a:xfrm>
            <a:off x="3730800" y="5583975"/>
            <a:ext cx="7647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a:solidFill>
                  <a:srgbClr val="0070C0"/>
                </a:solidFill>
                <a:latin typeface="Helvetica Neue"/>
                <a:ea typeface="Helvetica Neue"/>
                <a:cs typeface="Helvetica Neue"/>
                <a:sym typeface="Helvetica Neue"/>
              </a:rPr>
              <a:t>What are some sources of power? </a:t>
            </a:r>
            <a:endParaRPr/>
          </a:p>
        </p:txBody>
      </p:sp>
      <p:sp>
        <p:nvSpPr>
          <p:cNvPr id="133" name="Google Shape;133;p10"/>
          <p:cNvSpPr txBox="1"/>
          <p:nvPr/>
        </p:nvSpPr>
        <p:spPr>
          <a:xfrm>
            <a:off x="1885325" y="3461875"/>
            <a:ext cx="11710200" cy="1200600"/>
          </a:xfrm>
          <a:prstGeom prst="rect">
            <a:avLst/>
          </a:prstGeom>
          <a:solidFill>
            <a:srgbClr val="C5D8F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a:solidFill>
                  <a:schemeClr val="dk1"/>
                </a:solidFill>
                <a:latin typeface="Helvetica Neue"/>
                <a:ea typeface="Helvetica Neue"/>
                <a:cs typeface="Helvetica Neue"/>
                <a:sym typeface="Helvetica Neue"/>
              </a:rPr>
              <a:t>major focus on the politics &amp; economics of the </a:t>
            </a:r>
            <a:r>
              <a:rPr lang="en-US" sz="3600">
                <a:solidFill>
                  <a:schemeClr val="dk1"/>
                </a:solidFill>
                <a:latin typeface="Helvetica Neue"/>
                <a:ea typeface="Helvetica Neue"/>
                <a:cs typeface="Helvetica Neue"/>
                <a:sym typeface="Helvetica Neue"/>
              </a:rPr>
              <a:t>environment and how power plays out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1"/>
          <p:cNvSpPr txBox="1"/>
          <p:nvPr/>
        </p:nvSpPr>
        <p:spPr>
          <a:xfrm>
            <a:off x="715126" y="1338752"/>
            <a:ext cx="140484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Helvetica Neue"/>
                <a:ea typeface="Helvetica Neue"/>
                <a:cs typeface="Helvetica Neue"/>
                <a:sym typeface="Helvetica Neue"/>
              </a:rPr>
              <a:t>Today: many would argue that political ecology is still just about politics and power…but it is much more </a:t>
            </a:r>
            <a:endParaRPr/>
          </a:p>
        </p:txBody>
      </p:sp>
      <p:sp>
        <p:nvSpPr>
          <p:cNvPr id="140" name="Google Shape;140;p11"/>
          <p:cNvSpPr txBox="1"/>
          <p:nvPr/>
        </p:nvSpPr>
        <p:spPr>
          <a:xfrm>
            <a:off x="1912137" y="7154756"/>
            <a:ext cx="10495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a:solidFill>
                  <a:srgbClr val="0070C0"/>
                </a:solidFill>
                <a:latin typeface="Helvetica Neue"/>
                <a:ea typeface="Helvetica Neue"/>
                <a:cs typeface="Helvetica Neue"/>
                <a:sym typeface="Helvetica Neue"/>
              </a:rPr>
              <a:t>What assumptions are you making in your work? </a:t>
            </a:r>
            <a:endParaRPr/>
          </a:p>
        </p:txBody>
      </p:sp>
      <p:sp>
        <p:nvSpPr>
          <p:cNvPr id="141" name="Google Shape;141;p11"/>
          <p:cNvSpPr txBox="1"/>
          <p:nvPr/>
        </p:nvSpPr>
        <p:spPr>
          <a:xfrm>
            <a:off x="1912121" y="6210041"/>
            <a:ext cx="12111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a:solidFill>
                  <a:srgbClr val="0070C0"/>
                </a:solidFill>
                <a:latin typeface="Helvetica Neue"/>
                <a:ea typeface="Helvetica Neue"/>
                <a:cs typeface="Helvetica Neue"/>
                <a:sym typeface="Helvetica Neue"/>
              </a:rPr>
              <a:t>What is meant by positionality in the context of research? </a:t>
            </a:r>
            <a:endParaRPr/>
          </a:p>
        </p:txBody>
      </p:sp>
      <p:sp>
        <p:nvSpPr>
          <p:cNvPr id="142" name="Google Shape;142;p11"/>
          <p:cNvSpPr txBox="1"/>
          <p:nvPr/>
        </p:nvSpPr>
        <p:spPr>
          <a:xfrm>
            <a:off x="1071825" y="3281810"/>
            <a:ext cx="12951300" cy="2308800"/>
          </a:xfrm>
          <a:prstGeom prst="rect">
            <a:avLst/>
          </a:prstGeom>
          <a:solidFill>
            <a:srgbClr val="C5D8F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it also asks researchers to think about </a:t>
            </a:r>
            <a:r>
              <a:rPr lang="en-US" sz="3600" i="1">
                <a:solidFill>
                  <a:schemeClr val="dk1"/>
                </a:solidFill>
                <a:latin typeface="Helvetica Neue"/>
                <a:ea typeface="Helvetica Neue"/>
                <a:cs typeface="Helvetica Neue"/>
                <a:sym typeface="Helvetica Neue"/>
              </a:rPr>
              <a:t>positionality and assumptions</a:t>
            </a:r>
            <a:r>
              <a:rPr lang="en-US" sz="3600">
                <a:solidFill>
                  <a:schemeClr val="dk1"/>
                </a:solidFill>
                <a:latin typeface="Helvetica Neue"/>
                <a:ea typeface="Helvetica Neue"/>
                <a:cs typeface="Helvetica Neue"/>
                <a:sym typeface="Helvetica Neue"/>
              </a:rPr>
              <a:t> underlying one’s work and about how socio-environmental systems are studied, framed, and who is involved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p:nvPr/>
        </p:nvSpPr>
        <p:spPr>
          <a:xfrm>
            <a:off x="715126" y="1338752"/>
            <a:ext cx="140484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Helvetica Neue"/>
                <a:ea typeface="Helvetica Neue"/>
                <a:cs typeface="Helvetica Neue"/>
                <a:sym typeface="Helvetica Neue"/>
              </a:rPr>
              <a:t>Today: many would argue that political ecology is still just about politics and power…but it is much more </a:t>
            </a:r>
            <a:endParaRPr/>
          </a:p>
        </p:txBody>
      </p:sp>
      <p:sp>
        <p:nvSpPr>
          <p:cNvPr id="149" name="Google Shape;149;p12"/>
          <p:cNvSpPr txBox="1"/>
          <p:nvPr/>
        </p:nvSpPr>
        <p:spPr>
          <a:xfrm>
            <a:off x="1071875" y="3425135"/>
            <a:ext cx="12951300" cy="646500"/>
          </a:xfrm>
          <a:prstGeom prst="rect">
            <a:avLst/>
          </a:prstGeom>
          <a:solidFill>
            <a:srgbClr val="C5D8F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Also, for many it is about merging scholarship with activism</a:t>
            </a:r>
            <a:endParaRPr/>
          </a:p>
        </p:txBody>
      </p:sp>
      <p:sp>
        <p:nvSpPr>
          <p:cNvPr id="150" name="Google Shape;150;p12"/>
          <p:cNvSpPr txBox="1"/>
          <p:nvPr/>
        </p:nvSpPr>
        <p:spPr>
          <a:xfrm>
            <a:off x="1347789" y="4741319"/>
            <a:ext cx="12675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a:solidFill>
                  <a:srgbClr val="0070C0"/>
                </a:solidFill>
                <a:latin typeface="Helvetica Neue"/>
                <a:ea typeface="Helvetica Neue"/>
                <a:cs typeface="Helvetica Neue"/>
                <a:sym typeface="Helvetica Neue"/>
              </a:rPr>
              <a:t> Is this consistent with your views about the role of scholars?</a:t>
            </a:r>
            <a:endParaRPr/>
          </a:p>
        </p:txBody>
      </p:sp>
      <p:sp>
        <p:nvSpPr>
          <p:cNvPr id="151" name="Google Shape;151;p12"/>
          <p:cNvSpPr txBox="1"/>
          <p:nvPr/>
        </p:nvSpPr>
        <p:spPr>
          <a:xfrm>
            <a:off x="1347806" y="5868903"/>
            <a:ext cx="12213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a:solidFill>
                  <a:srgbClr val="0070C0"/>
                </a:solidFill>
                <a:latin typeface="Helvetica Neue"/>
                <a:ea typeface="Helvetica Neue"/>
                <a:cs typeface="Helvetica Neue"/>
                <a:sym typeface="Helvetica Neue"/>
              </a:rPr>
              <a:t> Has this become more acceptable over the last 10 years? </a:t>
            </a:r>
            <a:endParaRPr/>
          </a:p>
          <a:p>
            <a:pPr marL="0" marR="0" lvl="0" indent="0" algn="l" rtl="0">
              <a:spcBef>
                <a:spcPts val="0"/>
              </a:spcBef>
              <a:spcAft>
                <a:spcPts val="0"/>
              </a:spcAft>
              <a:buNone/>
            </a:pPr>
            <a:r>
              <a:rPr lang="en-US" sz="3600" i="1">
                <a:solidFill>
                  <a:srgbClr val="0070C0"/>
                </a:solidFill>
                <a:latin typeface="Helvetica Neue"/>
                <a:ea typeface="Helvetica Neue"/>
                <a:cs typeface="Helvetica Neue"/>
                <a:sym typeface="Helvetica Neue"/>
              </a:rPr>
              <a:t>  What ‘forces’ make this more/less acceptable?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3" descr="A group of people holding a sign&#10;&#10;Description automatically generated with medium confidence"/>
          <p:cNvPicPr preferRelativeResize="0"/>
          <p:nvPr/>
        </p:nvPicPr>
        <p:blipFill rotWithShape="1">
          <a:blip r:embed="rId3">
            <a:alphaModFix/>
          </a:blip>
          <a:srcRect/>
          <a:stretch/>
        </p:blipFill>
        <p:spPr>
          <a:xfrm>
            <a:off x="459581" y="0"/>
            <a:ext cx="13701713" cy="913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2"/>
          <p:cNvSpPr txBox="1"/>
          <p:nvPr/>
        </p:nvSpPr>
        <p:spPr>
          <a:xfrm>
            <a:off x="1120174" y="1449969"/>
            <a:ext cx="12770269"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70C0"/>
                </a:solidFill>
                <a:latin typeface="Helvetica Neue"/>
                <a:ea typeface="Helvetica Neue"/>
                <a:cs typeface="Helvetica Neue"/>
                <a:sym typeface="Helvetica Neue"/>
              </a:rPr>
              <a:t>Political Ecology </a:t>
            </a:r>
            <a:endParaRPr/>
          </a:p>
          <a:p>
            <a:pPr marL="0" marR="0" lvl="0" indent="0" algn="ctr" rtl="0">
              <a:spcBef>
                <a:spcPts val="0"/>
              </a:spcBef>
              <a:spcAft>
                <a:spcPts val="0"/>
              </a:spcAft>
              <a:buNone/>
            </a:pPr>
            <a:r>
              <a:rPr lang="en-US" sz="4400" b="0" i="1" u="none" strike="noStrike" cap="none">
                <a:solidFill>
                  <a:srgbClr val="000000"/>
                </a:solidFill>
                <a:latin typeface="Helvetica Neue"/>
                <a:ea typeface="Helvetica Neue"/>
                <a:cs typeface="Helvetica Neue"/>
                <a:sym typeface="Helvetica Neue"/>
              </a:rPr>
              <a:t>something you do …. not a body of scholarship </a:t>
            </a:r>
            <a:endParaRPr sz="4400" b="0" i="1" u="none" strike="noStrike" cap="none">
              <a:solidFill>
                <a:schemeClr val="dk1"/>
              </a:solidFill>
              <a:latin typeface="Twentieth Century"/>
              <a:ea typeface="Twentieth Century"/>
              <a:cs typeface="Twentieth Century"/>
              <a:sym typeface="Twentieth Century"/>
            </a:endParaRPr>
          </a:p>
        </p:txBody>
      </p:sp>
      <p:pic>
        <p:nvPicPr>
          <p:cNvPr id="45" name="Google Shape;45;p2" descr="Graphical user interface, website&#10;&#10;Description automatically generated"/>
          <p:cNvPicPr preferRelativeResize="0"/>
          <p:nvPr/>
        </p:nvPicPr>
        <p:blipFill rotWithShape="1">
          <a:blip r:embed="rId3">
            <a:alphaModFix/>
          </a:blip>
          <a:srcRect/>
          <a:stretch/>
        </p:blipFill>
        <p:spPr>
          <a:xfrm>
            <a:off x="1312626" y="3561655"/>
            <a:ext cx="2806961" cy="3964832"/>
          </a:xfrm>
          <a:prstGeom prst="rect">
            <a:avLst/>
          </a:prstGeom>
          <a:noFill/>
          <a:ln>
            <a:noFill/>
          </a:ln>
        </p:spPr>
      </p:pic>
      <p:pic>
        <p:nvPicPr>
          <p:cNvPr id="46" name="Google Shape;46;p2" descr="A picture containing calendar&#10;&#10;Description automatically generated"/>
          <p:cNvPicPr preferRelativeResize="0"/>
          <p:nvPr/>
        </p:nvPicPr>
        <p:blipFill rotWithShape="1">
          <a:blip r:embed="rId4">
            <a:alphaModFix/>
          </a:blip>
          <a:srcRect/>
          <a:stretch/>
        </p:blipFill>
        <p:spPr>
          <a:xfrm>
            <a:off x="5792386" y="3561655"/>
            <a:ext cx="2631115" cy="3880895"/>
          </a:xfrm>
          <a:prstGeom prst="rect">
            <a:avLst/>
          </a:prstGeom>
          <a:noFill/>
          <a:ln>
            <a:noFill/>
          </a:ln>
        </p:spPr>
      </p:pic>
      <p:pic>
        <p:nvPicPr>
          <p:cNvPr id="47" name="Google Shape;47;p2" descr="Shape, arrow&#10;&#10;Description automatically generated"/>
          <p:cNvPicPr preferRelativeResize="0"/>
          <p:nvPr/>
        </p:nvPicPr>
        <p:blipFill rotWithShape="1">
          <a:blip r:embed="rId5">
            <a:alphaModFix/>
          </a:blip>
          <a:srcRect/>
          <a:stretch/>
        </p:blipFill>
        <p:spPr>
          <a:xfrm>
            <a:off x="10501288" y="3477717"/>
            <a:ext cx="2631115" cy="38808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body" idx="1"/>
          </p:nvPr>
        </p:nvSpPr>
        <p:spPr>
          <a:xfrm>
            <a:off x="2366620" y="3451731"/>
            <a:ext cx="10384200" cy="1504800"/>
          </a:xfrm>
          <a:prstGeom prst="rect">
            <a:avLst/>
          </a:prstGeom>
          <a:noFill/>
          <a:ln>
            <a:noFill/>
          </a:ln>
        </p:spPr>
        <p:txBody>
          <a:bodyPr spcFirstLastPara="1" wrap="square" lIns="135725" tIns="67850" rIns="135725" bIns="67850" anchor="t" anchorCtr="0">
            <a:normAutofit fontScale="62500" lnSpcReduction="20000"/>
          </a:bodyPr>
          <a:lstStyle/>
          <a:p>
            <a:pPr marL="509035" lvl="0" indent="-468835" algn="ctr" rtl="0">
              <a:spcBef>
                <a:spcPts val="0"/>
              </a:spcBef>
              <a:spcAft>
                <a:spcPts val="0"/>
              </a:spcAft>
              <a:buClr>
                <a:srgbClr val="000000"/>
              </a:buClr>
              <a:buSzPct val="100000"/>
              <a:buChar char="•"/>
            </a:pPr>
            <a:r>
              <a:rPr lang="en-US" sz="5387" b="0" i="0" u="none" strike="noStrike">
                <a:solidFill>
                  <a:srgbClr val="000000"/>
                </a:solidFill>
                <a:latin typeface="Helvetica Neue"/>
                <a:ea typeface="Helvetica Neue"/>
                <a:cs typeface="Helvetica Neue"/>
                <a:sym typeface="Helvetica Neue"/>
              </a:rPr>
              <a:t>an epistemological project</a:t>
            </a:r>
            <a:r>
              <a:rPr lang="en-US" sz="5387" b="0" baseline="30000">
                <a:solidFill>
                  <a:srgbClr val="000000"/>
                </a:solidFill>
                <a:latin typeface="Helvetica Neue"/>
                <a:ea typeface="Helvetica Neue"/>
                <a:cs typeface="Helvetica Neue"/>
                <a:sym typeface="Helvetica Neue"/>
              </a:rPr>
              <a:t> 2</a:t>
            </a:r>
            <a:endParaRPr sz="5387" b="0" i="0" u="none" strike="noStrike">
              <a:solidFill>
                <a:srgbClr val="000000"/>
              </a:solidFill>
              <a:latin typeface="Helvetica Neue"/>
              <a:ea typeface="Helvetica Neue"/>
              <a:cs typeface="Helvetica Neue"/>
              <a:sym typeface="Helvetica Neue"/>
            </a:endParaRPr>
          </a:p>
          <a:p>
            <a:pPr marL="0" lvl="0" indent="0" algn="ctr" rtl="0">
              <a:spcBef>
                <a:spcPts val="800"/>
              </a:spcBef>
              <a:spcAft>
                <a:spcPts val="0"/>
              </a:spcAft>
              <a:buClr>
                <a:srgbClr val="000000"/>
              </a:buClr>
              <a:buSzPct val="100000"/>
              <a:buNone/>
            </a:pPr>
            <a:r>
              <a:rPr lang="en-US" sz="4000" b="0">
                <a:solidFill>
                  <a:srgbClr val="000000"/>
                </a:solidFill>
                <a:latin typeface="Helvetica Neue"/>
                <a:ea typeface="Helvetica Neue"/>
                <a:cs typeface="Helvetica Neue"/>
                <a:sym typeface="Helvetica Neue"/>
              </a:rPr>
              <a:t>  </a:t>
            </a:r>
            <a:r>
              <a:rPr lang="en-US" sz="5434" b="0" i="1">
                <a:solidFill>
                  <a:srgbClr val="0070C0"/>
                </a:solidFill>
                <a:latin typeface="Helvetica Neue"/>
                <a:ea typeface="Helvetica Neue"/>
                <a:cs typeface="Helvetica Neue"/>
                <a:sym typeface="Helvetica Neue"/>
              </a:rPr>
              <a:t>What is/are the epistemologies of your discipline?</a:t>
            </a:r>
            <a:endParaRPr sz="5434" b="0" i="1" u="none" strike="noStrike">
              <a:solidFill>
                <a:srgbClr val="0070C0"/>
              </a:solidFill>
              <a:latin typeface="Helvetica Neue"/>
              <a:ea typeface="Helvetica Neue"/>
              <a:cs typeface="Helvetica Neue"/>
              <a:sym typeface="Helvetica Neue"/>
            </a:endParaRPr>
          </a:p>
          <a:p>
            <a:pPr marL="0" lvl="0" indent="0" algn="ctr" rtl="0">
              <a:spcBef>
                <a:spcPts val="800"/>
              </a:spcBef>
              <a:spcAft>
                <a:spcPts val="0"/>
              </a:spcAft>
              <a:buClr>
                <a:srgbClr val="7F7F7F"/>
              </a:buClr>
              <a:buSzPct val="100000"/>
              <a:buNone/>
            </a:pPr>
            <a:endParaRPr sz="4000" b="0" i="0" u="none" strike="noStrike">
              <a:solidFill>
                <a:srgbClr val="000000"/>
              </a:solidFill>
              <a:latin typeface="Helvetica Neue"/>
              <a:ea typeface="Helvetica Neue"/>
              <a:cs typeface="Helvetica Neue"/>
              <a:sym typeface="Helvetica Neue"/>
            </a:endParaRPr>
          </a:p>
        </p:txBody>
      </p:sp>
      <p:sp>
        <p:nvSpPr>
          <p:cNvPr id="54" name="Google Shape;54;p3"/>
          <p:cNvSpPr txBox="1"/>
          <p:nvPr/>
        </p:nvSpPr>
        <p:spPr>
          <a:xfrm>
            <a:off x="3918982" y="1773680"/>
            <a:ext cx="7053818" cy="1504664"/>
          </a:xfrm>
          <a:prstGeom prst="rect">
            <a:avLst/>
          </a:prstGeom>
          <a:noFill/>
          <a:ln>
            <a:noFill/>
          </a:ln>
        </p:spPr>
        <p:txBody>
          <a:bodyPr spcFirstLastPara="1" wrap="square" lIns="135725" tIns="67850" rIns="135725" bIns="67850" anchor="t" anchorCtr="0">
            <a:normAutofit fontScale="92500"/>
          </a:bodyPr>
          <a:lstStyle/>
          <a:p>
            <a:pPr marL="509035" marR="0" lvl="0" indent="-509035" algn="ctr" rtl="0">
              <a:spcBef>
                <a:spcPts val="0"/>
              </a:spcBef>
              <a:spcAft>
                <a:spcPts val="0"/>
              </a:spcAft>
              <a:buClr>
                <a:srgbClr val="000000"/>
              </a:buClr>
              <a:buSzPct val="100000"/>
              <a:buFont typeface="Arial"/>
              <a:buChar char="•"/>
            </a:pPr>
            <a:r>
              <a:rPr lang="en-US" sz="4000" b="0" i="0" u="none" strike="noStrike" cap="none">
                <a:solidFill>
                  <a:srgbClr val="000000"/>
                </a:solidFill>
                <a:latin typeface="Helvetica Neue"/>
                <a:ea typeface="Helvetica Neue"/>
                <a:cs typeface="Helvetica Neue"/>
                <a:sym typeface="Helvetica Neue"/>
              </a:rPr>
              <a:t>it is a </a:t>
            </a:r>
            <a:r>
              <a:rPr lang="en-US" sz="4000" b="0" i="1" u="none" strike="noStrike" cap="none">
                <a:solidFill>
                  <a:srgbClr val="000000"/>
                </a:solidFill>
                <a:latin typeface="Helvetica Neue"/>
                <a:ea typeface="Helvetica Neue"/>
                <a:cs typeface="Helvetica Neue"/>
                <a:sym typeface="Helvetica Neue"/>
              </a:rPr>
              <a:t>community of practice</a:t>
            </a:r>
            <a:r>
              <a:rPr lang="en-US" sz="4000" b="0" i="0" u="none" strike="noStrike" cap="none" baseline="30000">
                <a:solidFill>
                  <a:srgbClr val="000000"/>
                </a:solidFill>
                <a:latin typeface="Helvetica Neue"/>
                <a:ea typeface="Helvetica Neue"/>
                <a:cs typeface="Helvetica Neue"/>
                <a:sym typeface="Helvetica Neue"/>
              </a:rPr>
              <a:t> 1</a:t>
            </a:r>
            <a:endParaRPr sz="4000" b="0" i="1" u="none" strike="noStrike" cap="none">
              <a:solidFill>
                <a:srgbClr val="000000"/>
              </a:solidFill>
              <a:latin typeface="Helvetica Neue"/>
              <a:ea typeface="Helvetica Neue"/>
              <a:cs typeface="Helvetica Neue"/>
              <a:sym typeface="Helvetica Neue"/>
            </a:endParaRPr>
          </a:p>
          <a:p>
            <a:pPr marL="0" marR="0" lvl="0" indent="0" algn="ctr" rtl="0">
              <a:spcBef>
                <a:spcPts val="666"/>
              </a:spcBef>
              <a:spcAft>
                <a:spcPts val="0"/>
              </a:spcAft>
              <a:buClr>
                <a:srgbClr val="0070C0"/>
              </a:buClr>
              <a:buSzPct val="100000"/>
              <a:buFont typeface="Arial"/>
              <a:buNone/>
            </a:pPr>
            <a:r>
              <a:rPr lang="en-US" sz="3600" b="0" i="1" u="none" strike="noStrike" cap="none">
                <a:solidFill>
                  <a:srgbClr val="0070C0"/>
                </a:solidFill>
                <a:latin typeface="Helvetica Neue"/>
                <a:ea typeface="Helvetica Neue"/>
                <a:cs typeface="Helvetica Neue"/>
                <a:sym typeface="Helvetica Neue"/>
              </a:rPr>
              <a:t>What does this mean? </a:t>
            </a:r>
            <a:endParaRPr/>
          </a:p>
        </p:txBody>
      </p:sp>
      <p:sp>
        <p:nvSpPr>
          <p:cNvPr id="55" name="Google Shape;55;p3"/>
          <p:cNvSpPr txBox="1"/>
          <p:nvPr/>
        </p:nvSpPr>
        <p:spPr>
          <a:xfrm>
            <a:off x="543773" y="5129891"/>
            <a:ext cx="13878300" cy="2131200"/>
          </a:xfrm>
          <a:prstGeom prst="rect">
            <a:avLst/>
          </a:prstGeom>
          <a:noFill/>
          <a:ln>
            <a:noFill/>
          </a:ln>
        </p:spPr>
        <p:txBody>
          <a:bodyPr spcFirstLastPara="1" wrap="square" lIns="135725" tIns="67850" rIns="135725" bIns="67850" anchor="t" anchorCtr="0">
            <a:normAutofit fontScale="92500"/>
          </a:bodyPr>
          <a:lstStyle/>
          <a:p>
            <a:pPr marL="509035" marR="0" lvl="0" indent="-489985" algn="ctr" rtl="0">
              <a:spcBef>
                <a:spcPts val="0"/>
              </a:spcBef>
              <a:spcAft>
                <a:spcPts val="0"/>
              </a:spcAft>
              <a:buClr>
                <a:srgbClr val="000000"/>
              </a:buClr>
              <a:buSzPct val="100000"/>
              <a:buFont typeface="Arial"/>
              <a:buChar char="•"/>
            </a:pPr>
            <a:r>
              <a:rPr lang="en-US" sz="4000" b="0" i="0" u="none" strike="noStrike" cap="none">
                <a:solidFill>
                  <a:srgbClr val="000000"/>
                </a:solidFill>
                <a:latin typeface="Helvetica Neue"/>
                <a:ea typeface="Helvetica Neue"/>
                <a:cs typeface="Helvetica Neue"/>
                <a:sym typeface="Helvetica Neue"/>
              </a:rPr>
              <a:t>an effort to shatter comfortable &amp; simplistic “truths” about the relationship between society &amp; its natural environment</a:t>
            </a:r>
            <a:r>
              <a:rPr lang="en-US" sz="4000" b="0" i="0" u="none" strike="noStrike" cap="none" baseline="30000">
                <a:solidFill>
                  <a:srgbClr val="000000"/>
                </a:solidFill>
                <a:latin typeface="Helvetica Neue"/>
                <a:ea typeface="Helvetica Neue"/>
                <a:cs typeface="Helvetica Neue"/>
                <a:sym typeface="Helvetica Neue"/>
              </a:rPr>
              <a:t>2</a:t>
            </a:r>
            <a:r>
              <a:rPr lang="en-US" sz="4000" b="0" i="0" u="none" strike="noStrike" cap="none">
                <a:solidFill>
                  <a:srgbClr val="000000"/>
                </a:solidFill>
                <a:latin typeface="Helvetica Neue"/>
                <a:ea typeface="Helvetica Neue"/>
                <a:cs typeface="Helvetica Neue"/>
                <a:sym typeface="Helvetica Neue"/>
              </a:rPr>
              <a:t> </a:t>
            </a:r>
            <a:endParaRPr/>
          </a:p>
          <a:p>
            <a:pPr marL="0" marR="0" lvl="0" indent="0" algn="ctr" rtl="0">
              <a:spcBef>
                <a:spcPts val="720"/>
              </a:spcBef>
              <a:spcAft>
                <a:spcPts val="0"/>
              </a:spcAft>
              <a:buClr>
                <a:srgbClr val="0070C0"/>
              </a:buClr>
              <a:buSzPct val="100000"/>
              <a:buFont typeface="Arial"/>
              <a:buNone/>
            </a:pPr>
            <a:r>
              <a:rPr lang="en-US" sz="3600" b="0" i="1" u="none" strike="noStrike" cap="none">
                <a:solidFill>
                  <a:srgbClr val="0070C0"/>
                </a:solidFill>
                <a:latin typeface="Helvetica Neue"/>
                <a:ea typeface="Helvetica Neue"/>
                <a:cs typeface="Helvetica Neue"/>
                <a:sym typeface="Helvetica Neue"/>
              </a:rPr>
              <a:t>What is meant by “truths” here? </a:t>
            </a:r>
            <a:endParaRPr/>
          </a:p>
          <a:p>
            <a:pPr marL="509035" marR="0" lvl="0" indent="-255035" algn="ctr" rtl="0">
              <a:spcBef>
                <a:spcPts val="800"/>
              </a:spcBef>
              <a:spcAft>
                <a:spcPts val="0"/>
              </a:spcAft>
              <a:buClr>
                <a:srgbClr val="7F7F7F"/>
              </a:buClr>
              <a:buSzPct val="100000"/>
              <a:buFont typeface="Arial"/>
              <a:buNone/>
            </a:pPr>
            <a:endParaRPr sz="4000" b="0" i="0" u="none" strike="noStrike" cap="none">
              <a:solidFill>
                <a:srgbClr val="000000"/>
              </a:solidFill>
              <a:latin typeface="Helvetica Neue"/>
              <a:ea typeface="Helvetica Neue"/>
              <a:cs typeface="Helvetica Neue"/>
              <a:sym typeface="Helvetica Neue"/>
            </a:endParaRPr>
          </a:p>
        </p:txBody>
      </p:sp>
      <p:sp>
        <p:nvSpPr>
          <p:cNvPr id="56" name="Google Shape;56;p3"/>
          <p:cNvSpPr txBox="1">
            <a:spLocks noGrp="1"/>
          </p:cNvSpPr>
          <p:nvPr>
            <p:ph type="title"/>
          </p:nvPr>
        </p:nvSpPr>
        <p:spPr>
          <a:xfrm>
            <a:off x="6075634" y="443994"/>
            <a:ext cx="3943016" cy="90873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70C0"/>
              </a:buClr>
              <a:buSzPts val="5400"/>
              <a:buFont typeface="Helvetica Neue"/>
              <a:buNone/>
            </a:pPr>
            <a:r>
              <a:rPr lang="en-US" sz="5400" b="0">
                <a:solidFill>
                  <a:srgbClr val="0070C0"/>
                </a:solidFill>
                <a:latin typeface="Helvetica Neue"/>
                <a:ea typeface="Helvetica Neue"/>
                <a:cs typeface="Helvetica Neue"/>
                <a:sym typeface="Helvetica Neue"/>
              </a:rPr>
              <a:t>Some argue </a:t>
            </a:r>
            <a:endParaRPr/>
          </a:p>
        </p:txBody>
      </p:sp>
      <p:sp>
        <p:nvSpPr>
          <p:cNvPr id="57" name="Google Shape;57;p3"/>
          <p:cNvSpPr txBox="1"/>
          <p:nvPr/>
        </p:nvSpPr>
        <p:spPr>
          <a:xfrm>
            <a:off x="3551624" y="7723761"/>
            <a:ext cx="80142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baseline="30000">
                <a:solidFill>
                  <a:schemeClr val="dk1"/>
                </a:solidFill>
                <a:latin typeface="Helvetica Neue"/>
                <a:ea typeface="Helvetica Neue"/>
                <a:cs typeface="Helvetica Neue"/>
                <a:sym typeface="Helvetica Neue"/>
              </a:rPr>
              <a:t>1</a:t>
            </a:r>
            <a:r>
              <a:rPr lang="en-US" sz="1400" b="0" i="0" u="none" strike="noStrike" cap="none">
                <a:solidFill>
                  <a:schemeClr val="dk1"/>
                </a:solidFill>
                <a:latin typeface="Helvetica Neue"/>
                <a:ea typeface="Helvetica Neue"/>
                <a:cs typeface="Helvetica Neue"/>
                <a:sym typeface="Helvetica Neue"/>
              </a:rPr>
              <a:t> Robbins. 2012. </a:t>
            </a:r>
            <a:r>
              <a:rPr lang="en-US" sz="1400" b="0" i="0" u="none" strike="noStrike" cap="none">
                <a:solidFill>
                  <a:srgbClr val="000000"/>
                </a:solidFill>
                <a:latin typeface="Helvetica Neue"/>
                <a:ea typeface="Helvetica Neue"/>
                <a:cs typeface="Helvetica Neue"/>
                <a:sym typeface="Helvetica Neue"/>
              </a:rPr>
              <a:t>Political versus apolitical ecologies. Political ecology: A critical introduction, 11-24.</a:t>
            </a:r>
            <a:endParaRPr sz="1400" b="0" i="0" u="none" strike="noStrike" cap="none" baseline="300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0" i="0" u="none" strike="noStrike" cap="none" baseline="30000">
                <a:solidFill>
                  <a:schemeClr val="dk1"/>
                </a:solidFill>
                <a:latin typeface="Helvetica Neue"/>
                <a:ea typeface="Helvetica Neue"/>
                <a:cs typeface="Helvetica Neue"/>
                <a:sym typeface="Helvetica Neue"/>
              </a:rPr>
              <a:t>2</a:t>
            </a:r>
            <a:r>
              <a:rPr lang="en-US" sz="1400" b="0" i="0" u="none" strike="noStrike" cap="none">
                <a:solidFill>
                  <a:schemeClr val="dk1"/>
                </a:solidFill>
                <a:latin typeface="Helvetica Neue"/>
                <a:ea typeface="Helvetica Neue"/>
                <a:cs typeface="Helvetica Neue"/>
                <a:sym typeface="Helvetica Neue"/>
              </a:rPr>
              <a:t> Perreault et al. (Eds). 2015. </a:t>
            </a:r>
            <a:r>
              <a:rPr lang="en-US" sz="1400" b="0" i="0" u="none" strike="noStrike" cap="none">
                <a:solidFill>
                  <a:srgbClr val="000000"/>
                </a:solidFill>
                <a:latin typeface="Helvetica Neue"/>
                <a:ea typeface="Helvetica Neue"/>
                <a:cs typeface="Helvetica Neue"/>
                <a:sym typeface="Helvetica Neue"/>
              </a:rPr>
              <a:t>The Routledge handbook of political ecology. </a:t>
            </a:r>
            <a:r>
              <a:rPr lang="en-US" sz="1400" b="0" i="0" u="none" strike="noStrike" cap="none">
                <a:solidFill>
                  <a:schemeClr val="dk1"/>
                </a:solidFill>
                <a:latin typeface="Twentieth Century"/>
                <a:ea typeface="Twentieth Century"/>
                <a:cs typeface="Twentieth Century"/>
                <a:sym typeface="Twentieth Century"/>
              </a:rPr>
              <a:t/>
            </a:r>
            <a:br>
              <a:rPr lang="en-US" sz="1400" b="0" i="0" u="none" strike="noStrike" cap="none">
                <a:solidFill>
                  <a:schemeClr val="dk1"/>
                </a:solidFill>
                <a:latin typeface="Twentieth Century"/>
                <a:ea typeface="Twentieth Century"/>
                <a:cs typeface="Twentieth Century"/>
                <a:sym typeface="Twentieth Century"/>
              </a:rPr>
            </a:br>
            <a:endParaRPr sz="14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xEl>
                                              <p:pRg st="1" end="1"/>
                                            </p:txEl>
                                          </p:spTgt>
                                        </p:tgtEl>
                                        <p:attrNameLst>
                                          <p:attrName>style.visibility</p:attrName>
                                        </p:attrNameLst>
                                      </p:cBhvr>
                                      <p:to>
                                        <p:strVal val="visible"/>
                                      </p:to>
                                    </p:set>
                                    <p:animEffect transition="in" filter="fade">
                                      <p:cBhvr>
                                        <p:cTn id="12" dur="500"/>
                                        <p:tgtEl>
                                          <p:spTgt spid="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animEffect transition="in" filter="fade">
                                      <p:cBhvr>
                                        <p:cTn id="17" dur="500"/>
                                        <p:tgtEl>
                                          <p:spTgt spid="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1DD"/>
        </a:solidFill>
        <a:effectLst/>
      </p:bgPr>
    </p:bg>
    <p:spTree>
      <p:nvGrpSpPr>
        <p:cNvPr id="1" name="Shape 62"/>
        <p:cNvGrpSpPr/>
        <p:nvPr/>
      </p:nvGrpSpPr>
      <p:grpSpPr>
        <a:xfrm>
          <a:off x="0" y="0"/>
          <a:ext cx="0" cy="0"/>
          <a:chOff x="0" y="0"/>
          <a:chExt cx="0" cy="0"/>
        </a:xfrm>
      </p:grpSpPr>
      <p:sp>
        <p:nvSpPr>
          <p:cNvPr id="63" name="Google Shape;63;p4"/>
          <p:cNvSpPr txBox="1"/>
          <p:nvPr/>
        </p:nvSpPr>
        <p:spPr>
          <a:xfrm>
            <a:off x="3801300" y="1707826"/>
            <a:ext cx="10819500" cy="221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a:solidFill>
                  <a:srgbClr val="000000"/>
                </a:solidFill>
                <a:latin typeface="Helvetica Neue"/>
                <a:ea typeface="Helvetica Neue"/>
                <a:cs typeface="Helvetica Neue"/>
                <a:sym typeface="Helvetica Neue"/>
              </a:rPr>
              <a:t>Tom Perreault argues: </a:t>
            </a:r>
            <a:endParaRPr sz="3000">
              <a:latin typeface="Helvetica Neue"/>
              <a:ea typeface="Helvetica Neue"/>
              <a:cs typeface="Helvetica Neue"/>
              <a:sym typeface="Helvetica Neue"/>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a:t>
            </a:r>
            <a:r>
              <a:rPr lang="en-US" sz="2600" b="0" i="1" u="none" strike="noStrike">
                <a:solidFill>
                  <a:srgbClr val="000000"/>
                </a:solidFill>
                <a:latin typeface="Helvetica Neue"/>
                <a:ea typeface="Helvetica Neue"/>
                <a:cs typeface="Helvetica Neue"/>
                <a:sym typeface="Helvetica Neue"/>
              </a:rPr>
              <a:t>it is best characterized not by a research topic … the field’s </a:t>
            </a:r>
            <a:endParaRPr/>
          </a:p>
          <a:p>
            <a:pPr marL="0" marR="0" lvl="0" indent="0" algn="l" rtl="0">
              <a:spcBef>
                <a:spcPts val="0"/>
              </a:spcBef>
              <a:spcAft>
                <a:spcPts val="0"/>
              </a:spcAft>
              <a:buNone/>
            </a:pPr>
            <a:r>
              <a:rPr lang="en-US" sz="2600" i="1">
                <a:solidFill>
                  <a:srgbClr val="000000"/>
                </a:solidFill>
                <a:latin typeface="Helvetica Neue"/>
                <a:ea typeface="Helvetica Neue"/>
                <a:cs typeface="Helvetica Neue"/>
                <a:sym typeface="Helvetica Neue"/>
              </a:rPr>
              <a:t> </a:t>
            </a:r>
            <a:r>
              <a:rPr lang="en-US" sz="2600" b="0" i="1" u="none" strike="noStrike">
                <a:solidFill>
                  <a:srgbClr val="000000"/>
                </a:solidFill>
                <a:latin typeface="Helvetica Neue"/>
                <a:ea typeface="Helvetica Neue"/>
                <a:cs typeface="Helvetica Neue"/>
                <a:sym typeface="Helvetica Neue"/>
              </a:rPr>
              <a:t>coherence derives from a set of commitments held in common.”</a:t>
            </a:r>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en-US" sz="3000" b="0" i="0" u="none" strike="noStrike">
                <a:solidFill>
                  <a:srgbClr val="000000"/>
                </a:solidFill>
                <a:latin typeface="Helvetica Neue"/>
                <a:ea typeface="Helvetica Neue"/>
                <a:cs typeface="Helvetica Neue"/>
                <a:sym typeface="Helvetica Neue"/>
              </a:rPr>
              <a:t>He describes four commitments:</a:t>
            </a:r>
            <a:endParaRPr sz="3000">
              <a:solidFill>
                <a:schemeClr val="dk1"/>
              </a:solidFill>
              <a:latin typeface="Helvetica Neue"/>
              <a:ea typeface="Helvetica Neue"/>
              <a:cs typeface="Helvetica Neue"/>
              <a:sym typeface="Helvetica Neue"/>
            </a:endParaRPr>
          </a:p>
        </p:txBody>
      </p:sp>
      <p:sp>
        <p:nvSpPr>
          <p:cNvPr id="64" name="Google Shape;64;p4"/>
          <p:cNvSpPr txBox="1"/>
          <p:nvPr/>
        </p:nvSpPr>
        <p:spPr>
          <a:xfrm>
            <a:off x="3592876" y="407029"/>
            <a:ext cx="10138611" cy="9087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5400"/>
              <a:buFont typeface="Helvetica Neue"/>
              <a:buNone/>
            </a:pPr>
            <a:r>
              <a:rPr lang="en-US" sz="5400" b="0" i="0" u="none">
                <a:solidFill>
                  <a:srgbClr val="0070C0"/>
                </a:solidFill>
                <a:latin typeface="Helvetica Neue"/>
                <a:ea typeface="Helvetica Neue"/>
                <a:cs typeface="Helvetica Neue"/>
                <a:sym typeface="Helvetica Neue"/>
              </a:rPr>
              <a:t>Characterizing Political Ecology </a:t>
            </a:r>
            <a:endParaRPr/>
          </a:p>
        </p:txBody>
      </p:sp>
      <p:sp>
        <p:nvSpPr>
          <p:cNvPr id="65" name="Google Shape;65;p4"/>
          <p:cNvSpPr txBox="1"/>
          <p:nvPr/>
        </p:nvSpPr>
        <p:spPr>
          <a:xfrm>
            <a:off x="1106288" y="4543163"/>
            <a:ext cx="12408300" cy="646500"/>
          </a:xfrm>
          <a:prstGeom prst="rect">
            <a:avLst/>
          </a:prstGeom>
          <a:solidFill>
            <a:srgbClr val="C5D8F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1. a </a:t>
            </a:r>
            <a:r>
              <a:rPr lang="en-US" sz="3600" i="1">
                <a:solidFill>
                  <a:schemeClr val="dk1"/>
                </a:solidFill>
                <a:latin typeface="Helvetica Neue"/>
                <a:ea typeface="Helvetica Neue"/>
                <a:cs typeface="Helvetica Neue"/>
                <a:sym typeface="Helvetica Neue"/>
              </a:rPr>
              <a:t>theoretical</a:t>
            </a:r>
            <a:r>
              <a:rPr lang="en-US" sz="3600">
                <a:solidFill>
                  <a:schemeClr val="dk1"/>
                </a:solidFill>
                <a:latin typeface="Helvetica Neue"/>
                <a:ea typeface="Helvetica Neue"/>
                <a:cs typeface="Helvetica Neue"/>
                <a:sym typeface="Helvetica Neue"/>
              </a:rPr>
              <a:t> commitment to critical social theory</a:t>
            </a:r>
            <a:endParaRPr/>
          </a:p>
        </p:txBody>
      </p:sp>
      <p:sp>
        <p:nvSpPr>
          <p:cNvPr id="66" name="Google Shape;66;p4"/>
          <p:cNvSpPr txBox="1"/>
          <p:nvPr/>
        </p:nvSpPr>
        <p:spPr>
          <a:xfrm>
            <a:off x="3164213" y="5808602"/>
            <a:ext cx="9127500" cy="1200600"/>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US" sz="3600">
                <a:solidFill>
                  <a:srgbClr val="0070C0"/>
                </a:solidFill>
                <a:latin typeface="Helvetica Neue"/>
                <a:ea typeface="Helvetica Neue"/>
                <a:cs typeface="Helvetica Neue"/>
                <a:sym typeface="Helvetica Neue"/>
              </a:rPr>
              <a:t>What do </a:t>
            </a:r>
            <a:r>
              <a:rPr lang="en-US" sz="3600" u="sng">
                <a:solidFill>
                  <a:srgbClr val="0070C0"/>
                </a:solidFill>
                <a:latin typeface="Helvetica Neue"/>
                <a:ea typeface="Helvetica Neue"/>
                <a:cs typeface="Helvetica Neue"/>
                <a:sym typeface="Helvetica Neue"/>
              </a:rPr>
              <a:t>YOU</a:t>
            </a:r>
            <a:r>
              <a:rPr lang="en-US" sz="3600">
                <a:solidFill>
                  <a:srgbClr val="0070C0"/>
                </a:solidFill>
                <a:latin typeface="Helvetica Neue"/>
                <a:ea typeface="Helvetica Neue"/>
                <a:cs typeface="Helvetica Neue"/>
                <a:sym typeface="Helvetica Neue"/>
              </a:rPr>
              <a:t> think critical social theory is? </a:t>
            </a:r>
            <a:endParaRPr/>
          </a:p>
        </p:txBody>
      </p:sp>
      <p:sp>
        <p:nvSpPr>
          <p:cNvPr id="67" name="Google Shape;67;p4"/>
          <p:cNvSpPr txBox="1"/>
          <p:nvPr/>
        </p:nvSpPr>
        <p:spPr>
          <a:xfrm>
            <a:off x="3236963" y="7069615"/>
            <a:ext cx="8982000" cy="1200600"/>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US" sz="3600">
                <a:solidFill>
                  <a:srgbClr val="0070C0"/>
                </a:solidFill>
                <a:latin typeface="Helvetica Neue"/>
                <a:ea typeface="Helvetica Neue"/>
                <a:cs typeface="Helvetica Neue"/>
                <a:sym typeface="Helvetica Neue"/>
              </a:rPr>
              <a:t>How do scholars of this theory describe it? </a:t>
            </a:r>
            <a:endParaRPr/>
          </a:p>
        </p:txBody>
      </p:sp>
      <p:pic>
        <p:nvPicPr>
          <p:cNvPr id="68" name="Google Shape;68;p4" descr="A person wearing glasses&#10;&#10;Description automatically generated with low confidence"/>
          <p:cNvPicPr preferRelativeResize="0"/>
          <p:nvPr/>
        </p:nvPicPr>
        <p:blipFill rotWithShape="1">
          <a:blip r:embed="rId3">
            <a:alphaModFix/>
          </a:blip>
          <a:srcRect/>
          <a:stretch/>
        </p:blipFill>
        <p:spPr>
          <a:xfrm>
            <a:off x="1094336" y="1465019"/>
            <a:ext cx="2304902" cy="2304902"/>
          </a:xfrm>
          <a:prstGeom prst="rect">
            <a:avLst/>
          </a:prstGeom>
          <a:noFill/>
          <a:ln>
            <a:noFill/>
          </a:ln>
        </p:spPr>
      </p:pic>
      <p:sp>
        <p:nvSpPr>
          <p:cNvPr id="69" name="Google Shape;69;p4"/>
          <p:cNvSpPr txBox="1"/>
          <p:nvPr/>
        </p:nvSpPr>
        <p:spPr>
          <a:xfrm>
            <a:off x="708693" y="3808879"/>
            <a:ext cx="331342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dk1"/>
                </a:solidFill>
                <a:latin typeface="Twentieth Century"/>
                <a:ea typeface="Twentieth Century"/>
                <a:cs typeface="Twentieth Century"/>
                <a:sym typeface="Twentieth Century"/>
              </a:rPr>
              <a:t>Tom Perreault, Syracuse University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4735452" y="476875"/>
            <a:ext cx="7727700" cy="1408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70C0"/>
              </a:buClr>
              <a:buSzPts val="5400"/>
              <a:buFont typeface="Helvetica Neue"/>
              <a:buNone/>
            </a:pPr>
            <a:r>
              <a:rPr lang="en-US" sz="5400" b="0">
                <a:solidFill>
                  <a:srgbClr val="0070C0"/>
                </a:solidFill>
                <a:latin typeface="Helvetica Neue"/>
                <a:ea typeface="Helvetica Neue"/>
                <a:cs typeface="Helvetica Neue"/>
                <a:sym typeface="Helvetica Neue"/>
              </a:rPr>
              <a:t>Critical Social Theory</a:t>
            </a:r>
            <a:endParaRPr b="0">
              <a:solidFill>
                <a:srgbClr val="0070C0"/>
              </a:solidFill>
            </a:endParaRPr>
          </a:p>
        </p:txBody>
      </p:sp>
      <p:sp>
        <p:nvSpPr>
          <p:cNvPr id="76" name="Google Shape;76;p5"/>
          <p:cNvSpPr txBox="1"/>
          <p:nvPr/>
        </p:nvSpPr>
        <p:spPr>
          <a:xfrm>
            <a:off x="1102540" y="2036755"/>
            <a:ext cx="123585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1">
                <a:solidFill>
                  <a:schemeClr val="dk1"/>
                </a:solidFill>
                <a:latin typeface="Helvetica Neue"/>
                <a:ea typeface="Helvetica Neue"/>
                <a:cs typeface="Helvetica Neue"/>
                <a:sym typeface="Helvetica Neue"/>
              </a:rPr>
              <a:t>… an approach to social enquiry that </a:t>
            </a:r>
            <a:r>
              <a:rPr lang="en-US" sz="2800" i="1">
                <a:solidFill>
                  <a:schemeClr val="dk1"/>
                </a:solidFill>
                <a:latin typeface="Helvetica Neue"/>
                <a:ea typeface="Helvetica Neue"/>
                <a:cs typeface="Helvetica Neue"/>
                <a:sym typeface="Helvetica Neue"/>
              </a:rPr>
              <a:t>goes </a:t>
            </a:r>
            <a:r>
              <a:rPr lang="en-US" sz="2800" b="0" i="1">
                <a:solidFill>
                  <a:schemeClr val="dk1"/>
                </a:solidFill>
                <a:latin typeface="Helvetica Neue"/>
                <a:ea typeface="Helvetica Neue"/>
                <a:cs typeface="Helvetica Neue"/>
                <a:sym typeface="Helvetica Neue"/>
              </a:rPr>
              <a:t>beneath the surface appearance</a:t>
            </a:r>
            <a:endParaRPr/>
          </a:p>
          <a:p>
            <a:pPr marL="0" marR="0" lvl="0" indent="0" algn="l" rtl="0">
              <a:spcBef>
                <a:spcPts val="0"/>
              </a:spcBef>
              <a:spcAft>
                <a:spcPts val="0"/>
              </a:spcAft>
              <a:buNone/>
            </a:pPr>
            <a:r>
              <a:rPr lang="en-US" sz="2800" i="1">
                <a:solidFill>
                  <a:schemeClr val="dk1"/>
                </a:solidFill>
                <a:latin typeface="Helvetica Neue"/>
                <a:ea typeface="Helvetica Neue"/>
                <a:cs typeface="Helvetica Neue"/>
                <a:sym typeface="Helvetica Neue"/>
              </a:rPr>
              <a:t> </a:t>
            </a:r>
            <a:r>
              <a:rPr lang="en-US" sz="2800" b="0" i="1">
                <a:solidFill>
                  <a:schemeClr val="dk1"/>
                </a:solidFill>
                <a:latin typeface="Helvetica Neue"/>
                <a:ea typeface="Helvetica Neue"/>
                <a:cs typeface="Helvetica Neue"/>
                <a:sym typeface="Helvetica Neue"/>
              </a:rPr>
              <a:t> by critically engaging with prevailing conceptualizations of the social world</a:t>
            </a:r>
            <a:r>
              <a:rPr lang="en-US" sz="2800" b="0" i="1" baseline="30000">
                <a:solidFill>
                  <a:schemeClr val="dk1"/>
                </a:solidFill>
                <a:latin typeface="Helvetica Neue"/>
                <a:ea typeface="Helvetica Neue"/>
                <a:cs typeface="Helvetica Neue"/>
                <a:sym typeface="Helvetica Neue"/>
              </a:rPr>
              <a:t>1</a:t>
            </a:r>
            <a:endParaRPr sz="2800" i="1" baseline="30000">
              <a:solidFill>
                <a:schemeClr val="dk1"/>
              </a:solidFill>
              <a:latin typeface="Helvetica Neue"/>
              <a:ea typeface="Helvetica Neue"/>
              <a:cs typeface="Helvetica Neue"/>
              <a:sym typeface="Helvetica Neue"/>
            </a:endParaRPr>
          </a:p>
        </p:txBody>
      </p:sp>
      <p:sp>
        <p:nvSpPr>
          <p:cNvPr id="77" name="Google Shape;77;p5"/>
          <p:cNvSpPr txBox="1"/>
          <p:nvPr/>
        </p:nvSpPr>
        <p:spPr>
          <a:xfrm>
            <a:off x="314866" y="7797637"/>
            <a:ext cx="14376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aseline="30000">
                <a:solidFill>
                  <a:schemeClr val="dk1"/>
                </a:solidFill>
                <a:latin typeface="Helvetica Neue"/>
                <a:ea typeface="Helvetica Neue"/>
                <a:cs typeface="Helvetica Neue"/>
                <a:sym typeface="Helvetica Neue"/>
              </a:rPr>
              <a:t>1 </a:t>
            </a:r>
            <a:r>
              <a:rPr lang="en-US" sz="1400">
                <a:solidFill>
                  <a:schemeClr val="dk1"/>
                </a:solidFill>
                <a:latin typeface="Helvetica Neue"/>
                <a:ea typeface="Helvetica Neue"/>
                <a:cs typeface="Helvetica Neue"/>
                <a:sym typeface="Helvetica Neue"/>
              </a:rPr>
              <a:t>Harvey, L. 2022. DOI: 10.1080/13538322.2022.2037762; </a:t>
            </a:r>
            <a:r>
              <a:rPr lang="en-US" sz="1400" baseline="30000">
                <a:solidFill>
                  <a:schemeClr val="dk1"/>
                </a:solidFill>
                <a:latin typeface="Helvetica Neue"/>
                <a:ea typeface="Helvetica Neue"/>
                <a:cs typeface="Helvetica Neue"/>
                <a:sym typeface="Helvetica Neue"/>
              </a:rPr>
              <a:t>2 </a:t>
            </a:r>
            <a:r>
              <a:rPr lang="en-US" sz="1400">
                <a:solidFill>
                  <a:schemeClr val="dk1"/>
                </a:solidFill>
                <a:latin typeface="Helvetica Neue"/>
                <a:ea typeface="Helvetica Neue"/>
                <a:cs typeface="Helvetica Neue"/>
                <a:sym typeface="Helvetica Neue"/>
              </a:rPr>
              <a:t>Curtis, M.G. 2022 </a:t>
            </a:r>
            <a:r>
              <a:rPr lang="en-US" sz="1800" b="0" i="0" u="none" strike="noStrike">
                <a:solidFill>
                  <a:schemeClr val="dk1"/>
                </a:solidFill>
                <a:latin typeface="Arial"/>
                <a:ea typeface="Arial"/>
                <a:cs typeface="Arial"/>
                <a:sym typeface="Arial"/>
              </a:rPr>
              <a:t>DOI: 10.1111/jftr.12449; </a:t>
            </a:r>
            <a:r>
              <a:rPr lang="en-US" sz="1800" b="0" i="0" u="none" strike="noStrike" baseline="30000">
                <a:solidFill>
                  <a:schemeClr val="dk1"/>
                </a:solidFill>
                <a:latin typeface="Arial"/>
                <a:ea typeface="Arial"/>
                <a:cs typeface="Arial"/>
                <a:sym typeface="Arial"/>
              </a:rPr>
              <a:t>3</a:t>
            </a:r>
            <a:r>
              <a:rPr lang="en-US" sz="1800" b="0" i="0" u="none" strike="noStrike">
                <a:solidFill>
                  <a:schemeClr val="dk1"/>
                </a:solidFill>
                <a:latin typeface="Arial"/>
                <a:ea typeface="Arial"/>
                <a:cs typeface="Arial"/>
                <a:sym typeface="Arial"/>
              </a:rPr>
              <a:t>Brennan et al. 2022. DOI: 10.1016/j.iheduc.2021.100830 </a:t>
            </a:r>
            <a:r>
              <a:rPr lang="en-US" sz="1400">
                <a:solidFill>
                  <a:schemeClr val="dk1"/>
                </a:solidFill>
                <a:latin typeface="Helvetica Neue"/>
                <a:ea typeface="Helvetica Neue"/>
                <a:cs typeface="Helvetica Neue"/>
                <a:sym typeface="Helvetica Neue"/>
              </a:rPr>
              <a:t> </a:t>
            </a:r>
            <a:endParaRPr/>
          </a:p>
        </p:txBody>
      </p:sp>
      <p:sp>
        <p:nvSpPr>
          <p:cNvPr id="78" name="Google Shape;78;p5"/>
          <p:cNvSpPr txBox="1"/>
          <p:nvPr/>
        </p:nvSpPr>
        <p:spPr>
          <a:xfrm>
            <a:off x="1102540" y="3408919"/>
            <a:ext cx="123585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1" u="none" strike="noStrike">
                <a:solidFill>
                  <a:schemeClr val="dk1"/>
                </a:solidFill>
                <a:latin typeface="Helvetica Neue"/>
                <a:ea typeface="Helvetica Neue"/>
                <a:cs typeface="Helvetica Neue"/>
                <a:sym typeface="Helvetica Neue"/>
              </a:rPr>
              <a:t>… a perspective that focuses on reflective assessment of social systems to</a:t>
            </a:r>
            <a:endParaRPr/>
          </a:p>
          <a:p>
            <a:pPr marL="0" marR="0" lvl="0" indent="0" algn="l" rtl="0">
              <a:spcBef>
                <a:spcPts val="0"/>
              </a:spcBef>
              <a:spcAft>
                <a:spcPts val="0"/>
              </a:spcAft>
              <a:buNone/>
            </a:pPr>
            <a:r>
              <a:rPr lang="en-US" sz="2800" i="1">
                <a:solidFill>
                  <a:schemeClr val="dk1"/>
                </a:solidFill>
                <a:latin typeface="Helvetica Neue"/>
                <a:ea typeface="Helvetica Neue"/>
                <a:cs typeface="Helvetica Neue"/>
                <a:sym typeface="Helvetica Neue"/>
              </a:rPr>
              <a:t> </a:t>
            </a:r>
            <a:r>
              <a:rPr lang="en-US" sz="2800" b="0" i="1" u="none" strike="noStrike">
                <a:solidFill>
                  <a:schemeClr val="dk1"/>
                </a:solidFill>
                <a:latin typeface="Helvetica Neue"/>
                <a:ea typeface="Helvetica Neue"/>
                <a:cs typeface="Helvetica Neue"/>
                <a:sym typeface="Helvetica Neue"/>
              </a:rPr>
              <a:t> identify, evaluate, and challenge systems of power </a:t>
            </a:r>
            <a:r>
              <a:rPr lang="en-US" sz="2800" b="0" i="1" u="none" strike="noStrike" baseline="30000">
                <a:solidFill>
                  <a:schemeClr val="dk1"/>
                </a:solidFill>
                <a:latin typeface="Helvetica Neue"/>
                <a:ea typeface="Helvetica Neue"/>
                <a:cs typeface="Helvetica Neue"/>
                <a:sym typeface="Helvetica Neue"/>
              </a:rPr>
              <a:t>2</a:t>
            </a:r>
            <a:r>
              <a:rPr lang="en-US" sz="2800" b="0" i="1" u="none" strike="noStrike">
                <a:solidFill>
                  <a:schemeClr val="dk1"/>
                </a:solidFill>
                <a:latin typeface="Helvetica Neue"/>
                <a:ea typeface="Helvetica Neue"/>
                <a:cs typeface="Helvetica Neue"/>
                <a:sym typeface="Helvetica Neue"/>
              </a:rPr>
              <a:t> </a:t>
            </a:r>
            <a:endParaRPr sz="2800" i="1">
              <a:solidFill>
                <a:schemeClr val="dk1"/>
              </a:solidFill>
              <a:latin typeface="Helvetica Neue"/>
              <a:ea typeface="Helvetica Neue"/>
              <a:cs typeface="Helvetica Neue"/>
              <a:sym typeface="Helvetica Neue"/>
            </a:endParaRPr>
          </a:p>
        </p:txBody>
      </p:sp>
      <p:sp>
        <p:nvSpPr>
          <p:cNvPr id="79" name="Google Shape;79;p5"/>
          <p:cNvSpPr txBox="1"/>
          <p:nvPr/>
        </p:nvSpPr>
        <p:spPr>
          <a:xfrm>
            <a:off x="1102540" y="4702338"/>
            <a:ext cx="12801602"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1" u="none" strike="noStrike">
                <a:solidFill>
                  <a:srgbClr val="000000"/>
                </a:solidFill>
                <a:latin typeface="Helvetica Neue"/>
                <a:ea typeface="Helvetica Neue"/>
                <a:cs typeface="Helvetica Neue"/>
                <a:sym typeface="Helvetica Neue"/>
              </a:rPr>
              <a:t>… an umbrella term for theories advocating social justice &amp; sharing a set of assumptions that recognize the impacts of systemic oppression on all members of society. …posits that theory can not be separated from practice because people enact their understanding of the world e.g., a person who believes the world is inherently just and fair may deny that systemic problems exist and may act in ways that perpetuate injustice</a:t>
            </a:r>
            <a:r>
              <a:rPr lang="en-US" sz="2800" b="0" i="1" u="none" strike="noStrike" baseline="30000">
                <a:solidFill>
                  <a:srgbClr val="000000"/>
                </a:solidFill>
                <a:latin typeface="Helvetica Neue"/>
                <a:ea typeface="Helvetica Neue"/>
                <a:cs typeface="Helvetica Neue"/>
                <a:sym typeface="Helvetica Neue"/>
              </a:rPr>
              <a:t>3</a:t>
            </a:r>
            <a:r>
              <a:rPr lang="en-US" sz="2800" b="0" i="1" u="none" strike="noStrike">
                <a:solidFill>
                  <a:srgbClr val="000000"/>
                </a:solidFill>
                <a:latin typeface="Helvetica Neue"/>
                <a:ea typeface="Helvetica Neue"/>
                <a:cs typeface="Helvetica Neue"/>
                <a:sym typeface="Helvetica Neue"/>
              </a:rPr>
              <a:t> </a:t>
            </a:r>
            <a:endParaRPr sz="2800" i="1">
              <a:solidFill>
                <a:schemeClr val="dk1"/>
              </a:solidFill>
              <a:latin typeface="Helvetica Neue"/>
              <a:ea typeface="Helvetica Neue"/>
              <a:cs typeface="Helvetica Neue"/>
              <a:sym typeface="Helvetica Neue"/>
            </a:endParaRPr>
          </a:p>
        </p:txBody>
      </p:sp>
      <p:sp>
        <p:nvSpPr>
          <p:cNvPr id="80" name="Google Shape;80;p5"/>
          <p:cNvSpPr txBox="1"/>
          <p:nvPr/>
        </p:nvSpPr>
        <p:spPr>
          <a:xfrm>
            <a:off x="5839258" y="1327767"/>
            <a:ext cx="429928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0070C0"/>
                </a:solidFill>
                <a:latin typeface="Helvetica Neue"/>
                <a:ea typeface="Helvetica Neue"/>
                <a:cs typeface="Helvetica Neue"/>
                <a:sym typeface="Helvetica Neue"/>
              </a:rPr>
              <a:t>…from a scholar’s view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p:nvPr/>
        </p:nvSpPr>
        <p:spPr>
          <a:xfrm>
            <a:off x="3801292" y="1707818"/>
            <a:ext cx="10819500" cy="221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Helvetica Neue"/>
                <a:ea typeface="Helvetica Neue"/>
                <a:cs typeface="Helvetica Neue"/>
                <a:sym typeface="Helvetica Neue"/>
              </a:rPr>
              <a:t>Tom Perreault argues: </a:t>
            </a:r>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a:t>
            </a:r>
            <a:r>
              <a:rPr lang="en-US" sz="2600" b="0" i="1" u="none" strike="noStrike">
                <a:solidFill>
                  <a:srgbClr val="000000"/>
                </a:solidFill>
                <a:latin typeface="Helvetica Neue"/>
                <a:ea typeface="Helvetica Neue"/>
                <a:cs typeface="Helvetica Neue"/>
                <a:sym typeface="Helvetica Neue"/>
              </a:rPr>
              <a:t>it is best characterized not by a research topic … the field’s </a:t>
            </a:r>
            <a:endParaRPr/>
          </a:p>
          <a:p>
            <a:pPr marL="0" marR="0" lvl="0" indent="0" algn="l" rtl="0">
              <a:spcBef>
                <a:spcPts val="0"/>
              </a:spcBef>
              <a:spcAft>
                <a:spcPts val="0"/>
              </a:spcAft>
              <a:buNone/>
            </a:pPr>
            <a:r>
              <a:rPr lang="en-US" sz="2600" i="1">
                <a:solidFill>
                  <a:srgbClr val="000000"/>
                </a:solidFill>
                <a:latin typeface="Helvetica Neue"/>
                <a:ea typeface="Helvetica Neue"/>
                <a:cs typeface="Helvetica Neue"/>
                <a:sym typeface="Helvetica Neue"/>
              </a:rPr>
              <a:t> </a:t>
            </a:r>
            <a:r>
              <a:rPr lang="en-US" sz="2600" b="0" i="1" u="none" strike="noStrike">
                <a:solidFill>
                  <a:srgbClr val="000000"/>
                </a:solidFill>
                <a:latin typeface="Helvetica Neue"/>
                <a:ea typeface="Helvetica Neue"/>
                <a:cs typeface="Helvetica Neue"/>
                <a:sym typeface="Helvetica Neue"/>
              </a:rPr>
              <a:t>coherence derives from a set of </a:t>
            </a:r>
            <a:r>
              <a:rPr lang="en-US" sz="2600" i="1">
                <a:solidFill>
                  <a:srgbClr val="000000"/>
                </a:solidFill>
                <a:latin typeface="Helvetica Neue"/>
                <a:ea typeface="Helvetica Neue"/>
                <a:cs typeface="Helvetica Neue"/>
                <a:sym typeface="Helvetica Neue"/>
              </a:rPr>
              <a:t> </a:t>
            </a:r>
            <a:r>
              <a:rPr lang="en-US" sz="2600" b="0" i="1" u="none" strike="noStrike">
                <a:solidFill>
                  <a:srgbClr val="000000"/>
                </a:solidFill>
                <a:latin typeface="Helvetica Neue"/>
                <a:ea typeface="Helvetica Neue"/>
                <a:cs typeface="Helvetica Neue"/>
                <a:sym typeface="Helvetica Neue"/>
              </a:rPr>
              <a:t>commitments held in common.”</a:t>
            </a:r>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en-US" sz="3000" b="0" i="0" u="none" strike="noStrike">
                <a:solidFill>
                  <a:srgbClr val="000000"/>
                </a:solidFill>
                <a:latin typeface="Helvetica Neue"/>
                <a:ea typeface="Helvetica Neue"/>
                <a:cs typeface="Helvetica Neue"/>
                <a:sym typeface="Helvetica Neue"/>
              </a:rPr>
              <a:t>He describes four commitments:</a:t>
            </a:r>
            <a:endParaRPr sz="3000">
              <a:solidFill>
                <a:schemeClr val="dk1"/>
              </a:solidFill>
              <a:latin typeface="Helvetica Neue"/>
              <a:ea typeface="Helvetica Neue"/>
              <a:cs typeface="Helvetica Neue"/>
              <a:sym typeface="Helvetica Neue"/>
            </a:endParaRPr>
          </a:p>
        </p:txBody>
      </p:sp>
      <p:sp>
        <p:nvSpPr>
          <p:cNvPr id="87" name="Google Shape;87;p6"/>
          <p:cNvSpPr txBox="1"/>
          <p:nvPr/>
        </p:nvSpPr>
        <p:spPr>
          <a:xfrm>
            <a:off x="3592876" y="407029"/>
            <a:ext cx="10138611" cy="9087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5400"/>
              <a:buFont typeface="Helvetica Neue"/>
              <a:buNone/>
            </a:pPr>
            <a:r>
              <a:rPr lang="en-US" sz="5400" b="0" i="0">
                <a:solidFill>
                  <a:srgbClr val="0070C0"/>
                </a:solidFill>
                <a:latin typeface="Helvetica Neue"/>
                <a:ea typeface="Helvetica Neue"/>
                <a:cs typeface="Helvetica Neue"/>
                <a:sym typeface="Helvetica Neue"/>
              </a:rPr>
              <a:t>Characterizing Political Ecology </a:t>
            </a:r>
            <a:endParaRPr/>
          </a:p>
        </p:txBody>
      </p:sp>
      <p:pic>
        <p:nvPicPr>
          <p:cNvPr id="88" name="Google Shape;88;p6" descr="A person wearing glasses&#10;&#10;Description automatically generated with low confidence"/>
          <p:cNvPicPr preferRelativeResize="0"/>
          <p:nvPr/>
        </p:nvPicPr>
        <p:blipFill rotWithShape="1">
          <a:blip r:embed="rId3">
            <a:alphaModFix/>
          </a:blip>
          <a:srcRect/>
          <a:stretch/>
        </p:blipFill>
        <p:spPr>
          <a:xfrm>
            <a:off x="1094336" y="1465019"/>
            <a:ext cx="2304902" cy="2304902"/>
          </a:xfrm>
          <a:prstGeom prst="rect">
            <a:avLst/>
          </a:prstGeom>
          <a:noFill/>
          <a:ln>
            <a:noFill/>
          </a:ln>
        </p:spPr>
      </p:pic>
      <p:sp>
        <p:nvSpPr>
          <p:cNvPr id="89" name="Google Shape;89;p6"/>
          <p:cNvSpPr txBox="1"/>
          <p:nvPr/>
        </p:nvSpPr>
        <p:spPr>
          <a:xfrm>
            <a:off x="708693" y="3808879"/>
            <a:ext cx="331342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dk1"/>
                </a:solidFill>
                <a:latin typeface="Twentieth Century"/>
                <a:ea typeface="Twentieth Century"/>
                <a:cs typeface="Twentieth Century"/>
                <a:sym typeface="Twentieth Century"/>
              </a:rPr>
              <a:t>Tom Perreault, Syracuse University</a:t>
            </a:r>
            <a:endParaRPr/>
          </a:p>
        </p:txBody>
      </p:sp>
      <p:sp>
        <p:nvSpPr>
          <p:cNvPr id="90" name="Google Shape;90;p6"/>
          <p:cNvSpPr txBox="1"/>
          <p:nvPr/>
        </p:nvSpPr>
        <p:spPr>
          <a:xfrm>
            <a:off x="586790" y="6056434"/>
            <a:ext cx="1344729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What is post-positivism? </a:t>
            </a:r>
            <a:endParaRPr/>
          </a:p>
          <a:p>
            <a:pPr marL="0" marR="0" lvl="0" indent="0" algn="ctr" rtl="0">
              <a:spcBef>
                <a:spcPts val="0"/>
              </a:spcBef>
              <a:spcAft>
                <a:spcPts val="0"/>
              </a:spcAft>
              <a:buNone/>
            </a:pPr>
            <a:endParaRPr sz="2000" i="1">
              <a:solidFill>
                <a:srgbClr val="0070C0"/>
              </a:solidFill>
              <a:latin typeface="Helvetica Neue"/>
              <a:ea typeface="Helvetica Neue"/>
              <a:cs typeface="Helvetica Neue"/>
              <a:sym typeface="Helvetica Neue"/>
            </a:endParaRPr>
          </a:p>
        </p:txBody>
      </p:sp>
      <p:sp>
        <p:nvSpPr>
          <p:cNvPr id="91" name="Google Shape;91;p6"/>
          <p:cNvSpPr txBox="1"/>
          <p:nvPr/>
        </p:nvSpPr>
        <p:spPr>
          <a:xfrm>
            <a:off x="784058" y="7006919"/>
            <a:ext cx="1344729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What are examples of research fields in which scholars typically adopt this and fields that have traditionally shunned such?  </a:t>
            </a:r>
            <a:endParaRPr sz="3600" i="1">
              <a:solidFill>
                <a:schemeClr val="dk1"/>
              </a:solidFill>
              <a:latin typeface="Twentieth Century"/>
              <a:ea typeface="Twentieth Century"/>
              <a:cs typeface="Twentieth Century"/>
              <a:sym typeface="Twentieth Century"/>
            </a:endParaRPr>
          </a:p>
        </p:txBody>
      </p:sp>
      <p:sp>
        <p:nvSpPr>
          <p:cNvPr id="92" name="Google Shape;92;p6"/>
          <p:cNvSpPr txBox="1"/>
          <p:nvPr/>
        </p:nvSpPr>
        <p:spPr>
          <a:xfrm>
            <a:off x="1094336" y="4462933"/>
            <a:ext cx="12637200" cy="1200600"/>
          </a:xfrm>
          <a:prstGeom prst="rect">
            <a:avLst/>
          </a:prstGeom>
          <a:solidFill>
            <a:srgbClr val="C5D8F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Helvetica Neue"/>
                <a:ea typeface="Helvetica Neue"/>
                <a:cs typeface="Helvetica Neue"/>
                <a:sym typeface="Helvetica Neue"/>
              </a:rPr>
              <a:t>2. a </a:t>
            </a:r>
            <a:r>
              <a:rPr lang="en-US" sz="3600" i="1" dirty="0">
                <a:solidFill>
                  <a:schemeClr val="dk1"/>
                </a:solidFill>
                <a:latin typeface="Helvetica Neue"/>
                <a:ea typeface="Helvetica Neue"/>
                <a:cs typeface="Helvetica Neue"/>
                <a:sym typeface="Helvetica Neue"/>
              </a:rPr>
              <a:t>theoretical</a:t>
            </a:r>
            <a:r>
              <a:rPr lang="en-US" sz="3600" dirty="0">
                <a:solidFill>
                  <a:schemeClr val="dk1"/>
                </a:solidFill>
                <a:latin typeface="Helvetica Neue"/>
                <a:ea typeface="Helvetica Neue"/>
                <a:cs typeface="Helvetica Neue"/>
                <a:sym typeface="Helvetica Neue"/>
              </a:rPr>
              <a:t> commitment to a post-positivism</a:t>
            </a:r>
            <a:r>
              <a:rPr lang="en-US" dirty="0"/>
              <a:t> </a:t>
            </a:r>
            <a:r>
              <a:rPr lang="en-US" sz="3600" dirty="0">
                <a:solidFill>
                  <a:schemeClr val="dk1"/>
                </a:solidFill>
                <a:latin typeface="Helvetica Neue"/>
                <a:ea typeface="Helvetica Neue"/>
                <a:cs typeface="Helvetica Neue"/>
                <a:sym typeface="Helvetica Neue"/>
              </a:rPr>
              <a:t>understanding of nature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p:nvPr/>
        </p:nvSpPr>
        <p:spPr>
          <a:xfrm>
            <a:off x="3801292" y="1707818"/>
            <a:ext cx="10819500" cy="221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Helvetica Neue"/>
                <a:ea typeface="Helvetica Neue"/>
                <a:cs typeface="Helvetica Neue"/>
                <a:sym typeface="Helvetica Neue"/>
              </a:rPr>
              <a:t>Tom Perreault argues: </a:t>
            </a:r>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a:t>
            </a:r>
            <a:r>
              <a:rPr lang="en-US" sz="2600" b="0" i="1" u="none" strike="noStrike">
                <a:solidFill>
                  <a:srgbClr val="000000"/>
                </a:solidFill>
                <a:latin typeface="Helvetica Neue"/>
                <a:ea typeface="Helvetica Neue"/>
                <a:cs typeface="Helvetica Neue"/>
                <a:sym typeface="Helvetica Neue"/>
              </a:rPr>
              <a:t>it is best characterized not by a research topic … the field’s </a:t>
            </a:r>
            <a:endParaRPr/>
          </a:p>
          <a:p>
            <a:pPr marL="0" marR="0" lvl="0" indent="0" algn="l" rtl="0">
              <a:spcBef>
                <a:spcPts val="0"/>
              </a:spcBef>
              <a:spcAft>
                <a:spcPts val="0"/>
              </a:spcAft>
              <a:buNone/>
            </a:pPr>
            <a:r>
              <a:rPr lang="en-US" sz="2600" i="1">
                <a:solidFill>
                  <a:srgbClr val="000000"/>
                </a:solidFill>
                <a:latin typeface="Helvetica Neue"/>
                <a:ea typeface="Helvetica Neue"/>
                <a:cs typeface="Helvetica Neue"/>
                <a:sym typeface="Helvetica Neue"/>
              </a:rPr>
              <a:t> </a:t>
            </a:r>
            <a:r>
              <a:rPr lang="en-US" sz="2600" b="0" i="1" u="none" strike="noStrike">
                <a:solidFill>
                  <a:srgbClr val="000000"/>
                </a:solidFill>
                <a:latin typeface="Helvetica Neue"/>
                <a:ea typeface="Helvetica Neue"/>
                <a:cs typeface="Helvetica Neue"/>
                <a:sym typeface="Helvetica Neue"/>
              </a:rPr>
              <a:t>coherence derives from a set of </a:t>
            </a:r>
            <a:r>
              <a:rPr lang="en-US" sz="2600" i="1">
                <a:solidFill>
                  <a:srgbClr val="000000"/>
                </a:solidFill>
                <a:latin typeface="Helvetica Neue"/>
                <a:ea typeface="Helvetica Neue"/>
                <a:cs typeface="Helvetica Neue"/>
                <a:sym typeface="Helvetica Neue"/>
              </a:rPr>
              <a:t> </a:t>
            </a:r>
            <a:r>
              <a:rPr lang="en-US" sz="2600" b="0" i="1" u="none" strike="noStrike">
                <a:solidFill>
                  <a:srgbClr val="000000"/>
                </a:solidFill>
                <a:latin typeface="Helvetica Neue"/>
                <a:ea typeface="Helvetica Neue"/>
                <a:cs typeface="Helvetica Neue"/>
                <a:sym typeface="Helvetica Neue"/>
              </a:rPr>
              <a:t>commitments held in common.”</a:t>
            </a:r>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en-US" sz="3000" b="0" i="0" u="none" strike="noStrike">
                <a:solidFill>
                  <a:srgbClr val="000000"/>
                </a:solidFill>
                <a:latin typeface="Helvetica Neue"/>
                <a:ea typeface="Helvetica Neue"/>
                <a:cs typeface="Helvetica Neue"/>
                <a:sym typeface="Helvetica Neue"/>
              </a:rPr>
              <a:t>He describes four commitments:</a:t>
            </a:r>
            <a:endParaRPr sz="3000">
              <a:solidFill>
                <a:schemeClr val="dk1"/>
              </a:solidFill>
              <a:latin typeface="Helvetica Neue"/>
              <a:ea typeface="Helvetica Neue"/>
              <a:cs typeface="Helvetica Neue"/>
              <a:sym typeface="Helvetica Neue"/>
            </a:endParaRPr>
          </a:p>
        </p:txBody>
      </p:sp>
      <p:sp>
        <p:nvSpPr>
          <p:cNvPr id="99" name="Google Shape;99;p7"/>
          <p:cNvSpPr txBox="1"/>
          <p:nvPr/>
        </p:nvSpPr>
        <p:spPr>
          <a:xfrm>
            <a:off x="3592876" y="407029"/>
            <a:ext cx="10138611" cy="9087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5400"/>
              <a:buFont typeface="Helvetica Neue"/>
              <a:buNone/>
            </a:pPr>
            <a:r>
              <a:rPr lang="en-US" sz="5400" b="0" i="0">
                <a:solidFill>
                  <a:srgbClr val="0070C0"/>
                </a:solidFill>
                <a:latin typeface="Helvetica Neue"/>
                <a:ea typeface="Helvetica Neue"/>
                <a:cs typeface="Helvetica Neue"/>
                <a:sym typeface="Helvetica Neue"/>
              </a:rPr>
              <a:t>Characterizing Political Ecology </a:t>
            </a:r>
            <a:endParaRPr/>
          </a:p>
        </p:txBody>
      </p:sp>
      <p:pic>
        <p:nvPicPr>
          <p:cNvPr id="100" name="Google Shape;100;p7" descr="A person wearing glasses&#10;&#10;Description automatically generated with low confidence"/>
          <p:cNvPicPr preferRelativeResize="0"/>
          <p:nvPr/>
        </p:nvPicPr>
        <p:blipFill rotWithShape="1">
          <a:blip r:embed="rId3">
            <a:alphaModFix/>
          </a:blip>
          <a:srcRect/>
          <a:stretch/>
        </p:blipFill>
        <p:spPr>
          <a:xfrm>
            <a:off x="1094336" y="1465019"/>
            <a:ext cx="2304902" cy="2304902"/>
          </a:xfrm>
          <a:prstGeom prst="rect">
            <a:avLst/>
          </a:prstGeom>
          <a:noFill/>
          <a:ln>
            <a:noFill/>
          </a:ln>
        </p:spPr>
      </p:pic>
      <p:sp>
        <p:nvSpPr>
          <p:cNvPr id="101" name="Google Shape;101;p7"/>
          <p:cNvSpPr txBox="1"/>
          <p:nvPr/>
        </p:nvSpPr>
        <p:spPr>
          <a:xfrm>
            <a:off x="708693" y="3808879"/>
            <a:ext cx="331342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dk1"/>
                </a:solidFill>
                <a:latin typeface="Twentieth Century"/>
                <a:ea typeface="Twentieth Century"/>
                <a:cs typeface="Twentieth Century"/>
                <a:sym typeface="Twentieth Century"/>
              </a:rPr>
              <a:t>Tom Perreault, Syracuse University</a:t>
            </a:r>
            <a:endParaRPr/>
          </a:p>
        </p:txBody>
      </p:sp>
      <p:sp>
        <p:nvSpPr>
          <p:cNvPr id="102" name="Google Shape;102;p7"/>
          <p:cNvSpPr txBox="1"/>
          <p:nvPr/>
        </p:nvSpPr>
        <p:spPr>
          <a:xfrm>
            <a:off x="1094336" y="4406484"/>
            <a:ext cx="13071300" cy="1754700"/>
          </a:xfrm>
          <a:prstGeom prst="rect">
            <a:avLst/>
          </a:prstGeom>
          <a:solidFill>
            <a:srgbClr val="C5D8F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dirty="0">
                <a:solidFill>
                  <a:schemeClr val="dk1"/>
                </a:solidFill>
                <a:latin typeface="Helvetica Neue"/>
                <a:ea typeface="Helvetica Neue"/>
                <a:cs typeface="Helvetica Neue"/>
                <a:sym typeface="Helvetica Neue"/>
              </a:rPr>
              <a:t>3. a </a:t>
            </a:r>
            <a:r>
              <a:rPr lang="en-US" sz="3600" b="0" i="1" u="none" strike="noStrike" dirty="0">
                <a:solidFill>
                  <a:schemeClr val="dk1"/>
                </a:solidFill>
                <a:latin typeface="Helvetica Neue"/>
                <a:ea typeface="Helvetica Neue"/>
                <a:cs typeface="Helvetica Neue"/>
                <a:sym typeface="Helvetica Neue"/>
              </a:rPr>
              <a:t>methodological </a:t>
            </a:r>
            <a:r>
              <a:rPr lang="en-US" sz="3600" b="0" u="none" strike="noStrike" dirty="0">
                <a:solidFill>
                  <a:schemeClr val="dk1"/>
                </a:solidFill>
                <a:latin typeface="Helvetica Neue"/>
                <a:ea typeface="Helvetica Neue"/>
                <a:cs typeface="Helvetica Neue"/>
                <a:sym typeface="Helvetica Neue"/>
              </a:rPr>
              <a:t>commitment</a:t>
            </a:r>
            <a:r>
              <a:rPr lang="en-US" sz="3600" b="0" i="1" u="none" strike="noStrike" dirty="0">
                <a:solidFill>
                  <a:schemeClr val="dk1"/>
                </a:solidFill>
                <a:latin typeface="Helvetica Neue"/>
                <a:ea typeface="Helvetica Neue"/>
                <a:cs typeface="Helvetica Neue"/>
                <a:sym typeface="Helvetica Neue"/>
              </a:rPr>
              <a:t> </a:t>
            </a:r>
            <a:r>
              <a:rPr lang="en-US" sz="3600" b="0" i="0" u="none" strike="noStrike" dirty="0">
                <a:solidFill>
                  <a:schemeClr val="dk1"/>
                </a:solidFill>
                <a:latin typeface="Helvetica Neue"/>
                <a:ea typeface="Helvetica Neue"/>
                <a:cs typeface="Helvetica Neue"/>
                <a:sym typeface="Helvetica Neue"/>
              </a:rPr>
              <a:t>to in-depth, direct observation</a:t>
            </a:r>
            <a:r>
              <a:rPr lang="en-US" dirty="0"/>
              <a:t> </a:t>
            </a:r>
            <a:r>
              <a:rPr lang="en-US" sz="3600" b="0" i="0" u="none" strike="noStrike" dirty="0">
                <a:solidFill>
                  <a:schemeClr val="dk1"/>
                </a:solidFill>
                <a:latin typeface="Helvetica Neue"/>
                <a:ea typeface="Helvetica Neue"/>
                <a:cs typeface="Helvetica Neue"/>
                <a:sym typeface="Helvetica Neue"/>
              </a:rPr>
              <a:t>involving qualitative research often in combination with</a:t>
            </a:r>
            <a:r>
              <a:rPr lang="en-US" dirty="0"/>
              <a:t> </a:t>
            </a:r>
            <a:r>
              <a:rPr lang="en-US" sz="3600" b="0" i="0" u="none" strike="noStrike" dirty="0">
                <a:solidFill>
                  <a:schemeClr val="dk1"/>
                </a:solidFill>
                <a:latin typeface="Helvetica Neue"/>
                <a:ea typeface="Helvetica Neue"/>
                <a:cs typeface="Helvetica Neue"/>
                <a:sym typeface="Helvetica Neue"/>
              </a:rPr>
              <a:t>quantitative methods and/or document analysis</a:t>
            </a:r>
            <a:endParaRPr sz="3600" dirty="0">
              <a:solidFill>
                <a:schemeClr val="dk1"/>
              </a:solidFill>
              <a:latin typeface="Helvetica Neue"/>
              <a:ea typeface="Helvetica Neue"/>
              <a:cs typeface="Helvetica Neue"/>
              <a:sym typeface="Helvetica Neue"/>
            </a:endParaRPr>
          </a:p>
        </p:txBody>
      </p:sp>
      <p:sp>
        <p:nvSpPr>
          <p:cNvPr id="103" name="Google Shape;103;p7"/>
          <p:cNvSpPr txBox="1"/>
          <p:nvPr/>
        </p:nvSpPr>
        <p:spPr>
          <a:xfrm>
            <a:off x="718411" y="6315481"/>
            <a:ext cx="134472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What are examples of qualitative research methods? </a:t>
            </a:r>
            <a:endParaRPr sz="2000" i="1">
              <a:solidFill>
                <a:srgbClr val="0070C0"/>
              </a:solidFill>
              <a:latin typeface="Helvetica Neue"/>
              <a:ea typeface="Helvetica Neue"/>
              <a:cs typeface="Helvetica Neue"/>
              <a:sym typeface="Helvetica Neue"/>
            </a:endParaRPr>
          </a:p>
        </p:txBody>
      </p:sp>
      <p:sp>
        <p:nvSpPr>
          <p:cNvPr id="104" name="Google Shape;104;p7"/>
          <p:cNvSpPr txBox="1"/>
          <p:nvPr/>
        </p:nvSpPr>
        <p:spPr>
          <a:xfrm>
            <a:off x="586790" y="7346290"/>
            <a:ext cx="134472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How can qualitative and quantitative data be used together? </a:t>
            </a:r>
            <a:endParaRPr sz="2000" i="1">
              <a:solidFill>
                <a:srgbClr val="0070C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p:nvPr/>
        </p:nvSpPr>
        <p:spPr>
          <a:xfrm>
            <a:off x="3801292" y="1707818"/>
            <a:ext cx="10819500" cy="221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Helvetica Neue"/>
                <a:ea typeface="Helvetica Neue"/>
                <a:cs typeface="Helvetica Neue"/>
                <a:sym typeface="Helvetica Neue"/>
              </a:rPr>
              <a:t>Tom Perreault argues: </a:t>
            </a:r>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a:t>
            </a:r>
            <a:r>
              <a:rPr lang="en-US" sz="2600" b="0" i="1" u="none" strike="noStrike">
                <a:solidFill>
                  <a:srgbClr val="000000"/>
                </a:solidFill>
                <a:latin typeface="Helvetica Neue"/>
                <a:ea typeface="Helvetica Neue"/>
                <a:cs typeface="Helvetica Neue"/>
                <a:sym typeface="Helvetica Neue"/>
              </a:rPr>
              <a:t>it is best characterized not by a research topic … the field’s </a:t>
            </a:r>
            <a:endParaRPr/>
          </a:p>
          <a:p>
            <a:pPr marL="0" marR="0" lvl="0" indent="0" algn="l" rtl="0">
              <a:spcBef>
                <a:spcPts val="0"/>
              </a:spcBef>
              <a:spcAft>
                <a:spcPts val="0"/>
              </a:spcAft>
              <a:buNone/>
            </a:pPr>
            <a:r>
              <a:rPr lang="en-US" sz="2600" i="1">
                <a:solidFill>
                  <a:srgbClr val="000000"/>
                </a:solidFill>
                <a:latin typeface="Helvetica Neue"/>
                <a:ea typeface="Helvetica Neue"/>
                <a:cs typeface="Helvetica Neue"/>
                <a:sym typeface="Helvetica Neue"/>
              </a:rPr>
              <a:t> </a:t>
            </a:r>
            <a:r>
              <a:rPr lang="en-US" sz="2600" b="0" i="1" u="none" strike="noStrike">
                <a:solidFill>
                  <a:srgbClr val="000000"/>
                </a:solidFill>
                <a:latin typeface="Helvetica Neue"/>
                <a:ea typeface="Helvetica Neue"/>
                <a:cs typeface="Helvetica Neue"/>
                <a:sym typeface="Helvetica Neue"/>
              </a:rPr>
              <a:t>coherence derives from a set of </a:t>
            </a:r>
            <a:r>
              <a:rPr lang="en-US" sz="2600" i="1">
                <a:solidFill>
                  <a:srgbClr val="000000"/>
                </a:solidFill>
                <a:latin typeface="Helvetica Neue"/>
                <a:ea typeface="Helvetica Neue"/>
                <a:cs typeface="Helvetica Neue"/>
                <a:sym typeface="Helvetica Neue"/>
              </a:rPr>
              <a:t> </a:t>
            </a:r>
            <a:r>
              <a:rPr lang="en-US" sz="2600" b="0" i="1" u="none" strike="noStrike">
                <a:solidFill>
                  <a:srgbClr val="000000"/>
                </a:solidFill>
                <a:latin typeface="Helvetica Neue"/>
                <a:ea typeface="Helvetica Neue"/>
                <a:cs typeface="Helvetica Neue"/>
                <a:sym typeface="Helvetica Neue"/>
              </a:rPr>
              <a:t>commitments held in common.”</a:t>
            </a:r>
            <a:endParaRPr/>
          </a:p>
          <a:p>
            <a:pPr marL="0" marR="0" lvl="0" indent="0" algn="l" rtl="0">
              <a:spcBef>
                <a:spcPts val="0"/>
              </a:spcBef>
              <a:spcAft>
                <a:spcPts val="0"/>
              </a:spcAft>
              <a:buNone/>
            </a:pPr>
            <a:r>
              <a:rPr lang="en-US" sz="2600" b="0" i="0" u="none" strike="noStrike">
                <a:solidFill>
                  <a:srgbClr val="000000"/>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en-US" sz="3000" b="0" i="0" u="none" strike="noStrike">
                <a:solidFill>
                  <a:srgbClr val="000000"/>
                </a:solidFill>
                <a:latin typeface="Helvetica Neue"/>
                <a:ea typeface="Helvetica Neue"/>
                <a:cs typeface="Helvetica Neue"/>
                <a:sym typeface="Helvetica Neue"/>
              </a:rPr>
              <a:t>He describes four commitments:</a:t>
            </a:r>
            <a:endParaRPr sz="3000">
              <a:solidFill>
                <a:schemeClr val="dk1"/>
              </a:solidFill>
              <a:latin typeface="Helvetica Neue"/>
              <a:ea typeface="Helvetica Neue"/>
              <a:cs typeface="Helvetica Neue"/>
              <a:sym typeface="Helvetica Neue"/>
            </a:endParaRPr>
          </a:p>
        </p:txBody>
      </p:sp>
      <p:sp>
        <p:nvSpPr>
          <p:cNvPr id="111" name="Google Shape;111;p8"/>
          <p:cNvSpPr txBox="1"/>
          <p:nvPr/>
        </p:nvSpPr>
        <p:spPr>
          <a:xfrm>
            <a:off x="3592876" y="407029"/>
            <a:ext cx="10138611" cy="9087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5400"/>
              <a:buFont typeface="Helvetica Neue"/>
              <a:buNone/>
            </a:pPr>
            <a:r>
              <a:rPr lang="en-US" sz="5400" b="0" i="0">
                <a:solidFill>
                  <a:srgbClr val="0070C0"/>
                </a:solidFill>
                <a:latin typeface="Helvetica Neue"/>
                <a:ea typeface="Helvetica Neue"/>
                <a:cs typeface="Helvetica Neue"/>
                <a:sym typeface="Helvetica Neue"/>
              </a:rPr>
              <a:t>Characterizing Political Ecology </a:t>
            </a:r>
            <a:endParaRPr/>
          </a:p>
        </p:txBody>
      </p:sp>
      <p:pic>
        <p:nvPicPr>
          <p:cNvPr id="112" name="Google Shape;112;p8" descr="A person wearing glasses&#10;&#10;Description automatically generated with low confidence"/>
          <p:cNvPicPr preferRelativeResize="0"/>
          <p:nvPr/>
        </p:nvPicPr>
        <p:blipFill rotWithShape="1">
          <a:blip r:embed="rId3">
            <a:alphaModFix/>
          </a:blip>
          <a:srcRect/>
          <a:stretch/>
        </p:blipFill>
        <p:spPr>
          <a:xfrm>
            <a:off x="1094336" y="1465019"/>
            <a:ext cx="2304902" cy="2304902"/>
          </a:xfrm>
          <a:prstGeom prst="rect">
            <a:avLst/>
          </a:prstGeom>
          <a:noFill/>
          <a:ln>
            <a:noFill/>
          </a:ln>
        </p:spPr>
      </p:pic>
      <p:sp>
        <p:nvSpPr>
          <p:cNvPr id="113" name="Google Shape;113;p8"/>
          <p:cNvSpPr txBox="1"/>
          <p:nvPr/>
        </p:nvSpPr>
        <p:spPr>
          <a:xfrm>
            <a:off x="708693" y="3808879"/>
            <a:ext cx="331342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dk1"/>
                </a:solidFill>
                <a:latin typeface="Twentieth Century"/>
                <a:ea typeface="Twentieth Century"/>
                <a:cs typeface="Twentieth Century"/>
                <a:sym typeface="Twentieth Century"/>
              </a:rPr>
              <a:t>Tom Perreault, Syracuse University</a:t>
            </a:r>
            <a:endParaRPr/>
          </a:p>
        </p:txBody>
      </p:sp>
      <p:sp>
        <p:nvSpPr>
          <p:cNvPr id="114" name="Google Shape;114;p8"/>
          <p:cNvSpPr txBox="1"/>
          <p:nvPr/>
        </p:nvSpPr>
        <p:spPr>
          <a:xfrm>
            <a:off x="1094325" y="4517700"/>
            <a:ext cx="13071300" cy="1200600"/>
          </a:xfrm>
          <a:prstGeom prst="rect">
            <a:avLst/>
          </a:prstGeom>
          <a:solidFill>
            <a:srgbClr val="C5D8F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a:solidFill>
                  <a:schemeClr val="dk1"/>
                </a:solidFill>
                <a:latin typeface="Helvetica Neue"/>
                <a:ea typeface="Helvetica Neue"/>
                <a:cs typeface="Helvetica Neue"/>
                <a:sym typeface="Helvetica Neue"/>
              </a:rPr>
              <a:t>4. a </a:t>
            </a:r>
            <a:r>
              <a:rPr lang="en-US" sz="3600" b="0" i="1" u="none" strike="noStrike">
                <a:solidFill>
                  <a:schemeClr val="dk1"/>
                </a:solidFill>
                <a:latin typeface="Helvetica Neue"/>
                <a:ea typeface="Helvetica Neue"/>
                <a:cs typeface="Helvetica Neue"/>
                <a:sym typeface="Helvetica Neue"/>
              </a:rPr>
              <a:t>normative political </a:t>
            </a:r>
            <a:r>
              <a:rPr lang="en-US" sz="3600" b="0" u="none" strike="noStrike">
                <a:solidFill>
                  <a:schemeClr val="dk1"/>
                </a:solidFill>
                <a:latin typeface="Helvetica Neue"/>
                <a:ea typeface="Helvetica Neue"/>
                <a:cs typeface="Helvetica Neue"/>
                <a:sym typeface="Helvetica Neue"/>
              </a:rPr>
              <a:t>commitment</a:t>
            </a:r>
            <a:r>
              <a:rPr lang="en-US" sz="3600" b="0" i="1" u="none" strike="noStrike">
                <a:solidFill>
                  <a:schemeClr val="dk1"/>
                </a:solidFill>
                <a:latin typeface="Helvetica Neue"/>
                <a:ea typeface="Helvetica Neue"/>
                <a:cs typeface="Helvetica Neue"/>
                <a:sym typeface="Helvetica Neue"/>
              </a:rPr>
              <a:t> </a:t>
            </a:r>
            <a:r>
              <a:rPr lang="en-US" sz="3600" b="0" i="0" u="none" strike="noStrike">
                <a:solidFill>
                  <a:schemeClr val="dk1"/>
                </a:solidFill>
                <a:latin typeface="Helvetica Neue"/>
                <a:ea typeface="Helvetica Neue"/>
                <a:cs typeface="Helvetica Neue"/>
                <a:sym typeface="Helvetica Neue"/>
              </a:rPr>
              <a:t>to social justice and</a:t>
            </a:r>
            <a:endParaRPr/>
          </a:p>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    </a:t>
            </a:r>
            <a:r>
              <a:rPr lang="en-US" sz="3600" b="0" i="0" u="none" strike="noStrike">
                <a:solidFill>
                  <a:schemeClr val="dk1"/>
                </a:solidFill>
                <a:latin typeface="Helvetica Neue"/>
                <a:ea typeface="Helvetica Neue"/>
                <a:cs typeface="Helvetica Neue"/>
                <a:sym typeface="Helvetica Neue"/>
              </a:rPr>
              <a:t> structural political change </a:t>
            </a:r>
            <a:endParaRPr sz="3600">
              <a:solidFill>
                <a:schemeClr val="dk1"/>
              </a:solidFill>
              <a:latin typeface="Helvetica Neue"/>
              <a:ea typeface="Helvetica Neue"/>
              <a:cs typeface="Helvetica Neue"/>
              <a:sym typeface="Helvetica Neue"/>
            </a:endParaRPr>
          </a:p>
        </p:txBody>
      </p:sp>
      <p:sp>
        <p:nvSpPr>
          <p:cNvPr id="115" name="Google Shape;115;p8"/>
          <p:cNvSpPr txBox="1"/>
          <p:nvPr/>
        </p:nvSpPr>
        <p:spPr>
          <a:xfrm>
            <a:off x="906336" y="6311786"/>
            <a:ext cx="13447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In what way might your own work involve normative aspects?  </a:t>
            </a:r>
            <a:endParaRPr sz="2000" i="1">
              <a:solidFill>
                <a:srgbClr val="0070C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3911181" y="884819"/>
            <a:ext cx="10406397" cy="140829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70C0"/>
              </a:buClr>
              <a:buSzPts val="5400"/>
              <a:buFont typeface="Helvetica Neue"/>
              <a:buNone/>
            </a:pPr>
            <a:r>
              <a:rPr lang="en-US" sz="5400" b="0">
                <a:solidFill>
                  <a:srgbClr val="0070C0"/>
                </a:solidFill>
                <a:latin typeface="Helvetica Neue"/>
                <a:ea typeface="Helvetica Neue"/>
                <a:cs typeface="Helvetica Neue"/>
                <a:sym typeface="Helvetica Neue"/>
              </a:rPr>
              <a:t>History of political ecology</a:t>
            </a:r>
            <a:endParaRPr/>
          </a:p>
        </p:txBody>
      </p:sp>
      <p:sp>
        <p:nvSpPr>
          <p:cNvPr id="122" name="Google Shape;122;p9"/>
          <p:cNvSpPr txBox="1"/>
          <p:nvPr/>
        </p:nvSpPr>
        <p:spPr>
          <a:xfrm>
            <a:off x="763545" y="2293112"/>
            <a:ext cx="130938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Helvetica Neue"/>
                <a:ea typeface="Helvetica Neue"/>
                <a:cs typeface="Helvetica Neue"/>
                <a:sym typeface="Helvetica Neue"/>
              </a:rPr>
              <a:t>Early Focus: environmental degradation is huge and the impacts fall disproportionately on those with little power</a:t>
            </a:r>
            <a:endParaRPr/>
          </a:p>
        </p:txBody>
      </p:sp>
      <p:sp>
        <p:nvSpPr>
          <p:cNvPr id="123" name="Google Shape;123;p9"/>
          <p:cNvSpPr txBox="1"/>
          <p:nvPr/>
        </p:nvSpPr>
        <p:spPr>
          <a:xfrm>
            <a:off x="1129888" y="6219539"/>
            <a:ext cx="130599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Has the disproportionality of environmental impacts decreased </a:t>
            </a:r>
            <a:endParaRPr/>
          </a:p>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over time? Does this vary geographically?</a:t>
            </a:r>
            <a:endParaRPr/>
          </a:p>
        </p:txBody>
      </p:sp>
      <p:sp>
        <p:nvSpPr>
          <p:cNvPr id="124" name="Google Shape;124;p9"/>
          <p:cNvSpPr txBox="1"/>
          <p:nvPr/>
        </p:nvSpPr>
        <p:spPr>
          <a:xfrm>
            <a:off x="1306351" y="4319864"/>
            <a:ext cx="1225724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0070C0"/>
                </a:solidFill>
                <a:latin typeface="Helvetica Neue"/>
                <a:ea typeface="Helvetica Neue"/>
                <a:cs typeface="Helvetica Neue"/>
                <a:sym typeface="Helvetica Neue"/>
              </a:rPr>
              <a:t>What are some examples of disproportionate impacts on groups during the 1970’ – late 1980’s?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1702</Words>
  <Application>Microsoft Office PowerPoint</Application>
  <PresentationFormat>Custom</PresentationFormat>
  <Paragraphs>120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Twentieth Century</vt:lpstr>
      <vt:lpstr>Bitter</vt:lpstr>
      <vt:lpstr>Office Theme</vt:lpstr>
      <vt:lpstr>PowerPoint Presentation</vt:lpstr>
      <vt:lpstr>PowerPoint Presentation</vt:lpstr>
      <vt:lpstr>Some argue </vt:lpstr>
      <vt:lpstr>PowerPoint Presentation</vt:lpstr>
      <vt:lpstr>Critical Social Theory</vt:lpstr>
      <vt:lpstr>PowerPoint Presentation</vt:lpstr>
      <vt:lpstr>PowerPoint Presentation</vt:lpstr>
      <vt:lpstr>PowerPoint Presentation</vt:lpstr>
      <vt:lpstr>History of political ecology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 Palmer</dc:creator>
  <cp:lastModifiedBy>Erin Duffy</cp:lastModifiedBy>
  <cp:revision>2</cp:revision>
  <dcterms:created xsi:type="dcterms:W3CDTF">2015-03-01T20:58:55Z</dcterms:created>
  <dcterms:modified xsi:type="dcterms:W3CDTF">2022-04-21T14:37:10Z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0x01010070784B25AF50B1489073584462465C7B</vt:lpwstr>
  </property>
</Properties>
</file>