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/rc1TId7Zg153M256R36yxz/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C9F9FA-8F50-4E3C-A771-13E49CF6EC2E}">
  <a:tblStyle styleId="{8DC9F9FA-8F50-4E3C-A771-13E49CF6EC2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14292022269014"/>
          <c:y val="0.11547161508644814"/>
          <c:w val="0.54424627171742535"/>
          <c:h val="0.785610475915139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37-40E1-864B-907D1CDCE0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37-40E1-864B-907D1CDCE0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37-40E1-864B-907D1CDCE0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37-40E1-864B-907D1CDCE0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37-40E1-864B-907D1CDCE0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37-40E1-864B-907D1CDCE03C}"/>
              </c:ext>
            </c:extLst>
          </c:dPt>
          <c:dLbls>
            <c:dLbl>
              <c:idx val="0"/>
              <c:layout>
                <c:manualLayout>
                  <c:x val="-0.24661485107728615"/>
                  <c:y val="-7.42779130025842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FE49C15F-B0DF-4705-865D-7C72AE4597FA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37-40E1-864B-907D1CDCE03C}"/>
                </c:ext>
              </c:extLst>
            </c:dLbl>
            <c:dLbl>
              <c:idx val="1"/>
              <c:layout>
                <c:manualLayout>
                  <c:x val="0.13397694486765019"/>
                  <c:y val="-0.18159728404517311"/>
                </c:manualLayout>
              </c:layout>
              <c:tx>
                <c:rich>
                  <a:bodyPr/>
                  <a:lstStyle/>
                  <a:p>
                    <a:fld id="{ABFD1BAB-B608-4339-95B0-B13A75E75166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37-40E1-864B-907D1CDCE03C}"/>
                </c:ext>
              </c:extLst>
            </c:dLbl>
            <c:dLbl>
              <c:idx val="2"/>
              <c:layout>
                <c:manualLayout>
                  <c:x val="-4.4241843389701406E-2"/>
                  <c:y val="3.1047974725749408E-2"/>
                </c:manualLayout>
              </c:layout>
              <c:tx>
                <c:rich>
                  <a:bodyPr/>
                  <a:lstStyle/>
                  <a:p>
                    <a:fld id="{7AF0AAD1-AB8B-4CF5-8BE9-E761A899D192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37-40E1-864B-907D1CDCE03C}"/>
                </c:ext>
              </c:extLst>
            </c:dLbl>
            <c:dLbl>
              <c:idx val="3"/>
              <c:layout>
                <c:manualLayout>
                  <c:x val="0"/>
                  <c:y val="7.381232372584033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Homeowner Benefits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67733951654724"/>
                      <c:h val="0.1715957173085811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D037-40E1-864B-907D1CDCE03C}"/>
                </c:ext>
              </c:extLst>
            </c:dLbl>
            <c:dLbl>
              <c:idx val="4"/>
              <c:layout>
                <c:manualLayout>
                  <c:x val="-8.0622528679703626E-2"/>
                  <c:y val="5.53647172483621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Hunting</a:t>
                    </a:r>
                    <a:r>
                      <a:rPr lang="en-US" baseline="0" dirty="0"/>
                      <a:t> and Fishing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037-40E1-864B-907D1CDCE03C}"/>
                </c:ext>
              </c:extLst>
            </c:dLbl>
            <c:dLbl>
              <c:idx val="5"/>
              <c:layout>
                <c:manualLayout>
                  <c:x val="0.2327861701688655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Aesthetics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7395618905029"/>
                      <c:h val="0.128705195178622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D037-40E1-864B-907D1CDCE0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353535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Financial Well-Being</c:v>
                </c:pt>
                <c:pt idx="1">
                  <c:v>Health</c:v>
                </c:pt>
                <c:pt idx="2">
                  <c:v>Climate mitigation</c:v>
                </c:pt>
                <c:pt idx="3">
                  <c:v>Shelter</c:v>
                </c:pt>
                <c:pt idx="4">
                  <c:v>Recreation</c:v>
                </c:pt>
                <c:pt idx="5">
                  <c:v>Community Engagement</c:v>
                </c:pt>
              </c:strCache>
            </c:strRef>
          </c:cat>
          <c:val>
            <c:numRef>
              <c:f>Sheet1!$B$1:$B$6</c:f>
              <c:numCache>
                <c:formatCode>0%</c:formatCode>
                <c:ptCount val="6"/>
                <c:pt idx="0">
                  <c:v>0.55000000000000004</c:v>
                </c:pt>
                <c:pt idx="1">
                  <c:v>0.15</c:v>
                </c:pt>
                <c:pt idx="2">
                  <c:v>0.05</c:v>
                </c:pt>
                <c:pt idx="3">
                  <c:v>0.1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37-40E1-864B-907D1CDCE0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353535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60-4125-A93B-FF00CDC7BF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60-4125-A93B-FF00CDC7BF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60-4125-A93B-FF00CDC7BF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60-4125-A93B-FF00CDC7BF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60-4125-A93B-FF00CDC7BF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60-4125-A93B-FF00CDC7BF64}"/>
              </c:ext>
            </c:extLst>
          </c:dPt>
          <c:dLbls>
            <c:dLbl>
              <c:idx val="0"/>
              <c:layout>
                <c:manualLayout>
                  <c:x val="-0.1466450094957632"/>
                  <c:y val="0.2070168105591817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D1A98921-8710-4D36-97B8-E24DFDED17B7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60-4125-A93B-FF00CDC7BF64}"/>
                </c:ext>
              </c:extLst>
            </c:dLbl>
            <c:dLbl>
              <c:idx val="1"/>
              <c:layout>
                <c:manualLayout>
                  <c:x val="-0.15844732399364436"/>
                  <c:y val="-5.7600895422965273E-2"/>
                </c:manualLayout>
              </c:layout>
              <c:tx>
                <c:rich>
                  <a:bodyPr/>
                  <a:lstStyle/>
                  <a:p>
                    <a:fld id="{3B23F7BD-EDA6-4828-B253-AEADCC83D79F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60-4125-A93B-FF00CDC7BF64}"/>
                </c:ext>
              </c:extLst>
            </c:dLbl>
            <c:dLbl>
              <c:idx val="2"/>
              <c:layout>
                <c:manualLayout>
                  <c:x val="5.9153087051730384E-2"/>
                  <c:y val="-1.5224747847606268E-2"/>
                </c:manualLayout>
              </c:layout>
              <c:tx>
                <c:rich>
                  <a:bodyPr/>
                  <a:lstStyle/>
                  <a:p>
                    <a:fld id="{C609EBC6-C7F1-4C21-9D63-32668987DC7E}" type="CATEGORYNAME">
                      <a:rPr lang="en-US" smtClean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60-4125-A93B-FF00CDC7BF64}"/>
                </c:ext>
              </c:extLst>
            </c:dLbl>
            <c:dLbl>
              <c:idx val="3"/>
              <c:layout>
                <c:manualLayout>
                  <c:x val="0.16607727212175369"/>
                  <c:y val="-0.227693097055370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Homeowner</a:t>
                    </a:r>
                    <a:r>
                      <a:rPr lang="en-US" baseline="0" dirty="0"/>
                      <a:t> Benefits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C60-4125-A93B-FF00CDC7BF64}"/>
                </c:ext>
              </c:extLst>
            </c:dLbl>
            <c:dLbl>
              <c:idx val="4"/>
              <c:layout>
                <c:manualLayout>
                  <c:x val="0.20488587190727744"/>
                  <c:y val="8.49105366244096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Hunting</a:t>
                    </a:r>
                    <a:r>
                      <a:rPr lang="en-US" baseline="0" dirty="0"/>
                      <a:t> and Fishing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C60-4125-A93B-FF00CDC7BF64}"/>
                </c:ext>
              </c:extLst>
            </c:dLbl>
            <c:dLbl>
              <c:idx val="5"/>
              <c:layout>
                <c:manualLayout>
                  <c:x val="-4.53551450816818E-2"/>
                  <c:y val="7.6123739238031342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Aesthetics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C60-4125-A93B-FF00CDC7B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353535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Sheet1!$A$8:$A$13</c:f>
              <c:strCache>
                <c:ptCount val="6"/>
                <c:pt idx="0">
                  <c:v>Financial Well-Being</c:v>
                </c:pt>
                <c:pt idx="1">
                  <c:v>Health</c:v>
                </c:pt>
                <c:pt idx="2">
                  <c:v>Climate mitigation</c:v>
                </c:pt>
                <c:pt idx="3">
                  <c:v>Shelter</c:v>
                </c:pt>
                <c:pt idx="4">
                  <c:v>Recreation</c:v>
                </c:pt>
                <c:pt idx="5">
                  <c:v>Community Engagement</c:v>
                </c:pt>
              </c:strCache>
            </c:strRef>
          </c:cat>
          <c:val>
            <c:numRef>
              <c:f>Sheet1!$B$8:$B$13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60-4125-A93B-FF00CDC7BF6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353535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assume things like – people are profit-maximizer</a:t>
            </a:r>
            <a:endParaRPr/>
          </a:p>
        </p:txBody>
      </p:sp>
      <p:sp>
        <p:nvSpPr>
          <p:cNvPr id="112" name="Google Shape;11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side – proportional allocation based on emissions (and sub basin targets)</a:t>
            </a:r>
            <a:endParaRPr/>
          </a:p>
        </p:txBody>
      </p:sp>
      <p:sp>
        <p:nvSpPr>
          <p:cNvPr id="133" name="Google Shape;13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Extremely protective policies can be very expensive to achieve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80% of costs occur in last 20% of compliance</a:t>
            </a:r>
            <a:endParaRPr/>
          </a:p>
        </p:txBody>
      </p:sp>
      <p:sp>
        <p:nvSpPr>
          <p:cNvPr id="188" name="Google Shape;1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122363"/>
            <a:ext cx="9144000" cy="195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Applying environmental economics to policy</a:t>
            </a:r>
            <a:br>
              <a:rPr lang="en-US"/>
            </a:br>
            <a:r>
              <a:rPr lang="en-US" sz="4800">
                <a:solidFill>
                  <a:schemeClr val="accent2"/>
                </a:solidFill>
              </a:rPr>
              <a:t>Optimal restoration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231573"/>
            <a:ext cx="9144000" cy="1392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Dr. Lisa Wainger, UMCES-CBL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Sesync Immersion Workshop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November, 2020</a:t>
            </a:r>
            <a:endParaRPr/>
          </a:p>
        </p:txBody>
      </p:sp>
      <p:pic>
        <p:nvPicPr>
          <p:cNvPr descr="Image result for chesapeake bay nature" id="91" name="Google Shape;91;p1"/>
          <p:cNvPicPr preferRelativeResize="0"/>
          <p:nvPr/>
        </p:nvPicPr>
        <p:blipFill rotWithShape="1">
          <a:blip r:embed="rId3">
            <a:alphaModFix/>
          </a:blip>
          <a:srcRect b="5004" l="1100" r="1884" t="0"/>
          <a:stretch/>
        </p:blipFill>
        <p:spPr>
          <a:xfrm>
            <a:off x="0" y="4950517"/>
            <a:ext cx="2699097" cy="1907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esapeake bay fishing"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9096" y="4954268"/>
            <a:ext cx="3057467" cy="1907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esapeake bay kayaking"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6746" y="4950517"/>
            <a:ext cx="3659927" cy="1915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esapeake bay birdwatching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56673" y="4950517"/>
            <a:ext cx="2861224" cy="190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Optimization modeling conclusions</a:t>
            </a:r>
            <a:endParaRPr/>
          </a:p>
        </p:txBody>
      </p:sp>
      <p:sp>
        <p:nvSpPr>
          <p:cNvPr id="205" name="Google Shape;20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Optimization allows valuation to be used to examine approaches to maximizing net social benefits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include political and technical constraints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Cost savings of optimized policies can be substantial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 Baltic example, the total cost of achieving a healthy Baltic could be almost halved if the mix of measures and the regional targets were planned in a spatially cost–effective manner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Achieving the optimal approach can create the need for legal and political flexibility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365125"/>
            <a:ext cx="10515600" cy="976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Economic analysis of the Baltic Sea Restoration</a:t>
            </a:r>
            <a:endParaRPr/>
          </a:p>
        </p:txBody>
      </p:sp>
      <p:pic>
        <p:nvPicPr>
          <p:cNvPr descr="The 10th Baltic Sea Tourism Forum will be held in Turku, Finland. Â© EUSBSR" id="100" name="Google Shape;100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572" y="1341466"/>
            <a:ext cx="7794600" cy="51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Restoration goals</a:t>
            </a:r>
            <a:endParaRPr/>
          </a:p>
        </p:txBody>
      </p:sp>
      <p:sp>
        <p:nvSpPr>
          <p:cNvPr id="106" name="Google Shape;106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Valuation survey examined WTP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Water clarity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Blue-green algae blooms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Seagrass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Fish (cod and herring)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Oxygen levels</a:t>
            </a:r>
            <a:endParaRPr/>
          </a:p>
        </p:txBody>
      </p:sp>
      <p:pic>
        <p:nvPicPr>
          <p:cNvPr descr="HOLAS" id="107" name="Google Shape;10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991" y="1566514"/>
            <a:ext cx="4105800" cy="48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2471069" y="1666731"/>
            <a:ext cx="27256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 Health Status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838200" y="365125"/>
            <a:ext cx="3162300" cy="253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Optimize to compare policy outcomes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3380" y="636498"/>
            <a:ext cx="7292340" cy="554046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6463145" y="1172987"/>
            <a:ext cx="228288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net present value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9516030" y="5969881"/>
            <a:ext cx="237225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(Hyytiäinen et al. 2015)</a:t>
            </a:r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>
            <a:off x="7829635" y="1059874"/>
            <a:ext cx="3104755" cy="825132"/>
            <a:chOff x="7829635" y="1059874"/>
            <a:chExt cx="3104755" cy="825132"/>
          </a:xfrm>
        </p:grpSpPr>
        <p:cxnSp>
          <p:nvCxnSpPr>
            <p:cNvPr id="119" name="Google Shape;119;p4"/>
            <p:cNvCxnSpPr>
              <a:stCxn id="120" idx="1"/>
            </p:cNvCxnSpPr>
            <p:nvPr/>
          </p:nvCxnSpPr>
          <p:spPr>
            <a:xfrm flipH="1">
              <a:off x="7829635" y="1405006"/>
              <a:ext cx="1224000" cy="4800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20" name="Google Shape;120;p4"/>
            <p:cNvSpPr/>
            <p:nvPr/>
          </p:nvSpPr>
          <p:spPr>
            <a:xfrm>
              <a:off x="9053635" y="1059874"/>
              <a:ext cx="1880755" cy="690264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Practices by location</a:t>
              </a:r>
              <a:endParaRPr/>
            </a:p>
          </p:txBody>
        </p:sp>
      </p:grpSp>
      <p:grpSp>
        <p:nvGrpSpPr>
          <p:cNvPr id="121" name="Google Shape;121;p4"/>
          <p:cNvGrpSpPr/>
          <p:nvPr/>
        </p:nvGrpSpPr>
        <p:grpSpPr>
          <a:xfrm>
            <a:off x="6286500" y="1885112"/>
            <a:ext cx="5372100" cy="1870363"/>
            <a:chOff x="6286500" y="1885112"/>
            <a:chExt cx="5372100" cy="1870363"/>
          </a:xfrm>
        </p:grpSpPr>
        <p:sp>
          <p:nvSpPr>
            <p:cNvPr id="122" name="Google Shape;122;p4"/>
            <p:cNvSpPr/>
            <p:nvPr/>
          </p:nvSpPr>
          <p:spPr>
            <a:xfrm>
              <a:off x="6286500" y="1885112"/>
              <a:ext cx="5372100" cy="1870363"/>
            </a:xfrm>
            <a:prstGeom prst="rect">
              <a:avLst/>
            </a:prstGeom>
            <a:noFill/>
            <a:ln cap="flat" cmpd="sng" w="28575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 flipH="1">
              <a:off x="9516030" y="1988848"/>
              <a:ext cx="20574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Biophysical effects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Alternative policy goals compared</a:t>
            </a:r>
            <a:endParaRPr/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Policy Goal I: </a:t>
            </a:r>
            <a:r>
              <a:rPr lang="en-US"/>
              <a:t>Meet all load reduction targets of the BSAP cost–effectively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Policy Goal II: </a:t>
            </a:r>
            <a:r>
              <a:rPr lang="en-US"/>
              <a:t>Meet sub-basin-specific load reduction targets of the BSAP cost–effectively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Policy Goal III: </a:t>
            </a:r>
            <a:r>
              <a:rPr lang="en-US"/>
              <a:t>Meet the state target of the BSAP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Policy Goal IV: </a:t>
            </a:r>
            <a:r>
              <a:rPr lang="en-US"/>
              <a:t>Optimize nutrient abatement in the Baltic Sea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US"/>
              <a:t>Policy Goal V: </a:t>
            </a:r>
            <a:r>
              <a:rPr lang="en-US"/>
              <a:t>Optimize nutrient abatement guaranteeing positive net benefits for each littoral country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673638" y="360823"/>
            <a:ext cx="10694276" cy="748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Comparing net benefits of two policy options to reduce nutrient loads to the Baltic Sea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661112" y="1379954"/>
            <a:ext cx="5157787" cy="394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Policy costs</a:t>
            </a:r>
            <a:endParaRPr/>
          </a:p>
        </p:txBody>
      </p:sp>
      <p:sp>
        <p:nvSpPr>
          <p:cNvPr id="137" name="Google Shape;137;p6"/>
          <p:cNvSpPr txBox="1"/>
          <p:nvPr>
            <p:ph idx="3" type="body"/>
          </p:nvPr>
        </p:nvSpPr>
        <p:spPr>
          <a:xfrm>
            <a:off x="6170657" y="1405078"/>
            <a:ext cx="5183188" cy="394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Optimized costs</a:t>
            </a:r>
            <a:endParaRPr/>
          </a:p>
        </p:txBody>
      </p:sp>
      <p:pic>
        <p:nvPicPr>
          <p:cNvPr id="138" name="Google Shape;138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8661" l="10813" r="10975" t="29035"/>
          <a:stretch/>
        </p:blipFill>
        <p:spPr>
          <a:xfrm>
            <a:off x="1051307" y="1907852"/>
            <a:ext cx="4584914" cy="472664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6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8537" l="10975" r="10975" t="28909"/>
          <a:stretch/>
        </p:blipFill>
        <p:spPr>
          <a:xfrm>
            <a:off x="6483620" y="1907852"/>
            <a:ext cx="4557263" cy="472664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40" name="Google Shape;140;p6"/>
          <p:cNvGraphicFramePr/>
          <p:nvPr/>
        </p:nvGraphicFramePr>
        <p:xfrm>
          <a:off x="3095588" y="11617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{8DC9F9FA-8F50-4E3C-A771-13E49CF6EC2E}</a:tableStyleId>
              </a:tblPr>
              <a:tblGrid>
                <a:gridCol w="1885650"/>
                <a:gridCol w="947925"/>
              </a:tblGrid>
              <a:tr h="28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Costs (M€)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2,805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26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Benefits (M€)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4,625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23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Net Benefits (M€)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1,820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Google Shape;141;p6"/>
          <p:cNvGraphicFramePr/>
          <p:nvPr/>
        </p:nvGraphicFramePr>
        <p:xfrm>
          <a:off x="8534156" y="11617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{8DC9F9FA-8F50-4E3C-A771-13E49CF6EC2E}</a:tableStyleId>
              </a:tblPr>
              <a:tblGrid>
                <a:gridCol w="1882200"/>
                <a:gridCol w="935925"/>
              </a:tblGrid>
              <a:tr h="33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Costs (M€)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631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3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Benefits (M€)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4,373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3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Net Benefits (M€) 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3,742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42" name="Google Shape;142;p6"/>
          <p:cNvPicPr preferRelativeResize="0"/>
          <p:nvPr/>
        </p:nvPicPr>
        <p:blipFill rotWithShape="1">
          <a:blip r:embed="rId5">
            <a:alphaModFix/>
          </a:blip>
          <a:srcRect b="21954" l="0" r="0" t="0"/>
          <a:stretch/>
        </p:blipFill>
        <p:spPr>
          <a:xfrm>
            <a:off x="1110921" y="2036602"/>
            <a:ext cx="802918" cy="62048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p6"/>
          <p:cNvSpPr txBox="1"/>
          <p:nvPr/>
        </p:nvSpPr>
        <p:spPr>
          <a:xfrm>
            <a:off x="9516030" y="5969881"/>
            <a:ext cx="237225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(Hyytiäinen et al. 2015)</a:t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 b="21954" l="0" r="0" t="0"/>
          <a:stretch/>
        </p:blipFill>
        <p:spPr>
          <a:xfrm>
            <a:off x="6549489" y="2036602"/>
            <a:ext cx="802918" cy="62048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Why don’t economists measure more values? </a:t>
            </a:r>
            <a:br>
              <a:rPr lang="en-US" sz="4000"/>
            </a:br>
            <a:r>
              <a:rPr lang="en-US" sz="4000">
                <a:solidFill>
                  <a:srgbClr val="0070C0"/>
                </a:solidFill>
              </a:rPr>
              <a:t>One answer: The missing causal links</a:t>
            </a:r>
            <a:endParaRPr/>
          </a:p>
        </p:txBody>
      </p:sp>
      <p:grpSp>
        <p:nvGrpSpPr>
          <p:cNvPr id="151" name="Google Shape;151;p7"/>
          <p:cNvGrpSpPr/>
          <p:nvPr/>
        </p:nvGrpSpPr>
        <p:grpSpPr>
          <a:xfrm>
            <a:off x="1444033" y="2488184"/>
            <a:ext cx="9212801" cy="3119928"/>
            <a:chOff x="3731" y="850727"/>
            <a:chExt cx="9212801" cy="3119928"/>
          </a:xfrm>
        </p:grpSpPr>
        <p:sp>
          <p:nvSpPr>
            <p:cNvPr id="152" name="Google Shape;152;p7"/>
            <p:cNvSpPr/>
            <p:nvPr/>
          </p:nvSpPr>
          <p:spPr>
            <a:xfrm>
              <a:off x="3731" y="850727"/>
              <a:ext cx="2244287" cy="3119928"/>
            </a:xfrm>
            <a:prstGeom prst="roundRect">
              <a:avLst>
                <a:gd fmla="val 5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 txBox="1"/>
            <p:nvPr/>
          </p:nvSpPr>
          <p:spPr>
            <a:xfrm rot="-5400000">
              <a:off x="-1051010" y="1905469"/>
              <a:ext cx="2558341" cy="448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88900" wrap="square" tIns="685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b="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52588" y="850727"/>
              <a:ext cx="1671994" cy="311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452588" y="850727"/>
              <a:ext cx="1671994" cy="311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82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Identify action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Restore wetlands</a:t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326569" y="850727"/>
              <a:ext cx="2244287" cy="3119928"/>
            </a:xfrm>
            <a:prstGeom prst="roundRect">
              <a:avLst>
                <a:gd fmla="val 5000" name="adj"/>
              </a:avLst>
            </a:prstGeom>
            <a:solidFill>
              <a:srgbClr val="43BCB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 txBox="1"/>
            <p:nvPr/>
          </p:nvSpPr>
          <p:spPr>
            <a:xfrm rot="-5400000">
              <a:off x="1271827" y="1905469"/>
              <a:ext cx="2558341" cy="448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88900" wrap="square" tIns="685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Ecological Outcome</a:t>
              </a:r>
              <a:endParaRPr b="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5400000">
              <a:off x="2139778" y="2992541"/>
              <a:ext cx="396023" cy="336643"/>
            </a:xfrm>
            <a:prstGeom prst="flowChartExtract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775426" y="850727"/>
              <a:ext cx="1671994" cy="311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2775426" y="850727"/>
              <a:ext cx="1671994" cy="311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82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Measure effectiveness of action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Probability of toxic algal blooms </a:t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649407" y="850727"/>
              <a:ext cx="2244287" cy="3119928"/>
            </a:xfrm>
            <a:prstGeom prst="roundRect">
              <a:avLst>
                <a:gd fmla="val 5000" name="adj"/>
              </a:avLst>
            </a:prstGeom>
            <a:solidFill>
              <a:srgbClr val="45B36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 rot="-5400000">
              <a:off x="3594665" y="1905469"/>
              <a:ext cx="2558341" cy="448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88900" wrap="square" tIns="685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Benefit Indicator</a:t>
              </a:r>
              <a:endParaRPr b="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 rot="5400000">
              <a:off x="4462616" y="2992541"/>
              <a:ext cx="396023" cy="336643"/>
            </a:xfrm>
            <a:prstGeom prst="flowChartExtract">
              <a:avLst/>
            </a:prstGeom>
            <a:solidFill>
              <a:schemeClr val="lt1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5098264" y="850727"/>
              <a:ext cx="1671994" cy="311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5098264" y="850727"/>
              <a:ext cx="1671994" cy="311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82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Relate change to human well-being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Exposure to contaminated seafood &amp; health risk</a:t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972245" y="850727"/>
              <a:ext cx="2244287" cy="3119928"/>
            </a:xfrm>
            <a:prstGeom prst="roundRect">
              <a:avLst>
                <a:gd fmla="val 5000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 rot="-5400000">
              <a:off x="5917503" y="1905469"/>
              <a:ext cx="2558341" cy="448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88900" wrap="square" tIns="685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Social Value</a:t>
              </a:r>
              <a:endParaRPr b="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 rot="5400000">
              <a:off x="6785454" y="2992541"/>
              <a:ext cx="396023" cy="336643"/>
            </a:xfrm>
            <a:prstGeom prst="flowChartExtract">
              <a:avLst/>
            </a:prstGeom>
            <a:solidFill>
              <a:schemeClr val="lt1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421102" y="850727"/>
              <a:ext cx="1671994" cy="311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7421102" y="850727"/>
              <a:ext cx="1671994" cy="3119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82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Establish value of change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Willingness to pay to avoid health risk</a:t>
              </a:r>
              <a:endParaRPr/>
            </a:p>
          </p:txBody>
        </p:sp>
      </p:grpSp>
      <p:sp>
        <p:nvSpPr>
          <p:cNvPr id="171" name="Google Shape;171;p7"/>
          <p:cNvSpPr txBox="1"/>
          <p:nvPr/>
        </p:nvSpPr>
        <p:spPr>
          <a:xfrm>
            <a:off x="8868157" y="6097527"/>
            <a:ext cx="27297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From: Wainger et al. 2017 </a:t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4842164" y="1867335"/>
            <a:ext cx="4790209" cy="595312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1723200" y="112982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369"/>
              </a:buClr>
              <a:buSzPts val="4500"/>
              <a:buFont typeface="Calibri"/>
              <a:buNone/>
            </a:pPr>
            <a:r>
              <a:rPr lang="en-US" sz="4500">
                <a:solidFill>
                  <a:srgbClr val="2E5369"/>
                </a:solidFill>
                <a:latin typeface="Calibri"/>
                <a:ea typeface="Calibri"/>
                <a:cs typeface="Calibri"/>
                <a:sym typeface="Calibri"/>
              </a:rPr>
              <a:t>Other ways to use values </a:t>
            </a:r>
            <a:br>
              <a:rPr lang="en-US" sz="4500">
                <a:solidFill>
                  <a:srgbClr val="2E536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>
                <a:solidFill>
                  <a:srgbClr val="2E5369"/>
                </a:solidFill>
                <a:latin typeface="Calibri"/>
                <a:ea typeface="Calibri"/>
                <a:cs typeface="Calibri"/>
                <a:sym typeface="Calibri"/>
              </a:rPr>
              <a:t>in decision-making</a:t>
            </a:r>
            <a:endParaRPr/>
          </a:p>
        </p:txBody>
      </p:sp>
      <p:sp>
        <p:nvSpPr>
          <p:cNvPr id="179" name="Google Shape;179;p8"/>
          <p:cNvSpPr txBox="1"/>
          <p:nvPr>
            <p:ph idx="1" type="body"/>
          </p:nvPr>
        </p:nvSpPr>
        <p:spPr>
          <a:xfrm>
            <a:off x="4219424" y="5552251"/>
            <a:ext cx="3580574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369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2E5369"/>
                </a:solidFill>
              </a:rPr>
              <a:t>Weigh tradeoffs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5369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2E5369"/>
                </a:solidFill>
              </a:rPr>
              <a:t>Maximize well-being</a:t>
            </a:r>
            <a:endParaRPr/>
          </a:p>
        </p:txBody>
      </p:sp>
      <p:graphicFrame>
        <p:nvGraphicFramePr>
          <p:cNvPr id="180" name="Google Shape;180;p8"/>
          <p:cNvGraphicFramePr/>
          <p:nvPr/>
        </p:nvGraphicFramePr>
        <p:xfrm>
          <a:off x="145073" y="2287599"/>
          <a:ext cx="6033971" cy="3835999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81" name="Google Shape;181;p8"/>
          <p:cNvGraphicFramePr/>
          <p:nvPr/>
        </p:nvGraphicFramePr>
        <p:xfrm>
          <a:off x="5695946" y="1703095"/>
          <a:ext cx="7349067" cy="5005009"/>
        </p:xfrm>
        <a:graphic>
          <a:graphicData uri="http://schemas.openxmlformats.org/drawingml/2006/chart">
            <c:chart r:id="rId4"/>
          </a:graphicData>
        </a:graphic>
      </p:graphicFrame>
      <p:cxnSp>
        <p:nvCxnSpPr>
          <p:cNvPr id="182" name="Google Shape;182;p8"/>
          <p:cNvCxnSpPr/>
          <p:nvPr/>
        </p:nvCxnSpPr>
        <p:spPr>
          <a:xfrm>
            <a:off x="5242335" y="4192798"/>
            <a:ext cx="1534752" cy="25600"/>
          </a:xfrm>
          <a:prstGeom prst="straightConnector1">
            <a:avLst/>
          </a:prstGeom>
          <a:noFill/>
          <a:ln cap="flat" cmpd="sng" w="76200">
            <a:solidFill>
              <a:srgbClr val="2E536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3" name="Google Shape;183;p8"/>
          <p:cNvSpPr txBox="1"/>
          <p:nvPr/>
        </p:nvSpPr>
        <p:spPr>
          <a:xfrm>
            <a:off x="1406046" y="1364970"/>
            <a:ext cx="32378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Restoration Option A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7863449" y="1364970"/>
            <a:ext cx="3225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Restoration Option B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type="title"/>
          </p:nvPr>
        </p:nvSpPr>
        <p:spPr>
          <a:xfrm>
            <a:off x="838200" y="365126"/>
            <a:ext cx="10515600" cy="6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Goal setting to maximize benefits</a:t>
            </a:r>
            <a:endParaRPr/>
          </a:p>
        </p:txBody>
      </p:sp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Economic analysis can be used to set pollution targets where they balance benefits and costs</a:t>
            </a:r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49242" r="0" t="12266"/>
          <a:stretch/>
        </p:blipFill>
        <p:spPr>
          <a:xfrm>
            <a:off x="6267338" y="1442131"/>
            <a:ext cx="5353925" cy="47710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9"/>
          <p:cNvCxnSpPr/>
          <p:nvPr/>
        </p:nvCxnSpPr>
        <p:spPr>
          <a:xfrm flipH="1">
            <a:off x="9249101" y="1807781"/>
            <a:ext cx="1" cy="357351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9"/>
          <p:cNvCxnSpPr/>
          <p:nvPr/>
        </p:nvCxnSpPr>
        <p:spPr>
          <a:xfrm flipH="1">
            <a:off x="9501350" y="1394257"/>
            <a:ext cx="5256" cy="41352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95" name="Google Shape;195;p9"/>
          <p:cNvGrpSpPr/>
          <p:nvPr/>
        </p:nvGrpSpPr>
        <p:grpSpPr>
          <a:xfrm>
            <a:off x="7294177" y="3489435"/>
            <a:ext cx="3352036" cy="1765738"/>
            <a:chOff x="6957848" y="3972910"/>
            <a:chExt cx="3352036" cy="1765738"/>
          </a:xfrm>
        </p:grpSpPr>
        <p:sp>
          <p:nvSpPr>
            <p:cNvPr id="196" name="Google Shape;196;p9"/>
            <p:cNvSpPr/>
            <p:nvPr/>
          </p:nvSpPr>
          <p:spPr>
            <a:xfrm>
              <a:off x="6957848" y="3972910"/>
              <a:ext cx="3300249" cy="1765738"/>
            </a:xfrm>
            <a:custGeom>
              <a:rect b="b" l="l" r="r" t="t"/>
              <a:pathLst>
                <a:path extrusionOk="0" h="1765738" w="3300249">
                  <a:moveTo>
                    <a:pt x="0" y="1765738"/>
                  </a:moveTo>
                  <a:cubicBezTo>
                    <a:pt x="308304" y="1720193"/>
                    <a:pt x="607849" y="1685159"/>
                    <a:pt x="924911" y="1629104"/>
                  </a:cubicBezTo>
                  <a:cubicBezTo>
                    <a:pt x="1241973" y="1573049"/>
                    <a:pt x="1618594" y="1518745"/>
                    <a:pt x="1902373" y="1429407"/>
                  </a:cubicBezTo>
                  <a:cubicBezTo>
                    <a:pt x="2186152" y="1340069"/>
                    <a:pt x="2419131" y="1271752"/>
                    <a:pt x="2627586" y="1093076"/>
                  </a:cubicBezTo>
                  <a:cubicBezTo>
                    <a:pt x="2836041" y="914400"/>
                    <a:pt x="3040994" y="539531"/>
                    <a:pt x="3153104" y="357352"/>
                  </a:cubicBezTo>
                  <a:cubicBezTo>
                    <a:pt x="3265214" y="175173"/>
                    <a:pt x="3279228" y="77952"/>
                    <a:pt x="3300249" y="0"/>
                  </a:cubicBez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9598022" y="4971393"/>
              <a:ext cx="71186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9644"/>
                  </a:solidFill>
                  <a:latin typeface="Calibri"/>
                  <a:ea typeface="Calibri"/>
                  <a:cs typeface="Calibri"/>
                  <a:sym typeface="Calibri"/>
                </a:rPr>
                <a:t>costs</a:t>
              </a:r>
              <a:endParaRPr/>
            </a:p>
          </p:txBody>
        </p:sp>
      </p:grpSp>
      <p:sp>
        <p:nvSpPr>
          <p:cNvPr id="198" name="Google Shape;198;p9"/>
          <p:cNvSpPr txBox="1"/>
          <p:nvPr/>
        </p:nvSpPr>
        <p:spPr>
          <a:xfrm>
            <a:off x="8748225" y="6213176"/>
            <a:ext cx="2372252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(Hyytiäinen et al. 2015)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7248070" y="1058634"/>
            <a:ext cx="38724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Welfare gains with increasing effort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2020-11-06T22:03:26Z</dcterms:created>
  <dc:creator>LW</dc:creator>
</cp:coreProperties>
</file>