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2" r:id="rId7"/>
    <p:sldId id="263" r:id="rId8"/>
    <p:sldId id="265" r:id="rId9"/>
    <p:sldId id="264"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6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07"/>
    <p:restoredTop sz="94687"/>
  </p:normalViewPr>
  <p:slideViewPr>
    <p:cSldViewPr snapToGrid="0" snapToObjects="1">
      <p:cViewPr varScale="1">
        <p:scale>
          <a:sx n="100" d="100"/>
          <a:sy n="100" d="100"/>
        </p:scale>
        <p:origin x="5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28EA-CA92-1643-A0B7-BC74BB9927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28EE69-C070-3242-9608-BA5ADB8C7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7777FC-A897-934B-9046-389D330944E7}"/>
              </a:ext>
            </a:extLst>
          </p:cNvPr>
          <p:cNvSpPr>
            <a:spLocks noGrp="1"/>
          </p:cNvSpPr>
          <p:nvPr>
            <p:ph type="dt" sz="half" idx="10"/>
          </p:nvPr>
        </p:nvSpPr>
        <p:spPr/>
        <p:txBody>
          <a:bodyPr/>
          <a:lstStyle/>
          <a:p>
            <a:fld id="{D6942F22-69FF-6C42-9864-8ED5B92D2672}" type="datetimeFigureOut">
              <a:rPr lang="en-US" smtClean="0"/>
              <a:t>3/18/22</a:t>
            </a:fld>
            <a:endParaRPr lang="en-US"/>
          </a:p>
        </p:txBody>
      </p:sp>
      <p:sp>
        <p:nvSpPr>
          <p:cNvPr id="5" name="Footer Placeholder 4">
            <a:extLst>
              <a:ext uri="{FF2B5EF4-FFF2-40B4-BE49-F238E27FC236}">
                <a16:creationId xmlns:a16="http://schemas.microsoft.com/office/drawing/2014/main" id="{197278BA-C7F8-044C-AB0F-577B3AB38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D3454-CD54-6E45-8364-BC262CA95021}"/>
              </a:ext>
            </a:extLst>
          </p:cNvPr>
          <p:cNvSpPr>
            <a:spLocks noGrp="1"/>
          </p:cNvSpPr>
          <p:nvPr>
            <p:ph type="sldNum" sz="quarter" idx="12"/>
          </p:nvPr>
        </p:nvSpPr>
        <p:spPr/>
        <p:txBody>
          <a:bodyPr/>
          <a:lstStyle/>
          <a:p>
            <a:fld id="{1EBD3C0F-F67C-0346-B251-2CDA8D059CC9}" type="slidenum">
              <a:rPr lang="en-US" smtClean="0"/>
              <a:t>‹#›</a:t>
            </a:fld>
            <a:endParaRPr lang="en-US"/>
          </a:p>
        </p:txBody>
      </p:sp>
    </p:spTree>
    <p:extLst>
      <p:ext uri="{BB962C8B-B14F-4D97-AF65-F5344CB8AC3E}">
        <p14:creationId xmlns:p14="http://schemas.microsoft.com/office/powerpoint/2010/main" val="1950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A7BC-43A4-934D-8AF0-1CC7C5E572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E30C2E-E107-414D-AB4C-440096DDE2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17BB9-8F42-3E49-B11C-6A97CEE2AF49}"/>
              </a:ext>
            </a:extLst>
          </p:cNvPr>
          <p:cNvSpPr>
            <a:spLocks noGrp="1"/>
          </p:cNvSpPr>
          <p:nvPr>
            <p:ph type="dt" sz="half" idx="10"/>
          </p:nvPr>
        </p:nvSpPr>
        <p:spPr/>
        <p:txBody>
          <a:bodyPr/>
          <a:lstStyle/>
          <a:p>
            <a:fld id="{D6942F22-69FF-6C42-9864-8ED5B92D2672}" type="datetimeFigureOut">
              <a:rPr lang="en-US" smtClean="0"/>
              <a:t>3/18/22</a:t>
            </a:fld>
            <a:endParaRPr lang="en-US"/>
          </a:p>
        </p:txBody>
      </p:sp>
      <p:sp>
        <p:nvSpPr>
          <p:cNvPr id="5" name="Footer Placeholder 4">
            <a:extLst>
              <a:ext uri="{FF2B5EF4-FFF2-40B4-BE49-F238E27FC236}">
                <a16:creationId xmlns:a16="http://schemas.microsoft.com/office/drawing/2014/main" id="{BA47FBFF-BD27-7143-BF27-91E88B8B4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9462A-CE4B-B546-AF81-25EBAE354DAB}"/>
              </a:ext>
            </a:extLst>
          </p:cNvPr>
          <p:cNvSpPr>
            <a:spLocks noGrp="1"/>
          </p:cNvSpPr>
          <p:nvPr>
            <p:ph type="sldNum" sz="quarter" idx="12"/>
          </p:nvPr>
        </p:nvSpPr>
        <p:spPr/>
        <p:txBody>
          <a:bodyPr/>
          <a:lstStyle/>
          <a:p>
            <a:fld id="{1EBD3C0F-F67C-0346-B251-2CDA8D059CC9}" type="slidenum">
              <a:rPr lang="en-US" smtClean="0"/>
              <a:t>‹#›</a:t>
            </a:fld>
            <a:endParaRPr lang="en-US"/>
          </a:p>
        </p:txBody>
      </p:sp>
    </p:spTree>
    <p:extLst>
      <p:ext uri="{BB962C8B-B14F-4D97-AF65-F5344CB8AC3E}">
        <p14:creationId xmlns:p14="http://schemas.microsoft.com/office/powerpoint/2010/main" val="177374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088968-E8DA-0346-8ABA-CE8F7E16EB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38E1C0-CA20-964B-80BC-67C4C65C16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09574-B050-7941-8B05-E301C0F2B994}"/>
              </a:ext>
            </a:extLst>
          </p:cNvPr>
          <p:cNvSpPr>
            <a:spLocks noGrp="1"/>
          </p:cNvSpPr>
          <p:nvPr>
            <p:ph type="dt" sz="half" idx="10"/>
          </p:nvPr>
        </p:nvSpPr>
        <p:spPr/>
        <p:txBody>
          <a:bodyPr/>
          <a:lstStyle/>
          <a:p>
            <a:fld id="{D6942F22-69FF-6C42-9864-8ED5B92D2672}" type="datetimeFigureOut">
              <a:rPr lang="en-US" smtClean="0"/>
              <a:t>3/18/22</a:t>
            </a:fld>
            <a:endParaRPr lang="en-US"/>
          </a:p>
        </p:txBody>
      </p:sp>
      <p:sp>
        <p:nvSpPr>
          <p:cNvPr id="5" name="Footer Placeholder 4">
            <a:extLst>
              <a:ext uri="{FF2B5EF4-FFF2-40B4-BE49-F238E27FC236}">
                <a16:creationId xmlns:a16="http://schemas.microsoft.com/office/drawing/2014/main" id="{02C8F9BE-1C1F-5D44-AA44-846B16B39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291AC-40E8-FC46-A269-9AE9DAD5A2B1}"/>
              </a:ext>
            </a:extLst>
          </p:cNvPr>
          <p:cNvSpPr>
            <a:spLocks noGrp="1"/>
          </p:cNvSpPr>
          <p:nvPr>
            <p:ph type="sldNum" sz="quarter" idx="12"/>
          </p:nvPr>
        </p:nvSpPr>
        <p:spPr/>
        <p:txBody>
          <a:bodyPr/>
          <a:lstStyle/>
          <a:p>
            <a:fld id="{1EBD3C0F-F67C-0346-B251-2CDA8D059CC9}" type="slidenum">
              <a:rPr lang="en-US" smtClean="0"/>
              <a:t>‹#›</a:t>
            </a:fld>
            <a:endParaRPr lang="en-US"/>
          </a:p>
        </p:txBody>
      </p:sp>
    </p:spTree>
    <p:extLst>
      <p:ext uri="{BB962C8B-B14F-4D97-AF65-F5344CB8AC3E}">
        <p14:creationId xmlns:p14="http://schemas.microsoft.com/office/powerpoint/2010/main" val="120404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587-6DCF-8B4F-B7A6-2A85022CBE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A880A3-20D8-8045-87CA-71156057EF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A0429-C4AF-4048-8304-B5FEE38ECCFB}"/>
              </a:ext>
            </a:extLst>
          </p:cNvPr>
          <p:cNvSpPr>
            <a:spLocks noGrp="1"/>
          </p:cNvSpPr>
          <p:nvPr>
            <p:ph type="dt" sz="half" idx="10"/>
          </p:nvPr>
        </p:nvSpPr>
        <p:spPr/>
        <p:txBody>
          <a:bodyPr/>
          <a:lstStyle/>
          <a:p>
            <a:fld id="{D6942F22-69FF-6C42-9864-8ED5B92D2672}" type="datetimeFigureOut">
              <a:rPr lang="en-US" smtClean="0"/>
              <a:t>3/18/22</a:t>
            </a:fld>
            <a:endParaRPr lang="en-US"/>
          </a:p>
        </p:txBody>
      </p:sp>
      <p:sp>
        <p:nvSpPr>
          <p:cNvPr id="5" name="Footer Placeholder 4">
            <a:extLst>
              <a:ext uri="{FF2B5EF4-FFF2-40B4-BE49-F238E27FC236}">
                <a16:creationId xmlns:a16="http://schemas.microsoft.com/office/drawing/2014/main" id="{E09D3A12-8F08-364D-9228-D5DD8FBCE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326B2-BF5F-DF43-AECA-004FA593C27A}"/>
              </a:ext>
            </a:extLst>
          </p:cNvPr>
          <p:cNvSpPr>
            <a:spLocks noGrp="1"/>
          </p:cNvSpPr>
          <p:nvPr>
            <p:ph type="sldNum" sz="quarter" idx="12"/>
          </p:nvPr>
        </p:nvSpPr>
        <p:spPr/>
        <p:txBody>
          <a:bodyPr/>
          <a:lstStyle/>
          <a:p>
            <a:fld id="{1EBD3C0F-F67C-0346-B251-2CDA8D059CC9}" type="slidenum">
              <a:rPr lang="en-US" smtClean="0"/>
              <a:t>‹#›</a:t>
            </a:fld>
            <a:endParaRPr lang="en-US"/>
          </a:p>
        </p:txBody>
      </p:sp>
    </p:spTree>
    <p:extLst>
      <p:ext uri="{BB962C8B-B14F-4D97-AF65-F5344CB8AC3E}">
        <p14:creationId xmlns:p14="http://schemas.microsoft.com/office/powerpoint/2010/main" val="382943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4CE4-3EB8-FB40-9489-89975A6D73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BEDE69-0810-4A47-A6F9-0AD367FF79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8EB796-1F90-434B-9C26-C92C94A84593}"/>
              </a:ext>
            </a:extLst>
          </p:cNvPr>
          <p:cNvSpPr>
            <a:spLocks noGrp="1"/>
          </p:cNvSpPr>
          <p:nvPr>
            <p:ph type="dt" sz="half" idx="10"/>
          </p:nvPr>
        </p:nvSpPr>
        <p:spPr/>
        <p:txBody>
          <a:bodyPr/>
          <a:lstStyle/>
          <a:p>
            <a:fld id="{D6942F22-69FF-6C42-9864-8ED5B92D2672}" type="datetimeFigureOut">
              <a:rPr lang="en-US" smtClean="0"/>
              <a:t>3/18/22</a:t>
            </a:fld>
            <a:endParaRPr lang="en-US"/>
          </a:p>
        </p:txBody>
      </p:sp>
      <p:sp>
        <p:nvSpPr>
          <p:cNvPr id="5" name="Footer Placeholder 4">
            <a:extLst>
              <a:ext uri="{FF2B5EF4-FFF2-40B4-BE49-F238E27FC236}">
                <a16:creationId xmlns:a16="http://schemas.microsoft.com/office/drawing/2014/main" id="{5BD34F38-AC83-2141-881B-5D824B5FB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140C2-640E-A849-AFCB-92F3D0B652E8}"/>
              </a:ext>
            </a:extLst>
          </p:cNvPr>
          <p:cNvSpPr>
            <a:spLocks noGrp="1"/>
          </p:cNvSpPr>
          <p:nvPr>
            <p:ph type="sldNum" sz="quarter" idx="12"/>
          </p:nvPr>
        </p:nvSpPr>
        <p:spPr/>
        <p:txBody>
          <a:bodyPr/>
          <a:lstStyle/>
          <a:p>
            <a:fld id="{1EBD3C0F-F67C-0346-B251-2CDA8D059CC9}" type="slidenum">
              <a:rPr lang="en-US" smtClean="0"/>
              <a:t>‹#›</a:t>
            </a:fld>
            <a:endParaRPr lang="en-US"/>
          </a:p>
        </p:txBody>
      </p:sp>
    </p:spTree>
    <p:extLst>
      <p:ext uri="{BB962C8B-B14F-4D97-AF65-F5344CB8AC3E}">
        <p14:creationId xmlns:p14="http://schemas.microsoft.com/office/powerpoint/2010/main" val="312720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BF12-7451-6046-B054-AE80EFAD84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5F826C-DB85-4D4D-8D4B-BA8AA090A1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D3721C-FB5D-D94C-9524-6F5512EDA1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BA8064-7A7C-4045-BC7C-AB43DBC7F2C0}"/>
              </a:ext>
            </a:extLst>
          </p:cNvPr>
          <p:cNvSpPr>
            <a:spLocks noGrp="1"/>
          </p:cNvSpPr>
          <p:nvPr>
            <p:ph type="dt" sz="half" idx="10"/>
          </p:nvPr>
        </p:nvSpPr>
        <p:spPr/>
        <p:txBody>
          <a:bodyPr/>
          <a:lstStyle/>
          <a:p>
            <a:fld id="{D6942F22-69FF-6C42-9864-8ED5B92D2672}" type="datetimeFigureOut">
              <a:rPr lang="en-US" smtClean="0"/>
              <a:t>3/18/22</a:t>
            </a:fld>
            <a:endParaRPr lang="en-US"/>
          </a:p>
        </p:txBody>
      </p:sp>
      <p:sp>
        <p:nvSpPr>
          <p:cNvPr id="6" name="Footer Placeholder 5">
            <a:extLst>
              <a:ext uri="{FF2B5EF4-FFF2-40B4-BE49-F238E27FC236}">
                <a16:creationId xmlns:a16="http://schemas.microsoft.com/office/drawing/2014/main" id="{0D0D4F3F-70FB-F442-A583-1ED4E1CE5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3BF81B-0D38-D048-BFD6-4CB675B700F4}"/>
              </a:ext>
            </a:extLst>
          </p:cNvPr>
          <p:cNvSpPr>
            <a:spLocks noGrp="1"/>
          </p:cNvSpPr>
          <p:nvPr>
            <p:ph type="sldNum" sz="quarter" idx="12"/>
          </p:nvPr>
        </p:nvSpPr>
        <p:spPr/>
        <p:txBody>
          <a:bodyPr/>
          <a:lstStyle/>
          <a:p>
            <a:fld id="{1EBD3C0F-F67C-0346-B251-2CDA8D059CC9}" type="slidenum">
              <a:rPr lang="en-US" smtClean="0"/>
              <a:t>‹#›</a:t>
            </a:fld>
            <a:endParaRPr lang="en-US"/>
          </a:p>
        </p:txBody>
      </p:sp>
    </p:spTree>
    <p:extLst>
      <p:ext uri="{BB962C8B-B14F-4D97-AF65-F5344CB8AC3E}">
        <p14:creationId xmlns:p14="http://schemas.microsoft.com/office/powerpoint/2010/main" val="319721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F8776-1045-9E44-8B91-903A3A4198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226A50-4CE5-274F-A525-188C3B35FF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D51871-A879-414D-B4E2-4B25CC3791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DADBCB-F906-0349-88A9-35C926EA5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638E61-BF96-0949-B490-A1B6C2DA82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90CEA5-2259-E043-A18D-0523A9CAAFD8}"/>
              </a:ext>
            </a:extLst>
          </p:cNvPr>
          <p:cNvSpPr>
            <a:spLocks noGrp="1"/>
          </p:cNvSpPr>
          <p:nvPr>
            <p:ph type="dt" sz="half" idx="10"/>
          </p:nvPr>
        </p:nvSpPr>
        <p:spPr/>
        <p:txBody>
          <a:bodyPr/>
          <a:lstStyle/>
          <a:p>
            <a:fld id="{D6942F22-69FF-6C42-9864-8ED5B92D2672}" type="datetimeFigureOut">
              <a:rPr lang="en-US" smtClean="0"/>
              <a:t>3/18/22</a:t>
            </a:fld>
            <a:endParaRPr lang="en-US"/>
          </a:p>
        </p:txBody>
      </p:sp>
      <p:sp>
        <p:nvSpPr>
          <p:cNvPr id="8" name="Footer Placeholder 7">
            <a:extLst>
              <a:ext uri="{FF2B5EF4-FFF2-40B4-BE49-F238E27FC236}">
                <a16:creationId xmlns:a16="http://schemas.microsoft.com/office/drawing/2014/main" id="{0C3EB101-A34D-754C-A19B-5145309F35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945D20-E15D-284E-94C8-E7CACC2F2D5C}"/>
              </a:ext>
            </a:extLst>
          </p:cNvPr>
          <p:cNvSpPr>
            <a:spLocks noGrp="1"/>
          </p:cNvSpPr>
          <p:nvPr>
            <p:ph type="sldNum" sz="quarter" idx="12"/>
          </p:nvPr>
        </p:nvSpPr>
        <p:spPr/>
        <p:txBody>
          <a:bodyPr/>
          <a:lstStyle/>
          <a:p>
            <a:fld id="{1EBD3C0F-F67C-0346-B251-2CDA8D059CC9}" type="slidenum">
              <a:rPr lang="en-US" smtClean="0"/>
              <a:t>‹#›</a:t>
            </a:fld>
            <a:endParaRPr lang="en-US"/>
          </a:p>
        </p:txBody>
      </p:sp>
    </p:spTree>
    <p:extLst>
      <p:ext uri="{BB962C8B-B14F-4D97-AF65-F5344CB8AC3E}">
        <p14:creationId xmlns:p14="http://schemas.microsoft.com/office/powerpoint/2010/main" val="304848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8E55-13B8-E346-BFD3-DE9AE3F121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69993C-E718-B84A-A375-CBC21551D056}"/>
              </a:ext>
            </a:extLst>
          </p:cNvPr>
          <p:cNvSpPr>
            <a:spLocks noGrp="1"/>
          </p:cNvSpPr>
          <p:nvPr>
            <p:ph type="dt" sz="half" idx="10"/>
          </p:nvPr>
        </p:nvSpPr>
        <p:spPr/>
        <p:txBody>
          <a:bodyPr/>
          <a:lstStyle/>
          <a:p>
            <a:fld id="{D6942F22-69FF-6C42-9864-8ED5B92D2672}" type="datetimeFigureOut">
              <a:rPr lang="en-US" smtClean="0"/>
              <a:t>3/18/22</a:t>
            </a:fld>
            <a:endParaRPr lang="en-US"/>
          </a:p>
        </p:txBody>
      </p:sp>
      <p:sp>
        <p:nvSpPr>
          <p:cNvPr id="4" name="Footer Placeholder 3">
            <a:extLst>
              <a:ext uri="{FF2B5EF4-FFF2-40B4-BE49-F238E27FC236}">
                <a16:creationId xmlns:a16="http://schemas.microsoft.com/office/drawing/2014/main" id="{40E3BD27-02F3-5E46-B9EF-BF1A57E83D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5B0140-4A75-D548-B92E-42A83E039B3E}"/>
              </a:ext>
            </a:extLst>
          </p:cNvPr>
          <p:cNvSpPr>
            <a:spLocks noGrp="1"/>
          </p:cNvSpPr>
          <p:nvPr>
            <p:ph type="sldNum" sz="quarter" idx="12"/>
          </p:nvPr>
        </p:nvSpPr>
        <p:spPr/>
        <p:txBody>
          <a:bodyPr/>
          <a:lstStyle/>
          <a:p>
            <a:fld id="{1EBD3C0F-F67C-0346-B251-2CDA8D059CC9}" type="slidenum">
              <a:rPr lang="en-US" smtClean="0"/>
              <a:t>‹#›</a:t>
            </a:fld>
            <a:endParaRPr lang="en-US"/>
          </a:p>
        </p:txBody>
      </p:sp>
    </p:spTree>
    <p:extLst>
      <p:ext uri="{BB962C8B-B14F-4D97-AF65-F5344CB8AC3E}">
        <p14:creationId xmlns:p14="http://schemas.microsoft.com/office/powerpoint/2010/main" val="88454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DB228-D0BD-D740-B09D-3BFD6B608ECF}"/>
              </a:ext>
            </a:extLst>
          </p:cNvPr>
          <p:cNvSpPr>
            <a:spLocks noGrp="1"/>
          </p:cNvSpPr>
          <p:nvPr>
            <p:ph type="dt" sz="half" idx="10"/>
          </p:nvPr>
        </p:nvSpPr>
        <p:spPr/>
        <p:txBody>
          <a:bodyPr/>
          <a:lstStyle/>
          <a:p>
            <a:fld id="{D6942F22-69FF-6C42-9864-8ED5B92D2672}" type="datetimeFigureOut">
              <a:rPr lang="en-US" smtClean="0"/>
              <a:t>3/18/22</a:t>
            </a:fld>
            <a:endParaRPr lang="en-US"/>
          </a:p>
        </p:txBody>
      </p:sp>
      <p:sp>
        <p:nvSpPr>
          <p:cNvPr id="3" name="Footer Placeholder 2">
            <a:extLst>
              <a:ext uri="{FF2B5EF4-FFF2-40B4-BE49-F238E27FC236}">
                <a16:creationId xmlns:a16="http://schemas.microsoft.com/office/drawing/2014/main" id="{8A660ADA-8A75-364E-9374-2405F67D2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3E5680-A3EA-644A-B419-1F6EFA015B26}"/>
              </a:ext>
            </a:extLst>
          </p:cNvPr>
          <p:cNvSpPr>
            <a:spLocks noGrp="1"/>
          </p:cNvSpPr>
          <p:nvPr>
            <p:ph type="sldNum" sz="quarter" idx="12"/>
          </p:nvPr>
        </p:nvSpPr>
        <p:spPr/>
        <p:txBody>
          <a:bodyPr/>
          <a:lstStyle/>
          <a:p>
            <a:fld id="{1EBD3C0F-F67C-0346-B251-2CDA8D059CC9}" type="slidenum">
              <a:rPr lang="en-US" smtClean="0"/>
              <a:t>‹#›</a:t>
            </a:fld>
            <a:endParaRPr lang="en-US"/>
          </a:p>
        </p:txBody>
      </p:sp>
    </p:spTree>
    <p:extLst>
      <p:ext uri="{BB962C8B-B14F-4D97-AF65-F5344CB8AC3E}">
        <p14:creationId xmlns:p14="http://schemas.microsoft.com/office/powerpoint/2010/main" val="41085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C6353-325A-F246-AF1A-8CFA9D3A9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2BD44F-ED61-E74E-B202-E38FFFF628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122351-4D47-4D41-AAC7-FF65F24E7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E43F5E-4847-084D-B20A-FD7A518E9FC0}"/>
              </a:ext>
            </a:extLst>
          </p:cNvPr>
          <p:cNvSpPr>
            <a:spLocks noGrp="1"/>
          </p:cNvSpPr>
          <p:nvPr>
            <p:ph type="dt" sz="half" idx="10"/>
          </p:nvPr>
        </p:nvSpPr>
        <p:spPr/>
        <p:txBody>
          <a:bodyPr/>
          <a:lstStyle/>
          <a:p>
            <a:fld id="{D6942F22-69FF-6C42-9864-8ED5B92D2672}" type="datetimeFigureOut">
              <a:rPr lang="en-US" smtClean="0"/>
              <a:t>3/18/22</a:t>
            </a:fld>
            <a:endParaRPr lang="en-US"/>
          </a:p>
        </p:txBody>
      </p:sp>
      <p:sp>
        <p:nvSpPr>
          <p:cNvPr id="6" name="Footer Placeholder 5">
            <a:extLst>
              <a:ext uri="{FF2B5EF4-FFF2-40B4-BE49-F238E27FC236}">
                <a16:creationId xmlns:a16="http://schemas.microsoft.com/office/drawing/2014/main" id="{7B593B9E-421E-5B4B-AD28-2CE44DCB4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20BAFD-02EE-614B-872C-341232325C79}"/>
              </a:ext>
            </a:extLst>
          </p:cNvPr>
          <p:cNvSpPr>
            <a:spLocks noGrp="1"/>
          </p:cNvSpPr>
          <p:nvPr>
            <p:ph type="sldNum" sz="quarter" idx="12"/>
          </p:nvPr>
        </p:nvSpPr>
        <p:spPr/>
        <p:txBody>
          <a:bodyPr/>
          <a:lstStyle/>
          <a:p>
            <a:fld id="{1EBD3C0F-F67C-0346-B251-2CDA8D059CC9}" type="slidenum">
              <a:rPr lang="en-US" smtClean="0"/>
              <a:t>‹#›</a:t>
            </a:fld>
            <a:endParaRPr lang="en-US"/>
          </a:p>
        </p:txBody>
      </p:sp>
    </p:spTree>
    <p:extLst>
      <p:ext uri="{BB962C8B-B14F-4D97-AF65-F5344CB8AC3E}">
        <p14:creationId xmlns:p14="http://schemas.microsoft.com/office/powerpoint/2010/main" val="298687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45CDE-3580-ED47-8F8B-75ADCD8298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0A41E0-5EF4-2E46-A14E-1DBA1EE4A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6D2639-CECF-614F-BD80-11A04F06F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A364A-4087-EE4E-95EE-8EB0DB0696DE}"/>
              </a:ext>
            </a:extLst>
          </p:cNvPr>
          <p:cNvSpPr>
            <a:spLocks noGrp="1"/>
          </p:cNvSpPr>
          <p:nvPr>
            <p:ph type="dt" sz="half" idx="10"/>
          </p:nvPr>
        </p:nvSpPr>
        <p:spPr/>
        <p:txBody>
          <a:bodyPr/>
          <a:lstStyle/>
          <a:p>
            <a:fld id="{D6942F22-69FF-6C42-9864-8ED5B92D2672}" type="datetimeFigureOut">
              <a:rPr lang="en-US" smtClean="0"/>
              <a:t>3/18/22</a:t>
            </a:fld>
            <a:endParaRPr lang="en-US"/>
          </a:p>
        </p:txBody>
      </p:sp>
      <p:sp>
        <p:nvSpPr>
          <p:cNvPr id="6" name="Footer Placeholder 5">
            <a:extLst>
              <a:ext uri="{FF2B5EF4-FFF2-40B4-BE49-F238E27FC236}">
                <a16:creationId xmlns:a16="http://schemas.microsoft.com/office/drawing/2014/main" id="{75077D3F-2C9D-4E4D-B344-5B09EB6E1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B2343-7950-9F4E-8C5D-485A311CB0DB}"/>
              </a:ext>
            </a:extLst>
          </p:cNvPr>
          <p:cNvSpPr>
            <a:spLocks noGrp="1"/>
          </p:cNvSpPr>
          <p:nvPr>
            <p:ph type="sldNum" sz="quarter" idx="12"/>
          </p:nvPr>
        </p:nvSpPr>
        <p:spPr/>
        <p:txBody>
          <a:bodyPr/>
          <a:lstStyle/>
          <a:p>
            <a:fld id="{1EBD3C0F-F67C-0346-B251-2CDA8D059CC9}" type="slidenum">
              <a:rPr lang="en-US" smtClean="0"/>
              <a:t>‹#›</a:t>
            </a:fld>
            <a:endParaRPr lang="en-US"/>
          </a:p>
        </p:txBody>
      </p:sp>
    </p:spTree>
    <p:extLst>
      <p:ext uri="{BB962C8B-B14F-4D97-AF65-F5344CB8AC3E}">
        <p14:creationId xmlns:p14="http://schemas.microsoft.com/office/powerpoint/2010/main" val="254443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114571-596D-3244-AE04-1CDB829506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6B2265-4841-BF4F-B2E1-29428FF85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1FA9B-0881-9A4A-A6C8-906ADE15D9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42F22-69FF-6C42-9864-8ED5B92D2672}" type="datetimeFigureOut">
              <a:rPr lang="en-US" smtClean="0"/>
              <a:t>3/18/22</a:t>
            </a:fld>
            <a:endParaRPr lang="en-US"/>
          </a:p>
        </p:txBody>
      </p:sp>
      <p:sp>
        <p:nvSpPr>
          <p:cNvPr id="5" name="Footer Placeholder 4">
            <a:extLst>
              <a:ext uri="{FF2B5EF4-FFF2-40B4-BE49-F238E27FC236}">
                <a16:creationId xmlns:a16="http://schemas.microsoft.com/office/drawing/2014/main" id="{F6E8E100-62AE-674D-9847-ADF76168A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B58A8A-D5E3-484C-9325-EE9051BD9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D3C0F-F67C-0346-B251-2CDA8D059CC9}" type="slidenum">
              <a:rPr lang="en-US" smtClean="0"/>
              <a:t>‹#›</a:t>
            </a:fld>
            <a:endParaRPr lang="en-US"/>
          </a:p>
        </p:txBody>
      </p:sp>
    </p:spTree>
    <p:extLst>
      <p:ext uri="{BB962C8B-B14F-4D97-AF65-F5344CB8AC3E}">
        <p14:creationId xmlns:p14="http://schemas.microsoft.com/office/powerpoint/2010/main" val="3468010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3303-329A-8F41-949B-E66D539DA2B8}"/>
              </a:ext>
            </a:extLst>
          </p:cNvPr>
          <p:cNvSpPr>
            <a:spLocks noGrp="1"/>
          </p:cNvSpPr>
          <p:nvPr>
            <p:ph type="ctrTitle"/>
          </p:nvPr>
        </p:nvSpPr>
        <p:spPr>
          <a:xfrm>
            <a:off x="1524000" y="1122363"/>
            <a:ext cx="9144000" cy="1163637"/>
          </a:xfrm>
        </p:spPr>
        <p:txBody>
          <a:bodyPr>
            <a:normAutofit/>
          </a:bodyPr>
          <a:lstStyle/>
          <a:p>
            <a:pPr>
              <a:lnSpc>
                <a:spcPct val="100000"/>
              </a:lnSpc>
            </a:pPr>
            <a:r>
              <a:rPr lang="en-US" sz="3200" b="1" dirty="0">
                <a:latin typeface="+mn-lt"/>
              </a:rPr>
              <a:t>Identifying Socio-Environmental System Solutions: </a:t>
            </a:r>
            <a:br>
              <a:rPr lang="en-US" sz="3200" b="1" dirty="0">
                <a:latin typeface="+mn-lt"/>
              </a:rPr>
            </a:br>
            <a:r>
              <a:rPr lang="en-US" sz="3200" b="1" dirty="0">
                <a:latin typeface="+mn-lt"/>
              </a:rPr>
              <a:t>A Causal Approach to Actionable Research Design</a:t>
            </a:r>
          </a:p>
        </p:txBody>
      </p:sp>
      <p:sp>
        <p:nvSpPr>
          <p:cNvPr id="3" name="Subtitle 2">
            <a:extLst>
              <a:ext uri="{FF2B5EF4-FFF2-40B4-BE49-F238E27FC236}">
                <a16:creationId xmlns:a16="http://schemas.microsoft.com/office/drawing/2014/main" id="{40367FDC-59CA-F14A-A059-647349044104}"/>
              </a:ext>
            </a:extLst>
          </p:cNvPr>
          <p:cNvSpPr>
            <a:spLocks noGrp="1"/>
          </p:cNvSpPr>
          <p:nvPr>
            <p:ph type="subTitle" idx="1"/>
          </p:nvPr>
        </p:nvSpPr>
        <p:spPr>
          <a:xfrm>
            <a:off x="1524000" y="3336324"/>
            <a:ext cx="9144000" cy="1421027"/>
          </a:xfrm>
        </p:spPr>
        <p:txBody>
          <a:bodyPr/>
          <a:lstStyle/>
          <a:p>
            <a:r>
              <a:rPr lang="en-US" dirty="0"/>
              <a:t>James Boyd</a:t>
            </a:r>
          </a:p>
          <a:p>
            <a:r>
              <a:rPr lang="en-US" dirty="0"/>
              <a:t>Director of Social Science &amp; Policy, SESYNC</a:t>
            </a:r>
          </a:p>
          <a:p>
            <a:r>
              <a:rPr lang="en-US" dirty="0"/>
              <a:t>Senior Fellow, Resources for the Future </a:t>
            </a:r>
          </a:p>
        </p:txBody>
      </p:sp>
      <p:pic>
        <p:nvPicPr>
          <p:cNvPr id="5" name="Picture 4">
            <a:extLst>
              <a:ext uri="{FF2B5EF4-FFF2-40B4-BE49-F238E27FC236}">
                <a16:creationId xmlns:a16="http://schemas.microsoft.com/office/drawing/2014/main" id="{2C09707E-9993-8543-AF70-5766EB4A4E2F}"/>
              </a:ext>
            </a:extLst>
          </p:cNvPr>
          <p:cNvPicPr>
            <a:picLocks noChangeAspect="1"/>
          </p:cNvPicPr>
          <p:nvPr/>
        </p:nvPicPr>
        <p:blipFill>
          <a:blip r:embed="rId2"/>
          <a:stretch>
            <a:fillRect/>
          </a:stretch>
        </p:blipFill>
        <p:spPr>
          <a:xfrm>
            <a:off x="4702605" y="5424617"/>
            <a:ext cx="2786790" cy="1026468"/>
          </a:xfrm>
          <a:prstGeom prst="rect">
            <a:avLst/>
          </a:prstGeom>
        </p:spPr>
      </p:pic>
      <p:sp>
        <p:nvSpPr>
          <p:cNvPr id="7" name="Right Arrow 6">
            <a:extLst>
              <a:ext uri="{FF2B5EF4-FFF2-40B4-BE49-F238E27FC236}">
                <a16:creationId xmlns:a16="http://schemas.microsoft.com/office/drawing/2014/main" id="{B4B3B03D-B0FA-F742-AAB6-EDA0CDFCD189}"/>
              </a:ext>
            </a:extLst>
          </p:cNvPr>
          <p:cNvSpPr/>
          <p:nvPr/>
        </p:nvSpPr>
        <p:spPr>
          <a:xfrm>
            <a:off x="0" y="1543308"/>
            <a:ext cx="1524000" cy="4846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ln>
              <a:solidFill>
                <a:schemeClr val="tx1"/>
              </a:solidFill>
              <a:effectLst>
                <a:outerShdw blurRad="38100" dist="19050" dir="2700000" algn="tl" rotWithShape="0">
                  <a:schemeClr val="dk1">
                    <a:alpha val="40000"/>
                  </a:schemeClr>
                </a:outerShdw>
              </a:effectLst>
            </a:endParaRPr>
          </a:p>
        </p:txBody>
      </p:sp>
      <p:sp>
        <p:nvSpPr>
          <p:cNvPr id="8" name="Left Arrow 7">
            <a:extLst>
              <a:ext uri="{FF2B5EF4-FFF2-40B4-BE49-F238E27FC236}">
                <a16:creationId xmlns:a16="http://schemas.microsoft.com/office/drawing/2014/main" id="{FD107E22-1064-3544-8EE9-3592A42E9D05}"/>
              </a:ext>
            </a:extLst>
          </p:cNvPr>
          <p:cNvSpPr/>
          <p:nvPr/>
        </p:nvSpPr>
        <p:spPr>
          <a:xfrm>
            <a:off x="10668000" y="1552017"/>
            <a:ext cx="1524000" cy="484632"/>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296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AB644">
            <a:alpha val="50277"/>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C0CAA6-D134-D147-BFCE-49EF2F00F39A}"/>
              </a:ext>
            </a:extLst>
          </p:cNvPr>
          <p:cNvSpPr>
            <a:spLocks noGrp="1"/>
          </p:cNvSpPr>
          <p:nvPr>
            <p:ph idx="1"/>
          </p:nvPr>
        </p:nvSpPr>
        <p:spPr>
          <a:xfrm>
            <a:off x="838200" y="1251707"/>
            <a:ext cx="10515600" cy="1429510"/>
          </a:xfrm>
        </p:spPr>
        <p:txBody>
          <a:bodyPr/>
          <a:lstStyle/>
          <a:p>
            <a:pPr marL="0" indent="0">
              <a:buNone/>
            </a:pPr>
            <a:r>
              <a:rPr lang="en-US" dirty="0"/>
              <a:t>A research team’s point of entry can be an environmental action that then triggers inquiry into the S-E system components that action affects, both positive and negative </a:t>
            </a:r>
          </a:p>
        </p:txBody>
      </p:sp>
      <p:sp>
        <p:nvSpPr>
          <p:cNvPr id="4" name="Title 3">
            <a:extLst>
              <a:ext uri="{FF2B5EF4-FFF2-40B4-BE49-F238E27FC236}">
                <a16:creationId xmlns:a16="http://schemas.microsoft.com/office/drawing/2014/main" id="{073AC0FC-C542-4840-9772-685D5A8591A9}"/>
              </a:ext>
            </a:extLst>
          </p:cNvPr>
          <p:cNvSpPr txBox="1">
            <a:spLocks noGrp="1"/>
          </p:cNvSpPr>
          <p:nvPr>
            <p:ph type="title"/>
          </p:nvPr>
        </p:nvSpPr>
        <p:spPr>
          <a:xfrm>
            <a:off x="838200" y="479216"/>
            <a:ext cx="10515600" cy="535531"/>
          </a:xfrm>
          <a:prstGeom prst="rect">
            <a:avLst/>
          </a:prstGeom>
          <a:noFill/>
        </p:spPr>
        <p:txBody>
          <a:bodyPr wrap="square" rtlCol="0">
            <a:spAutoFit/>
          </a:bodyPr>
          <a:lstStyle/>
          <a:p>
            <a:r>
              <a:rPr lang="en-US" sz="3200" b="1" dirty="0">
                <a:latin typeface="+mn-lt"/>
              </a:rPr>
              <a:t>Example 1: Start with a Policy Action</a:t>
            </a:r>
          </a:p>
        </p:txBody>
      </p:sp>
      <p:pic>
        <p:nvPicPr>
          <p:cNvPr id="8" name="Picture 7">
            <a:extLst>
              <a:ext uri="{FF2B5EF4-FFF2-40B4-BE49-F238E27FC236}">
                <a16:creationId xmlns:a16="http://schemas.microsoft.com/office/drawing/2014/main" id="{1ACF077A-0ECC-F74E-BDB1-3D7D5A2EF8BB}"/>
              </a:ext>
            </a:extLst>
          </p:cNvPr>
          <p:cNvPicPr>
            <a:picLocks noChangeAspect="1"/>
          </p:cNvPicPr>
          <p:nvPr/>
        </p:nvPicPr>
        <p:blipFill>
          <a:blip r:embed="rId2"/>
          <a:stretch>
            <a:fillRect/>
          </a:stretch>
        </p:blipFill>
        <p:spPr>
          <a:xfrm>
            <a:off x="838200" y="2889192"/>
            <a:ext cx="7883699" cy="3263682"/>
          </a:xfrm>
          <a:prstGeom prst="rect">
            <a:avLst/>
          </a:prstGeom>
        </p:spPr>
      </p:pic>
      <p:sp>
        <p:nvSpPr>
          <p:cNvPr id="9" name="TextBox 8">
            <a:extLst>
              <a:ext uri="{FF2B5EF4-FFF2-40B4-BE49-F238E27FC236}">
                <a16:creationId xmlns:a16="http://schemas.microsoft.com/office/drawing/2014/main" id="{6E53A532-5E22-0146-9FCB-3EADAF733372}"/>
              </a:ext>
            </a:extLst>
          </p:cNvPr>
          <p:cNvSpPr txBox="1"/>
          <p:nvPr/>
        </p:nvSpPr>
        <p:spPr>
          <a:xfrm>
            <a:off x="9156879" y="3228371"/>
            <a:ext cx="2498502" cy="2862322"/>
          </a:xfrm>
          <a:prstGeom prst="rect">
            <a:avLst/>
          </a:prstGeom>
          <a:noFill/>
        </p:spPr>
        <p:txBody>
          <a:bodyPr wrap="square" rtlCol="0">
            <a:spAutoFit/>
          </a:bodyPr>
          <a:lstStyle/>
          <a:p>
            <a:r>
              <a:rPr lang="en-US" b="1" dirty="0"/>
              <a:t>Causal diagram developed by starting with policy actions </a:t>
            </a:r>
          </a:p>
          <a:p>
            <a:r>
              <a:rPr lang="en-US" dirty="0"/>
              <a:t>The brown node represents an action; the green nodes represent system components; and the blue nodes represent system outcomes. </a:t>
            </a:r>
          </a:p>
        </p:txBody>
      </p:sp>
    </p:spTree>
    <p:extLst>
      <p:ext uri="{BB962C8B-B14F-4D97-AF65-F5344CB8AC3E}">
        <p14:creationId xmlns:p14="http://schemas.microsoft.com/office/powerpoint/2010/main" val="2556431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AB644">
            <a:alpha val="49685"/>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8529-26D8-5941-84D0-665765BCB7BC}"/>
              </a:ext>
            </a:extLst>
          </p:cNvPr>
          <p:cNvSpPr>
            <a:spLocks noGrp="1"/>
          </p:cNvSpPr>
          <p:nvPr>
            <p:ph type="title"/>
          </p:nvPr>
        </p:nvSpPr>
        <p:spPr>
          <a:xfrm>
            <a:off x="838200" y="365126"/>
            <a:ext cx="10515600" cy="716700"/>
          </a:xfrm>
        </p:spPr>
        <p:txBody>
          <a:bodyPr>
            <a:normAutofit/>
          </a:bodyPr>
          <a:lstStyle/>
          <a:p>
            <a:r>
              <a:rPr lang="en-US" sz="3200" b="1" dirty="0">
                <a:latin typeface="+mn-lt"/>
              </a:rPr>
              <a:t>Example 2: Start with a Desired Socially Relevant Outcome</a:t>
            </a:r>
            <a:endParaRPr lang="en-US" sz="3200" dirty="0">
              <a:latin typeface="+mn-lt"/>
            </a:endParaRPr>
          </a:p>
        </p:txBody>
      </p:sp>
      <p:pic>
        <p:nvPicPr>
          <p:cNvPr id="8" name="Content Placeholder 7">
            <a:extLst>
              <a:ext uri="{FF2B5EF4-FFF2-40B4-BE49-F238E27FC236}">
                <a16:creationId xmlns:a16="http://schemas.microsoft.com/office/drawing/2014/main" id="{49E51524-0A1C-FC4E-9247-27D5B9C8417F}"/>
              </a:ext>
            </a:extLst>
          </p:cNvPr>
          <p:cNvPicPr>
            <a:picLocks noGrp="1" noChangeAspect="1"/>
          </p:cNvPicPr>
          <p:nvPr>
            <p:ph idx="1"/>
          </p:nvPr>
        </p:nvPicPr>
        <p:blipFill>
          <a:blip r:embed="rId2"/>
          <a:stretch>
            <a:fillRect/>
          </a:stretch>
        </p:blipFill>
        <p:spPr>
          <a:xfrm>
            <a:off x="946129" y="2904566"/>
            <a:ext cx="6199601" cy="3588308"/>
          </a:xfrm>
          <a:prstGeom prst="rect">
            <a:avLst/>
          </a:prstGeom>
        </p:spPr>
      </p:pic>
      <p:sp>
        <p:nvSpPr>
          <p:cNvPr id="9" name="TextBox 8">
            <a:extLst>
              <a:ext uri="{FF2B5EF4-FFF2-40B4-BE49-F238E27FC236}">
                <a16:creationId xmlns:a16="http://schemas.microsoft.com/office/drawing/2014/main" id="{187EFE17-EE62-FF4E-B14F-E9AF993BC516}"/>
              </a:ext>
            </a:extLst>
          </p:cNvPr>
          <p:cNvSpPr txBox="1"/>
          <p:nvPr/>
        </p:nvSpPr>
        <p:spPr>
          <a:xfrm>
            <a:off x="7662930" y="2990560"/>
            <a:ext cx="4082602" cy="3416320"/>
          </a:xfrm>
          <a:prstGeom prst="rect">
            <a:avLst/>
          </a:prstGeom>
          <a:noFill/>
        </p:spPr>
        <p:txBody>
          <a:bodyPr wrap="square" rtlCol="0">
            <a:spAutoFit/>
          </a:bodyPr>
          <a:lstStyle/>
          <a:p>
            <a:r>
              <a:rPr lang="en-US" b="1" dirty="0"/>
              <a:t>Causal diagram involving changes within the socio-environmental system. </a:t>
            </a:r>
            <a:r>
              <a:rPr lang="en-US" dirty="0"/>
              <a:t>Interactions within and across these collections of components would be explored by a research team interested in how associated actions (in brown) could alter the climate and forest systems to achieve reductions in wildfire probability. The “Exposed Community” components in this example are social components of the system related to the people and property damaged in fire events. </a:t>
            </a:r>
          </a:p>
        </p:txBody>
      </p:sp>
      <p:sp>
        <p:nvSpPr>
          <p:cNvPr id="10" name="TextBox 9">
            <a:extLst>
              <a:ext uri="{FF2B5EF4-FFF2-40B4-BE49-F238E27FC236}">
                <a16:creationId xmlns:a16="http://schemas.microsoft.com/office/drawing/2014/main" id="{80D9A502-47DF-454F-987F-9621A7731559}"/>
              </a:ext>
            </a:extLst>
          </p:cNvPr>
          <p:cNvSpPr txBox="1"/>
          <p:nvPr/>
        </p:nvSpPr>
        <p:spPr>
          <a:xfrm>
            <a:off x="838200" y="1081826"/>
            <a:ext cx="10237631" cy="1569660"/>
          </a:xfrm>
          <a:prstGeom prst="rect">
            <a:avLst/>
          </a:prstGeom>
          <a:noFill/>
        </p:spPr>
        <p:txBody>
          <a:bodyPr wrap="square" rtlCol="0">
            <a:spAutoFit/>
          </a:bodyPr>
          <a:lstStyle/>
          <a:p>
            <a:r>
              <a:rPr lang="en-US" sz="2400" dirty="0"/>
              <a:t>Another possible point of entry is a desired policy outcome dependent on change and actions taken within a S-E system. This example, with its emphasis on community components, illustrates a final important point: that S-E systems analysis can involve complex interactions that are social, not just biophysical.</a:t>
            </a:r>
          </a:p>
        </p:txBody>
      </p:sp>
    </p:spTree>
    <p:extLst>
      <p:ext uri="{BB962C8B-B14F-4D97-AF65-F5344CB8AC3E}">
        <p14:creationId xmlns:p14="http://schemas.microsoft.com/office/powerpoint/2010/main" val="424825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AB64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81D93-D626-B64F-AA8E-BC58CFB75F25}"/>
              </a:ext>
            </a:extLst>
          </p:cNvPr>
          <p:cNvSpPr>
            <a:spLocks noGrp="1"/>
          </p:cNvSpPr>
          <p:nvPr>
            <p:ph type="title"/>
          </p:nvPr>
        </p:nvSpPr>
        <p:spPr/>
        <p:txBody>
          <a:bodyPr>
            <a:normAutofit/>
          </a:bodyPr>
          <a:lstStyle/>
          <a:p>
            <a:r>
              <a:rPr lang="en-US" sz="3200" b="1" dirty="0">
                <a:solidFill>
                  <a:schemeClr val="bg1"/>
                </a:solidFill>
                <a:latin typeface="+mn-lt"/>
              </a:rPr>
              <a:t>A Word of Caution</a:t>
            </a:r>
          </a:p>
        </p:txBody>
      </p:sp>
      <p:sp>
        <p:nvSpPr>
          <p:cNvPr id="3" name="Content Placeholder 2">
            <a:extLst>
              <a:ext uri="{FF2B5EF4-FFF2-40B4-BE49-F238E27FC236}">
                <a16:creationId xmlns:a16="http://schemas.microsoft.com/office/drawing/2014/main" id="{8CDB5CCC-3D3D-0B4E-82A6-3A284F01BDBA}"/>
              </a:ext>
            </a:extLst>
          </p:cNvPr>
          <p:cNvSpPr>
            <a:spLocks noGrp="1"/>
          </p:cNvSpPr>
          <p:nvPr>
            <p:ph idx="1"/>
          </p:nvPr>
        </p:nvSpPr>
        <p:spPr>
          <a:xfrm>
            <a:off x="838200" y="1825625"/>
            <a:ext cx="10515600" cy="3763806"/>
          </a:xfrm>
        </p:spPr>
        <p:txBody>
          <a:bodyPr>
            <a:normAutofit/>
          </a:bodyPr>
          <a:lstStyle/>
          <a:p>
            <a:pPr marL="0" indent="0">
              <a:buNone/>
            </a:pPr>
            <a:r>
              <a:rPr lang="en-US" dirty="0">
                <a:solidFill>
                  <a:schemeClr val="bg1"/>
                </a:solidFill>
              </a:rPr>
              <a:t>Researchers should ask themselves: </a:t>
            </a:r>
            <a:br>
              <a:rPr lang="en-US" dirty="0">
                <a:solidFill>
                  <a:schemeClr val="bg1"/>
                </a:solidFill>
              </a:rPr>
            </a:br>
            <a:endParaRPr lang="en-US" dirty="0">
              <a:solidFill>
                <a:schemeClr val="bg1"/>
              </a:solidFill>
            </a:endParaRPr>
          </a:p>
          <a:p>
            <a:r>
              <a:rPr lang="en-US" dirty="0">
                <a:solidFill>
                  <a:schemeClr val="bg1"/>
                </a:solidFill>
              </a:rPr>
              <a:t>Have I considered potential confounding factors and unintended consequences? That is, variables that can cause the same outcome but are not linked to the “treatment” of interest. </a:t>
            </a:r>
          </a:p>
          <a:p>
            <a:r>
              <a:rPr lang="en-US" dirty="0">
                <a:solidFill>
                  <a:schemeClr val="bg1"/>
                </a:solidFill>
              </a:rPr>
              <a:t>Researchers should also recognize that implementing actions can and often do have social consequences—either positive or negative. </a:t>
            </a:r>
          </a:p>
        </p:txBody>
      </p:sp>
      <p:sp>
        <p:nvSpPr>
          <p:cNvPr id="4" name="Left Arrow 3">
            <a:extLst>
              <a:ext uri="{FF2B5EF4-FFF2-40B4-BE49-F238E27FC236}">
                <a16:creationId xmlns:a16="http://schemas.microsoft.com/office/drawing/2014/main" id="{4FB55731-871B-3C46-8965-45EB9ED1DF13}"/>
              </a:ext>
            </a:extLst>
          </p:cNvPr>
          <p:cNvSpPr/>
          <p:nvPr/>
        </p:nvSpPr>
        <p:spPr>
          <a:xfrm>
            <a:off x="3631843" y="5482052"/>
            <a:ext cx="2369326" cy="484632"/>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EB285A3E-B4FB-A34F-A9FF-C6AF49A529A3}"/>
              </a:ext>
            </a:extLst>
          </p:cNvPr>
          <p:cNvSpPr/>
          <p:nvPr/>
        </p:nvSpPr>
        <p:spPr>
          <a:xfrm>
            <a:off x="6001169" y="5482052"/>
            <a:ext cx="2369326"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400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AB644">
            <a:alpha val="50196"/>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F10E72-7570-B143-A22B-093CF8E1E9C2}"/>
              </a:ext>
            </a:extLst>
          </p:cNvPr>
          <p:cNvSpPr>
            <a:spLocks noGrp="1"/>
          </p:cNvSpPr>
          <p:nvPr>
            <p:ph idx="1"/>
          </p:nvPr>
        </p:nvSpPr>
        <p:spPr>
          <a:xfrm>
            <a:off x="838200" y="5773833"/>
            <a:ext cx="10515600" cy="1050187"/>
          </a:xfrm>
        </p:spPr>
        <p:txBody>
          <a:bodyPr>
            <a:normAutofit/>
          </a:bodyPr>
          <a:lstStyle/>
          <a:p>
            <a:pPr marL="0" indent="0" algn="ctr">
              <a:buNone/>
            </a:pPr>
            <a:r>
              <a:rPr lang="en-US" sz="2000" dirty="0"/>
              <a:t>Identifying social actions that can alter the socio-environmental (S-E) system to protect or enhance socially beneficial outcomes through cross-disciplinary discussion and research planning is required to elucidate how the components of a S-E system are connected in relation to the desired outcome. </a:t>
            </a:r>
          </a:p>
        </p:txBody>
      </p:sp>
      <p:pic>
        <p:nvPicPr>
          <p:cNvPr id="17" name="Picture 16">
            <a:extLst>
              <a:ext uri="{FF2B5EF4-FFF2-40B4-BE49-F238E27FC236}">
                <a16:creationId xmlns:a16="http://schemas.microsoft.com/office/drawing/2014/main" id="{03FC6D5C-3E86-F74D-BB40-036B397C7AE3}"/>
              </a:ext>
            </a:extLst>
          </p:cNvPr>
          <p:cNvPicPr>
            <a:picLocks noChangeAspect="1"/>
          </p:cNvPicPr>
          <p:nvPr/>
        </p:nvPicPr>
        <p:blipFill>
          <a:blip r:embed="rId2"/>
          <a:stretch>
            <a:fillRect/>
          </a:stretch>
        </p:blipFill>
        <p:spPr>
          <a:xfrm>
            <a:off x="2901581" y="2197962"/>
            <a:ext cx="6388838" cy="3301296"/>
          </a:xfrm>
          <a:prstGeom prst="rect">
            <a:avLst/>
          </a:prstGeom>
        </p:spPr>
      </p:pic>
      <p:sp>
        <p:nvSpPr>
          <p:cNvPr id="4" name="TextBox 3">
            <a:extLst>
              <a:ext uri="{FF2B5EF4-FFF2-40B4-BE49-F238E27FC236}">
                <a16:creationId xmlns:a16="http://schemas.microsoft.com/office/drawing/2014/main" id="{1DCB5AAC-4848-7B47-A552-B3999191ECCE}"/>
              </a:ext>
            </a:extLst>
          </p:cNvPr>
          <p:cNvSpPr txBox="1"/>
          <p:nvPr/>
        </p:nvSpPr>
        <p:spPr>
          <a:xfrm>
            <a:off x="838200" y="827754"/>
            <a:ext cx="10515600" cy="1508105"/>
          </a:xfrm>
          <a:prstGeom prst="rect">
            <a:avLst/>
          </a:prstGeom>
          <a:noFill/>
        </p:spPr>
        <p:txBody>
          <a:bodyPr wrap="square" rtlCol="0">
            <a:spAutoFit/>
          </a:bodyPr>
          <a:lstStyle/>
          <a:p>
            <a:r>
              <a:rPr lang="en-US" sz="2400" dirty="0"/>
              <a:t>An analytical tool to help people understand complex systems, visualizing the key components of the system and the connections between them and how they relate to the state of  the system.</a:t>
            </a:r>
            <a:br>
              <a:rPr lang="en-US" sz="2000" dirty="0"/>
            </a:br>
            <a:endParaRPr lang="en-US" sz="2000" dirty="0"/>
          </a:p>
        </p:txBody>
      </p:sp>
      <p:sp>
        <p:nvSpPr>
          <p:cNvPr id="7" name="Title 6">
            <a:extLst>
              <a:ext uri="{FF2B5EF4-FFF2-40B4-BE49-F238E27FC236}">
                <a16:creationId xmlns:a16="http://schemas.microsoft.com/office/drawing/2014/main" id="{BCBDDEB7-C719-EA4E-992B-DD207CCD83EC}"/>
              </a:ext>
            </a:extLst>
          </p:cNvPr>
          <p:cNvSpPr>
            <a:spLocks noGrp="1"/>
          </p:cNvSpPr>
          <p:nvPr>
            <p:ph type="title"/>
          </p:nvPr>
        </p:nvSpPr>
        <p:spPr>
          <a:xfrm>
            <a:off x="838200" y="149368"/>
            <a:ext cx="10515600" cy="806129"/>
          </a:xfrm>
        </p:spPr>
        <p:txBody>
          <a:bodyPr>
            <a:normAutofit/>
          </a:bodyPr>
          <a:lstStyle/>
          <a:p>
            <a:r>
              <a:rPr lang="en-US" sz="3200" b="1" dirty="0">
                <a:latin typeface="+mn-lt"/>
              </a:rPr>
              <a:t>The Approach: Causal Diagramming</a:t>
            </a:r>
          </a:p>
        </p:txBody>
      </p:sp>
    </p:spTree>
    <p:extLst>
      <p:ext uri="{BB962C8B-B14F-4D97-AF65-F5344CB8AC3E}">
        <p14:creationId xmlns:p14="http://schemas.microsoft.com/office/powerpoint/2010/main" val="75278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AB644">
            <a:alpha val="50371"/>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852B8-7DE8-4549-8DE5-F01C03637F11}"/>
              </a:ext>
            </a:extLst>
          </p:cNvPr>
          <p:cNvSpPr>
            <a:spLocks noGrp="1"/>
          </p:cNvSpPr>
          <p:nvPr>
            <p:ph type="title"/>
          </p:nvPr>
        </p:nvSpPr>
        <p:spPr>
          <a:xfrm>
            <a:off x="838200" y="365126"/>
            <a:ext cx="9271570" cy="723936"/>
          </a:xfrm>
        </p:spPr>
        <p:txBody>
          <a:bodyPr>
            <a:noAutofit/>
          </a:bodyPr>
          <a:lstStyle/>
          <a:p>
            <a:r>
              <a:rPr lang="en-US" sz="3200" b="1" dirty="0">
                <a:latin typeface="+mn-lt"/>
              </a:rPr>
              <a:t>STEP 1: Depicting the Socio-Environmental System</a:t>
            </a:r>
          </a:p>
        </p:txBody>
      </p:sp>
      <p:sp>
        <p:nvSpPr>
          <p:cNvPr id="3" name="Content Placeholder 2">
            <a:extLst>
              <a:ext uri="{FF2B5EF4-FFF2-40B4-BE49-F238E27FC236}">
                <a16:creationId xmlns:a16="http://schemas.microsoft.com/office/drawing/2014/main" id="{2D73283C-C89B-4C42-B6EB-A79FC2CC7CD6}"/>
              </a:ext>
            </a:extLst>
          </p:cNvPr>
          <p:cNvSpPr>
            <a:spLocks noGrp="1"/>
          </p:cNvSpPr>
          <p:nvPr>
            <p:ph idx="1"/>
          </p:nvPr>
        </p:nvSpPr>
        <p:spPr>
          <a:xfrm>
            <a:off x="838199" y="1070607"/>
            <a:ext cx="10751546" cy="963675"/>
          </a:xfrm>
        </p:spPr>
        <p:txBody>
          <a:bodyPr>
            <a:noAutofit/>
          </a:bodyPr>
          <a:lstStyle/>
          <a:p>
            <a:pPr marL="0" indent="0">
              <a:buNone/>
            </a:pPr>
            <a:r>
              <a:rPr lang="en-US" sz="2400" dirty="0"/>
              <a:t>The first step in causal diagramming is to simply draw a node and arrow diagram that reflects the basic components and relationships of interest to your research</a:t>
            </a:r>
          </a:p>
        </p:txBody>
      </p:sp>
      <p:pic>
        <p:nvPicPr>
          <p:cNvPr id="5" name="Picture 4">
            <a:extLst>
              <a:ext uri="{FF2B5EF4-FFF2-40B4-BE49-F238E27FC236}">
                <a16:creationId xmlns:a16="http://schemas.microsoft.com/office/drawing/2014/main" id="{D1DEF0DC-40A0-A246-B17A-AE08F1025E77}"/>
              </a:ext>
            </a:extLst>
          </p:cNvPr>
          <p:cNvPicPr>
            <a:picLocks noChangeAspect="1"/>
          </p:cNvPicPr>
          <p:nvPr/>
        </p:nvPicPr>
        <p:blipFill>
          <a:blip r:embed="rId2"/>
          <a:stretch>
            <a:fillRect/>
          </a:stretch>
        </p:blipFill>
        <p:spPr>
          <a:xfrm>
            <a:off x="892639" y="2506576"/>
            <a:ext cx="5677185" cy="3739112"/>
          </a:xfrm>
          <a:prstGeom prst="rect">
            <a:avLst/>
          </a:prstGeom>
        </p:spPr>
      </p:pic>
      <p:sp>
        <p:nvSpPr>
          <p:cNvPr id="6" name="TextBox 5">
            <a:extLst>
              <a:ext uri="{FF2B5EF4-FFF2-40B4-BE49-F238E27FC236}">
                <a16:creationId xmlns:a16="http://schemas.microsoft.com/office/drawing/2014/main" id="{081061EE-C27C-0949-B125-06CADCCBF0CB}"/>
              </a:ext>
            </a:extLst>
          </p:cNvPr>
          <p:cNvSpPr txBox="1"/>
          <p:nvPr/>
        </p:nvSpPr>
        <p:spPr>
          <a:xfrm>
            <a:off x="8322066" y="2986696"/>
            <a:ext cx="2517170" cy="2862322"/>
          </a:xfrm>
          <a:prstGeom prst="rect">
            <a:avLst/>
          </a:prstGeom>
          <a:solidFill>
            <a:srgbClr val="0070C0"/>
          </a:solidFill>
        </p:spPr>
        <p:txBody>
          <a:bodyPr wrap="square" rtlCol="0">
            <a:spAutoFit/>
          </a:bodyPr>
          <a:lstStyle/>
          <a:p>
            <a:r>
              <a:rPr lang="en-US" b="1" dirty="0">
                <a:ln w="0"/>
                <a:solidFill>
                  <a:schemeClr val="bg1"/>
                </a:solidFill>
                <a:effectLst>
                  <a:outerShdw blurRad="38100" dist="25400" dir="5400000" algn="ctr" rotWithShape="0">
                    <a:srgbClr val="6E747A">
                      <a:alpha val="43000"/>
                    </a:srgbClr>
                  </a:outerShdw>
                </a:effectLst>
                <a:latin typeface="+mj-lt"/>
              </a:rPr>
              <a:t>Begin the diagramming with a central core of relationships known to be of interest to </a:t>
            </a:r>
          </a:p>
          <a:p>
            <a:r>
              <a:rPr lang="en-US" b="1" dirty="0">
                <a:ln w="0"/>
                <a:solidFill>
                  <a:schemeClr val="bg1"/>
                </a:solidFill>
                <a:effectLst>
                  <a:outerShdw blurRad="38100" dist="25400" dir="5400000" algn="ctr" rotWithShape="0">
                    <a:srgbClr val="6E747A">
                      <a:alpha val="43000"/>
                    </a:srgbClr>
                  </a:outerShdw>
                </a:effectLst>
                <a:latin typeface="+mj-lt"/>
              </a:rPr>
              <a:t>the team or individual and representing the minimal components believed essential to the system under study. </a:t>
            </a:r>
          </a:p>
          <a:p>
            <a:endParaRPr lang="en-US" b="1" dirty="0">
              <a:ln w="0"/>
              <a:solidFill>
                <a:schemeClr val="bg1"/>
              </a:solidFill>
              <a:effectLst>
                <a:outerShdw blurRad="38100" dist="25400" dir="5400000" algn="ctr" rotWithShape="0">
                  <a:srgbClr val="6E747A">
                    <a:alpha val="43000"/>
                  </a:srgbClr>
                </a:outerShdw>
              </a:effectLst>
              <a:latin typeface="+mj-lt"/>
            </a:endParaRPr>
          </a:p>
        </p:txBody>
      </p:sp>
      <p:sp>
        <p:nvSpPr>
          <p:cNvPr id="7" name="Down Arrow 6">
            <a:extLst>
              <a:ext uri="{FF2B5EF4-FFF2-40B4-BE49-F238E27FC236}">
                <a16:creationId xmlns:a16="http://schemas.microsoft.com/office/drawing/2014/main" id="{8220575E-02A4-7848-BA66-314F4EDB0403}"/>
              </a:ext>
            </a:extLst>
          </p:cNvPr>
          <p:cNvSpPr/>
          <p:nvPr/>
        </p:nvSpPr>
        <p:spPr>
          <a:xfrm>
            <a:off x="8460769" y="2506576"/>
            <a:ext cx="318498" cy="493161"/>
          </a:xfrm>
          <a:prstGeom prst="down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8" name="TextBox 7">
            <a:extLst>
              <a:ext uri="{FF2B5EF4-FFF2-40B4-BE49-F238E27FC236}">
                <a16:creationId xmlns:a16="http://schemas.microsoft.com/office/drawing/2014/main" id="{39C4E8DF-10F2-FB4E-8EB2-CE5B806021E7}"/>
              </a:ext>
            </a:extLst>
          </p:cNvPr>
          <p:cNvSpPr txBox="1"/>
          <p:nvPr/>
        </p:nvSpPr>
        <p:spPr>
          <a:xfrm>
            <a:off x="8794678" y="2506576"/>
            <a:ext cx="1315092" cy="461665"/>
          </a:xfrm>
          <a:prstGeom prst="rect">
            <a:avLst/>
          </a:prstGeom>
          <a:noFill/>
        </p:spPr>
        <p:txBody>
          <a:bodyPr wrap="square" rtlCol="0">
            <a:spAutoFit/>
          </a:bodyPr>
          <a:lstStyle/>
          <a:p>
            <a:r>
              <a:rPr lang="en-US" sz="2400" b="1" dirty="0">
                <a:solidFill>
                  <a:srgbClr val="0070C0"/>
                </a:solidFill>
              </a:rPr>
              <a:t>TIP</a:t>
            </a:r>
          </a:p>
        </p:txBody>
      </p:sp>
    </p:spTree>
    <p:extLst>
      <p:ext uri="{BB962C8B-B14F-4D97-AF65-F5344CB8AC3E}">
        <p14:creationId xmlns:p14="http://schemas.microsoft.com/office/powerpoint/2010/main" val="428891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AB644">
            <a:alpha val="4972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28E0-A950-DF43-AA4A-B33BC84AB8F7}"/>
              </a:ext>
            </a:extLst>
          </p:cNvPr>
          <p:cNvSpPr>
            <a:spLocks noGrp="1"/>
          </p:cNvSpPr>
          <p:nvPr>
            <p:ph type="title"/>
          </p:nvPr>
        </p:nvSpPr>
        <p:spPr>
          <a:xfrm>
            <a:off x="838200" y="378103"/>
            <a:ext cx="10806629" cy="791647"/>
          </a:xfrm>
        </p:spPr>
        <p:txBody>
          <a:bodyPr>
            <a:noAutofit/>
          </a:bodyPr>
          <a:lstStyle/>
          <a:p>
            <a:r>
              <a:rPr lang="en-US" sz="3200" b="1" dirty="0">
                <a:latin typeface="+mn-lt"/>
              </a:rPr>
              <a:t>STEP 2: Connecting the Science of the System to </a:t>
            </a:r>
            <a:br>
              <a:rPr lang="en-US" sz="3200" b="1" dirty="0">
                <a:latin typeface="+mn-lt"/>
              </a:rPr>
            </a:br>
            <a:r>
              <a:rPr lang="en-US" sz="3200" b="1" dirty="0">
                <a:latin typeface="+mn-lt"/>
              </a:rPr>
              <a:t>Concrete Actions</a:t>
            </a:r>
            <a:endParaRPr lang="en-US" sz="3200" dirty="0">
              <a:latin typeface="+mn-lt"/>
            </a:endParaRPr>
          </a:p>
        </p:txBody>
      </p:sp>
      <p:sp>
        <p:nvSpPr>
          <p:cNvPr id="3" name="Content Placeholder 2">
            <a:extLst>
              <a:ext uri="{FF2B5EF4-FFF2-40B4-BE49-F238E27FC236}">
                <a16:creationId xmlns:a16="http://schemas.microsoft.com/office/drawing/2014/main" id="{071CE501-05F9-4B48-B4C8-21757A0A1ACE}"/>
              </a:ext>
            </a:extLst>
          </p:cNvPr>
          <p:cNvSpPr>
            <a:spLocks noGrp="1"/>
          </p:cNvSpPr>
          <p:nvPr>
            <p:ph idx="1"/>
          </p:nvPr>
        </p:nvSpPr>
        <p:spPr>
          <a:xfrm>
            <a:off x="838199" y="1316230"/>
            <a:ext cx="10423795" cy="969484"/>
          </a:xfrm>
        </p:spPr>
        <p:txBody>
          <a:bodyPr>
            <a:normAutofit/>
          </a:bodyPr>
          <a:lstStyle/>
          <a:p>
            <a:pPr marL="0" indent="0">
              <a:buNone/>
            </a:pPr>
            <a:r>
              <a:rPr lang="en-US" sz="2400" dirty="0"/>
              <a:t>Identify features of your system that are “actionable”—system components that can be directly changed by social policies or behaviors. </a:t>
            </a:r>
          </a:p>
        </p:txBody>
      </p:sp>
      <p:pic>
        <p:nvPicPr>
          <p:cNvPr id="12" name="Picture 11">
            <a:extLst>
              <a:ext uri="{FF2B5EF4-FFF2-40B4-BE49-F238E27FC236}">
                <a16:creationId xmlns:a16="http://schemas.microsoft.com/office/drawing/2014/main" id="{6513A1AE-1688-A546-9AE5-4AAFAE4E3782}"/>
              </a:ext>
            </a:extLst>
          </p:cNvPr>
          <p:cNvPicPr>
            <a:picLocks noChangeAspect="1"/>
          </p:cNvPicPr>
          <p:nvPr/>
        </p:nvPicPr>
        <p:blipFill>
          <a:blip r:embed="rId2"/>
          <a:stretch>
            <a:fillRect/>
          </a:stretch>
        </p:blipFill>
        <p:spPr>
          <a:xfrm>
            <a:off x="941022" y="2315068"/>
            <a:ext cx="4627597" cy="3047831"/>
          </a:xfrm>
          <a:prstGeom prst="rect">
            <a:avLst/>
          </a:prstGeom>
        </p:spPr>
      </p:pic>
      <p:sp>
        <p:nvSpPr>
          <p:cNvPr id="17" name="TextBox 16">
            <a:extLst>
              <a:ext uri="{FF2B5EF4-FFF2-40B4-BE49-F238E27FC236}">
                <a16:creationId xmlns:a16="http://schemas.microsoft.com/office/drawing/2014/main" id="{981C0D48-D569-9C46-8238-75FA5C85BE01}"/>
              </a:ext>
            </a:extLst>
          </p:cNvPr>
          <p:cNvSpPr txBox="1"/>
          <p:nvPr/>
        </p:nvSpPr>
        <p:spPr>
          <a:xfrm>
            <a:off x="941022" y="5505058"/>
            <a:ext cx="4869454" cy="307777"/>
          </a:xfrm>
          <a:prstGeom prst="rect">
            <a:avLst/>
          </a:prstGeom>
          <a:noFill/>
        </p:spPr>
        <p:txBody>
          <a:bodyPr wrap="square" rtlCol="0">
            <a:spAutoFit/>
          </a:bodyPr>
          <a:lstStyle/>
          <a:p>
            <a:pPr algn="ctr"/>
            <a:r>
              <a:rPr lang="en-US" sz="1400" i="1" dirty="0"/>
              <a:t>Figure 1:</a:t>
            </a:r>
            <a:r>
              <a:rPr lang="en-US" sz="1400" dirty="0"/>
              <a:t> Biophysical causal diagram, not solution-oriented</a:t>
            </a:r>
          </a:p>
        </p:txBody>
      </p:sp>
      <p:pic>
        <p:nvPicPr>
          <p:cNvPr id="18" name="Content Placeholder 3">
            <a:extLst>
              <a:ext uri="{FF2B5EF4-FFF2-40B4-BE49-F238E27FC236}">
                <a16:creationId xmlns:a16="http://schemas.microsoft.com/office/drawing/2014/main" id="{75640F0E-76C4-6E48-B6DE-4F033923D19A}"/>
              </a:ext>
            </a:extLst>
          </p:cNvPr>
          <p:cNvPicPr>
            <a:picLocks noChangeAspect="1"/>
          </p:cNvPicPr>
          <p:nvPr/>
        </p:nvPicPr>
        <p:blipFill>
          <a:blip r:embed="rId3"/>
          <a:stretch>
            <a:fillRect/>
          </a:stretch>
        </p:blipFill>
        <p:spPr>
          <a:xfrm rot="5400000">
            <a:off x="7532691" y="1838778"/>
            <a:ext cx="3003516" cy="3974844"/>
          </a:xfrm>
          <a:prstGeom prst="rect">
            <a:avLst/>
          </a:prstGeom>
        </p:spPr>
      </p:pic>
      <p:sp>
        <p:nvSpPr>
          <p:cNvPr id="19" name="TextBox 18">
            <a:extLst>
              <a:ext uri="{FF2B5EF4-FFF2-40B4-BE49-F238E27FC236}">
                <a16:creationId xmlns:a16="http://schemas.microsoft.com/office/drawing/2014/main" id="{1D911981-92FC-984C-AB23-C0D86461E61A}"/>
              </a:ext>
            </a:extLst>
          </p:cNvPr>
          <p:cNvSpPr txBox="1"/>
          <p:nvPr/>
        </p:nvSpPr>
        <p:spPr>
          <a:xfrm>
            <a:off x="6863505" y="5420160"/>
            <a:ext cx="4398489" cy="523220"/>
          </a:xfrm>
          <a:prstGeom prst="rect">
            <a:avLst/>
          </a:prstGeom>
          <a:noFill/>
        </p:spPr>
        <p:txBody>
          <a:bodyPr wrap="square" rtlCol="0">
            <a:spAutoFit/>
          </a:bodyPr>
          <a:lstStyle/>
          <a:p>
            <a:pPr algn="ctr"/>
            <a:r>
              <a:rPr lang="en-US" sz="1400" i="1" dirty="0"/>
              <a:t>Figure 2: </a:t>
            </a:r>
            <a:r>
              <a:rPr lang="en-US" sz="1400" dirty="0"/>
              <a:t>Solution-oriented causal diagram; potential actions in brown</a:t>
            </a:r>
          </a:p>
        </p:txBody>
      </p:sp>
      <p:sp>
        <p:nvSpPr>
          <p:cNvPr id="20" name="TextBox 19">
            <a:extLst>
              <a:ext uri="{FF2B5EF4-FFF2-40B4-BE49-F238E27FC236}">
                <a16:creationId xmlns:a16="http://schemas.microsoft.com/office/drawing/2014/main" id="{A948A1D4-B3C5-774A-AAAE-A0677E13FFA8}"/>
              </a:ext>
            </a:extLst>
          </p:cNvPr>
          <p:cNvSpPr txBox="1"/>
          <p:nvPr/>
        </p:nvSpPr>
        <p:spPr>
          <a:xfrm>
            <a:off x="941022" y="5943380"/>
            <a:ext cx="10521108" cy="830997"/>
          </a:xfrm>
          <a:prstGeom prst="rect">
            <a:avLst/>
          </a:prstGeom>
          <a:noFill/>
        </p:spPr>
        <p:txBody>
          <a:bodyPr wrap="square" rtlCol="0">
            <a:spAutoFit/>
          </a:bodyPr>
          <a:lstStyle/>
          <a:p>
            <a:r>
              <a:rPr lang="en-US" sz="1600" dirty="0"/>
              <a:t>Additional work is necessary to evaluate the effects of social policies and behaviors on the system. The addition of action variables in Figure 2 (in brown) poses additional research questions to be addressed—in particular, the need to understand the causal relationships between the action variables and the original core components.</a:t>
            </a:r>
          </a:p>
        </p:txBody>
      </p:sp>
      <p:sp>
        <p:nvSpPr>
          <p:cNvPr id="21" name="TextBox 20">
            <a:extLst>
              <a:ext uri="{FF2B5EF4-FFF2-40B4-BE49-F238E27FC236}">
                <a16:creationId xmlns:a16="http://schemas.microsoft.com/office/drawing/2014/main" id="{F2BB7AE2-954E-7248-9A49-3347FF55C959}"/>
              </a:ext>
            </a:extLst>
          </p:cNvPr>
          <p:cNvSpPr txBox="1"/>
          <p:nvPr/>
        </p:nvSpPr>
        <p:spPr>
          <a:xfrm>
            <a:off x="5810476" y="3580482"/>
            <a:ext cx="1053029" cy="461665"/>
          </a:xfrm>
          <a:prstGeom prst="rect">
            <a:avLst/>
          </a:prstGeom>
          <a:noFill/>
        </p:spPr>
        <p:txBody>
          <a:bodyPr wrap="square" rtlCol="0">
            <a:spAutoFit/>
          </a:bodyPr>
          <a:lstStyle/>
          <a:p>
            <a:pPr algn="ctr"/>
            <a:r>
              <a:rPr lang="en-US" sz="2400" b="1" i="1" dirty="0"/>
              <a:t>VS.</a:t>
            </a:r>
          </a:p>
        </p:txBody>
      </p:sp>
    </p:spTree>
    <p:extLst>
      <p:ext uri="{BB962C8B-B14F-4D97-AF65-F5344CB8AC3E}">
        <p14:creationId xmlns:p14="http://schemas.microsoft.com/office/powerpoint/2010/main" val="376285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AB644">
            <a:alpha val="50000"/>
          </a:srgbClr>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7906EBC-8C53-7E47-B5EE-F0A1FD015C14}"/>
              </a:ext>
            </a:extLst>
          </p:cNvPr>
          <p:cNvSpPr>
            <a:spLocks noGrp="1"/>
          </p:cNvSpPr>
          <p:nvPr>
            <p:ph type="title"/>
          </p:nvPr>
        </p:nvSpPr>
        <p:spPr>
          <a:xfrm>
            <a:off x="838200" y="87723"/>
            <a:ext cx="10515600" cy="1325563"/>
          </a:xfrm>
        </p:spPr>
        <p:txBody>
          <a:bodyPr>
            <a:normAutofit/>
          </a:bodyPr>
          <a:lstStyle/>
          <a:p>
            <a:r>
              <a:rPr lang="en-US" sz="3200" b="1" dirty="0">
                <a:latin typeface="+mn-lt"/>
              </a:rPr>
              <a:t>STEP 3: Identifying and Expressing the Social Relevance of Outcomes</a:t>
            </a:r>
            <a:endParaRPr lang="en-US" sz="3200" dirty="0">
              <a:latin typeface="+mn-lt"/>
            </a:endParaRPr>
          </a:p>
        </p:txBody>
      </p:sp>
      <p:pic>
        <p:nvPicPr>
          <p:cNvPr id="3" name="Picture 2">
            <a:extLst>
              <a:ext uri="{FF2B5EF4-FFF2-40B4-BE49-F238E27FC236}">
                <a16:creationId xmlns:a16="http://schemas.microsoft.com/office/drawing/2014/main" id="{32CC7F7A-EF9C-2A44-A072-E6A5AA76E675}"/>
              </a:ext>
            </a:extLst>
          </p:cNvPr>
          <p:cNvPicPr>
            <a:picLocks noChangeAspect="1"/>
          </p:cNvPicPr>
          <p:nvPr/>
        </p:nvPicPr>
        <p:blipFill>
          <a:blip r:embed="rId2"/>
          <a:stretch>
            <a:fillRect/>
          </a:stretch>
        </p:blipFill>
        <p:spPr>
          <a:xfrm rot="5400000">
            <a:off x="1668386" y="2412871"/>
            <a:ext cx="3398078" cy="4854398"/>
          </a:xfrm>
          <a:prstGeom prst="rect">
            <a:avLst/>
          </a:prstGeom>
        </p:spPr>
      </p:pic>
      <p:sp>
        <p:nvSpPr>
          <p:cNvPr id="4" name="TextBox 3">
            <a:extLst>
              <a:ext uri="{FF2B5EF4-FFF2-40B4-BE49-F238E27FC236}">
                <a16:creationId xmlns:a16="http://schemas.microsoft.com/office/drawing/2014/main" id="{00864949-204E-A744-A103-1E615E5BB464}"/>
              </a:ext>
            </a:extLst>
          </p:cNvPr>
          <p:cNvSpPr txBox="1"/>
          <p:nvPr/>
        </p:nvSpPr>
        <p:spPr>
          <a:xfrm>
            <a:off x="6397378" y="3270409"/>
            <a:ext cx="4349268" cy="3139321"/>
          </a:xfrm>
          <a:prstGeom prst="rect">
            <a:avLst/>
          </a:prstGeom>
          <a:noFill/>
        </p:spPr>
        <p:txBody>
          <a:bodyPr wrap="square" rtlCol="0">
            <a:spAutoFit/>
          </a:bodyPr>
          <a:lstStyle/>
          <a:p>
            <a:r>
              <a:rPr lang="en-US" b="1" dirty="0"/>
              <a:t>Solution-oriented causal diagram with socially relevant outcomes (light blue)</a:t>
            </a:r>
            <a:br>
              <a:rPr lang="en-US" b="1" dirty="0"/>
            </a:br>
            <a:r>
              <a:rPr lang="en-US" dirty="0"/>
              <a:t>Step 3 yields an expansion of the outcome variables considered (the new socially relevant outcomes). With any expansion of the system, the research task is expanded. It is now necessary to explore, and perhaps quantify, the causal relationships between biodiversity (our original outcome measure, in dark blue) and crab, shad, and sturgeon abundance (in light blue). </a:t>
            </a:r>
          </a:p>
        </p:txBody>
      </p:sp>
      <p:sp>
        <p:nvSpPr>
          <p:cNvPr id="5" name="TextBox 4">
            <a:extLst>
              <a:ext uri="{FF2B5EF4-FFF2-40B4-BE49-F238E27FC236}">
                <a16:creationId xmlns:a16="http://schemas.microsoft.com/office/drawing/2014/main" id="{72472695-FA6A-4C49-B7ED-DE9D249B8F78}"/>
              </a:ext>
            </a:extLst>
          </p:cNvPr>
          <p:cNvSpPr txBox="1"/>
          <p:nvPr/>
        </p:nvSpPr>
        <p:spPr>
          <a:xfrm>
            <a:off x="838200" y="1232899"/>
            <a:ext cx="10413572" cy="1569660"/>
          </a:xfrm>
          <a:prstGeom prst="rect">
            <a:avLst/>
          </a:prstGeom>
          <a:noFill/>
        </p:spPr>
        <p:txBody>
          <a:bodyPr wrap="square" rtlCol="0">
            <a:spAutoFit/>
          </a:bodyPr>
          <a:lstStyle/>
          <a:p>
            <a:r>
              <a:rPr lang="en-US" sz="2400" dirty="0"/>
              <a:t>Identifying outcomes understandable and viewed as directly meaningful by the public, stakeholders, and policy makers facilitates communication with lay audiences and helps interdisciplinary research teams create linkages between the natural and social aspects of their S-E system. </a:t>
            </a:r>
          </a:p>
        </p:txBody>
      </p:sp>
    </p:spTree>
    <p:extLst>
      <p:ext uri="{BB962C8B-B14F-4D97-AF65-F5344CB8AC3E}">
        <p14:creationId xmlns:p14="http://schemas.microsoft.com/office/powerpoint/2010/main" val="244859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AB644">
            <a:alpha val="4985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0951C-3998-0B4F-89E8-24AEBF672C17}"/>
              </a:ext>
            </a:extLst>
          </p:cNvPr>
          <p:cNvSpPr>
            <a:spLocks noGrp="1"/>
          </p:cNvSpPr>
          <p:nvPr>
            <p:ph type="title"/>
          </p:nvPr>
        </p:nvSpPr>
        <p:spPr>
          <a:xfrm>
            <a:off x="838200" y="316247"/>
            <a:ext cx="10515600" cy="729579"/>
          </a:xfrm>
        </p:spPr>
        <p:txBody>
          <a:bodyPr>
            <a:normAutofit/>
          </a:bodyPr>
          <a:lstStyle/>
          <a:p>
            <a:r>
              <a:rPr lang="en-US" sz="3200" b="1" dirty="0">
                <a:latin typeface="+mn-lt"/>
              </a:rPr>
              <a:t>STEP 4: Identifying Responsible Parties</a:t>
            </a:r>
          </a:p>
        </p:txBody>
      </p:sp>
      <p:sp>
        <p:nvSpPr>
          <p:cNvPr id="3" name="Content Placeholder 2">
            <a:extLst>
              <a:ext uri="{FF2B5EF4-FFF2-40B4-BE49-F238E27FC236}">
                <a16:creationId xmlns:a16="http://schemas.microsoft.com/office/drawing/2014/main" id="{11E1448A-FB37-FE44-9070-577FF00FFFC6}"/>
              </a:ext>
            </a:extLst>
          </p:cNvPr>
          <p:cNvSpPr>
            <a:spLocks noGrp="1"/>
          </p:cNvSpPr>
          <p:nvPr>
            <p:ph idx="1"/>
          </p:nvPr>
        </p:nvSpPr>
        <p:spPr>
          <a:xfrm>
            <a:off x="838200" y="1096046"/>
            <a:ext cx="10515600" cy="1350940"/>
          </a:xfrm>
        </p:spPr>
        <p:txBody>
          <a:bodyPr>
            <a:normAutofit/>
          </a:bodyPr>
          <a:lstStyle/>
          <a:p>
            <a:pPr marL="0" indent="0">
              <a:buNone/>
            </a:pPr>
            <a:r>
              <a:rPr lang="en-US" dirty="0"/>
              <a:t>Relate action variables and link outcomes to specific institutions, social groups, or individuals. This step helps researchers tell the story of how their ecological system of interest can be managed and by whom. </a:t>
            </a:r>
          </a:p>
        </p:txBody>
      </p:sp>
      <p:sp>
        <p:nvSpPr>
          <p:cNvPr id="4" name="TextBox 3">
            <a:extLst>
              <a:ext uri="{FF2B5EF4-FFF2-40B4-BE49-F238E27FC236}">
                <a16:creationId xmlns:a16="http://schemas.microsoft.com/office/drawing/2014/main" id="{DA42206C-4927-7C44-AC89-6F574721736F}"/>
              </a:ext>
            </a:extLst>
          </p:cNvPr>
          <p:cNvSpPr txBox="1"/>
          <p:nvPr/>
        </p:nvSpPr>
        <p:spPr>
          <a:xfrm>
            <a:off x="8293995" y="2886387"/>
            <a:ext cx="3206840" cy="3970318"/>
          </a:xfrm>
          <a:prstGeom prst="rect">
            <a:avLst/>
          </a:prstGeom>
          <a:noFill/>
        </p:spPr>
        <p:txBody>
          <a:bodyPr wrap="square" rtlCol="0">
            <a:spAutoFit/>
          </a:bodyPr>
          <a:lstStyle/>
          <a:p>
            <a:r>
              <a:rPr lang="en-US" b="1" dirty="0"/>
              <a:t>Causal diagram showing parties (text below brown boxes) responsible for actions. </a:t>
            </a:r>
            <a:r>
              <a:rPr lang="en-US" dirty="0"/>
              <a:t>Responsible parties can provide insights to action-oriented research by helping identify additional options (action variables), the costs of various options, and legal or regulatory drivers that can foster or impede taking action in the S-E system.</a:t>
            </a:r>
          </a:p>
          <a:p>
            <a:endParaRPr lang="en-US" dirty="0"/>
          </a:p>
          <a:p>
            <a:endParaRPr lang="en-US" dirty="0"/>
          </a:p>
        </p:txBody>
      </p:sp>
      <p:pic>
        <p:nvPicPr>
          <p:cNvPr id="6" name="Picture 5">
            <a:extLst>
              <a:ext uri="{FF2B5EF4-FFF2-40B4-BE49-F238E27FC236}">
                <a16:creationId xmlns:a16="http://schemas.microsoft.com/office/drawing/2014/main" id="{68ED7579-FEA8-FE42-B7DA-1C235A2E2D57}"/>
              </a:ext>
            </a:extLst>
          </p:cNvPr>
          <p:cNvPicPr>
            <a:picLocks noChangeAspect="1"/>
          </p:cNvPicPr>
          <p:nvPr/>
        </p:nvPicPr>
        <p:blipFill>
          <a:blip r:embed="rId2"/>
          <a:stretch>
            <a:fillRect/>
          </a:stretch>
        </p:blipFill>
        <p:spPr>
          <a:xfrm>
            <a:off x="941231" y="2497205"/>
            <a:ext cx="6900896" cy="4105656"/>
          </a:xfrm>
          <a:prstGeom prst="rect">
            <a:avLst/>
          </a:prstGeom>
        </p:spPr>
      </p:pic>
    </p:spTree>
    <p:extLst>
      <p:ext uri="{BB962C8B-B14F-4D97-AF65-F5344CB8AC3E}">
        <p14:creationId xmlns:p14="http://schemas.microsoft.com/office/powerpoint/2010/main" val="2974946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AB644">
            <a:alpha val="50466"/>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102F-B188-F447-8E7A-B84C5CD0BFB7}"/>
              </a:ext>
            </a:extLst>
          </p:cNvPr>
          <p:cNvSpPr>
            <a:spLocks noGrp="1"/>
          </p:cNvSpPr>
          <p:nvPr>
            <p:ph type="title"/>
          </p:nvPr>
        </p:nvSpPr>
        <p:spPr>
          <a:xfrm>
            <a:off x="838200" y="133307"/>
            <a:ext cx="10515600" cy="793974"/>
          </a:xfrm>
        </p:spPr>
        <p:txBody>
          <a:bodyPr>
            <a:normAutofit/>
          </a:bodyPr>
          <a:lstStyle/>
          <a:p>
            <a:r>
              <a:rPr lang="en-US" sz="3200" b="1" dirty="0">
                <a:latin typeface="+mn-lt"/>
              </a:rPr>
              <a:t>STEP 5: Identifying parties interested in the outcome</a:t>
            </a:r>
          </a:p>
        </p:txBody>
      </p:sp>
      <p:pic>
        <p:nvPicPr>
          <p:cNvPr id="9" name="Content Placeholder 8">
            <a:extLst>
              <a:ext uri="{FF2B5EF4-FFF2-40B4-BE49-F238E27FC236}">
                <a16:creationId xmlns:a16="http://schemas.microsoft.com/office/drawing/2014/main" id="{739C15B0-D351-5648-A53F-3695DAE014E8}"/>
              </a:ext>
            </a:extLst>
          </p:cNvPr>
          <p:cNvPicPr>
            <a:picLocks noGrp="1" noChangeAspect="1"/>
          </p:cNvPicPr>
          <p:nvPr>
            <p:ph idx="1"/>
          </p:nvPr>
        </p:nvPicPr>
        <p:blipFill>
          <a:blip r:embed="rId2"/>
          <a:stretch>
            <a:fillRect/>
          </a:stretch>
        </p:blipFill>
        <p:spPr>
          <a:xfrm>
            <a:off x="954110" y="3602648"/>
            <a:ext cx="5717147" cy="2954622"/>
          </a:xfrm>
        </p:spPr>
      </p:pic>
      <p:sp>
        <p:nvSpPr>
          <p:cNvPr id="10" name="TextBox 9">
            <a:extLst>
              <a:ext uri="{FF2B5EF4-FFF2-40B4-BE49-F238E27FC236}">
                <a16:creationId xmlns:a16="http://schemas.microsoft.com/office/drawing/2014/main" id="{91D292F4-3796-6946-8357-B816A8C95521}"/>
              </a:ext>
            </a:extLst>
          </p:cNvPr>
          <p:cNvSpPr txBox="1"/>
          <p:nvPr/>
        </p:nvSpPr>
        <p:spPr>
          <a:xfrm>
            <a:off x="838200" y="777104"/>
            <a:ext cx="10515600" cy="2677656"/>
          </a:xfrm>
          <a:prstGeom prst="rect">
            <a:avLst/>
          </a:prstGeom>
          <a:noFill/>
        </p:spPr>
        <p:txBody>
          <a:bodyPr wrap="square" rtlCol="0">
            <a:spAutoFit/>
          </a:bodyPr>
          <a:lstStyle/>
          <a:p>
            <a:r>
              <a:rPr lang="en-US" sz="2800" dirty="0"/>
              <a:t>Focus on why socially relevant outcomes matter to diverse stakeholders, which may be governmental (e.g., when an agency’s decisions influence the responsibilities of another); commercial (e.g., a business that relies on the ecosystem outcome); or a community of households (whose health, property values, recreational opportunities, etc. depend on the outcome).</a:t>
            </a:r>
          </a:p>
        </p:txBody>
      </p:sp>
      <p:sp>
        <p:nvSpPr>
          <p:cNvPr id="11" name="TextBox 10">
            <a:extLst>
              <a:ext uri="{FF2B5EF4-FFF2-40B4-BE49-F238E27FC236}">
                <a16:creationId xmlns:a16="http://schemas.microsoft.com/office/drawing/2014/main" id="{8B64F576-BBDD-3F41-B13D-8CF8324E7A2C}"/>
              </a:ext>
            </a:extLst>
          </p:cNvPr>
          <p:cNvSpPr txBox="1"/>
          <p:nvPr/>
        </p:nvSpPr>
        <p:spPr>
          <a:xfrm>
            <a:off x="7096259" y="3648798"/>
            <a:ext cx="4257541" cy="2862322"/>
          </a:xfrm>
          <a:prstGeom prst="rect">
            <a:avLst/>
          </a:prstGeom>
          <a:noFill/>
        </p:spPr>
        <p:txBody>
          <a:bodyPr wrap="square" rtlCol="0">
            <a:spAutoFit/>
          </a:bodyPr>
          <a:lstStyle/>
          <a:p>
            <a:r>
              <a:rPr lang="en-US" b="1" dirty="0"/>
              <a:t>Causal diagram showing parties with interest in the socially relevant outcomes </a:t>
            </a:r>
            <a:r>
              <a:rPr lang="en-US" dirty="0"/>
              <a:t>By identifying the connections of socially relevant outcomes to these interests, your research can better describe why your study matters, as well as promote protective and restorative actions in the system, and any policy recommendations emerging from those interested in your research.</a:t>
            </a:r>
          </a:p>
        </p:txBody>
      </p:sp>
    </p:spTree>
    <p:extLst>
      <p:ext uri="{BB962C8B-B14F-4D97-AF65-F5344CB8AC3E}">
        <p14:creationId xmlns:p14="http://schemas.microsoft.com/office/powerpoint/2010/main" val="2784410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AB644">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392D-64F7-B145-9FFB-F79F50A7EFF3}"/>
              </a:ext>
            </a:extLst>
          </p:cNvPr>
          <p:cNvSpPr>
            <a:spLocks noGrp="1"/>
          </p:cNvSpPr>
          <p:nvPr>
            <p:ph type="title"/>
          </p:nvPr>
        </p:nvSpPr>
        <p:spPr>
          <a:xfrm>
            <a:off x="838200" y="365126"/>
            <a:ext cx="10515600" cy="562154"/>
          </a:xfrm>
        </p:spPr>
        <p:txBody>
          <a:bodyPr>
            <a:normAutofit/>
          </a:bodyPr>
          <a:lstStyle/>
          <a:p>
            <a:r>
              <a:rPr lang="en-US" sz="3200" b="1" dirty="0">
                <a:latin typeface="+mn-lt"/>
              </a:rPr>
              <a:t>Conclusion</a:t>
            </a:r>
          </a:p>
        </p:txBody>
      </p:sp>
      <p:sp>
        <p:nvSpPr>
          <p:cNvPr id="3" name="Content Placeholder 2">
            <a:extLst>
              <a:ext uri="{FF2B5EF4-FFF2-40B4-BE49-F238E27FC236}">
                <a16:creationId xmlns:a16="http://schemas.microsoft.com/office/drawing/2014/main" id="{1794E8A3-BA39-D240-BE25-08FABAD96B59}"/>
              </a:ext>
            </a:extLst>
          </p:cNvPr>
          <p:cNvSpPr>
            <a:spLocks noGrp="1"/>
          </p:cNvSpPr>
          <p:nvPr>
            <p:ph idx="1"/>
          </p:nvPr>
        </p:nvSpPr>
        <p:spPr>
          <a:xfrm>
            <a:off x="838200" y="1032321"/>
            <a:ext cx="10515600" cy="2895735"/>
          </a:xfrm>
        </p:spPr>
        <p:txBody>
          <a:bodyPr>
            <a:normAutofit/>
          </a:bodyPr>
          <a:lstStyle/>
          <a:p>
            <a:pPr marL="0" indent="0">
              <a:buNone/>
            </a:pPr>
            <a:r>
              <a:rPr lang="en-US" dirty="0"/>
              <a:t>All environmental problems are social problems; thus, research with the potential to change policy or behaviors requires a focus on when and why people care enough that they are motivated to act. </a:t>
            </a:r>
            <a:br>
              <a:rPr lang="en-US" dirty="0"/>
            </a:br>
            <a:br>
              <a:rPr lang="en-US" dirty="0"/>
            </a:br>
            <a:r>
              <a:rPr lang="en-US" dirty="0"/>
              <a:t>Causal diagramming is one of many ways to analyze a S-E system problem, including the players that influence and are influenced by it, the system’s status, or change. </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F3A1BCBF-A34F-C346-8FD0-9140E2BF9CE9}"/>
              </a:ext>
            </a:extLst>
          </p:cNvPr>
          <p:cNvPicPr>
            <a:picLocks noChangeAspect="1"/>
          </p:cNvPicPr>
          <p:nvPr/>
        </p:nvPicPr>
        <p:blipFill>
          <a:blip r:embed="rId2"/>
          <a:stretch>
            <a:fillRect/>
          </a:stretch>
        </p:blipFill>
        <p:spPr>
          <a:xfrm>
            <a:off x="0" y="3928057"/>
            <a:ext cx="12192000" cy="2920284"/>
          </a:xfrm>
          <a:prstGeom prst="rect">
            <a:avLst/>
          </a:prstGeom>
        </p:spPr>
      </p:pic>
    </p:spTree>
    <p:extLst>
      <p:ext uri="{BB962C8B-B14F-4D97-AF65-F5344CB8AC3E}">
        <p14:creationId xmlns:p14="http://schemas.microsoft.com/office/powerpoint/2010/main" val="111581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AB644">
            <a:alpha val="51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C5129-DF9F-4D45-A91E-D95155EA5639}"/>
              </a:ext>
            </a:extLst>
          </p:cNvPr>
          <p:cNvSpPr>
            <a:spLocks noGrp="1"/>
          </p:cNvSpPr>
          <p:nvPr>
            <p:ph type="title"/>
          </p:nvPr>
        </p:nvSpPr>
        <p:spPr>
          <a:xfrm>
            <a:off x="838200" y="365126"/>
            <a:ext cx="10515600" cy="626548"/>
          </a:xfrm>
        </p:spPr>
        <p:txBody>
          <a:bodyPr>
            <a:normAutofit/>
          </a:bodyPr>
          <a:lstStyle/>
          <a:p>
            <a:r>
              <a:rPr lang="en-US" sz="3200" b="1" dirty="0">
                <a:latin typeface="+mn-lt"/>
              </a:rPr>
              <a:t>Corollary Content</a:t>
            </a:r>
          </a:p>
        </p:txBody>
      </p:sp>
      <p:sp>
        <p:nvSpPr>
          <p:cNvPr id="3" name="Content Placeholder 2">
            <a:extLst>
              <a:ext uri="{FF2B5EF4-FFF2-40B4-BE49-F238E27FC236}">
                <a16:creationId xmlns:a16="http://schemas.microsoft.com/office/drawing/2014/main" id="{3DB2B65C-9383-D54D-A65E-E8046E6DAC09}"/>
              </a:ext>
            </a:extLst>
          </p:cNvPr>
          <p:cNvSpPr>
            <a:spLocks noGrp="1"/>
          </p:cNvSpPr>
          <p:nvPr>
            <p:ph idx="1"/>
          </p:nvPr>
        </p:nvSpPr>
        <p:spPr>
          <a:xfrm>
            <a:off x="838200" y="1070959"/>
            <a:ext cx="10515600" cy="1381214"/>
          </a:xfrm>
        </p:spPr>
        <p:txBody>
          <a:bodyPr/>
          <a:lstStyle/>
          <a:p>
            <a:pPr marL="0" indent="0">
              <a:buNone/>
            </a:pPr>
            <a:r>
              <a:rPr lang="en-US" dirty="0"/>
              <a:t>The following examples illustrate the approach’s flexibility, applicability to different types of S-E systems, and how different “starting points” can be used by researchers to build their causal analysis. </a:t>
            </a:r>
          </a:p>
        </p:txBody>
      </p:sp>
      <p:pic>
        <p:nvPicPr>
          <p:cNvPr id="5" name="Picture 4">
            <a:extLst>
              <a:ext uri="{FF2B5EF4-FFF2-40B4-BE49-F238E27FC236}">
                <a16:creationId xmlns:a16="http://schemas.microsoft.com/office/drawing/2014/main" id="{CFAED618-FE14-EC46-A36D-D80624659D15}"/>
              </a:ext>
            </a:extLst>
          </p:cNvPr>
          <p:cNvPicPr>
            <a:picLocks noChangeAspect="1"/>
          </p:cNvPicPr>
          <p:nvPr/>
        </p:nvPicPr>
        <p:blipFill>
          <a:blip r:embed="rId2"/>
          <a:stretch>
            <a:fillRect/>
          </a:stretch>
        </p:blipFill>
        <p:spPr>
          <a:xfrm>
            <a:off x="1057142" y="3177864"/>
            <a:ext cx="4783144" cy="1980119"/>
          </a:xfrm>
          <a:prstGeom prst="rect">
            <a:avLst/>
          </a:prstGeom>
          <a:ln>
            <a:solidFill>
              <a:srgbClr val="6AB644"/>
            </a:solidFill>
          </a:ln>
        </p:spPr>
      </p:pic>
      <p:sp>
        <p:nvSpPr>
          <p:cNvPr id="8" name="TextBox 7">
            <a:extLst>
              <a:ext uri="{FF2B5EF4-FFF2-40B4-BE49-F238E27FC236}">
                <a16:creationId xmlns:a16="http://schemas.microsoft.com/office/drawing/2014/main" id="{107C1B07-AFA8-7744-B726-E5338B6E0DE9}"/>
              </a:ext>
            </a:extLst>
          </p:cNvPr>
          <p:cNvSpPr txBox="1"/>
          <p:nvPr/>
        </p:nvSpPr>
        <p:spPr>
          <a:xfrm>
            <a:off x="1635618" y="5218646"/>
            <a:ext cx="3403637" cy="369332"/>
          </a:xfrm>
          <a:prstGeom prst="rect">
            <a:avLst/>
          </a:prstGeom>
          <a:noFill/>
        </p:spPr>
        <p:txBody>
          <a:bodyPr wrap="square" rtlCol="0">
            <a:spAutoFit/>
          </a:bodyPr>
          <a:lstStyle/>
          <a:p>
            <a:pPr algn="ctr"/>
            <a:r>
              <a:rPr lang="en-US" dirty="0"/>
              <a:t>Starting Point: Policy Action</a:t>
            </a:r>
          </a:p>
        </p:txBody>
      </p:sp>
      <p:sp>
        <p:nvSpPr>
          <p:cNvPr id="9" name="TextBox 8">
            <a:extLst>
              <a:ext uri="{FF2B5EF4-FFF2-40B4-BE49-F238E27FC236}">
                <a16:creationId xmlns:a16="http://schemas.microsoft.com/office/drawing/2014/main" id="{DF3959BC-B22C-E64A-8D59-49DC32631A3A}"/>
              </a:ext>
            </a:extLst>
          </p:cNvPr>
          <p:cNvSpPr txBox="1"/>
          <p:nvPr/>
        </p:nvSpPr>
        <p:spPr>
          <a:xfrm>
            <a:off x="6697014" y="5514343"/>
            <a:ext cx="4224271" cy="369332"/>
          </a:xfrm>
          <a:prstGeom prst="rect">
            <a:avLst/>
          </a:prstGeom>
          <a:noFill/>
        </p:spPr>
        <p:txBody>
          <a:bodyPr wrap="square" rtlCol="0">
            <a:spAutoFit/>
          </a:bodyPr>
          <a:lstStyle/>
          <a:p>
            <a:pPr algn="ctr"/>
            <a:r>
              <a:rPr lang="en-US" dirty="0"/>
              <a:t>Starting Point: Socially Relevant Outcome</a:t>
            </a:r>
          </a:p>
        </p:txBody>
      </p:sp>
      <p:pic>
        <p:nvPicPr>
          <p:cNvPr id="11" name="Picture 10">
            <a:extLst>
              <a:ext uri="{FF2B5EF4-FFF2-40B4-BE49-F238E27FC236}">
                <a16:creationId xmlns:a16="http://schemas.microsoft.com/office/drawing/2014/main" id="{89745DA5-D4EB-FF43-BAD0-DEC518E1DE8E}"/>
              </a:ext>
            </a:extLst>
          </p:cNvPr>
          <p:cNvPicPr>
            <a:picLocks noChangeAspect="1"/>
          </p:cNvPicPr>
          <p:nvPr/>
        </p:nvPicPr>
        <p:blipFill>
          <a:blip r:embed="rId3"/>
          <a:stretch>
            <a:fillRect/>
          </a:stretch>
        </p:blipFill>
        <p:spPr>
          <a:xfrm>
            <a:off x="6351713" y="2638064"/>
            <a:ext cx="4783145" cy="2768468"/>
          </a:xfrm>
          <a:prstGeom prst="rect">
            <a:avLst/>
          </a:prstGeom>
        </p:spPr>
      </p:pic>
    </p:spTree>
    <p:extLst>
      <p:ext uri="{BB962C8B-B14F-4D97-AF65-F5344CB8AC3E}">
        <p14:creationId xmlns:p14="http://schemas.microsoft.com/office/powerpoint/2010/main" val="2952744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TotalTime>
  <Words>1039</Words>
  <Application>Microsoft Macintosh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Identifying Socio-Environmental System Solutions:  A Causal Approach to Actionable Research Design</vt:lpstr>
      <vt:lpstr>The Approach: Causal Diagramming</vt:lpstr>
      <vt:lpstr>STEP 1: Depicting the Socio-Environmental System</vt:lpstr>
      <vt:lpstr>STEP 2: Connecting the Science of the System to  Concrete Actions</vt:lpstr>
      <vt:lpstr>STEP 3: Identifying and Expressing the Social Relevance of Outcomes</vt:lpstr>
      <vt:lpstr>STEP 4: Identifying Responsible Parties</vt:lpstr>
      <vt:lpstr>STEP 5: Identifying parties interested in the outcome</vt:lpstr>
      <vt:lpstr>Conclusion</vt:lpstr>
      <vt:lpstr>Corollary Content</vt:lpstr>
      <vt:lpstr>Example 1: Start with a Policy Action</vt:lpstr>
      <vt:lpstr>Example 2: Start with a Desired Socially Relevant Outcome</vt:lpstr>
      <vt:lpstr>A Word of Caution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Socio-Environmental  System Solutions:  A Causal Approach to Actionable Research Design</dc:title>
  <dc:creator>Jill Gallagher</dc:creator>
  <cp:lastModifiedBy>Alaina Gallagher</cp:lastModifiedBy>
  <cp:revision>9</cp:revision>
  <dcterms:created xsi:type="dcterms:W3CDTF">2022-02-23T15:22:41Z</dcterms:created>
  <dcterms:modified xsi:type="dcterms:W3CDTF">2022-03-18T17:31:32Z</dcterms:modified>
</cp:coreProperties>
</file>