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4" r:id="rId3"/>
    <p:sldId id="266" r:id="rId4"/>
    <p:sldId id="268" r:id="rId5"/>
    <p:sldId id="269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98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21E6E-FE16-9A40-AB2C-836EE77C1262}" type="datetimeFigureOut">
              <a:rPr lang="en-US" smtClean="0"/>
              <a:t>8/9/22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CB8A7-3D04-284F-AD06-94F2B5597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7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E505-7CC3-6860-DEF6-A4D2D441B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BC372-2970-1D7E-F857-E8B293310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D65A4-50CF-3993-2244-0F461D69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1814-73B6-E247-A125-AAD0C0BD6F74}" type="datetime1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0471F-A42F-FD90-79AC-D2FC56ED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BF0F6-9680-E312-9D3B-D61DD56B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4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11E1-1222-6942-20C7-DB27834C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499D3-8E38-B604-27F3-9FD4E8A26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810BF-7742-4860-FFF2-4B7B36DB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79F8-54D7-3248-B55A-56DBC039385F}" type="datetime1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83B3-FEE1-E886-7B4B-61D155F5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9E1AF-6BC2-13F7-A806-1B077EED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1D038B-1D48-A1F6-3210-0DAA323FE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D5CF6-4271-6592-B214-14DFAA63D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4DE9-1CA1-4F14-33C5-A768B0E3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A7F0-A6EE-BF4C-B90F-9130F523F16F}" type="datetime1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2EF3-8636-20CB-32CA-D0F636F3D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C1E35-F84C-3D8D-F869-03883799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2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1F5-D793-CF20-3E1D-CD32532A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74D5-8EA1-AA84-A68C-0A0D818A8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708D7-0661-94EC-D920-1572085A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9CE3-5938-A846-9221-39148D6184C7}" type="datetime1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87CA1-EC4E-6503-348A-898C521C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8B036-2728-6609-B995-7371B7BC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9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0D07-DAB4-2ACB-4991-BAC9F9C2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27871-F450-D289-0FD0-03367677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40FC0-F908-BC21-3363-384669E6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54F6-5640-FE4E-A5A0-2B3702EC4545}" type="datetime1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5EB7A-DA01-63C3-20E1-30EC499B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BB5F2-1751-41A4-DA97-D2383C5E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57C4-096E-0AC2-8F88-F03AEA2F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EF170-3775-1624-4F11-C60C3EB9C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B76AD-3C14-A3E5-CB22-D2FD02BBC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B4A12-4283-B58C-C9D4-DCD7BE16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021F-57FC-CB41-B070-E237181AF3A0}" type="datetime1">
              <a:rPr lang="en-US" smtClean="0"/>
              <a:t>8/9/22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42D3B-0FA6-90E7-9A5F-579082C3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2299C-E0F5-8136-303F-99A82A5F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AEB9-0BBB-C2C4-14A1-74497A05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DD4D1-B7EF-6EA9-9C22-0C6F75137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82041-0EBD-A7B8-1959-66960100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8B0E3-8323-B84B-1D31-6C1D0853A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90006-8313-0A2B-150F-4C156D966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10A33A-9D97-FF11-4F5D-F501C599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0EDB-E9C6-C64F-9FA8-C75EFCBFA1DA}" type="datetime1">
              <a:rPr lang="en-US" smtClean="0"/>
              <a:t>8/9/22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D3499-E618-6482-52FF-8B092364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70E96-B6FE-19FD-4C27-79219E19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F522-9F8B-A762-3638-D73B0921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01B24-09F8-AD6D-31C2-84C1BE6B9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2D58-8A9D-6343-9552-AFE7C0FA253B}" type="datetime1">
              <a:rPr lang="en-US" smtClean="0"/>
              <a:t>8/9/22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1ACE7-82EB-D869-1369-5DE7292C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BE9D3-05ED-1A8D-7534-0AC2F3FE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9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9FA50-6BBA-5A73-164F-F7C2DF18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B899-C999-6D45-B0CA-642239F1843B}" type="datetime1">
              <a:rPr lang="en-US" smtClean="0"/>
              <a:t>8/9/22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19ACF-55DB-23D9-8657-74E9F7C2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1CA59-F36B-06B9-D290-0DBEC7BE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1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06B3-EC05-77D0-0BB7-A4909A9A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C816C-BFD5-A785-7B36-276BC46A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DA37B-505B-C2FD-5CDB-C7D8D4085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A421A-28A3-9A17-4A61-7A2A9214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F4C6-A235-114B-8A8B-750AB4DB3249}" type="datetime1">
              <a:rPr lang="en-US" smtClean="0"/>
              <a:t>8/9/22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F576C-0BCD-B3D7-CF34-5ECAF6A0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44FFF-1157-293C-A830-A1C55A70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1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4FDB-ECE7-CADF-CC03-2779085C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A8F69A-EC6F-7AE7-20BE-0EFC328AC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F0A42-D5EF-D3A5-95CA-B9B19F97D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8DFCD-A879-2667-EF62-94FE3D6B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133F-8DE8-7241-86CD-FC661D3A3D72}" type="datetime1">
              <a:rPr lang="en-US" smtClean="0"/>
              <a:t>8/9/22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2AA17-CCEE-4923-1ED0-47F718B1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15644-73F1-A0D9-2C0A-AEE64D9B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0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1C8AE-5668-EEB0-62F5-1240A10C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14F34-7FB9-984C-C44C-1BFCD2C8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B6A6-A9F2-B34E-A5BC-BB1A5F388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4D9B-9F95-3A4A-B1F9-9E6F88F09312}" type="datetime1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EA822-3B54-FA95-612F-10D035B5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556C3-201C-5B46-6E24-9E769E767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3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iVaZ7qkku4?feature=oembed" TargetMode="External"/><Relationship Id="rId5" Type="http://schemas.openxmlformats.org/officeDocument/2006/relationships/hyperlink" Target="http://www.youtube.com/watch?v=3iVaZ7qkku4&amp;t=69s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1EE67-DF32-3A01-7F6E-D3371B19F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2" y="4252783"/>
            <a:ext cx="10640754" cy="775845"/>
          </a:xfrm>
        </p:spPr>
        <p:txBody>
          <a:bodyPr anchor="b">
            <a:normAutofit fontScale="90000"/>
          </a:bodyPr>
          <a:lstStyle/>
          <a:p>
            <a:r>
              <a:rPr lang="en-US" b="1" dirty="0"/>
              <a:t>Qualitative Methods for Actionable Sustainability Science: </a:t>
            </a:r>
            <a:br>
              <a:rPr lang="en-US" b="1" dirty="0"/>
            </a:br>
            <a:r>
              <a:rPr lang="en-US" sz="4000" b="1" dirty="0"/>
              <a:t>Appreciative Inquiries and Learning Journeys 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0BA10-7E9B-AF97-FF9F-AFD8F08F8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4401" y="5040758"/>
            <a:ext cx="9163757" cy="4504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By: Heidi Scott and Margaret A. Palmer, SESYNC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F539DA-A600-619A-D3DD-CC7659DDF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23" y="539346"/>
            <a:ext cx="3421356" cy="1248796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2AAC7-1A37-FE11-5582-E5AC2306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8/9/22</a:t>
            </a:r>
          </a:p>
        </p:txBody>
      </p:sp>
    </p:spTree>
    <p:extLst>
      <p:ext uri="{BB962C8B-B14F-4D97-AF65-F5344CB8AC3E}">
        <p14:creationId xmlns:p14="http://schemas.microsoft.com/office/powerpoint/2010/main" val="328630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windmills by a body of water&#10;&#10;Description automatically generated with low confidence">
            <a:extLst>
              <a:ext uri="{FF2B5EF4-FFF2-40B4-BE49-F238E27FC236}">
                <a16:creationId xmlns:a16="http://schemas.microsoft.com/office/drawing/2014/main" id="{465BC002-BDAD-B0AF-2873-66DBA8CA2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88"/>
          <a:stretch/>
        </p:blipFill>
        <p:spPr>
          <a:xfrm>
            <a:off x="-31866" y="10"/>
            <a:ext cx="9669642" cy="6857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802FA-5A66-5D0B-1CC8-6FD5645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56227B3-BD4B-B146-9DD9-5D91D71F00EA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96110F-B1A3-C92E-3D1A-43F10063D6D0}"/>
              </a:ext>
            </a:extLst>
          </p:cNvPr>
          <p:cNvSpPr/>
          <p:nvPr/>
        </p:nvSpPr>
        <p:spPr>
          <a:xfrm>
            <a:off x="7083552" y="0"/>
            <a:ext cx="5108448" cy="6858000"/>
          </a:xfrm>
          <a:prstGeom prst="rect">
            <a:avLst/>
          </a:prstGeom>
          <a:gradFill flip="none" rotWithShape="1">
            <a:gsLst>
              <a:gs pos="15000">
                <a:srgbClr val="FFFFFF">
                  <a:alpha val="30000"/>
                </a:srgbClr>
              </a:gs>
              <a:gs pos="31000">
                <a:srgbClr val="FFFFFF">
                  <a:alpha val="72000"/>
                </a:srgbClr>
              </a:gs>
              <a:gs pos="0">
                <a:schemeClr val="bg1">
                  <a:alpha val="0"/>
                </a:schemeClr>
              </a:gs>
              <a:gs pos="41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329C1D-41A9-ADF6-DA7D-BB674FA2B7B7}"/>
              </a:ext>
            </a:extLst>
          </p:cNvPr>
          <p:cNvSpPr txBox="1"/>
          <p:nvPr/>
        </p:nvSpPr>
        <p:spPr>
          <a:xfrm>
            <a:off x="9207260" y="2579409"/>
            <a:ext cx="2843225" cy="2122206"/>
          </a:xfrm>
          <a:custGeom>
            <a:avLst/>
            <a:gdLst>
              <a:gd name="connsiteX0" fmla="*/ 0 w 2279904"/>
              <a:gd name="connsiteY0" fmla="*/ 0 h 2062103"/>
              <a:gd name="connsiteX1" fmla="*/ 615574 w 2279904"/>
              <a:gd name="connsiteY1" fmla="*/ 0 h 2062103"/>
              <a:gd name="connsiteX2" fmla="*/ 1208349 w 2279904"/>
              <a:gd name="connsiteY2" fmla="*/ 0 h 2062103"/>
              <a:gd name="connsiteX3" fmla="*/ 2279904 w 2279904"/>
              <a:gd name="connsiteY3" fmla="*/ 0 h 2062103"/>
              <a:gd name="connsiteX4" fmla="*/ 2279904 w 2279904"/>
              <a:gd name="connsiteY4" fmla="*/ 625505 h 2062103"/>
              <a:gd name="connsiteX5" fmla="*/ 2279904 w 2279904"/>
              <a:gd name="connsiteY5" fmla="*/ 1354114 h 2062103"/>
              <a:gd name="connsiteX6" fmla="*/ 2279904 w 2279904"/>
              <a:gd name="connsiteY6" fmla="*/ 2062103 h 2062103"/>
              <a:gd name="connsiteX7" fmla="*/ 1755526 w 2279904"/>
              <a:gd name="connsiteY7" fmla="*/ 2062103 h 2062103"/>
              <a:gd name="connsiteX8" fmla="*/ 1208349 w 2279904"/>
              <a:gd name="connsiteY8" fmla="*/ 2062103 h 2062103"/>
              <a:gd name="connsiteX9" fmla="*/ 706770 w 2279904"/>
              <a:gd name="connsiteY9" fmla="*/ 2062103 h 2062103"/>
              <a:gd name="connsiteX10" fmla="*/ 0 w 2279904"/>
              <a:gd name="connsiteY10" fmla="*/ 2062103 h 2062103"/>
              <a:gd name="connsiteX11" fmla="*/ 0 w 2279904"/>
              <a:gd name="connsiteY11" fmla="*/ 1354114 h 2062103"/>
              <a:gd name="connsiteX12" fmla="*/ 0 w 2279904"/>
              <a:gd name="connsiteY12" fmla="*/ 728610 h 2062103"/>
              <a:gd name="connsiteX13" fmla="*/ 0 w 2279904"/>
              <a:gd name="connsiteY13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9904" h="2062103" fill="none" extrusionOk="0">
                <a:moveTo>
                  <a:pt x="0" y="0"/>
                </a:moveTo>
                <a:cubicBezTo>
                  <a:pt x="257099" y="14147"/>
                  <a:pt x="420129" y="9327"/>
                  <a:pt x="615574" y="0"/>
                </a:cubicBezTo>
                <a:cubicBezTo>
                  <a:pt x="811019" y="-9327"/>
                  <a:pt x="994770" y="-6435"/>
                  <a:pt x="1208349" y="0"/>
                </a:cubicBezTo>
                <a:cubicBezTo>
                  <a:pt x="1421928" y="6435"/>
                  <a:pt x="1756067" y="-53444"/>
                  <a:pt x="2279904" y="0"/>
                </a:cubicBezTo>
                <a:cubicBezTo>
                  <a:pt x="2303663" y="296809"/>
                  <a:pt x="2285113" y="474482"/>
                  <a:pt x="2279904" y="625505"/>
                </a:cubicBezTo>
                <a:cubicBezTo>
                  <a:pt x="2274695" y="776529"/>
                  <a:pt x="2275930" y="1037186"/>
                  <a:pt x="2279904" y="1354114"/>
                </a:cubicBezTo>
                <a:cubicBezTo>
                  <a:pt x="2283878" y="1671042"/>
                  <a:pt x="2264596" y="1737931"/>
                  <a:pt x="2279904" y="2062103"/>
                </a:cubicBezTo>
                <a:cubicBezTo>
                  <a:pt x="2149973" y="2085228"/>
                  <a:pt x="1989816" y="2060538"/>
                  <a:pt x="1755526" y="2062103"/>
                </a:cubicBezTo>
                <a:cubicBezTo>
                  <a:pt x="1521236" y="2063668"/>
                  <a:pt x="1373313" y="2036325"/>
                  <a:pt x="1208349" y="2062103"/>
                </a:cubicBezTo>
                <a:cubicBezTo>
                  <a:pt x="1043385" y="2087881"/>
                  <a:pt x="863112" y="2047553"/>
                  <a:pt x="706770" y="2062103"/>
                </a:cubicBezTo>
                <a:cubicBezTo>
                  <a:pt x="550428" y="2076653"/>
                  <a:pt x="203378" y="2075819"/>
                  <a:pt x="0" y="2062103"/>
                </a:cubicBezTo>
                <a:cubicBezTo>
                  <a:pt x="2464" y="1854614"/>
                  <a:pt x="12192" y="1578715"/>
                  <a:pt x="0" y="1354114"/>
                </a:cubicBezTo>
                <a:cubicBezTo>
                  <a:pt x="-12192" y="1129513"/>
                  <a:pt x="-26927" y="906511"/>
                  <a:pt x="0" y="728610"/>
                </a:cubicBezTo>
                <a:cubicBezTo>
                  <a:pt x="26927" y="550709"/>
                  <a:pt x="-1777" y="179257"/>
                  <a:pt x="0" y="0"/>
                </a:cubicBezTo>
                <a:close/>
              </a:path>
              <a:path w="2279904" h="2062103" stroke="0" extrusionOk="0">
                <a:moveTo>
                  <a:pt x="0" y="0"/>
                </a:moveTo>
                <a:cubicBezTo>
                  <a:pt x="122766" y="-13450"/>
                  <a:pt x="388483" y="14886"/>
                  <a:pt x="547177" y="0"/>
                </a:cubicBezTo>
                <a:cubicBezTo>
                  <a:pt x="705871" y="-14886"/>
                  <a:pt x="914166" y="-8440"/>
                  <a:pt x="1048756" y="0"/>
                </a:cubicBezTo>
                <a:cubicBezTo>
                  <a:pt x="1183346" y="8440"/>
                  <a:pt x="1500461" y="-22525"/>
                  <a:pt x="1664330" y="0"/>
                </a:cubicBezTo>
                <a:cubicBezTo>
                  <a:pt x="1828199" y="22525"/>
                  <a:pt x="2005661" y="9604"/>
                  <a:pt x="2279904" y="0"/>
                </a:cubicBezTo>
                <a:cubicBezTo>
                  <a:pt x="2282224" y="182709"/>
                  <a:pt x="2272057" y="416242"/>
                  <a:pt x="2279904" y="666747"/>
                </a:cubicBezTo>
                <a:cubicBezTo>
                  <a:pt x="2287751" y="917252"/>
                  <a:pt x="2278899" y="1006867"/>
                  <a:pt x="2279904" y="1312872"/>
                </a:cubicBezTo>
                <a:cubicBezTo>
                  <a:pt x="2280909" y="1618877"/>
                  <a:pt x="2282670" y="1803654"/>
                  <a:pt x="2279904" y="2062103"/>
                </a:cubicBezTo>
                <a:cubicBezTo>
                  <a:pt x="2162741" y="2049665"/>
                  <a:pt x="1840856" y="2044305"/>
                  <a:pt x="1709928" y="2062103"/>
                </a:cubicBezTo>
                <a:cubicBezTo>
                  <a:pt x="1579000" y="2079901"/>
                  <a:pt x="1408352" y="2062052"/>
                  <a:pt x="1208349" y="2062103"/>
                </a:cubicBezTo>
                <a:cubicBezTo>
                  <a:pt x="1008346" y="2062154"/>
                  <a:pt x="839418" y="2060165"/>
                  <a:pt x="638373" y="2062103"/>
                </a:cubicBezTo>
                <a:cubicBezTo>
                  <a:pt x="437328" y="2064041"/>
                  <a:pt x="260697" y="2040058"/>
                  <a:pt x="0" y="2062103"/>
                </a:cubicBezTo>
                <a:cubicBezTo>
                  <a:pt x="427" y="1735801"/>
                  <a:pt x="1030" y="1651498"/>
                  <a:pt x="0" y="1395356"/>
                </a:cubicBezTo>
                <a:cubicBezTo>
                  <a:pt x="-1030" y="1139214"/>
                  <a:pt x="-28590" y="909337"/>
                  <a:pt x="0" y="728610"/>
                </a:cubicBezTo>
                <a:cubicBezTo>
                  <a:pt x="28590" y="547883"/>
                  <a:pt x="-30143" y="213054"/>
                  <a:pt x="0" y="0"/>
                </a:cubicBezTo>
                <a:close/>
              </a:path>
            </a:pathLst>
          </a:cu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Seeds of </a:t>
            </a:r>
            <a:br>
              <a:rPr lang="en-US" sz="3600" dirty="0"/>
            </a:br>
            <a:r>
              <a:rPr lang="en-US" sz="3600" dirty="0"/>
              <a:t>Good </a:t>
            </a:r>
            <a:br>
              <a:rPr lang="en-US" sz="3600" dirty="0"/>
            </a:br>
            <a:r>
              <a:rPr lang="en-US" sz="3600" dirty="0" err="1"/>
              <a:t>Anthropocenes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06091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grass, outdoor, outdoor object&#10;&#10;Description automatically generated">
            <a:extLst>
              <a:ext uri="{FF2B5EF4-FFF2-40B4-BE49-F238E27FC236}">
                <a16:creationId xmlns:a16="http://schemas.microsoft.com/office/drawing/2014/main" id="{08319D55-3201-C49E-9C56-B199EB33C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23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91625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F7C3C-3538-F0BF-3C98-F1479D30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41" y="1363124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What Are Good Seeds?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1528779-09EC-B608-8BC6-E4E4DB33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71" y="2493265"/>
            <a:ext cx="4973076" cy="4364735"/>
          </a:xfrm>
        </p:spPr>
        <p:txBody>
          <a:bodyPr anchor="ctr">
            <a:norm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Good seeds are stories or initiatives—proposed or already in existence—that suggest </a:t>
            </a:r>
            <a:r>
              <a:rPr lang="en-US" sz="2400" dirty="0">
                <a:solidFill>
                  <a:srgbClr val="000000"/>
                </a:solidFill>
              </a:rPr>
              <a:t>a more sustainable future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a typeface="Calibri" panose="020F0502020204030204" pitchFamily="34" charset="0"/>
              </a:rPr>
              <a:t>but are not currently dominant in our world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457200" indent="-457200"/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They can be social, technological, economic, or ecological ways of thinking or doing, or case studies, that can contribute to creating a Good Anthropocene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895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7C3C-3538-F0BF-3C98-F1479D30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989" y="365125"/>
            <a:ext cx="9220200" cy="1281113"/>
          </a:xfrm>
        </p:spPr>
        <p:txBody>
          <a:bodyPr/>
          <a:lstStyle/>
          <a:p>
            <a:pPr algn="ctr"/>
            <a:r>
              <a:rPr lang="en-US" b="1" dirty="0"/>
              <a:t>An Explanation &amp;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8779-09EC-B608-8BC6-E4E4DB33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38"/>
            <a:ext cx="10515600" cy="7373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/>
              <a:t>In the video below, Dr. Elena Bennet, of McGill University, provides an explanation and example of initiatives that contribute to a better Anthropocene.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802FA-5A66-5D0B-1CC8-6FD5645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3</a:t>
            </a:fld>
            <a:endParaRPr lang="en-US"/>
          </a:p>
        </p:txBody>
      </p:sp>
      <p:pic>
        <p:nvPicPr>
          <p:cNvPr id="5" name="Online Media 5" descr="Identifying successful socio ecological initiatives | Elena Bennett">
            <a:hlinkClick r:id="" action="ppaction://media"/>
            <a:extLst>
              <a:ext uri="{FF2B5EF4-FFF2-40B4-BE49-F238E27FC236}">
                <a16:creationId xmlns:a16="http://schemas.microsoft.com/office/drawing/2014/main" id="{C2A5CE05-E546-8307-BDE6-A2A5B1D349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92997" y="2465014"/>
            <a:ext cx="5406006" cy="3054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6A3B3B-3F88-8C60-B857-B49860113E9A}"/>
              </a:ext>
            </a:extLst>
          </p:cNvPr>
          <p:cNvSpPr txBox="1">
            <a:spLocks/>
          </p:cNvSpPr>
          <p:nvPr/>
        </p:nvSpPr>
        <p:spPr>
          <a:xfrm>
            <a:off x="838200" y="5631901"/>
            <a:ext cx="10391453" cy="860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900" dirty="0"/>
              <a:t>“Identifying successful socio-ecological initiatives that could produce a better Anthropocene”</a:t>
            </a:r>
            <a:br>
              <a:rPr lang="en-US" sz="2900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www.youtube.com/watch?v=3iVaZ7qkku4&amp;t=69s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72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7C3C-3538-F0BF-3C98-F1479D30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863" y="498157"/>
            <a:ext cx="6748185" cy="6722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Is Appreciative Inquiry?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802FA-5A66-5D0B-1CC8-6FD5645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group of people standing in a garden&#10;&#10;Description automatically generated with medium confidence">
            <a:extLst>
              <a:ext uri="{FF2B5EF4-FFF2-40B4-BE49-F238E27FC236}">
                <a16:creationId xmlns:a16="http://schemas.microsoft.com/office/drawing/2014/main" id="{65F95D2C-0E3F-ABE0-C3E0-4A759ABB5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94816"/>
            <a:ext cx="11315917" cy="56631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FF9A69-E415-2882-BC1C-6EC0F03624C4}"/>
              </a:ext>
            </a:extLst>
          </p:cNvPr>
          <p:cNvSpPr/>
          <p:nvPr/>
        </p:nvSpPr>
        <p:spPr>
          <a:xfrm>
            <a:off x="838200" y="1194816"/>
            <a:ext cx="4543000" cy="5663184"/>
          </a:xfrm>
          <a:prstGeom prst="rect">
            <a:avLst/>
          </a:prstGeom>
          <a:gradFill>
            <a:gsLst>
              <a:gs pos="72000">
                <a:srgbClr val="FFFFFF"/>
              </a:gs>
              <a:gs pos="25000">
                <a:srgbClr val="FFFFFF"/>
              </a:gs>
              <a:gs pos="84000">
                <a:schemeClr val="bg1">
                  <a:alpha val="79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280FB-5301-D289-AC9B-787693FFA2F5}"/>
              </a:ext>
            </a:extLst>
          </p:cNvPr>
          <p:cNvSpPr txBox="1"/>
          <p:nvPr/>
        </p:nvSpPr>
        <p:spPr>
          <a:xfrm>
            <a:off x="130650" y="1434740"/>
            <a:ext cx="450799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qualitative method that provides an alternative to solving sustainability problems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An actionable scholarly method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Seeks to identify a good practice or initiative to extend existing community strengths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Focuses the research process on what works, rather than trying to fix what does not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A collaborative and participatory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Relies on discussion, exchange of ideas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3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7C3C-3538-F0BF-3C98-F1479D30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863" y="498157"/>
            <a:ext cx="6748185" cy="6722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Is a Learning Journey?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802FA-5A66-5D0B-1CC8-6FD5645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95D2C-0E3F-ABE0-C3E0-4A759ABB5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34184" y="1283666"/>
            <a:ext cx="9957816" cy="55743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FF9A69-E415-2882-BC1C-6EC0F03624C4}"/>
              </a:ext>
            </a:extLst>
          </p:cNvPr>
          <p:cNvSpPr/>
          <p:nvPr/>
        </p:nvSpPr>
        <p:spPr>
          <a:xfrm>
            <a:off x="2234184" y="1194816"/>
            <a:ext cx="2743200" cy="5663184"/>
          </a:xfrm>
          <a:prstGeom prst="rect">
            <a:avLst/>
          </a:prstGeom>
          <a:gradFill>
            <a:gsLst>
              <a:gs pos="72000">
                <a:srgbClr val="FFFFFF"/>
              </a:gs>
              <a:gs pos="25000">
                <a:srgbClr val="FFFFFF"/>
              </a:gs>
              <a:gs pos="84000">
                <a:schemeClr val="bg1">
                  <a:alpha val="79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280FB-5301-D289-AC9B-787693FFA2F5}"/>
              </a:ext>
            </a:extLst>
          </p:cNvPr>
          <p:cNvSpPr txBox="1"/>
          <p:nvPr/>
        </p:nvSpPr>
        <p:spPr>
          <a:xfrm>
            <a:off x="476804" y="2148971"/>
            <a:ext cx="364409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method for producing knowledge and effecting change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Learning through group experiences in the real world rather than from behind a desk (e.g., to field sites, farms, museums,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Learning through discussions or writing during or after visits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4D730D3-21DF-A649-93AC-8F75A2B9B32F}" vid="{B0AA2598-5C6F-5540-895B-2774E0F757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275</Words>
  <Application>Microsoft Macintosh PowerPoint</Application>
  <PresentationFormat>Widescreen</PresentationFormat>
  <Paragraphs>25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Qualitative Methods for Actionable Sustainability Science:  Appreciative Inquiries and Learning Journeys  </vt:lpstr>
      <vt:lpstr>PowerPoint Presentation</vt:lpstr>
      <vt:lpstr>What Are Good Seeds?</vt:lpstr>
      <vt:lpstr>An Explanation &amp; Example</vt:lpstr>
      <vt:lpstr>What Is Appreciative Inquiry?</vt:lpstr>
      <vt:lpstr>What Is a Learning Journey?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Qualitative Methods for Actionable Sustainability Science:  Appreciative Inquiries and Learning Journeys  </dc:title>
  <dc:creator>Alaina Gallagher</dc:creator>
  <cp:lastModifiedBy>Alaina Gallagher</cp:lastModifiedBy>
  <cp:revision>4</cp:revision>
  <dcterms:created xsi:type="dcterms:W3CDTF">2022-08-09T14:28:47Z</dcterms:created>
  <dcterms:modified xsi:type="dcterms:W3CDTF">2022-08-09T18:33:38Z</dcterms:modified>
</cp:coreProperties>
</file>